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League Spartan"/>
      <p:regular r:id="rId23"/>
      <p:bold r:id="rId24"/>
    </p:embeddedFont>
    <p:embeddedFont>
      <p:font typeface="Inter"/>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eagueSpartan-bold.fntdata"/><Relationship Id="rId23" Type="http://schemas.openxmlformats.org/officeDocument/2006/relationships/font" Target="fonts/LeagueSparta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Italic.fntdata"/><Relationship Id="rId25" Type="http://schemas.openxmlformats.org/officeDocument/2006/relationships/font" Target="fonts/Inter-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4267200" y="2630875"/>
            <a:ext cx="13863059" cy="3230761"/>
            <a:chOff x="0" y="-38100"/>
            <a:chExt cx="2901295" cy="850900"/>
          </a:xfrm>
        </p:grpSpPr>
        <p:sp>
          <p:nvSpPr>
            <p:cNvPr id="85" name="Google Shape;85;p13"/>
            <p:cNvSpPr/>
            <p:nvPr/>
          </p:nvSpPr>
          <p:spPr>
            <a:xfrm>
              <a:off x="0" y="0"/>
              <a:ext cx="2901295" cy="812800"/>
            </a:xfrm>
            <a:custGeom>
              <a:rect b="b" l="l" r="r" t="t"/>
              <a:pathLst>
                <a:path extrusionOk="0" h="812800" w="2901295">
                  <a:moveTo>
                    <a:pt x="0" y="0"/>
                  </a:moveTo>
                  <a:lnTo>
                    <a:pt x="2901295" y="0"/>
                  </a:lnTo>
                  <a:lnTo>
                    <a:pt x="2901295" y="812800"/>
                  </a:lnTo>
                  <a:lnTo>
                    <a:pt x="0" y="812800"/>
                  </a:lnTo>
                  <a:close/>
                </a:path>
              </a:pathLst>
            </a:custGeom>
            <a:solidFill>
              <a:srgbClr val="2B485F"/>
            </a:solidFill>
            <a:ln>
              <a:noFill/>
            </a:ln>
          </p:spPr>
        </p:sp>
        <p:sp>
          <p:nvSpPr>
            <p:cNvPr id="86" name="Google Shape;86;p13"/>
            <p:cNvSpPr txBox="1"/>
            <p:nvPr/>
          </p:nvSpPr>
          <p:spPr>
            <a:xfrm>
              <a:off x="0" y="-38100"/>
              <a:ext cx="2901295"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13"/>
          <p:cNvGrpSpPr/>
          <p:nvPr/>
        </p:nvGrpSpPr>
        <p:grpSpPr>
          <a:xfrm>
            <a:off x="146069" y="2570625"/>
            <a:ext cx="3257995" cy="3198542"/>
            <a:chOff x="0" y="-38100"/>
            <a:chExt cx="812800" cy="797968"/>
          </a:xfrm>
        </p:grpSpPr>
        <p:sp>
          <p:nvSpPr>
            <p:cNvPr id="88" name="Google Shape;88;p13"/>
            <p:cNvSpPr/>
            <p:nvPr/>
          </p:nvSpPr>
          <p:spPr>
            <a:xfrm>
              <a:off x="0" y="0"/>
              <a:ext cx="812800" cy="759868"/>
            </a:xfrm>
            <a:custGeom>
              <a:rect b="b" l="l" r="r" t="t"/>
              <a:pathLst>
                <a:path extrusionOk="0" h="759868" w="812800">
                  <a:moveTo>
                    <a:pt x="609600" y="0"/>
                  </a:moveTo>
                  <a:lnTo>
                    <a:pt x="0" y="0"/>
                  </a:lnTo>
                  <a:lnTo>
                    <a:pt x="0" y="759868"/>
                  </a:lnTo>
                  <a:lnTo>
                    <a:pt x="609600" y="759868"/>
                  </a:lnTo>
                  <a:lnTo>
                    <a:pt x="812800" y="379934"/>
                  </a:lnTo>
                  <a:lnTo>
                    <a:pt x="609600" y="0"/>
                  </a:lnTo>
                  <a:close/>
                </a:path>
              </a:pathLst>
            </a:custGeom>
            <a:solidFill>
              <a:srgbClr val="2B485F"/>
            </a:solidFill>
            <a:ln>
              <a:noFill/>
            </a:ln>
          </p:spPr>
        </p:sp>
        <p:sp>
          <p:nvSpPr>
            <p:cNvPr id="89" name="Google Shape;89;p13"/>
            <p:cNvSpPr txBox="1"/>
            <p:nvPr/>
          </p:nvSpPr>
          <p:spPr>
            <a:xfrm>
              <a:off x="0" y="-38100"/>
              <a:ext cx="698500" cy="7979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3"/>
          <p:cNvGrpSpPr/>
          <p:nvPr/>
        </p:nvGrpSpPr>
        <p:grpSpPr>
          <a:xfrm rot="10800000">
            <a:off x="3260885" y="2775536"/>
            <a:ext cx="1183468" cy="3240838"/>
            <a:chOff x="0" y="-38100"/>
            <a:chExt cx="291397" cy="797968"/>
          </a:xfrm>
        </p:grpSpPr>
        <p:sp>
          <p:nvSpPr>
            <p:cNvPr id="91" name="Google Shape;91;p13"/>
            <p:cNvSpPr/>
            <p:nvPr/>
          </p:nvSpPr>
          <p:spPr>
            <a:xfrm>
              <a:off x="0" y="0"/>
              <a:ext cx="291397" cy="759868"/>
            </a:xfrm>
            <a:custGeom>
              <a:rect b="b" l="l" r="r" t="t"/>
              <a:pathLst>
                <a:path extrusionOk="0" h="759868" w="291397">
                  <a:moveTo>
                    <a:pt x="88197" y="0"/>
                  </a:moveTo>
                  <a:lnTo>
                    <a:pt x="0" y="0"/>
                  </a:lnTo>
                  <a:lnTo>
                    <a:pt x="0" y="759868"/>
                  </a:lnTo>
                  <a:lnTo>
                    <a:pt x="88197" y="759868"/>
                  </a:lnTo>
                  <a:lnTo>
                    <a:pt x="291397" y="379934"/>
                  </a:lnTo>
                  <a:lnTo>
                    <a:pt x="88197" y="0"/>
                  </a:lnTo>
                  <a:close/>
                </a:path>
              </a:pathLst>
            </a:custGeom>
            <a:solidFill>
              <a:srgbClr val="2B485F"/>
            </a:solidFill>
            <a:ln>
              <a:noFill/>
            </a:ln>
          </p:spPr>
        </p:sp>
        <p:sp>
          <p:nvSpPr>
            <p:cNvPr id="92" name="Google Shape;92;p13"/>
            <p:cNvSpPr txBox="1"/>
            <p:nvPr/>
          </p:nvSpPr>
          <p:spPr>
            <a:xfrm>
              <a:off x="0" y="-38100"/>
              <a:ext cx="177097" cy="7979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 name="Google Shape;93;p13"/>
          <p:cNvSpPr/>
          <p:nvPr/>
        </p:nvSpPr>
        <p:spPr>
          <a:xfrm rot="5400000">
            <a:off x="1402672" y="654728"/>
            <a:ext cx="455966" cy="1203911"/>
          </a:xfrm>
          <a:custGeom>
            <a:rect b="b" l="l" r="r" t="t"/>
            <a:pathLst>
              <a:path extrusionOk="0" h="1203911" w="455966">
                <a:moveTo>
                  <a:pt x="0" y="0"/>
                </a:moveTo>
                <a:lnTo>
                  <a:pt x="455966" y="0"/>
                </a:lnTo>
                <a:lnTo>
                  <a:pt x="455966" y="1203910"/>
                </a:lnTo>
                <a:lnTo>
                  <a:pt x="0" y="1203910"/>
                </a:lnTo>
                <a:lnTo>
                  <a:pt x="0" y="0"/>
                </a:lnTo>
                <a:close/>
              </a:path>
            </a:pathLst>
          </a:custGeom>
          <a:blipFill rotWithShape="1">
            <a:blip r:embed="rId3">
              <a:alphaModFix/>
            </a:blip>
            <a:stretch>
              <a:fillRect b="0" l="0" r="0" t="0"/>
            </a:stretch>
          </a:blipFill>
          <a:ln>
            <a:noFill/>
          </a:ln>
        </p:spPr>
      </p:sp>
      <p:sp>
        <p:nvSpPr>
          <p:cNvPr id="94" name="Google Shape;94;p13"/>
          <p:cNvSpPr txBox="1"/>
          <p:nvPr/>
        </p:nvSpPr>
        <p:spPr>
          <a:xfrm>
            <a:off x="8901248" y="6616037"/>
            <a:ext cx="4563966" cy="5969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ID" sz="3499" u="none" cap="none" strike="noStrike">
                <a:solidFill>
                  <a:srgbClr val="000000"/>
                </a:solidFill>
                <a:latin typeface="Inter"/>
                <a:ea typeface="Inter"/>
                <a:cs typeface="Inter"/>
                <a:sym typeface="Inter"/>
              </a:rPr>
              <a:t>Deni W</a:t>
            </a:r>
            <a:endParaRPr/>
          </a:p>
        </p:txBody>
      </p:sp>
      <p:sp>
        <p:nvSpPr>
          <p:cNvPr id="95" name="Google Shape;95;p13"/>
          <p:cNvSpPr txBox="1"/>
          <p:nvPr/>
        </p:nvSpPr>
        <p:spPr>
          <a:xfrm>
            <a:off x="3514901" y="3828387"/>
            <a:ext cx="14087299" cy="948978"/>
          </a:xfrm>
          <a:prstGeom prst="rect">
            <a:avLst/>
          </a:prstGeom>
          <a:noFill/>
          <a:ln>
            <a:noFill/>
          </a:ln>
        </p:spPr>
        <p:txBody>
          <a:bodyPr anchorCtr="0" anchor="t" bIns="0" lIns="0" spcFirstLastPara="1" rIns="0" wrap="square" tIns="0">
            <a:spAutoFit/>
          </a:bodyPr>
          <a:lstStyle/>
          <a:p>
            <a:pPr indent="0" lvl="0" marL="0" marR="0" rtl="0" algn="r">
              <a:lnSpc>
                <a:spcPct val="123650"/>
              </a:lnSpc>
              <a:spcBef>
                <a:spcPts val="0"/>
              </a:spcBef>
              <a:spcAft>
                <a:spcPts val="0"/>
              </a:spcAft>
              <a:buNone/>
            </a:pPr>
            <a:r>
              <a:rPr b="0" i="0" lang="en-ID" sz="6000" u="none" cap="none" strike="noStrike">
                <a:solidFill>
                  <a:srgbClr val="FFFFFF"/>
                </a:solidFill>
                <a:latin typeface="League Spartan"/>
                <a:ea typeface="League Spartan"/>
                <a:cs typeface="League Spartan"/>
                <a:sym typeface="League Spartan"/>
              </a:rPr>
              <a:t>Dasar Regresi Linear dua Variabel</a:t>
            </a:r>
            <a:endParaRPr b="0" i="0" sz="6000" u="none" cap="none" strike="noStrike">
              <a:solidFill>
                <a:srgbClr val="FFFFFF"/>
              </a:solidFill>
              <a:latin typeface="League Spartan"/>
              <a:ea typeface="League Spartan"/>
              <a:cs typeface="League Spartan"/>
              <a:sym typeface="League Spartan"/>
            </a:endParaRPr>
          </a:p>
        </p:txBody>
      </p:sp>
      <p:sp>
        <p:nvSpPr>
          <p:cNvPr id="96" name="Google Shape;96;p13"/>
          <p:cNvSpPr txBox="1"/>
          <p:nvPr/>
        </p:nvSpPr>
        <p:spPr>
          <a:xfrm>
            <a:off x="10744200" y="510457"/>
            <a:ext cx="5442029" cy="564129"/>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1" i="0" lang="en-ID" sz="3399" u="none" cap="none" strike="noStrike">
                <a:solidFill>
                  <a:srgbClr val="000000"/>
                </a:solidFill>
                <a:latin typeface="Inter"/>
                <a:ea typeface="Inter"/>
                <a:cs typeface="Inter"/>
                <a:sym typeface="Inter"/>
              </a:rPr>
              <a:t>Analisis Mulivariat</a:t>
            </a:r>
            <a:endParaRPr b="1" i="0" sz="3399" u="none" cap="none" strike="noStrike">
              <a:solidFill>
                <a:srgbClr val="000000"/>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pSp>
        <p:nvGrpSpPr>
          <p:cNvPr id="241" name="Google Shape;241;p22"/>
          <p:cNvGrpSpPr/>
          <p:nvPr/>
        </p:nvGrpSpPr>
        <p:grpSpPr>
          <a:xfrm>
            <a:off x="172812" y="73688"/>
            <a:ext cx="16895988" cy="1048038"/>
            <a:chOff x="0" y="-38100"/>
            <a:chExt cx="5136921" cy="691241"/>
          </a:xfrm>
        </p:grpSpPr>
        <p:sp>
          <p:nvSpPr>
            <p:cNvPr id="242" name="Google Shape;242;p22"/>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243" name="Google Shape;243;p22"/>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4" name="Google Shape;244;p22"/>
          <p:cNvSpPr txBox="1"/>
          <p:nvPr/>
        </p:nvSpPr>
        <p:spPr>
          <a:xfrm>
            <a:off x="-597881" y="174787"/>
            <a:ext cx="11723081"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Sample Regression Function</a:t>
            </a:r>
            <a:endParaRPr sz="5300">
              <a:solidFill>
                <a:srgbClr val="FFFFFF"/>
              </a:solidFill>
              <a:latin typeface="League Spartan"/>
              <a:ea typeface="League Spartan"/>
              <a:cs typeface="League Spartan"/>
              <a:sym typeface="League Spartan"/>
            </a:endParaRPr>
          </a:p>
        </p:txBody>
      </p:sp>
      <p:sp>
        <p:nvSpPr>
          <p:cNvPr id="245" name="Google Shape;245;p22"/>
          <p:cNvSpPr txBox="1"/>
          <p:nvPr/>
        </p:nvSpPr>
        <p:spPr>
          <a:xfrm>
            <a:off x="699102" y="1704969"/>
            <a:ext cx="14472318" cy="564129"/>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Memperkirakan PRF berdasarkan informasi sampel.</a:t>
            </a:r>
            <a:endParaRPr/>
          </a:p>
        </p:txBody>
      </p:sp>
      <p:pic>
        <p:nvPicPr>
          <p:cNvPr id="246" name="Google Shape;246;p22"/>
          <p:cNvPicPr preferRelativeResize="0"/>
          <p:nvPr/>
        </p:nvPicPr>
        <p:blipFill rotWithShape="1">
          <a:blip r:embed="rId3">
            <a:alphaModFix/>
          </a:blip>
          <a:srcRect b="0" l="0" r="0" t="0"/>
          <a:stretch/>
        </p:blipFill>
        <p:spPr>
          <a:xfrm>
            <a:off x="1066800" y="3314444"/>
            <a:ext cx="6248400" cy="6835857"/>
          </a:xfrm>
          <a:prstGeom prst="rect">
            <a:avLst/>
          </a:prstGeom>
          <a:noFill/>
          <a:ln>
            <a:noFill/>
          </a:ln>
        </p:spPr>
      </p:pic>
      <p:pic>
        <p:nvPicPr>
          <p:cNvPr id="247" name="Google Shape;247;p22"/>
          <p:cNvPicPr preferRelativeResize="0"/>
          <p:nvPr/>
        </p:nvPicPr>
        <p:blipFill rotWithShape="1">
          <a:blip r:embed="rId4">
            <a:alphaModFix/>
          </a:blip>
          <a:srcRect b="0" l="0" r="0" t="0"/>
          <a:stretch/>
        </p:blipFill>
        <p:spPr>
          <a:xfrm>
            <a:off x="8244579" y="3299204"/>
            <a:ext cx="6896361" cy="6738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23"/>
          <p:cNvGrpSpPr/>
          <p:nvPr/>
        </p:nvGrpSpPr>
        <p:grpSpPr>
          <a:xfrm>
            <a:off x="172812" y="73688"/>
            <a:ext cx="16895988" cy="1048038"/>
            <a:chOff x="0" y="-38100"/>
            <a:chExt cx="5136921" cy="691241"/>
          </a:xfrm>
        </p:grpSpPr>
        <p:sp>
          <p:nvSpPr>
            <p:cNvPr id="253" name="Google Shape;253;p23"/>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254" name="Google Shape;254;p23"/>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5" name="Google Shape;255;p23"/>
          <p:cNvSpPr txBox="1"/>
          <p:nvPr/>
        </p:nvSpPr>
        <p:spPr>
          <a:xfrm>
            <a:off x="-597881" y="174787"/>
            <a:ext cx="11723081"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Sample Regression Function</a:t>
            </a:r>
            <a:endParaRPr sz="5300">
              <a:solidFill>
                <a:srgbClr val="FFFFFF"/>
              </a:solidFill>
              <a:latin typeface="League Spartan"/>
              <a:ea typeface="League Spartan"/>
              <a:cs typeface="League Spartan"/>
              <a:sym typeface="League Spartan"/>
            </a:endParaRPr>
          </a:p>
        </p:txBody>
      </p:sp>
      <p:sp>
        <p:nvSpPr>
          <p:cNvPr id="256" name="Google Shape;256;p23"/>
          <p:cNvSpPr txBox="1"/>
          <p:nvPr/>
        </p:nvSpPr>
        <p:spPr>
          <a:xfrm>
            <a:off x="699102" y="1704969"/>
            <a:ext cx="14472318" cy="564129"/>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Memperkirakan PRF berdasarkan informasi sampel.</a:t>
            </a:r>
            <a:endParaRPr/>
          </a:p>
        </p:txBody>
      </p:sp>
      <p:pic>
        <p:nvPicPr>
          <p:cNvPr id="257" name="Google Shape;257;p23"/>
          <p:cNvPicPr preferRelativeResize="0"/>
          <p:nvPr/>
        </p:nvPicPr>
        <p:blipFill rotWithShape="1">
          <a:blip r:embed="rId3">
            <a:alphaModFix/>
          </a:blip>
          <a:srcRect b="0" l="0" r="0" t="0"/>
          <a:stretch/>
        </p:blipFill>
        <p:spPr>
          <a:xfrm>
            <a:off x="6934200" y="2482464"/>
            <a:ext cx="10134600" cy="7159840"/>
          </a:xfrm>
          <a:prstGeom prst="rect">
            <a:avLst/>
          </a:prstGeom>
          <a:noFill/>
          <a:ln>
            <a:noFill/>
          </a:ln>
        </p:spPr>
      </p:pic>
      <p:sp>
        <p:nvSpPr>
          <p:cNvPr id="258" name="Google Shape;258;p23"/>
          <p:cNvSpPr txBox="1"/>
          <p:nvPr/>
        </p:nvSpPr>
        <p:spPr>
          <a:xfrm>
            <a:off x="533400" y="2852341"/>
            <a:ext cx="5854098" cy="11385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fungsi regresi sampel (SRF) dengan persamaan:</a:t>
            </a:r>
            <a:endParaRPr/>
          </a:p>
        </p:txBody>
      </p:sp>
      <p:pic>
        <p:nvPicPr>
          <p:cNvPr id="259" name="Google Shape;259;p23"/>
          <p:cNvPicPr preferRelativeResize="0"/>
          <p:nvPr/>
        </p:nvPicPr>
        <p:blipFill rotWithShape="1">
          <a:blip r:embed="rId4">
            <a:alphaModFix/>
          </a:blip>
          <a:srcRect b="0" l="0" r="0" t="0"/>
          <a:stretch/>
        </p:blipFill>
        <p:spPr>
          <a:xfrm>
            <a:off x="699102" y="4574100"/>
            <a:ext cx="4253898" cy="1310793"/>
          </a:xfrm>
          <a:prstGeom prst="rect">
            <a:avLst/>
          </a:prstGeom>
          <a:noFill/>
          <a:ln>
            <a:noFill/>
          </a:ln>
        </p:spPr>
      </p:pic>
      <p:pic>
        <p:nvPicPr>
          <p:cNvPr id="260" name="Google Shape;260;p23"/>
          <p:cNvPicPr preferRelativeResize="0"/>
          <p:nvPr/>
        </p:nvPicPr>
        <p:blipFill rotWithShape="1">
          <a:blip r:embed="rId5">
            <a:alphaModFix/>
          </a:blip>
          <a:srcRect b="0" l="0" r="0" t="0"/>
          <a:stretch/>
        </p:blipFill>
        <p:spPr>
          <a:xfrm>
            <a:off x="699102" y="7937474"/>
            <a:ext cx="5231323" cy="1247838"/>
          </a:xfrm>
          <a:prstGeom prst="rect">
            <a:avLst/>
          </a:prstGeom>
          <a:noFill/>
          <a:ln>
            <a:noFill/>
          </a:ln>
        </p:spPr>
      </p:pic>
      <p:sp>
        <p:nvSpPr>
          <p:cNvPr id="261" name="Google Shape;261;p23"/>
          <p:cNvSpPr txBox="1"/>
          <p:nvPr/>
        </p:nvSpPr>
        <p:spPr>
          <a:xfrm>
            <a:off x="699102" y="7200900"/>
            <a:ext cx="5854098" cy="615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Stochastic persamaanya:</a:t>
            </a:r>
            <a:endParaRPr/>
          </a:p>
        </p:txBody>
      </p:sp>
      <p:pic>
        <p:nvPicPr>
          <p:cNvPr id="262" name="Google Shape;262;p23"/>
          <p:cNvPicPr preferRelativeResize="0"/>
          <p:nvPr/>
        </p:nvPicPr>
        <p:blipFill rotWithShape="1">
          <a:blip r:embed="rId6">
            <a:alphaModFix/>
          </a:blip>
          <a:srcRect b="0" l="0" r="0" t="0"/>
          <a:stretch/>
        </p:blipFill>
        <p:spPr>
          <a:xfrm>
            <a:off x="869649" y="9401322"/>
            <a:ext cx="2590800" cy="7108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24"/>
          <p:cNvGrpSpPr/>
          <p:nvPr/>
        </p:nvGrpSpPr>
        <p:grpSpPr>
          <a:xfrm>
            <a:off x="172812" y="73688"/>
            <a:ext cx="16895988" cy="1048038"/>
            <a:chOff x="0" y="-38100"/>
            <a:chExt cx="5136921" cy="691241"/>
          </a:xfrm>
        </p:grpSpPr>
        <p:sp>
          <p:nvSpPr>
            <p:cNvPr id="268" name="Google Shape;268;p24"/>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269" name="Google Shape;269;p24"/>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0" name="Google Shape;270;p24"/>
          <p:cNvSpPr txBox="1"/>
          <p:nvPr/>
        </p:nvSpPr>
        <p:spPr>
          <a:xfrm>
            <a:off x="-597881" y="174787"/>
            <a:ext cx="11723081"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Sample Regression Function</a:t>
            </a:r>
            <a:endParaRPr sz="5300">
              <a:solidFill>
                <a:srgbClr val="FFFFFF"/>
              </a:solidFill>
              <a:latin typeface="League Spartan"/>
              <a:ea typeface="League Spartan"/>
              <a:cs typeface="League Spartan"/>
              <a:sym typeface="League Spartan"/>
            </a:endParaRPr>
          </a:p>
        </p:txBody>
      </p:sp>
      <p:sp>
        <p:nvSpPr>
          <p:cNvPr id="271" name="Google Shape;271;p24"/>
          <p:cNvSpPr txBox="1"/>
          <p:nvPr/>
        </p:nvSpPr>
        <p:spPr>
          <a:xfrm>
            <a:off x="699102" y="1704969"/>
            <a:ext cx="14472318" cy="564129"/>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Memperkirakan PRF berdasarkan informasi sampel.</a:t>
            </a:r>
            <a:endParaRPr/>
          </a:p>
        </p:txBody>
      </p:sp>
      <p:sp>
        <p:nvSpPr>
          <p:cNvPr id="272" name="Google Shape;272;p24"/>
          <p:cNvSpPr txBox="1"/>
          <p:nvPr/>
        </p:nvSpPr>
        <p:spPr>
          <a:xfrm>
            <a:off x="533400" y="2852341"/>
            <a:ext cx="5854098" cy="11385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fungsi regresi sampel (SRF) dengan persamaan:</a:t>
            </a:r>
            <a:endParaRPr/>
          </a:p>
        </p:txBody>
      </p:sp>
      <p:pic>
        <p:nvPicPr>
          <p:cNvPr id="273" name="Google Shape;273;p24"/>
          <p:cNvPicPr preferRelativeResize="0"/>
          <p:nvPr/>
        </p:nvPicPr>
        <p:blipFill rotWithShape="1">
          <a:blip r:embed="rId3">
            <a:alphaModFix/>
          </a:blip>
          <a:srcRect b="0" l="0" r="0" t="0"/>
          <a:stretch/>
        </p:blipFill>
        <p:spPr>
          <a:xfrm>
            <a:off x="464737" y="4255911"/>
            <a:ext cx="2995712" cy="1025378"/>
          </a:xfrm>
          <a:prstGeom prst="rect">
            <a:avLst/>
          </a:prstGeom>
          <a:noFill/>
          <a:ln>
            <a:noFill/>
          </a:ln>
        </p:spPr>
      </p:pic>
      <p:pic>
        <p:nvPicPr>
          <p:cNvPr id="274" name="Google Shape;274;p24"/>
          <p:cNvPicPr preferRelativeResize="0"/>
          <p:nvPr/>
        </p:nvPicPr>
        <p:blipFill rotWithShape="1">
          <a:blip r:embed="rId4">
            <a:alphaModFix/>
          </a:blip>
          <a:srcRect b="0" l="0" r="0" t="0"/>
          <a:stretch/>
        </p:blipFill>
        <p:spPr>
          <a:xfrm>
            <a:off x="7614747" y="2885245"/>
            <a:ext cx="9803604" cy="71831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pSp>
        <p:nvGrpSpPr>
          <p:cNvPr id="279" name="Google Shape;279;p25"/>
          <p:cNvGrpSpPr/>
          <p:nvPr/>
        </p:nvGrpSpPr>
        <p:grpSpPr>
          <a:xfrm>
            <a:off x="172812" y="73688"/>
            <a:ext cx="8751281" cy="1048038"/>
            <a:chOff x="0" y="-38100"/>
            <a:chExt cx="5136921" cy="691241"/>
          </a:xfrm>
        </p:grpSpPr>
        <p:sp>
          <p:nvSpPr>
            <p:cNvPr id="280" name="Google Shape;280;p25"/>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281" name="Google Shape;281;p25"/>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2" name="Google Shape;282;p25"/>
          <p:cNvSpPr txBox="1"/>
          <p:nvPr/>
        </p:nvSpPr>
        <p:spPr>
          <a:xfrm>
            <a:off x="-597881" y="174787"/>
            <a:ext cx="8751281"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Pengertian Linear</a:t>
            </a:r>
            <a:endParaRPr sz="5300">
              <a:solidFill>
                <a:srgbClr val="FFFFFF"/>
              </a:solidFill>
              <a:latin typeface="League Spartan"/>
              <a:ea typeface="League Spartan"/>
              <a:cs typeface="League Spartan"/>
              <a:sym typeface="League Spartan"/>
            </a:endParaRPr>
          </a:p>
        </p:txBody>
      </p:sp>
      <p:sp>
        <p:nvSpPr>
          <p:cNvPr id="283" name="Google Shape;283;p25"/>
          <p:cNvSpPr txBox="1"/>
          <p:nvPr/>
        </p:nvSpPr>
        <p:spPr>
          <a:xfrm>
            <a:off x="850710" y="5424164"/>
            <a:ext cx="5854098" cy="615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fungsi tidak linier:</a:t>
            </a:r>
            <a:endParaRPr/>
          </a:p>
        </p:txBody>
      </p:sp>
      <p:sp>
        <p:nvSpPr>
          <p:cNvPr id="284" name="Google Shape;284;p25"/>
          <p:cNvSpPr txBox="1"/>
          <p:nvPr/>
        </p:nvSpPr>
        <p:spPr>
          <a:xfrm>
            <a:off x="533400" y="1759990"/>
            <a:ext cx="16611600" cy="11385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linearitas adalah bahwa nilai rata-rata bersyarat dari variabel dependen adalah fungsi linear dari variabel independen seperti dalam Persamaan:</a:t>
            </a:r>
            <a:endParaRPr/>
          </a:p>
        </p:txBody>
      </p:sp>
      <p:pic>
        <p:nvPicPr>
          <p:cNvPr id="285" name="Google Shape;285;p25"/>
          <p:cNvPicPr preferRelativeResize="0"/>
          <p:nvPr/>
        </p:nvPicPr>
        <p:blipFill rotWithShape="1">
          <a:blip r:embed="rId3">
            <a:alphaModFix/>
          </a:blip>
          <a:srcRect b="0" l="0" r="0" t="0"/>
          <a:stretch/>
        </p:blipFill>
        <p:spPr>
          <a:xfrm>
            <a:off x="5950441" y="6381180"/>
            <a:ext cx="3193559" cy="2014627"/>
          </a:xfrm>
          <a:prstGeom prst="rect">
            <a:avLst/>
          </a:prstGeom>
          <a:noFill/>
          <a:ln>
            <a:noFill/>
          </a:ln>
        </p:spPr>
      </p:pic>
      <p:pic>
        <p:nvPicPr>
          <p:cNvPr id="286" name="Google Shape;286;p25"/>
          <p:cNvPicPr preferRelativeResize="0"/>
          <p:nvPr/>
        </p:nvPicPr>
        <p:blipFill rotWithShape="1">
          <a:blip r:embed="rId4">
            <a:alphaModFix/>
          </a:blip>
          <a:srcRect b="0" l="0" r="0" t="0"/>
          <a:stretch/>
        </p:blipFill>
        <p:spPr>
          <a:xfrm>
            <a:off x="5598920" y="3288310"/>
            <a:ext cx="5108960" cy="908804"/>
          </a:xfrm>
          <a:prstGeom prst="rect">
            <a:avLst/>
          </a:prstGeom>
          <a:noFill/>
          <a:ln>
            <a:noFill/>
          </a:ln>
        </p:spPr>
      </p:pic>
      <p:pic>
        <p:nvPicPr>
          <p:cNvPr id="287" name="Google Shape;287;p25"/>
          <p:cNvPicPr preferRelativeResize="0"/>
          <p:nvPr/>
        </p:nvPicPr>
        <p:blipFill rotWithShape="1">
          <a:blip r:embed="rId5">
            <a:alphaModFix/>
          </a:blip>
          <a:srcRect b="0" l="0" r="0" t="0"/>
          <a:stretch/>
        </p:blipFill>
        <p:spPr>
          <a:xfrm>
            <a:off x="5898172" y="4246794"/>
            <a:ext cx="4311865" cy="8357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26"/>
          <p:cNvGrpSpPr/>
          <p:nvPr/>
        </p:nvGrpSpPr>
        <p:grpSpPr>
          <a:xfrm>
            <a:off x="172812" y="73688"/>
            <a:ext cx="8751281" cy="1048038"/>
            <a:chOff x="0" y="-38100"/>
            <a:chExt cx="5136921" cy="691241"/>
          </a:xfrm>
        </p:grpSpPr>
        <p:sp>
          <p:nvSpPr>
            <p:cNvPr id="293" name="Google Shape;293;p26"/>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294" name="Google Shape;294;p26"/>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5" name="Google Shape;295;p26"/>
          <p:cNvSpPr txBox="1"/>
          <p:nvPr/>
        </p:nvSpPr>
        <p:spPr>
          <a:xfrm>
            <a:off x="-597881" y="174787"/>
            <a:ext cx="8751281"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Pengertian Linear</a:t>
            </a:r>
            <a:endParaRPr sz="5300">
              <a:solidFill>
                <a:srgbClr val="FFFFFF"/>
              </a:solidFill>
              <a:latin typeface="League Spartan"/>
              <a:ea typeface="League Spartan"/>
              <a:cs typeface="League Spartan"/>
              <a:sym typeface="League Spartan"/>
            </a:endParaRPr>
          </a:p>
        </p:txBody>
      </p:sp>
      <p:sp>
        <p:nvSpPr>
          <p:cNvPr id="296" name="Google Shape;296;p26"/>
          <p:cNvSpPr txBox="1"/>
          <p:nvPr/>
        </p:nvSpPr>
        <p:spPr>
          <a:xfrm>
            <a:off x="850710" y="5424164"/>
            <a:ext cx="5854098" cy="615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fungsi tidak linier:</a:t>
            </a:r>
            <a:endParaRPr/>
          </a:p>
        </p:txBody>
      </p:sp>
      <p:sp>
        <p:nvSpPr>
          <p:cNvPr id="297" name="Google Shape;297;p26"/>
          <p:cNvSpPr txBox="1"/>
          <p:nvPr/>
        </p:nvSpPr>
        <p:spPr>
          <a:xfrm>
            <a:off x="533400" y="1759990"/>
            <a:ext cx="16611600" cy="11385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linearitas adalah bahwa nilai rata-rata bersyarat dari variabel dependen adalah fungsi linear dari variabel independen seperti dalam Persamaan:</a:t>
            </a:r>
            <a:endParaRPr/>
          </a:p>
        </p:txBody>
      </p:sp>
      <p:pic>
        <p:nvPicPr>
          <p:cNvPr id="298" name="Google Shape;298;p26"/>
          <p:cNvPicPr preferRelativeResize="0"/>
          <p:nvPr/>
        </p:nvPicPr>
        <p:blipFill rotWithShape="1">
          <a:blip r:embed="rId3">
            <a:alphaModFix/>
          </a:blip>
          <a:srcRect b="0" l="0" r="0" t="0"/>
          <a:stretch/>
        </p:blipFill>
        <p:spPr>
          <a:xfrm>
            <a:off x="5950441" y="6381180"/>
            <a:ext cx="3193559" cy="2014627"/>
          </a:xfrm>
          <a:prstGeom prst="rect">
            <a:avLst/>
          </a:prstGeom>
          <a:noFill/>
          <a:ln>
            <a:noFill/>
          </a:ln>
        </p:spPr>
      </p:pic>
      <p:pic>
        <p:nvPicPr>
          <p:cNvPr id="299" name="Google Shape;299;p26"/>
          <p:cNvPicPr preferRelativeResize="0"/>
          <p:nvPr/>
        </p:nvPicPr>
        <p:blipFill rotWithShape="1">
          <a:blip r:embed="rId4">
            <a:alphaModFix/>
          </a:blip>
          <a:srcRect b="0" l="0" r="0" t="0"/>
          <a:stretch/>
        </p:blipFill>
        <p:spPr>
          <a:xfrm>
            <a:off x="5598920" y="3288310"/>
            <a:ext cx="5108960" cy="908804"/>
          </a:xfrm>
          <a:prstGeom prst="rect">
            <a:avLst/>
          </a:prstGeom>
          <a:noFill/>
          <a:ln>
            <a:noFill/>
          </a:ln>
        </p:spPr>
      </p:pic>
      <p:pic>
        <p:nvPicPr>
          <p:cNvPr id="300" name="Google Shape;300;p26"/>
          <p:cNvPicPr preferRelativeResize="0"/>
          <p:nvPr/>
        </p:nvPicPr>
        <p:blipFill rotWithShape="1">
          <a:blip r:embed="rId5">
            <a:alphaModFix/>
          </a:blip>
          <a:srcRect b="0" l="0" r="0" t="0"/>
          <a:stretch/>
        </p:blipFill>
        <p:spPr>
          <a:xfrm>
            <a:off x="5898172" y="4246794"/>
            <a:ext cx="4311865" cy="8357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27"/>
          <p:cNvGrpSpPr/>
          <p:nvPr/>
        </p:nvGrpSpPr>
        <p:grpSpPr>
          <a:xfrm>
            <a:off x="172813" y="73688"/>
            <a:ext cx="15219588" cy="1048038"/>
            <a:chOff x="0" y="-38100"/>
            <a:chExt cx="5136921" cy="691241"/>
          </a:xfrm>
        </p:grpSpPr>
        <p:sp>
          <p:nvSpPr>
            <p:cNvPr id="306" name="Google Shape;306;p27"/>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307" name="Google Shape;307;p27"/>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8" name="Google Shape;308;p27"/>
          <p:cNvSpPr txBox="1"/>
          <p:nvPr/>
        </p:nvSpPr>
        <p:spPr>
          <a:xfrm>
            <a:off x="-597881" y="174787"/>
            <a:ext cx="15219588"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Metode Ordinary Least Square (OLS)</a:t>
            </a:r>
            <a:endParaRPr sz="5300">
              <a:solidFill>
                <a:srgbClr val="FFFFFF"/>
              </a:solidFill>
              <a:latin typeface="League Spartan"/>
              <a:ea typeface="League Spartan"/>
              <a:cs typeface="League Spartan"/>
              <a:sym typeface="League Spartan"/>
            </a:endParaRPr>
          </a:p>
        </p:txBody>
      </p:sp>
      <p:sp>
        <p:nvSpPr>
          <p:cNvPr id="309" name="Google Shape;309;p27"/>
          <p:cNvSpPr txBox="1"/>
          <p:nvPr/>
        </p:nvSpPr>
        <p:spPr>
          <a:xfrm>
            <a:off x="533400" y="3009900"/>
            <a:ext cx="16611600" cy="1661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Metode untuk memperoleh SRF sebagai penaksir PRF yang sebenarnya, dalam analisis regresi metode yang paling sering digunakan adalah metode kuadrat terkecil (LS), yang lebih dikenal sebagai metode kuadrat terkecil biasa (OLS)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pSp>
        <p:nvGrpSpPr>
          <p:cNvPr id="314" name="Google Shape;314;p28"/>
          <p:cNvGrpSpPr/>
          <p:nvPr/>
        </p:nvGrpSpPr>
        <p:grpSpPr>
          <a:xfrm>
            <a:off x="9832" y="79702"/>
            <a:ext cx="15219588" cy="1048038"/>
            <a:chOff x="0" y="-38100"/>
            <a:chExt cx="5136921" cy="691241"/>
          </a:xfrm>
        </p:grpSpPr>
        <p:sp>
          <p:nvSpPr>
            <p:cNvPr id="315" name="Google Shape;315;p28"/>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316" name="Google Shape;316;p28"/>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7" name="Google Shape;317;p28"/>
          <p:cNvSpPr txBox="1"/>
          <p:nvPr/>
        </p:nvSpPr>
        <p:spPr>
          <a:xfrm>
            <a:off x="1" y="188576"/>
            <a:ext cx="3810000"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Tugas</a:t>
            </a:r>
            <a:endParaRPr sz="5300">
              <a:solidFill>
                <a:srgbClr val="FFFFFF"/>
              </a:solidFill>
              <a:latin typeface="League Spartan"/>
              <a:ea typeface="League Spartan"/>
              <a:cs typeface="League Spartan"/>
              <a:sym typeface="League Spartan"/>
            </a:endParaRPr>
          </a:p>
        </p:txBody>
      </p:sp>
      <p:sp>
        <p:nvSpPr>
          <p:cNvPr id="318" name="Google Shape;318;p28"/>
          <p:cNvSpPr txBox="1"/>
          <p:nvPr/>
        </p:nvSpPr>
        <p:spPr>
          <a:xfrm>
            <a:off x="172813" y="1409700"/>
            <a:ext cx="16611600" cy="27077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Buatlah analisis regresi sederhana:</a:t>
            </a:r>
            <a:endParaRPr/>
          </a:p>
          <a:p>
            <a:pPr indent="0" lvl="0" marL="0" marR="0" rtl="0" algn="l">
              <a:spcBef>
                <a:spcPts val="0"/>
              </a:spcBef>
              <a:spcAft>
                <a:spcPts val="0"/>
              </a:spcAft>
              <a:buNone/>
            </a:pPr>
            <a:r>
              <a:t/>
            </a:r>
            <a:endParaRPr sz="3399">
              <a:solidFill>
                <a:srgbClr val="000000"/>
              </a:solidFill>
              <a:latin typeface="Inter"/>
              <a:ea typeface="Inter"/>
              <a:cs typeface="Inter"/>
              <a:sym typeface="Inter"/>
            </a:endParaRPr>
          </a:p>
          <a:p>
            <a:pPr indent="-514350" lvl="0" marL="514350" marR="0" rtl="0" algn="l">
              <a:spcBef>
                <a:spcPts val="0"/>
              </a:spcBef>
              <a:spcAft>
                <a:spcPts val="0"/>
              </a:spcAft>
              <a:buClr>
                <a:srgbClr val="000000"/>
              </a:buClr>
              <a:buSzPts val="3399"/>
              <a:buFont typeface="Inter"/>
              <a:buAutoNum type="alphaLcPeriod"/>
            </a:pPr>
            <a:r>
              <a:rPr lang="en-ID" sz="3399">
                <a:solidFill>
                  <a:srgbClr val="000000"/>
                </a:solidFill>
                <a:latin typeface="Inter"/>
                <a:ea typeface="Inter"/>
                <a:cs typeface="Inter"/>
                <a:sym typeface="Inter"/>
              </a:rPr>
              <a:t>Buatlah persamaan regresi!</a:t>
            </a:r>
            <a:endParaRPr/>
          </a:p>
          <a:p>
            <a:pPr indent="-514350" lvl="0" marL="514350" marR="0" rtl="0" algn="l">
              <a:spcBef>
                <a:spcPts val="0"/>
              </a:spcBef>
              <a:spcAft>
                <a:spcPts val="0"/>
              </a:spcAft>
              <a:buClr>
                <a:srgbClr val="000000"/>
              </a:buClr>
              <a:buSzPts val="3399"/>
              <a:buFont typeface="Inter"/>
              <a:buAutoNum type="alphaLcPeriod"/>
            </a:pPr>
            <a:r>
              <a:rPr lang="en-ID" sz="3399">
                <a:solidFill>
                  <a:srgbClr val="000000"/>
                </a:solidFill>
                <a:latin typeface="Inter"/>
                <a:ea typeface="Inter"/>
                <a:cs typeface="Inter"/>
                <a:sym typeface="Inter"/>
              </a:rPr>
              <a:t>Cari error MSE?</a:t>
            </a:r>
            <a:endParaRPr/>
          </a:p>
          <a:p>
            <a:pPr indent="-514350" lvl="0" marL="514350" marR="0" rtl="0" algn="l">
              <a:spcBef>
                <a:spcPts val="0"/>
              </a:spcBef>
              <a:spcAft>
                <a:spcPts val="0"/>
              </a:spcAft>
              <a:buClr>
                <a:srgbClr val="000000"/>
              </a:buClr>
              <a:buSzPts val="3399"/>
              <a:buFont typeface="Inter"/>
              <a:buAutoNum type="alphaLcPeriod"/>
            </a:pPr>
            <a:r>
              <a:rPr lang="en-ID" sz="3399">
                <a:solidFill>
                  <a:srgbClr val="000000"/>
                </a:solidFill>
                <a:latin typeface="Inter"/>
                <a:ea typeface="Inter"/>
                <a:cs typeface="Inter"/>
                <a:sym typeface="Inter"/>
              </a:rPr>
              <a:t>Cari R</a:t>
            </a:r>
            <a:r>
              <a:rPr baseline="30000" lang="en-ID" sz="3399">
                <a:solidFill>
                  <a:srgbClr val="000000"/>
                </a:solidFill>
                <a:latin typeface="Inter"/>
                <a:ea typeface="Inter"/>
                <a:cs typeface="Inter"/>
                <a:sym typeface="Inter"/>
              </a:rPr>
              <a:t>2</a:t>
            </a:r>
            <a:r>
              <a:rPr lang="en-ID" sz="3399">
                <a:solidFill>
                  <a:srgbClr val="000000"/>
                </a:solidFill>
                <a:latin typeface="Inter"/>
                <a:ea typeface="Inter"/>
                <a:cs typeface="Inter"/>
                <a:sym typeface="Inter"/>
              </a:rPr>
              <a:t> nya?</a:t>
            </a:r>
            <a:endParaRPr/>
          </a:p>
        </p:txBody>
      </p:sp>
      <p:pic>
        <p:nvPicPr>
          <p:cNvPr id="319" name="Google Shape;319;p28"/>
          <p:cNvPicPr preferRelativeResize="0"/>
          <p:nvPr/>
        </p:nvPicPr>
        <p:blipFill rotWithShape="1">
          <a:blip r:embed="rId3">
            <a:alphaModFix/>
          </a:blip>
          <a:srcRect b="0" l="0" r="0" t="0"/>
          <a:stretch/>
        </p:blipFill>
        <p:spPr>
          <a:xfrm>
            <a:off x="6514733" y="2938154"/>
            <a:ext cx="8539022" cy="71622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9"/>
          <p:cNvSpPr/>
          <p:nvPr/>
        </p:nvSpPr>
        <p:spPr>
          <a:xfrm>
            <a:off x="1589980" y="1688841"/>
            <a:ext cx="6909318" cy="690931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a:alphaModFix/>
            </a:blip>
            <a:stretch>
              <a:fillRect b="0" l="-16664" r="-1666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5" name="Google Shape;325;p29"/>
          <p:cNvGrpSpPr/>
          <p:nvPr/>
        </p:nvGrpSpPr>
        <p:grpSpPr>
          <a:xfrm>
            <a:off x="7985938" y="3455789"/>
            <a:ext cx="11015853" cy="3230761"/>
            <a:chOff x="0" y="-38100"/>
            <a:chExt cx="2901295" cy="850900"/>
          </a:xfrm>
        </p:grpSpPr>
        <p:sp>
          <p:nvSpPr>
            <p:cNvPr id="326" name="Google Shape;326;p29"/>
            <p:cNvSpPr/>
            <p:nvPr/>
          </p:nvSpPr>
          <p:spPr>
            <a:xfrm>
              <a:off x="0" y="0"/>
              <a:ext cx="2901295" cy="812800"/>
            </a:xfrm>
            <a:custGeom>
              <a:rect b="b" l="l" r="r" t="t"/>
              <a:pathLst>
                <a:path extrusionOk="0" h="812800" w="2901295">
                  <a:moveTo>
                    <a:pt x="0" y="0"/>
                  </a:moveTo>
                  <a:lnTo>
                    <a:pt x="2901295" y="0"/>
                  </a:lnTo>
                  <a:lnTo>
                    <a:pt x="2901295" y="812800"/>
                  </a:lnTo>
                  <a:lnTo>
                    <a:pt x="0" y="812800"/>
                  </a:lnTo>
                  <a:close/>
                </a:path>
              </a:pathLst>
            </a:custGeom>
            <a:solidFill>
              <a:srgbClr val="2B485F"/>
            </a:solidFill>
            <a:ln>
              <a:noFill/>
            </a:ln>
          </p:spPr>
        </p:sp>
        <p:sp>
          <p:nvSpPr>
            <p:cNvPr id="327" name="Google Shape;327;p29"/>
            <p:cNvSpPr txBox="1"/>
            <p:nvPr/>
          </p:nvSpPr>
          <p:spPr>
            <a:xfrm>
              <a:off x="0" y="-38100"/>
              <a:ext cx="2901295"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8" name="Google Shape;328;p29"/>
          <p:cNvGrpSpPr/>
          <p:nvPr/>
        </p:nvGrpSpPr>
        <p:grpSpPr>
          <a:xfrm>
            <a:off x="-425645" y="3447732"/>
            <a:ext cx="3257995" cy="3198542"/>
            <a:chOff x="0" y="-38100"/>
            <a:chExt cx="812800" cy="797968"/>
          </a:xfrm>
        </p:grpSpPr>
        <p:sp>
          <p:nvSpPr>
            <p:cNvPr id="329" name="Google Shape;329;p29"/>
            <p:cNvSpPr/>
            <p:nvPr/>
          </p:nvSpPr>
          <p:spPr>
            <a:xfrm>
              <a:off x="0" y="0"/>
              <a:ext cx="812800" cy="759868"/>
            </a:xfrm>
            <a:custGeom>
              <a:rect b="b" l="l" r="r" t="t"/>
              <a:pathLst>
                <a:path extrusionOk="0" h="759868" w="812800">
                  <a:moveTo>
                    <a:pt x="609600" y="0"/>
                  </a:moveTo>
                  <a:lnTo>
                    <a:pt x="0" y="0"/>
                  </a:lnTo>
                  <a:lnTo>
                    <a:pt x="0" y="759868"/>
                  </a:lnTo>
                  <a:lnTo>
                    <a:pt x="609600" y="759868"/>
                  </a:lnTo>
                  <a:lnTo>
                    <a:pt x="812800" y="379934"/>
                  </a:lnTo>
                  <a:lnTo>
                    <a:pt x="609600" y="0"/>
                  </a:lnTo>
                  <a:close/>
                </a:path>
              </a:pathLst>
            </a:custGeom>
            <a:solidFill>
              <a:srgbClr val="2B485F"/>
            </a:solidFill>
            <a:ln>
              <a:noFill/>
            </a:ln>
          </p:spPr>
        </p:sp>
        <p:sp>
          <p:nvSpPr>
            <p:cNvPr id="330" name="Google Shape;330;p29"/>
            <p:cNvSpPr txBox="1"/>
            <p:nvPr/>
          </p:nvSpPr>
          <p:spPr>
            <a:xfrm>
              <a:off x="0" y="-38100"/>
              <a:ext cx="698500" cy="7979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1" name="Google Shape;331;p29"/>
          <p:cNvGrpSpPr/>
          <p:nvPr/>
        </p:nvGrpSpPr>
        <p:grpSpPr>
          <a:xfrm rot="10800000">
            <a:off x="7089597" y="3600450"/>
            <a:ext cx="1183468" cy="3240838"/>
            <a:chOff x="0" y="-38100"/>
            <a:chExt cx="291397" cy="797968"/>
          </a:xfrm>
        </p:grpSpPr>
        <p:sp>
          <p:nvSpPr>
            <p:cNvPr id="332" name="Google Shape;332;p29"/>
            <p:cNvSpPr/>
            <p:nvPr/>
          </p:nvSpPr>
          <p:spPr>
            <a:xfrm>
              <a:off x="0" y="0"/>
              <a:ext cx="291397" cy="759868"/>
            </a:xfrm>
            <a:custGeom>
              <a:rect b="b" l="l" r="r" t="t"/>
              <a:pathLst>
                <a:path extrusionOk="0" h="759868" w="291397">
                  <a:moveTo>
                    <a:pt x="88197" y="0"/>
                  </a:moveTo>
                  <a:lnTo>
                    <a:pt x="0" y="0"/>
                  </a:lnTo>
                  <a:lnTo>
                    <a:pt x="0" y="759868"/>
                  </a:lnTo>
                  <a:lnTo>
                    <a:pt x="88197" y="759868"/>
                  </a:lnTo>
                  <a:lnTo>
                    <a:pt x="291397" y="379934"/>
                  </a:lnTo>
                  <a:lnTo>
                    <a:pt x="88197" y="0"/>
                  </a:lnTo>
                  <a:close/>
                </a:path>
              </a:pathLst>
            </a:custGeom>
            <a:solidFill>
              <a:srgbClr val="2B485F"/>
            </a:solidFill>
            <a:ln>
              <a:noFill/>
            </a:ln>
          </p:spPr>
        </p:sp>
        <p:sp>
          <p:nvSpPr>
            <p:cNvPr id="333" name="Google Shape;333;p29"/>
            <p:cNvSpPr txBox="1"/>
            <p:nvPr/>
          </p:nvSpPr>
          <p:spPr>
            <a:xfrm>
              <a:off x="0" y="-38100"/>
              <a:ext cx="177097" cy="7979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4" name="Google Shape;334;p29"/>
          <p:cNvSpPr txBox="1"/>
          <p:nvPr/>
        </p:nvSpPr>
        <p:spPr>
          <a:xfrm>
            <a:off x="7749931" y="4489338"/>
            <a:ext cx="8454900" cy="1308300"/>
          </a:xfrm>
          <a:prstGeom prst="rect">
            <a:avLst/>
          </a:prstGeom>
          <a:noFill/>
          <a:ln>
            <a:noFill/>
          </a:ln>
        </p:spPr>
        <p:txBody>
          <a:bodyPr anchorCtr="0" anchor="t" bIns="0" lIns="0" spcFirstLastPara="1" rIns="0" wrap="square" tIns="0">
            <a:spAutoFit/>
          </a:bodyPr>
          <a:lstStyle/>
          <a:p>
            <a:pPr indent="0" lvl="0" marL="0" marR="0" rtl="0" algn="r">
              <a:lnSpc>
                <a:spcPct val="140004"/>
              </a:lnSpc>
              <a:spcBef>
                <a:spcPts val="0"/>
              </a:spcBef>
              <a:spcAft>
                <a:spcPts val="0"/>
              </a:spcAft>
              <a:buNone/>
            </a:pPr>
            <a:r>
              <a:rPr lang="en-ID" sz="8499">
                <a:solidFill>
                  <a:srgbClr val="FFFFFF"/>
                </a:solidFill>
                <a:latin typeface="League Spartan"/>
                <a:ea typeface="League Spartan"/>
                <a:cs typeface="League Spartan"/>
                <a:sym typeface="League Spartan"/>
              </a:rPr>
              <a:t>Terimakasih</a:t>
            </a:r>
            <a:endParaRPr/>
          </a:p>
        </p:txBody>
      </p:sp>
      <p:sp>
        <p:nvSpPr>
          <p:cNvPr id="335" name="Google Shape;335;p29"/>
          <p:cNvSpPr/>
          <p:nvPr/>
        </p:nvSpPr>
        <p:spPr>
          <a:xfrm rot="5400000">
            <a:off x="198762" y="7504437"/>
            <a:ext cx="455966" cy="1203911"/>
          </a:xfrm>
          <a:custGeom>
            <a:rect b="b" l="l" r="r" t="t"/>
            <a:pathLst>
              <a:path extrusionOk="0" h="1203911" w="455966">
                <a:moveTo>
                  <a:pt x="0" y="0"/>
                </a:moveTo>
                <a:lnTo>
                  <a:pt x="455966" y="0"/>
                </a:lnTo>
                <a:lnTo>
                  <a:pt x="455966" y="1203910"/>
                </a:lnTo>
                <a:lnTo>
                  <a:pt x="0" y="12039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14"/>
          <p:cNvGrpSpPr/>
          <p:nvPr/>
        </p:nvGrpSpPr>
        <p:grpSpPr>
          <a:xfrm rot="10800000">
            <a:off x="15466492" y="7106689"/>
            <a:ext cx="2821508" cy="2770743"/>
            <a:chOff x="0" y="-38100"/>
            <a:chExt cx="703906" cy="691241"/>
          </a:xfrm>
        </p:grpSpPr>
        <p:sp>
          <p:nvSpPr>
            <p:cNvPr id="102" name="Google Shape;102;p14"/>
            <p:cNvSpPr/>
            <p:nvPr/>
          </p:nvSpPr>
          <p:spPr>
            <a:xfrm>
              <a:off x="0" y="0"/>
              <a:ext cx="703906" cy="653141"/>
            </a:xfrm>
            <a:custGeom>
              <a:rect b="b" l="l" r="r" t="t"/>
              <a:pathLst>
                <a:path extrusionOk="0" h="653141" w="703906">
                  <a:moveTo>
                    <a:pt x="500706" y="0"/>
                  </a:moveTo>
                  <a:lnTo>
                    <a:pt x="0" y="0"/>
                  </a:lnTo>
                  <a:lnTo>
                    <a:pt x="0" y="653141"/>
                  </a:lnTo>
                  <a:lnTo>
                    <a:pt x="500706" y="653141"/>
                  </a:lnTo>
                  <a:lnTo>
                    <a:pt x="703906" y="326570"/>
                  </a:lnTo>
                  <a:lnTo>
                    <a:pt x="500706" y="0"/>
                  </a:lnTo>
                  <a:close/>
                </a:path>
              </a:pathLst>
            </a:custGeom>
            <a:solidFill>
              <a:srgbClr val="598196"/>
            </a:solidFill>
            <a:ln>
              <a:noFill/>
            </a:ln>
          </p:spPr>
        </p:sp>
        <p:sp>
          <p:nvSpPr>
            <p:cNvPr id="103" name="Google Shape;103;p14"/>
            <p:cNvSpPr txBox="1"/>
            <p:nvPr/>
          </p:nvSpPr>
          <p:spPr>
            <a:xfrm>
              <a:off x="0" y="-38100"/>
              <a:ext cx="58960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4" name="Google Shape;104;p14"/>
          <p:cNvSpPr/>
          <p:nvPr/>
        </p:nvSpPr>
        <p:spPr>
          <a:xfrm>
            <a:off x="1028700" y="2767366"/>
            <a:ext cx="6784598" cy="678459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a:alphaModFix/>
            </a:blip>
            <a:stretch>
              <a:fillRect b="0" l="-25045" r="-2504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14"/>
          <p:cNvGrpSpPr/>
          <p:nvPr/>
        </p:nvGrpSpPr>
        <p:grpSpPr>
          <a:xfrm rot="5400000">
            <a:off x="624077" y="536708"/>
            <a:ext cx="5518901" cy="3811431"/>
            <a:chOff x="0" y="-38100"/>
            <a:chExt cx="1000907" cy="691241"/>
          </a:xfrm>
        </p:grpSpPr>
        <p:sp>
          <p:nvSpPr>
            <p:cNvPr id="106" name="Google Shape;106;p14"/>
            <p:cNvSpPr/>
            <p:nvPr/>
          </p:nvSpPr>
          <p:spPr>
            <a:xfrm>
              <a:off x="0" y="0"/>
              <a:ext cx="1000907" cy="653141"/>
            </a:xfrm>
            <a:custGeom>
              <a:rect b="b" l="l" r="r" t="t"/>
              <a:pathLst>
                <a:path extrusionOk="0" h="653141" w="1000907">
                  <a:moveTo>
                    <a:pt x="797707" y="0"/>
                  </a:moveTo>
                  <a:lnTo>
                    <a:pt x="0" y="0"/>
                  </a:lnTo>
                  <a:lnTo>
                    <a:pt x="0" y="653141"/>
                  </a:lnTo>
                  <a:lnTo>
                    <a:pt x="797707" y="653141"/>
                  </a:lnTo>
                  <a:lnTo>
                    <a:pt x="1000907" y="326570"/>
                  </a:lnTo>
                  <a:lnTo>
                    <a:pt x="797707" y="0"/>
                  </a:lnTo>
                  <a:close/>
                </a:path>
              </a:pathLst>
            </a:custGeom>
            <a:solidFill>
              <a:srgbClr val="2B485F"/>
            </a:solidFill>
            <a:ln>
              <a:noFill/>
            </a:ln>
          </p:spPr>
        </p:sp>
        <p:sp>
          <p:nvSpPr>
            <p:cNvPr id="107" name="Google Shape;107;p14"/>
            <p:cNvSpPr txBox="1"/>
            <p:nvPr/>
          </p:nvSpPr>
          <p:spPr>
            <a:xfrm>
              <a:off x="0" y="-38100"/>
              <a:ext cx="886607"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 name="Google Shape;108;p14"/>
          <p:cNvSpPr txBox="1"/>
          <p:nvPr/>
        </p:nvSpPr>
        <p:spPr>
          <a:xfrm>
            <a:off x="1938366" y="1079369"/>
            <a:ext cx="7053922" cy="9156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ID" sz="5300" u="none" cap="none" strike="noStrike">
                <a:solidFill>
                  <a:srgbClr val="FFFFFF"/>
                </a:solidFill>
                <a:latin typeface="League Spartan"/>
                <a:ea typeface="League Spartan"/>
                <a:cs typeface="League Spartan"/>
                <a:sym typeface="League Spartan"/>
              </a:rPr>
              <a:t>Agenda</a:t>
            </a:r>
            <a:endParaRPr/>
          </a:p>
        </p:txBody>
      </p:sp>
      <p:sp>
        <p:nvSpPr>
          <p:cNvPr id="109" name="Google Shape;109;p14"/>
          <p:cNvSpPr txBox="1"/>
          <p:nvPr/>
        </p:nvSpPr>
        <p:spPr>
          <a:xfrm>
            <a:off x="6939644" y="1432082"/>
            <a:ext cx="10736333" cy="4517134"/>
          </a:xfrm>
          <a:prstGeom prst="rect">
            <a:avLst/>
          </a:prstGeom>
          <a:noFill/>
          <a:ln>
            <a:noFill/>
          </a:ln>
        </p:spPr>
        <p:txBody>
          <a:bodyPr anchorCtr="0" anchor="t" bIns="0" lIns="0" spcFirstLastPara="1" rIns="0" wrap="square" tIns="0">
            <a:spAutoFit/>
          </a:bodyPr>
          <a:lstStyle/>
          <a:p>
            <a:pPr indent="-367030" lvl="1" marL="734059" marR="0" rtl="0" algn="l">
              <a:lnSpc>
                <a:spcPct val="150014"/>
              </a:lnSpc>
              <a:spcBef>
                <a:spcPts val="0"/>
              </a:spcBef>
              <a:spcAft>
                <a:spcPts val="0"/>
              </a:spcAft>
              <a:buClr>
                <a:srgbClr val="000000"/>
              </a:buClr>
              <a:buSzPts val="3399"/>
              <a:buFont typeface="Arial"/>
              <a:buChar char="•"/>
            </a:pPr>
            <a:r>
              <a:rPr b="0" i="0" lang="en-ID" sz="3399" u="none" cap="none" strike="noStrike">
                <a:solidFill>
                  <a:srgbClr val="000000"/>
                </a:solidFill>
                <a:latin typeface="Inter"/>
                <a:ea typeface="Inter"/>
                <a:cs typeface="Inter"/>
                <a:sym typeface="Inter"/>
              </a:rPr>
              <a:t>Pengertian Regresi</a:t>
            </a:r>
            <a:endParaRPr/>
          </a:p>
          <a:p>
            <a:pPr indent="-367030" lvl="1" marL="734059" marR="0" rtl="0" algn="l">
              <a:lnSpc>
                <a:spcPct val="150014"/>
              </a:lnSpc>
              <a:spcBef>
                <a:spcPts val="0"/>
              </a:spcBef>
              <a:spcAft>
                <a:spcPts val="0"/>
              </a:spcAft>
              <a:buClr>
                <a:srgbClr val="000000"/>
              </a:buClr>
              <a:buSzPts val="3399"/>
              <a:buFont typeface="Arial"/>
              <a:buChar char="•"/>
            </a:pPr>
            <a:r>
              <a:rPr b="0" i="0" lang="en-ID" sz="3399" u="none" cap="none" strike="noStrike">
                <a:solidFill>
                  <a:srgbClr val="000000"/>
                </a:solidFill>
                <a:latin typeface="Inter"/>
                <a:ea typeface="Inter"/>
                <a:cs typeface="Inter"/>
                <a:sym typeface="Inter"/>
              </a:rPr>
              <a:t>Population Regression Function</a:t>
            </a:r>
            <a:endParaRPr/>
          </a:p>
          <a:p>
            <a:pPr indent="-367030" lvl="1" marL="734059" marR="0" rtl="0" algn="l">
              <a:lnSpc>
                <a:spcPct val="150014"/>
              </a:lnSpc>
              <a:spcBef>
                <a:spcPts val="0"/>
              </a:spcBef>
              <a:spcAft>
                <a:spcPts val="0"/>
              </a:spcAft>
              <a:buClr>
                <a:srgbClr val="000000"/>
              </a:buClr>
              <a:buSzPts val="3399"/>
              <a:buFont typeface="Arial"/>
              <a:buChar char="•"/>
            </a:pPr>
            <a:r>
              <a:rPr b="0" i="0" lang="en-ID" sz="3399" u="none" cap="none" strike="noStrike">
                <a:solidFill>
                  <a:srgbClr val="000000"/>
                </a:solidFill>
                <a:latin typeface="Inter"/>
                <a:ea typeface="Inter"/>
                <a:cs typeface="Inter"/>
                <a:sym typeface="Inter"/>
              </a:rPr>
              <a:t>The Nature of The Stochastic Error term</a:t>
            </a:r>
            <a:endParaRPr/>
          </a:p>
          <a:p>
            <a:pPr indent="-367030" lvl="1" marL="734059" marR="0" rtl="0" algn="l">
              <a:lnSpc>
                <a:spcPct val="150014"/>
              </a:lnSpc>
              <a:spcBef>
                <a:spcPts val="0"/>
              </a:spcBef>
              <a:spcAft>
                <a:spcPts val="0"/>
              </a:spcAft>
              <a:buClr>
                <a:srgbClr val="000000"/>
              </a:buClr>
              <a:buSzPts val="3399"/>
              <a:buFont typeface="Arial"/>
              <a:buChar char="•"/>
            </a:pPr>
            <a:r>
              <a:rPr b="0" i="0" lang="en-ID" sz="3399" u="none" cap="none" strike="noStrike">
                <a:solidFill>
                  <a:srgbClr val="000000"/>
                </a:solidFill>
                <a:latin typeface="Inter"/>
                <a:ea typeface="Inter"/>
                <a:cs typeface="Inter"/>
                <a:sym typeface="Inter"/>
              </a:rPr>
              <a:t>Sample Regression Function</a:t>
            </a:r>
            <a:endParaRPr/>
          </a:p>
          <a:p>
            <a:pPr indent="-367030" lvl="1" marL="734059" marR="0" rtl="0" algn="l">
              <a:lnSpc>
                <a:spcPct val="150014"/>
              </a:lnSpc>
              <a:spcBef>
                <a:spcPts val="0"/>
              </a:spcBef>
              <a:spcAft>
                <a:spcPts val="0"/>
              </a:spcAft>
              <a:buClr>
                <a:srgbClr val="000000"/>
              </a:buClr>
              <a:buSzPts val="3399"/>
              <a:buFont typeface="Arial"/>
              <a:buChar char="•"/>
            </a:pPr>
            <a:r>
              <a:rPr b="0" i="0" lang="en-ID" sz="3399" u="none" cap="none" strike="noStrike">
                <a:solidFill>
                  <a:srgbClr val="000000"/>
                </a:solidFill>
                <a:latin typeface="Inter"/>
                <a:ea typeface="Inter"/>
                <a:cs typeface="Inter"/>
                <a:sym typeface="Inter"/>
              </a:rPr>
              <a:t>Pengertian Linear</a:t>
            </a:r>
            <a:endParaRPr/>
          </a:p>
          <a:p>
            <a:pPr indent="-367030" lvl="1" marL="734059" marR="0" rtl="0" algn="l">
              <a:lnSpc>
                <a:spcPct val="150014"/>
              </a:lnSpc>
              <a:spcBef>
                <a:spcPts val="0"/>
              </a:spcBef>
              <a:spcAft>
                <a:spcPts val="0"/>
              </a:spcAft>
              <a:buClr>
                <a:srgbClr val="000000"/>
              </a:buClr>
              <a:buSzPts val="3399"/>
              <a:buFont typeface="Arial"/>
              <a:buChar char="•"/>
            </a:pPr>
            <a:r>
              <a:rPr b="0" i="0" lang="en-ID" sz="3399" u="none" cap="none" strike="noStrike">
                <a:solidFill>
                  <a:srgbClr val="000000"/>
                </a:solidFill>
                <a:latin typeface="Inter"/>
                <a:ea typeface="Inter"/>
                <a:cs typeface="Inter"/>
                <a:sym typeface="Inter"/>
              </a:rPr>
              <a:t>Estimasi parameter: Metode Ordinary Least Square (OLS)</a:t>
            </a:r>
            <a:endParaRPr/>
          </a:p>
        </p:txBody>
      </p:sp>
      <p:cxnSp>
        <p:nvCxnSpPr>
          <p:cNvPr id="110" name="Google Shape;110;p14"/>
          <p:cNvCxnSpPr/>
          <p:nvPr/>
        </p:nvCxnSpPr>
        <p:spPr>
          <a:xfrm>
            <a:off x="17675977" y="961707"/>
            <a:ext cx="3956611" cy="0"/>
          </a:xfrm>
          <a:prstGeom prst="straightConnector1">
            <a:avLst/>
          </a:prstGeom>
          <a:noFill/>
          <a:ln cap="flat" cmpd="sng" w="38100">
            <a:solidFill>
              <a:srgbClr val="2B485F"/>
            </a:solidFill>
            <a:prstDash val="solid"/>
            <a:round/>
            <a:headEnd len="sm" w="sm" type="none"/>
            <a:tailEnd len="sm" w="sm" type="none"/>
          </a:ln>
        </p:spPr>
      </p:cxnSp>
      <p:sp>
        <p:nvSpPr>
          <p:cNvPr id="111" name="Google Shape;111;p14"/>
          <p:cNvSpPr/>
          <p:nvPr/>
        </p:nvSpPr>
        <p:spPr>
          <a:xfrm rot="5400000">
            <a:off x="16429362" y="8428362"/>
            <a:ext cx="455966" cy="1203911"/>
          </a:xfrm>
          <a:custGeom>
            <a:rect b="b" l="l" r="r" t="t"/>
            <a:pathLst>
              <a:path extrusionOk="0" h="1203911" w="455966">
                <a:moveTo>
                  <a:pt x="0" y="0"/>
                </a:moveTo>
                <a:lnTo>
                  <a:pt x="455966" y="0"/>
                </a:lnTo>
                <a:lnTo>
                  <a:pt x="455966" y="1203910"/>
                </a:lnTo>
                <a:lnTo>
                  <a:pt x="0" y="12039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nvSpPr>
        <p:spPr>
          <a:xfrm>
            <a:off x="853441" y="2211906"/>
            <a:ext cx="16901160" cy="17952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ID" sz="3399" u="none" cap="none" strike="noStrike">
                <a:solidFill>
                  <a:srgbClr val="000000"/>
                </a:solidFill>
                <a:latin typeface="Inter"/>
                <a:ea typeface="Inter"/>
                <a:cs typeface="Inter"/>
                <a:sym typeface="Inter"/>
              </a:rPr>
              <a:t>Analisis regresi merupakan studi tentang hubungan antara satu variabel yang disebut variabel yang dijelaskan, atau dependen, dan satu atau lebih variabel lain yang disebut variabel independen, atau variabel penjelas.</a:t>
            </a:r>
            <a:endParaRPr/>
          </a:p>
        </p:txBody>
      </p:sp>
      <p:sp>
        <p:nvSpPr>
          <p:cNvPr id="117" name="Google Shape;117;p15"/>
          <p:cNvSpPr txBox="1"/>
          <p:nvPr/>
        </p:nvSpPr>
        <p:spPr>
          <a:xfrm>
            <a:off x="1066801" y="7636979"/>
            <a:ext cx="16577674" cy="117968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ID" sz="3399" u="none" cap="none" strike="noStrike">
                <a:solidFill>
                  <a:srgbClr val="000000"/>
                </a:solidFill>
                <a:latin typeface="Inter"/>
                <a:ea typeface="Inter"/>
                <a:cs typeface="Inter"/>
                <a:sym typeface="Inter"/>
              </a:rPr>
              <a:t>Misalkan Y mewakili variabel dependen dan X mewakili variabel independen, atau variabel penjelas.</a:t>
            </a:r>
            <a:endParaRPr/>
          </a:p>
        </p:txBody>
      </p:sp>
      <p:sp>
        <p:nvSpPr>
          <p:cNvPr id="118" name="Google Shape;118;p15"/>
          <p:cNvSpPr txBox="1"/>
          <p:nvPr/>
        </p:nvSpPr>
        <p:spPr>
          <a:xfrm>
            <a:off x="1028699" y="8931456"/>
            <a:ext cx="16230602" cy="117968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ID" sz="3399" u="none" cap="none" strike="noStrike">
                <a:solidFill>
                  <a:srgbClr val="000000"/>
                </a:solidFill>
                <a:latin typeface="Inter"/>
                <a:ea typeface="Inter"/>
                <a:cs typeface="Inter"/>
                <a:sym typeface="Inter"/>
              </a:rPr>
              <a:t>Jika ada lebih dari satu variabel penjelas, X dapat ditulis menjadi (X1, X2, X3, dst.).</a:t>
            </a:r>
            <a:endParaRPr/>
          </a:p>
        </p:txBody>
      </p:sp>
      <p:grpSp>
        <p:nvGrpSpPr>
          <p:cNvPr id="119" name="Google Shape;119;p15"/>
          <p:cNvGrpSpPr/>
          <p:nvPr/>
        </p:nvGrpSpPr>
        <p:grpSpPr>
          <a:xfrm>
            <a:off x="234282" y="147899"/>
            <a:ext cx="12346571" cy="1669578"/>
            <a:chOff x="0" y="-38100"/>
            <a:chExt cx="2418659" cy="691241"/>
          </a:xfrm>
        </p:grpSpPr>
        <p:sp>
          <p:nvSpPr>
            <p:cNvPr id="120" name="Google Shape;120;p15"/>
            <p:cNvSpPr/>
            <p:nvPr/>
          </p:nvSpPr>
          <p:spPr>
            <a:xfrm>
              <a:off x="0" y="0"/>
              <a:ext cx="2418659" cy="653141"/>
            </a:xfrm>
            <a:custGeom>
              <a:rect b="b" l="l" r="r" t="t"/>
              <a:pathLst>
                <a:path extrusionOk="0" h="653141" w="2418659">
                  <a:moveTo>
                    <a:pt x="2215459" y="0"/>
                  </a:moveTo>
                  <a:lnTo>
                    <a:pt x="0" y="0"/>
                  </a:lnTo>
                  <a:lnTo>
                    <a:pt x="0" y="653141"/>
                  </a:lnTo>
                  <a:lnTo>
                    <a:pt x="2215459" y="653141"/>
                  </a:lnTo>
                  <a:lnTo>
                    <a:pt x="2418659" y="326570"/>
                  </a:lnTo>
                  <a:lnTo>
                    <a:pt x="2215459" y="0"/>
                  </a:lnTo>
                  <a:close/>
                </a:path>
              </a:pathLst>
            </a:custGeom>
            <a:solidFill>
              <a:srgbClr val="2B485F"/>
            </a:solidFill>
            <a:ln>
              <a:noFill/>
            </a:ln>
          </p:spPr>
        </p:sp>
        <p:sp>
          <p:nvSpPr>
            <p:cNvPr id="121" name="Google Shape;121;p15"/>
            <p:cNvSpPr txBox="1"/>
            <p:nvPr/>
          </p:nvSpPr>
          <p:spPr>
            <a:xfrm>
              <a:off x="0" y="-38100"/>
              <a:ext cx="2304359"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 name="Google Shape;122;p15"/>
          <p:cNvSpPr txBox="1"/>
          <p:nvPr/>
        </p:nvSpPr>
        <p:spPr>
          <a:xfrm>
            <a:off x="838200" y="570470"/>
            <a:ext cx="10820400" cy="18646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ID" sz="5300" u="none" cap="none" strike="noStrike">
                <a:solidFill>
                  <a:srgbClr val="FFFFFF"/>
                </a:solidFill>
                <a:latin typeface="League Spartan"/>
                <a:ea typeface="League Spartan"/>
                <a:cs typeface="League Spartan"/>
                <a:sym typeface="League Spartan"/>
              </a:rPr>
              <a:t>Pengertian Regresi</a:t>
            </a:r>
            <a:endParaRPr/>
          </a:p>
          <a:p>
            <a:pPr indent="0" lvl="0" marL="0" marR="0" rtl="0" algn="l">
              <a:lnSpc>
                <a:spcPct val="140000"/>
              </a:lnSpc>
              <a:spcBef>
                <a:spcPts val="0"/>
              </a:spcBef>
              <a:spcAft>
                <a:spcPts val="0"/>
              </a:spcAft>
              <a:buNone/>
            </a:pPr>
            <a:r>
              <a:t/>
            </a:r>
            <a:endParaRPr b="0" i="0" sz="5300" u="none" cap="none" strike="noStrike">
              <a:solidFill>
                <a:srgbClr val="FFFFFF"/>
              </a:solidFill>
              <a:latin typeface="League Spartan"/>
              <a:ea typeface="League Spartan"/>
              <a:cs typeface="League Spartan"/>
              <a:sym typeface="League Spartan"/>
            </a:endParaRPr>
          </a:p>
        </p:txBody>
      </p:sp>
      <p:grpSp>
        <p:nvGrpSpPr>
          <p:cNvPr id="123" name="Google Shape;123;p15"/>
          <p:cNvGrpSpPr/>
          <p:nvPr/>
        </p:nvGrpSpPr>
        <p:grpSpPr>
          <a:xfrm>
            <a:off x="304129" y="9307039"/>
            <a:ext cx="299117" cy="236196"/>
            <a:chOff x="0" y="-38100"/>
            <a:chExt cx="3060886" cy="691241"/>
          </a:xfrm>
        </p:grpSpPr>
        <p:sp>
          <p:nvSpPr>
            <p:cNvPr id="124" name="Google Shape;124;p15"/>
            <p:cNvSpPr/>
            <p:nvPr/>
          </p:nvSpPr>
          <p:spPr>
            <a:xfrm>
              <a:off x="0" y="0"/>
              <a:ext cx="3060886" cy="653141"/>
            </a:xfrm>
            <a:custGeom>
              <a:rect b="b" l="l" r="r" t="t"/>
              <a:pathLst>
                <a:path extrusionOk="0" h="653141" w="3060886">
                  <a:moveTo>
                    <a:pt x="2857686" y="0"/>
                  </a:moveTo>
                  <a:lnTo>
                    <a:pt x="0" y="0"/>
                  </a:lnTo>
                  <a:lnTo>
                    <a:pt x="0" y="653141"/>
                  </a:lnTo>
                  <a:lnTo>
                    <a:pt x="2857686" y="653141"/>
                  </a:lnTo>
                  <a:lnTo>
                    <a:pt x="3060886" y="326570"/>
                  </a:lnTo>
                  <a:lnTo>
                    <a:pt x="2857686" y="0"/>
                  </a:lnTo>
                  <a:close/>
                </a:path>
              </a:pathLst>
            </a:custGeom>
            <a:solidFill>
              <a:srgbClr val="2B485F"/>
            </a:solidFill>
            <a:ln>
              <a:noFill/>
            </a:ln>
          </p:spPr>
        </p:sp>
        <p:sp>
          <p:nvSpPr>
            <p:cNvPr id="125" name="Google Shape;125;p15"/>
            <p:cNvSpPr txBox="1"/>
            <p:nvPr/>
          </p:nvSpPr>
          <p:spPr>
            <a:xfrm>
              <a:off x="0" y="-38100"/>
              <a:ext cx="294658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6" name="Google Shape;126;p15"/>
          <p:cNvSpPr/>
          <p:nvPr/>
        </p:nvSpPr>
        <p:spPr>
          <a:xfrm rot="5400000">
            <a:off x="16429362" y="8884328"/>
            <a:ext cx="455966" cy="1203911"/>
          </a:xfrm>
          <a:custGeom>
            <a:rect b="b" l="l" r="r" t="t"/>
            <a:pathLst>
              <a:path extrusionOk="0" h="1203911" w="455966">
                <a:moveTo>
                  <a:pt x="0" y="0"/>
                </a:moveTo>
                <a:lnTo>
                  <a:pt x="455966" y="0"/>
                </a:lnTo>
                <a:lnTo>
                  <a:pt x="455966" y="1203910"/>
                </a:lnTo>
                <a:lnTo>
                  <a:pt x="0" y="1203910"/>
                </a:lnTo>
                <a:lnTo>
                  <a:pt x="0" y="0"/>
                </a:lnTo>
                <a:close/>
              </a:path>
            </a:pathLst>
          </a:custGeom>
          <a:blipFill rotWithShape="1">
            <a:blip r:embed="rId3">
              <a:alphaModFix/>
            </a:blip>
            <a:stretch>
              <a:fillRect b="0" l="0" r="0" t="0"/>
            </a:stretch>
          </a:blipFill>
          <a:ln>
            <a:noFill/>
          </a:ln>
        </p:spPr>
      </p:sp>
      <p:sp>
        <p:nvSpPr>
          <p:cNvPr id="127" name="Google Shape;127;p15"/>
          <p:cNvSpPr txBox="1"/>
          <p:nvPr/>
        </p:nvSpPr>
        <p:spPr>
          <a:xfrm>
            <a:off x="743315" y="4376259"/>
            <a:ext cx="16901160" cy="1661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D" sz="3399" u="none" cap="none" strike="noStrike">
                <a:solidFill>
                  <a:srgbClr val="000000"/>
                </a:solidFill>
                <a:latin typeface="Inter"/>
                <a:ea typeface="Inter"/>
                <a:cs typeface="Inter"/>
                <a:sym typeface="Inter"/>
              </a:rPr>
              <a:t>Analisis regresi membahas hubungan antara variabel dependen dan satu atau lebih variabel independen, analisis tersebut dapat diakatan hubungan sebab akibat (kausalitas)</a:t>
            </a:r>
            <a:endParaRPr/>
          </a:p>
        </p:txBody>
      </p:sp>
      <p:sp>
        <p:nvSpPr>
          <p:cNvPr id="128" name="Google Shape;128;p15"/>
          <p:cNvSpPr txBox="1"/>
          <p:nvPr/>
        </p:nvSpPr>
        <p:spPr>
          <a:xfrm>
            <a:off x="853440" y="6268165"/>
            <a:ext cx="16806275" cy="11385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Regresi tidak selalu menyiratkan sebab akibat. Kausalitas harus dibenarkan, atau disimpulkan, dari teori yang mendasari fenomena yang diuji secara empiris.</a:t>
            </a:r>
            <a:endParaRPr/>
          </a:p>
        </p:txBody>
      </p:sp>
      <p:grpSp>
        <p:nvGrpSpPr>
          <p:cNvPr id="129" name="Google Shape;129;p15"/>
          <p:cNvGrpSpPr/>
          <p:nvPr/>
        </p:nvGrpSpPr>
        <p:grpSpPr>
          <a:xfrm>
            <a:off x="223112" y="4597081"/>
            <a:ext cx="299117" cy="236196"/>
            <a:chOff x="0" y="-38100"/>
            <a:chExt cx="3060886" cy="691241"/>
          </a:xfrm>
        </p:grpSpPr>
        <p:sp>
          <p:nvSpPr>
            <p:cNvPr id="130" name="Google Shape;130;p15"/>
            <p:cNvSpPr/>
            <p:nvPr/>
          </p:nvSpPr>
          <p:spPr>
            <a:xfrm>
              <a:off x="0" y="0"/>
              <a:ext cx="3060886" cy="653141"/>
            </a:xfrm>
            <a:custGeom>
              <a:rect b="b" l="l" r="r" t="t"/>
              <a:pathLst>
                <a:path extrusionOk="0" h="653141" w="3060886">
                  <a:moveTo>
                    <a:pt x="2857686" y="0"/>
                  </a:moveTo>
                  <a:lnTo>
                    <a:pt x="0" y="0"/>
                  </a:lnTo>
                  <a:lnTo>
                    <a:pt x="0" y="653141"/>
                  </a:lnTo>
                  <a:lnTo>
                    <a:pt x="2857686" y="653141"/>
                  </a:lnTo>
                  <a:lnTo>
                    <a:pt x="3060886" y="326570"/>
                  </a:lnTo>
                  <a:lnTo>
                    <a:pt x="2857686" y="0"/>
                  </a:lnTo>
                  <a:close/>
                </a:path>
              </a:pathLst>
            </a:custGeom>
            <a:solidFill>
              <a:srgbClr val="2B485F"/>
            </a:solidFill>
            <a:ln>
              <a:noFill/>
            </a:ln>
          </p:spPr>
        </p:sp>
        <p:sp>
          <p:nvSpPr>
            <p:cNvPr id="131" name="Google Shape;131;p15"/>
            <p:cNvSpPr txBox="1"/>
            <p:nvPr/>
          </p:nvSpPr>
          <p:spPr>
            <a:xfrm>
              <a:off x="0" y="-38100"/>
              <a:ext cx="294658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2" name="Google Shape;132;p15"/>
          <p:cNvGrpSpPr/>
          <p:nvPr/>
        </p:nvGrpSpPr>
        <p:grpSpPr>
          <a:xfrm>
            <a:off x="329168" y="6431304"/>
            <a:ext cx="299117" cy="236196"/>
            <a:chOff x="0" y="-38100"/>
            <a:chExt cx="3060886" cy="691241"/>
          </a:xfrm>
        </p:grpSpPr>
        <p:sp>
          <p:nvSpPr>
            <p:cNvPr id="133" name="Google Shape;133;p15"/>
            <p:cNvSpPr/>
            <p:nvPr/>
          </p:nvSpPr>
          <p:spPr>
            <a:xfrm>
              <a:off x="0" y="0"/>
              <a:ext cx="3060886" cy="653141"/>
            </a:xfrm>
            <a:custGeom>
              <a:rect b="b" l="l" r="r" t="t"/>
              <a:pathLst>
                <a:path extrusionOk="0" h="653141" w="3060886">
                  <a:moveTo>
                    <a:pt x="2857686" y="0"/>
                  </a:moveTo>
                  <a:lnTo>
                    <a:pt x="0" y="0"/>
                  </a:lnTo>
                  <a:lnTo>
                    <a:pt x="0" y="653141"/>
                  </a:lnTo>
                  <a:lnTo>
                    <a:pt x="2857686" y="653141"/>
                  </a:lnTo>
                  <a:lnTo>
                    <a:pt x="3060886" y="326570"/>
                  </a:lnTo>
                  <a:lnTo>
                    <a:pt x="2857686" y="0"/>
                  </a:lnTo>
                  <a:close/>
                </a:path>
              </a:pathLst>
            </a:custGeom>
            <a:solidFill>
              <a:srgbClr val="2B485F"/>
            </a:solidFill>
            <a:ln>
              <a:noFill/>
            </a:ln>
          </p:spPr>
        </p:sp>
        <p:sp>
          <p:nvSpPr>
            <p:cNvPr id="134" name="Google Shape;134;p15"/>
            <p:cNvSpPr txBox="1"/>
            <p:nvPr/>
          </p:nvSpPr>
          <p:spPr>
            <a:xfrm>
              <a:off x="0" y="-38100"/>
              <a:ext cx="294658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5" name="Google Shape;135;p15"/>
          <p:cNvGrpSpPr/>
          <p:nvPr/>
        </p:nvGrpSpPr>
        <p:grpSpPr>
          <a:xfrm>
            <a:off x="397611" y="7838898"/>
            <a:ext cx="299117" cy="236196"/>
            <a:chOff x="0" y="-38100"/>
            <a:chExt cx="3060886" cy="691241"/>
          </a:xfrm>
        </p:grpSpPr>
        <p:sp>
          <p:nvSpPr>
            <p:cNvPr id="136" name="Google Shape;136;p15"/>
            <p:cNvSpPr/>
            <p:nvPr/>
          </p:nvSpPr>
          <p:spPr>
            <a:xfrm>
              <a:off x="0" y="0"/>
              <a:ext cx="3060886" cy="653141"/>
            </a:xfrm>
            <a:custGeom>
              <a:rect b="b" l="l" r="r" t="t"/>
              <a:pathLst>
                <a:path extrusionOk="0" h="653141" w="3060886">
                  <a:moveTo>
                    <a:pt x="2857686" y="0"/>
                  </a:moveTo>
                  <a:lnTo>
                    <a:pt x="0" y="0"/>
                  </a:lnTo>
                  <a:lnTo>
                    <a:pt x="0" y="653141"/>
                  </a:lnTo>
                  <a:lnTo>
                    <a:pt x="2857686" y="653141"/>
                  </a:lnTo>
                  <a:lnTo>
                    <a:pt x="3060886" y="326570"/>
                  </a:lnTo>
                  <a:lnTo>
                    <a:pt x="2857686" y="0"/>
                  </a:lnTo>
                  <a:close/>
                </a:path>
              </a:pathLst>
            </a:custGeom>
            <a:solidFill>
              <a:srgbClr val="2B485F"/>
            </a:solidFill>
            <a:ln>
              <a:noFill/>
            </a:ln>
          </p:spPr>
        </p:sp>
        <p:sp>
          <p:nvSpPr>
            <p:cNvPr id="137" name="Google Shape;137;p15"/>
            <p:cNvSpPr txBox="1"/>
            <p:nvPr/>
          </p:nvSpPr>
          <p:spPr>
            <a:xfrm>
              <a:off x="0" y="-38100"/>
              <a:ext cx="294658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8" name="Google Shape;138;p15"/>
          <p:cNvGrpSpPr/>
          <p:nvPr/>
        </p:nvGrpSpPr>
        <p:grpSpPr>
          <a:xfrm>
            <a:off x="386682" y="2351287"/>
            <a:ext cx="299117" cy="236196"/>
            <a:chOff x="0" y="-38100"/>
            <a:chExt cx="3060886" cy="691241"/>
          </a:xfrm>
        </p:grpSpPr>
        <p:sp>
          <p:nvSpPr>
            <p:cNvPr id="139" name="Google Shape;139;p15"/>
            <p:cNvSpPr/>
            <p:nvPr/>
          </p:nvSpPr>
          <p:spPr>
            <a:xfrm>
              <a:off x="0" y="0"/>
              <a:ext cx="3060886" cy="653141"/>
            </a:xfrm>
            <a:custGeom>
              <a:rect b="b" l="l" r="r" t="t"/>
              <a:pathLst>
                <a:path extrusionOk="0" h="653141" w="3060886">
                  <a:moveTo>
                    <a:pt x="2857686" y="0"/>
                  </a:moveTo>
                  <a:lnTo>
                    <a:pt x="0" y="0"/>
                  </a:lnTo>
                  <a:lnTo>
                    <a:pt x="0" y="653141"/>
                  </a:lnTo>
                  <a:lnTo>
                    <a:pt x="2857686" y="653141"/>
                  </a:lnTo>
                  <a:lnTo>
                    <a:pt x="3060886" y="326570"/>
                  </a:lnTo>
                  <a:lnTo>
                    <a:pt x="2857686" y="0"/>
                  </a:lnTo>
                  <a:close/>
                </a:path>
              </a:pathLst>
            </a:custGeom>
            <a:solidFill>
              <a:srgbClr val="2B485F"/>
            </a:solidFill>
            <a:ln>
              <a:noFill/>
            </a:ln>
          </p:spPr>
        </p:sp>
        <p:sp>
          <p:nvSpPr>
            <p:cNvPr id="140" name="Google Shape;140;p15"/>
            <p:cNvSpPr txBox="1"/>
            <p:nvPr/>
          </p:nvSpPr>
          <p:spPr>
            <a:xfrm>
              <a:off x="0" y="-38100"/>
              <a:ext cx="294658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txBox="1"/>
          <p:nvPr/>
        </p:nvSpPr>
        <p:spPr>
          <a:xfrm>
            <a:off x="4717726" y="2211906"/>
            <a:ext cx="12263291" cy="117968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Untuk memperkirakan nilai rata-rata variabel dependen, dengan mempertimbangkan nilai variabel independen.</a:t>
            </a:r>
            <a:endParaRPr/>
          </a:p>
        </p:txBody>
      </p:sp>
      <p:sp>
        <p:nvSpPr>
          <p:cNvPr id="146" name="Google Shape;146;p16"/>
          <p:cNvSpPr txBox="1"/>
          <p:nvPr/>
        </p:nvSpPr>
        <p:spPr>
          <a:xfrm>
            <a:off x="3672950" y="3959731"/>
            <a:ext cx="13330927" cy="117968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Untuk menguji hipotesis tentang sifat ketergantungan—hipotesis yang disarankan oleh teori ekonomi yang mendasarinya..</a:t>
            </a:r>
            <a:endParaRPr/>
          </a:p>
        </p:txBody>
      </p:sp>
      <p:sp>
        <p:nvSpPr>
          <p:cNvPr id="147" name="Google Shape;147;p16"/>
          <p:cNvSpPr txBox="1"/>
          <p:nvPr/>
        </p:nvSpPr>
        <p:spPr>
          <a:xfrm>
            <a:off x="2714729" y="5759994"/>
            <a:ext cx="12507369" cy="179523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Untuk memprediksi, atau meramalkan, nilai rata-rata variabel dependen, dengan mempertimbangkan nilai variabel independen di luar rentang sampel.</a:t>
            </a:r>
            <a:endParaRPr/>
          </a:p>
        </p:txBody>
      </p:sp>
      <p:grpSp>
        <p:nvGrpSpPr>
          <p:cNvPr id="148" name="Google Shape;148;p16"/>
          <p:cNvGrpSpPr/>
          <p:nvPr/>
        </p:nvGrpSpPr>
        <p:grpSpPr>
          <a:xfrm>
            <a:off x="234282" y="147899"/>
            <a:ext cx="12346571" cy="1669578"/>
            <a:chOff x="0" y="-38100"/>
            <a:chExt cx="2418659" cy="691241"/>
          </a:xfrm>
        </p:grpSpPr>
        <p:sp>
          <p:nvSpPr>
            <p:cNvPr id="149" name="Google Shape;149;p16"/>
            <p:cNvSpPr/>
            <p:nvPr/>
          </p:nvSpPr>
          <p:spPr>
            <a:xfrm>
              <a:off x="0" y="0"/>
              <a:ext cx="2418659" cy="653141"/>
            </a:xfrm>
            <a:custGeom>
              <a:rect b="b" l="l" r="r" t="t"/>
              <a:pathLst>
                <a:path extrusionOk="0" h="653141" w="2418659">
                  <a:moveTo>
                    <a:pt x="2215459" y="0"/>
                  </a:moveTo>
                  <a:lnTo>
                    <a:pt x="0" y="0"/>
                  </a:lnTo>
                  <a:lnTo>
                    <a:pt x="0" y="653141"/>
                  </a:lnTo>
                  <a:lnTo>
                    <a:pt x="2215459" y="653141"/>
                  </a:lnTo>
                  <a:lnTo>
                    <a:pt x="2418659" y="326570"/>
                  </a:lnTo>
                  <a:lnTo>
                    <a:pt x="2215459" y="0"/>
                  </a:lnTo>
                  <a:close/>
                </a:path>
              </a:pathLst>
            </a:custGeom>
            <a:solidFill>
              <a:srgbClr val="2B485F"/>
            </a:solidFill>
            <a:ln>
              <a:noFill/>
            </a:ln>
          </p:spPr>
        </p:sp>
        <p:sp>
          <p:nvSpPr>
            <p:cNvPr id="150" name="Google Shape;150;p16"/>
            <p:cNvSpPr txBox="1"/>
            <p:nvPr/>
          </p:nvSpPr>
          <p:spPr>
            <a:xfrm>
              <a:off x="0" y="-38100"/>
              <a:ext cx="2304359"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1" name="Google Shape;151;p16"/>
          <p:cNvSpPr txBox="1"/>
          <p:nvPr/>
        </p:nvSpPr>
        <p:spPr>
          <a:xfrm>
            <a:off x="838200" y="570470"/>
            <a:ext cx="10820400" cy="18646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Pengertian Regresi</a:t>
            </a:r>
            <a:endParaRPr/>
          </a:p>
          <a:p>
            <a:pPr indent="0" lvl="0" marL="0" marR="0" rtl="0" algn="l">
              <a:lnSpc>
                <a:spcPct val="140000"/>
              </a:lnSpc>
              <a:spcBef>
                <a:spcPts val="0"/>
              </a:spcBef>
              <a:spcAft>
                <a:spcPts val="0"/>
              </a:spcAft>
              <a:buNone/>
            </a:pPr>
            <a:r>
              <a:t/>
            </a:r>
            <a:endParaRPr sz="5300">
              <a:solidFill>
                <a:srgbClr val="FFFFFF"/>
              </a:solidFill>
              <a:latin typeface="League Spartan"/>
              <a:ea typeface="League Spartan"/>
              <a:cs typeface="League Spartan"/>
              <a:sym typeface="League Spartan"/>
            </a:endParaRPr>
          </a:p>
        </p:txBody>
      </p:sp>
      <p:grpSp>
        <p:nvGrpSpPr>
          <p:cNvPr id="152" name="Google Shape;152;p16"/>
          <p:cNvGrpSpPr/>
          <p:nvPr/>
        </p:nvGrpSpPr>
        <p:grpSpPr>
          <a:xfrm>
            <a:off x="322769" y="2154140"/>
            <a:ext cx="3791039" cy="1048038"/>
            <a:chOff x="0" y="-38100"/>
            <a:chExt cx="3060886" cy="691241"/>
          </a:xfrm>
        </p:grpSpPr>
        <p:sp>
          <p:nvSpPr>
            <p:cNvPr id="153" name="Google Shape;153;p16"/>
            <p:cNvSpPr/>
            <p:nvPr/>
          </p:nvSpPr>
          <p:spPr>
            <a:xfrm>
              <a:off x="0" y="0"/>
              <a:ext cx="3060886" cy="653141"/>
            </a:xfrm>
            <a:custGeom>
              <a:rect b="b" l="l" r="r" t="t"/>
              <a:pathLst>
                <a:path extrusionOk="0" h="653141" w="3060886">
                  <a:moveTo>
                    <a:pt x="2857686" y="0"/>
                  </a:moveTo>
                  <a:lnTo>
                    <a:pt x="0" y="0"/>
                  </a:lnTo>
                  <a:lnTo>
                    <a:pt x="0" y="653141"/>
                  </a:lnTo>
                  <a:lnTo>
                    <a:pt x="2857686" y="653141"/>
                  </a:lnTo>
                  <a:lnTo>
                    <a:pt x="3060886" y="326570"/>
                  </a:lnTo>
                  <a:lnTo>
                    <a:pt x="2857686" y="0"/>
                  </a:lnTo>
                  <a:close/>
                </a:path>
              </a:pathLst>
            </a:custGeom>
            <a:solidFill>
              <a:srgbClr val="2B485F"/>
            </a:solidFill>
            <a:ln>
              <a:noFill/>
            </a:ln>
          </p:spPr>
        </p:sp>
        <p:sp>
          <p:nvSpPr>
            <p:cNvPr id="154" name="Google Shape;154;p16"/>
            <p:cNvSpPr txBox="1"/>
            <p:nvPr/>
          </p:nvSpPr>
          <p:spPr>
            <a:xfrm>
              <a:off x="0" y="-38100"/>
              <a:ext cx="294658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5" name="Google Shape;155;p16"/>
          <p:cNvSpPr txBox="1"/>
          <p:nvPr/>
        </p:nvSpPr>
        <p:spPr>
          <a:xfrm>
            <a:off x="747660" y="2460541"/>
            <a:ext cx="3791038" cy="49443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ID" sz="3000">
                <a:solidFill>
                  <a:srgbClr val="FFFFFF"/>
                </a:solidFill>
                <a:latin typeface="Inter"/>
                <a:ea typeface="Inter"/>
                <a:cs typeface="Inter"/>
                <a:sym typeface="Inter"/>
              </a:rPr>
              <a:t>Tujuan Regresi</a:t>
            </a:r>
            <a:endParaRPr/>
          </a:p>
        </p:txBody>
      </p:sp>
      <p:sp>
        <p:nvSpPr>
          <p:cNvPr id="156" name="Google Shape;156;p16"/>
          <p:cNvSpPr/>
          <p:nvPr/>
        </p:nvSpPr>
        <p:spPr>
          <a:xfrm rot="5400000">
            <a:off x="16429362" y="8884328"/>
            <a:ext cx="455966" cy="1203911"/>
          </a:xfrm>
          <a:custGeom>
            <a:rect b="b" l="l" r="r" t="t"/>
            <a:pathLst>
              <a:path extrusionOk="0" h="1203911" w="455966">
                <a:moveTo>
                  <a:pt x="0" y="0"/>
                </a:moveTo>
                <a:lnTo>
                  <a:pt x="455966" y="0"/>
                </a:lnTo>
                <a:lnTo>
                  <a:pt x="455966" y="1203910"/>
                </a:lnTo>
                <a:lnTo>
                  <a:pt x="0" y="1203910"/>
                </a:lnTo>
                <a:lnTo>
                  <a:pt x="0" y="0"/>
                </a:lnTo>
                <a:close/>
              </a:path>
            </a:pathLst>
          </a:custGeom>
          <a:blipFill rotWithShape="1">
            <a:blip r:embed="rId3">
              <a:alphaModFix/>
            </a:blip>
            <a:stretch>
              <a:fillRect b="0" l="0" r="0" t="0"/>
            </a:stretch>
          </a:blipFill>
          <a:ln>
            <a:noFill/>
          </a:ln>
        </p:spPr>
      </p:sp>
      <p:sp>
        <p:nvSpPr>
          <p:cNvPr id="157" name="Google Shape;157;p16"/>
          <p:cNvSpPr txBox="1"/>
          <p:nvPr/>
        </p:nvSpPr>
        <p:spPr>
          <a:xfrm>
            <a:off x="1905000" y="8534838"/>
            <a:ext cx="12557650" cy="615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Satu atau lebih tujuan sebelumnya digabungkan.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17"/>
          <p:cNvGrpSpPr/>
          <p:nvPr/>
        </p:nvGrpSpPr>
        <p:grpSpPr>
          <a:xfrm>
            <a:off x="380999" y="163060"/>
            <a:ext cx="17526001" cy="1048038"/>
            <a:chOff x="0" y="-38100"/>
            <a:chExt cx="5136921" cy="691241"/>
          </a:xfrm>
        </p:grpSpPr>
        <p:sp>
          <p:nvSpPr>
            <p:cNvPr id="163" name="Google Shape;163;p17"/>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164" name="Google Shape;164;p17"/>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5" name="Google Shape;165;p17"/>
          <p:cNvSpPr txBox="1"/>
          <p:nvPr/>
        </p:nvSpPr>
        <p:spPr>
          <a:xfrm>
            <a:off x="542363" y="229261"/>
            <a:ext cx="15916837"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Population Regression Function</a:t>
            </a:r>
            <a:endParaRPr sz="5300">
              <a:solidFill>
                <a:srgbClr val="FFFFFF"/>
              </a:solidFill>
              <a:latin typeface="League Spartan"/>
              <a:ea typeface="League Spartan"/>
              <a:cs typeface="League Spartan"/>
              <a:sym typeface="League Spartan"/>
            </a:endParaRPr>
          </a:p>
        </p:txBody>
      </p:sp>
      <p:grpSp>
        <p:nvGrpSpPr>
          <p:cNvPr id="166" name="Google Shape;166;p17"/>
          <p:cNvGrpSpPr/>
          <p:nvPr/>
        </p:nvGrpSpPr>
        <p:grpSpPr>
          <a:xfrm rot="10800000">
            <a:off x="13073508" y="9266248"/>
            <a:ext cx="5214492" cy="1048038"/>
            <a:chOff x="0" y="-38100"/>
            <a:chExt cx="5136921" cy="691241"/>
          </a:xfrm>
        </p:grpSpPr>
        <p:sp>
          <p:nvSpPr>
            <p:cNvPr id="167" name="Google Shape;167;p17"/>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168" name="Google Shape;168;p17"/>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9" name="Google Shape;169;p17"/>
          <p:cNvSpPr txBox="1"/>
          <p:nvPr/>
        </p:nvSpPr>
        <p:spPr>
          <a:xfrm>
            <a:off x="1676401" y="1292539"/>
            <a:ext cx="16421100" cy="1661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Siswa Amerika mengikuti ujian masuk perguruan tinggi. Hasil ujian matematika pada skala 0 hingga 800. Misalkan Y mewakili skor matematika dan X mewakili pendapatan keluarga tahunan. Variabel pendapatan dipecah menjadi 10 kelas:</a:t>
            </a:r>
            <a:endParaRPr/>
          </a:p>
        </p:txBody>
      </p:sp>
      <p:pic>
        <p:nvPicPr>
          <p:cNvPr id="170" name="Google Shape;170;p17"/>
          <p:cNvPicPr preferRelativeResize="0"/>
          <p:nvPr/>
        </p:nvPicPr>
        <p:blipFill rotWithShape="1">
          <a:blip r:embed="rId3">
            <a:alphaModFix/>
          </a:blip>
          <a:srcRect b="0" l="0" r="0" t="0"/>
          <a:stretch/>
        </p:blipFill>
        <p:spPr>
          <a:xfrm>
            <a:off x="1142999" y="3243856"/>
            <a:ext cx="16002000" cy="7131810"/>
          </a:xfrm>
          <a:prstGeom prst="rect">
            <a:avLst/>
          </a:prstGeom>
          <a:noFill/>
          <a:ln>
            <a:noFill/>
          </a:ln>
        </p:spPr>
      </p:pic>
      <p:grpSp>
        <p:nvGrpSpPr>
          <p:cNvPr id="171" name="Google Shape;171;p17"/>
          <p:cNvGrpSpPr/>
          <p:nvPr/>
        </p:nvGrpSpPr>
        <p:grpSpPr>
          <a:xfrm>
            <a:off x="0" y="1177325"/>
            <a:ext cx="1676400" cy="765775"/>
            <a:chOff x="0" y="-38100"/>
            <a:chExt cx="3060886" cy="691241"/>
          </a:xfrm>
        </p:grpSpPr>
        <p:sp>
          <p:nvSpPr>
            <p:cNvPr id="172" name="Google Shape;172;p17"/>
            <p:cNvSpPr/>
            <p:nvPr/>
          </p:nvSpPr>
          <p:spPr>
            <a:xfrm>
              <a:off x="0" y="0"/>
              <a:ext cx="3060886" cy="653141"/>
            </a:xfrm>
            <a:custGeom>
              <a:rect b="b" l="l" r="r" t="t"/>
              <a:pathLst>
                <a:path extrusionOk="0" h="653141" w="3060886">
                  <a:moveTo>
                    <a:pt x="2857686" y="0"/>
                  </a:moveTo>
                  <a:lnTo>
                    <a:pt x="0" y="0"/>
                  </a:lnTo>
                  <a:lnTo>
                    <a:pt x="0" y="653141"/>
                  </a:lnTo>
                  <a:lnTo>
                    <a:pt x="2857686" y="653141"/>
                  </a:lnTo>
                  <a:lnTo>
                    <a:pt x="3060886" y="326570"/>
                  </a:lnTo>
                  <a:lnTo>
                    <a:pt x="2857686" y="0"/>
                  </a:lnTo>
                  <a:close/>
                </a:path>
              </a:pathLst>
            </a:custGeom>
            <a:solidFill>
              <a:srgbClr val="2B485F"/>
            </a:solidFill>
            <a:ln>
              <a:noFill/>
            </a:ln>
          </p:spPr>
        </p:sp>
        <p:sp>
          <p:nvSpPr>
            <p:cNvPr id="173" name="Google Shape;173;p17"/>
            <p:cNvSpPr txBox="1"/>
            <p:nvPr/>
          </p:nvSpPr>
          <p:spPr>
            <a:xfrm>
              <a:off x="0" y="-38100"/>
              <a:ext cx="294658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4" name="Google Shape;174;p17"/>
          <p:cNvSpPr txBox="1"/>
          <p:nvPr/>
        </p:nvSpPr>
        <p:spPr>
          <a:xfrm>
            <a:off x="0" y="1339212"/>
            <a:ext cx="190135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2800">
                <a:solidFill>
                  <a:srgbClr val="FFFFFF"/>
                </a:solidFill>
                <a:latin typeface="League Spartan"/>
                <a:ea typeface="League Spartan"/>
                <a:cs typeface="League Spartan"/>
                <a:sym typeface="League Spartan"/>
              </a:rPr>
              <a:t>Contoh:</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pSp>
        <p:nvGrpSpPr>
          <p:cNvPr id="179" name="Google Shape;179;p18"/>
          <p:cNvGrpSpPr/>
          <p:nvPr/>
        </p:nvGrpSpPr>
        <p:grpSpPr>
          <a:xfrm>
            <a:off x="381000" y="163060"/>
            <a:ext cx="7788442" cy="1048038"/>
            <a:chOff x="0" y="-38100"/>
            <a:chExt cx="5136921" cy="691241"/>
          </a:xfrm>
        </p:grpSpPr>
        <p:sp>
          <p:nvSpPr>
            <p:cNvPr id="180" name="Google Shape;180;p18"/>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181" name="Google Shape;181;p18"/>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2" name="Google Shape;182;p18"/>
          <p:cNvSpPr txBox="1"/>
          <p:nvPr/>
        </p:nvSpPr>
        <p:spPr>
          <a:xfrm>
            <a:off x="380999" y="229261"/>
            <a:ext cx="4796637"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Contoh:</a:t>
            </a:r>
            <a:endParaRPr/>
          </a:p>
        </p:txBody>
      </p:sp>
      <p:grpSp>
        <p:nvGrpSpPr>
          <p:cNvPr id="183" name="Google Shape;183;p18"/>
          <p:cNvGrpSpPr/>
          <p:nvPr/>
        </p:nvGrpSpPr>
        <p:grpSpPr>
          <a:xfrm rot="10800000">
            <a:off x="13073508" y="9266248"/>
            <a:ext cx="5214492" cy="1048038"/>
            <a:chOff x="0" y="-38100"/>
            <a:chExt cx="5136921" cy="691241"/>
          </a:xfrm>
        </p:grpSpPr>
        <p:sp>
          <p:nvSpPr>
            <p:cNvPr id="184" name="Google Shape;184;p18"/>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185" name="Google Shape;185;p18"/>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6" name="Google Shape;186;p18"/>
          <p:cNvSpPr txBox="1"/>
          <p:nvPr/>
        </p:nvSpPr>
        <p:spPr>
          <a:xfrm>
            <a:off x="419099" y="1292539"/>
            <a:ext cx="17678401" cy="1661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Siswa Amerika mengikuti ujian masuk perguruan tinggi. Hasil ujian matematika pada skala 0 hingga 800. Misalkan Y mewakili skor matematika dan X mewakili pendapatan keluarga tahunan. Variabel pendapatan telah dipecah menjadi 10 kelas:</a:t>
            </a:r>
            <a:endParaRPr/>
          </a:p>
        </p:txBody>
      </p:sp>
      <p:pic>
        <p:nvPicPr>
          <p:cNvPr id="187" name="Google Shape;187;p18"/>
          <p:cNvPicPr preferRelativeResize="0"/>
          <p:nvPr/>
        </p:nvPicPr>
        <p:blipFill rotWithShape="1">
          <a:blip r:embed="rId3">
            <a:alphaModFix/>
          </a:blip>
          <a:srcRect b="0" l="0" r="0" t="0"/>
          <a:stretch/>
        </p:blipFill>
        <p:spPr>
          <a:xfrm>
            <a:off x="1600200" y="3314701"/>
            <a:ext cx="10287000" cy="69826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9"/>
          <p:cNvSpPr txBox="1"/>
          <p:nvPr/>
        </p:nvSpPr>
        <p:spPr>
          <a:xfrm>
            <a:off x="2209801" y="3094296"/>
            <a:ext cx="14237398" cy="117968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Menggambarkan rata-rata berbagai nilai Y yang sesuai dengan tingkat pendapatan yang ditentukan.</a:t>
            </a:r>
            <a:endParaRPr/>
          </a:p>
        </p:txBody>
      </p:sp>
      <p:sp>
        <p:nvSpPr>
          <p:cNvPr id="193" name="Google Shape;193;p19"/>
          <p:cNvSpPr txBox="1"/>
          <p:nvPr/>
        </p:nvSpPr>
        <p:spPr>
          <a:xfrm>
            <a:off x="1745035" y="4943836"/>
            <a:ext cx="6332110" cy="583721"/>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Persamaannya dapat ditulis:</a:t>
            </a:r>
            <a:endParaRPr/>
          </a:p>
        </p:txBody>
      </p:sp>
      <p:sp>
        <p:nvSpPr>
          <p:cNvPr id="194" name="Google Shape;194;p19"/>
          <p:cNvSpPr txBox="1"/>
          <p:nvPr/>
        </p:nvSpPr>
        <p:spPr>
          <a:xfrm>
            <a:off x="1256113" y="6315632"/>
            <a:ext cx="12507369" cy="117968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populasi nilai nilai, garis yang menghubungkan nilai rata-rata bersyarat disebut garis regresi populasi (PRL).</a:t>
            </a:r>
            <a:endParaRPr/>
          </a:p>
        </p:txBody>
      </p:sp>
      <p:grpSp>
        <p:nvGrpSpPr>
          <p:cNvPr id="195" name="Google Shape;195;p19"/>
          <p:cNvGrpSpPr/>
          <p:nvPr/>
        </p:nvGrpSpPr>
        <p:grpSpPr>
          <a:xfrm>
            <a:off x="234282" y="147899"/>
            <a:ext cx="14472318" cy="1669578"/>
            <a:chOff x="0" y="-38100"/>
            <a:chExt cx="2418659" cy="691241"/>
          </a:xfrm>
        </p:grpSpPr>
        <p:sp>
          <p:nvSpPr>
            <p:cNvPr id="196" name="Google Shape;196;p19"/>
            <p:cNvSpPr/>
            <p:nvPr/>
          </p:nvSpPr>
          <p:spPr>
            <a:xfrm>
              <a:off x="0" y="0"/>
              <a:ext cx="2418659" cy="653141"/>
            </a:xfrm>
            <a:custGeom>
              <a:rect b="b" l="l" r="r" t="t"/>
              <a:pathLst>
                <a:path extrusionOk="0" h="653141" w="2418659">
                  <a:moveTo>
                    <a:pt x="2215459" y="0"/>
                  </a:moveTo>
                  <a:lnTo>
                    <a:pt x="0" y="0"/>
                  </a:lnTo>
                  <a:lnTo>
                    <a:pt x="0" y="653141"/>
                  </a:lnTo>
                  <a:lnTo>
                    <a:pt x="2215459" y="653141"/>
                  </a:lnTo>
                  <a:lnTo>
                    <a:pt x="2418659" y="326570"/>
                  </a:lnTo>
                  <a:lnTo>
                    <a:pt x="2215459" y="0"/>
                  </a:lnTo>
                  <a:close/>
                </a:path>
              </a:pathLst>
            </a:custGeom>
            <a:solidFill>
              <a:srgbClr val="2B485F"/>
            </a:solidFill>
            <a:ln>
              <a:noFill/>
            </a:ln>
          </p:spPr>
        </p:sp>
        <p:sp>
          <p:nvSpPr>
            <p:cNvPr id="197" name="Google Shape;197;p19"/>
            <p:cNvSpPr txBox="1"/>
            <p:nvPr/>
          </p:nvSpPr>
          <p:spPr>
            <a:xfrm>
              <a:off x="0" y="-38100"/>
              <a:ext cx="2304359"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8" name="Google Shape;198;p19"/>
          <p:cNvSpPr txBox="1"/>
          <p:nvPr/>
        </p:nvSpPr>
        <p:spPr>
          <a:xfrm>
            <a:off x="838200" y="570470"/>
            <a:ext cx="13330926" cy="9156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Population Regression Function</a:t>
            </a:r>
            <a:endParaRPr sz="5300">
              <a:solidFill>
                <a:srgbClr val="FFFFFF"/>
              </a:solidFill>
              <a:latin typeface="League Spartan"/>
              <a:ea typeface="League Spartan"/>
              <a:cs typeface="League Spartan"/>
              <a:sym typeface="League Spartan"/>
            </a:endParaRPr>
          </a:p>
        </p:txBody>
      </p:sp>
      <p:grpSp>
        <p:nvGrpSpPr>
          <p:cNvPr id="199" name="Google Shape;199;p19"/>
          <p:cNvGrpSpPr/>
          <p:nvPr/>
        </p:nvGrpSpPr>
        <p:grpSpPr>
          <a:xfrm>
            <a:off x="272492" y="1885156"/>
            <a:ext cx="5442507" cy="1048038"/>
            <a:chOff x="0" y="-38100"/>
            <a:chExt cx="3060886" cy="691241"/>
          </a:xfrm>
        </p:grpSpPr>
        <p:sp>
          <p:nvSpPr>
            <p:cNvPr id="200" name="Google Shape;200;p19"/>
            <p:cNvSpPr/>
            <p:nvPr/>
          </p:nvSpPr>
          <p:spPr>
            <a:xfrm>
              <a:off x="0" y="0"/>
              <a:ext cx="3060886" cy="653141"/>
            </a:xfrm>
            <a:custGeom>
              <a:rect b="b" l="l" r="r" t="t"/>
              <a:pathLst>
                <a:path extrusionOk="0" h="653141" w="3060886">
                  <a:moveTo>
                    <a:pt x="2857686" y="0"/>
                  </a:moveTo>
                  <a:lnTo>
                    <a:pt x="0" y="0"/>
                  </a:lnTo>
                  <a:lnTo>
                    <a:pt x="0" y="653141"/>
                  </a:lnTo>
                  <a:lnTo>
                    <a:pt x="2857686" y="653141"/>
                  </a:lnTo>
                  <a:lnTo>
                    <a:pt x="3060886" y="326570"/>
                  </a:lnTo>
                  <a:lnTo>
                    <a:pt x="2857686" y="0"/>
                  </a:lnTo>
                  <a:close/>
                </a:path>
              </a:pathLst>
            </a:custGeom>
            <a:solidFill>
              <a:srgbClr val="2B485F"/>
            </a:solidFill>
            <a:ln>
              <a:noFill/>
            </a:ln>
          </p:spPr>
        </p:sp>
        <p:sp>
          <p:nvSpPr>
            <p:cNvPr id="201" name="Google Shape;201;p19"/>
            <p:cNvSpPr txBox="1"/>
            <p:nvPr/>
          </p:nvSpPr>
          <p:spPr>
            <a:xfrm>
              <a:off x="0" y="-38100"/>
              <a:ext cx="294658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2" name="Google Shape;202;p19"/>
          <p:cNvSpPr txBox="1"/>
          <p:nvPr/>
        </p:nvSpPr>
        <p:spPr>
          <a:xfrm>
            <a:off x="599590" y="2045465"/>
            <a:ext cx="5115409" cy="49443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ID" sz="3000">
                <a:solidFill>
                  <a:srgbClr val="FFFFFF"/>
                </a:solidFill>
                <a:latin typeface="Inter"/>
                <a:ea typeface="Inter"/>
                <a:cs typeface="Inter"/>
                <a:sym typeface="Inter"/>
              </a:rPr>
              <a:t>Stochastic (or statistical)</a:t>
            </a:r>
            <a:endParaRPr b="1" sz="3000">
              <a:solidFill>
                <a:srgbClr val="FFFFFF"/>
              </a:solidFill>
              <a:latin typeface="Inter"/>
              <a:ea typeface="Inter"/>
              <a:cs typeface="Inter"/>
              <a:sym typeface="Inter"/>
            </a:endParaRPr>
          </a:p>
        </p:txBody>
      </p:sp>
      <p:sp>
        <p:nvSpPr>
          <p:cNvPr id="203" name="Google Shape;203;p19"/>
          <p:cNvSpPr/>
          <p:nvPr/>
        </p:nvSpPr>
        <p:spPr>
          <a:xfrm rot="5400000">
            <a:off x="16429362" y="8884328"/>
            <a:ext cx="455966" cy="1203911"/>
          </a:xfrm>
          <a:custGeom>
            <a:rect b="b" l="l" r="r" t="t"/>
            <a:pathLst>
              <a:path extrusionOk="0" h="1203911" w="455966">
                <a:moveTo>
                  <a:pt x="0" y="0"/>
                </a:moveTo>
                <a:lnTo>
                  <a:pt x="455966" y="0"/>
                </a:lnTo>
                <a:lnTo>
                  <a:pt x="455966" y="1203910"/>
                </a:lnTo>
                <a:lnTo>
                  <a:pt x="0" y="1203910"/>
                </a:lnTo>
                <a:lnTo>
                  <a:pt x="0" y="0"/>
                </a:lnTo>
                <a:close/>
              </a:path>
            </a:pathLst>
          </a:custGeom>
          <a:blipFill rotWithShape="1">
            <a:blip r:embed="rId3">
              <a:alphaModFix/>
            </a:blip>
            <a:stretch>
              <a:fillRect b="0" l="0" r="0" t="0"/>
            </a:stretch>
          </a:blipFill>
          <a:ln>
            <a:noFill/>
          </a:ln>
        </p:spPr>
      </p:sp>
      <p:pic>
        <p:nvPicPr>
          <p:cNvPr id="204" name="Google Shape;204;p19"/>
          <p:cNvPicPr preferRelativeResize="0"/>
          <p:nvPr/>
        </p:nvPicPr>
        <p:blipFill rotWithShape="1">
          <a:blip r:embed="rId4">
            <a:alphaModFix/>
          </a:blip>
          <a:srcRect b="0" l="0" r="0" t="0"/>
          <a:stretch/>
        </p:blipFill>
        <p:spPr>
          <a:xfrm>
            <a:off x="7772400" y="4650395"/>
            <a:ext cx="5883461" cy="1046576"/>
          </a:xfrm>
          <a:prstGeom prst="rect">
            <a:avLst/>
          </a:prstGeom>
          <a:noFill/>
          <a:ln>
            <a:noFill/>
          </a:ln>
        </p:spPr>
      </p:pic>
      <p:sp>
        <p:nvSpPr>
          <p:cNvPr id="205" name="Google Shape;205;p19"/>
          <p:cNvSpPr txBox="1"/>
          <p:nvPr/>
        </p:nvSpPr>
        <p:spPr>
          <a:xfrm>
            <a:off x="1028699" y="8401844"/>
            <a:ext cx="13601645" cy="11385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PRLmemberikan nilai rata-rata, atau mean, dari variabel dependen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0"/>
          <p:cNvSpPr txBox="1"/>
          <p:nvPr/>
        </p:nvSpPr>
        <p:spPr>
          <a:xfrm>
            <a:off x="1974881" y="3094296"/>
            <a:ext cx="14472318" cy="117968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Menggambarkan matematika individual bervariasi di sekitar nilai rata-ratanya karena adanya istilah kesalahan stokastik</a:t>
            </a:r>
            <a:endParaRPr sz="3399">
              <a:solidFill>
                <a:srgbClr val="000000"/>
              </a:solidFill>
              <a:latin typeface="Inter"/>
              <a:ea typeface="Inter"/>
              <a:cs typeface="Inter"/>
              <a:sym typeface="Inter"/>
            </a:endParaRPr>
          </a:p>
        </p:txBody>
      </p:sp>
      <p:sp>
        <p:nvSpPr>
          <p:cNvPr id="211" name="Google Shape;211;p20"/>
          <p:cNvSpPr txBox="1"/>
          <p:nvPr/>
        </p:nvSpPr>
        <p:spPr>
          <a:xfrm>
            <a:off x="1055523" y="6157492"/>
            <a:ext cx="13330927" cy="564129"/>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Nilainya tidak dapat dikontrol atau diketahui secara apriori.</a:t>
            </a:r>
            <a:endParaRPr/>
          </a:p>
        </p:txBody>
      </p:sp>
      <p:grpSp>
        <p:nvGrpSpPr>
          <p:cNvPr id="212" name="Google Shape;212;p20"/>
          <p:cNvGrpSpPr/>
          <p:nvPr/>
        </p:nvGrpSpPr>
        <p:grpSpPr>
          <a:xfrm>
            <a:off x="234282" y="147899"/>
            <a:ext cx="14472318" cy="1669578"/>
            <a:chOff x="0" y="-38100"/>
            <a:chExt cx="2418659" cy="691241"/>
          </a:xfrm>
        </p:grpSpPr>
        <p:sp>
          <p:nvSpPr>
            <p:cNvPr id="213" name="Google Shape;213;p20"/>
            <p:cNvSpPr/>
            <p:nvPr/>
          </p:nvSpPr>
          <p:spPr>
            <a:xfrm>
              <a:off x="0" y="0"/>
              <a:ext cx="2418659" cy="653141"/>
            </a:xfrm>
            <a:custGeom>
              <a:rect b="b" l="l" r="r" t="t"/>
              <a:pathLst>
                <a:path extrusionOk="0" h="653141" w="2418659">
                  <a:moveTo>
                    <a:pt x="2215459" y="0"/>
                  </a:moveTo>
                  <a:lnTo>
                    <a:pt x="0" y="0"/>
                  </a:lnTo>
                  <a:lnTo>
                    <a:pt x="0" y="653141"/>
                  </a:lnTo>
                  <a:lnTo>
                    <a:pt x="2215459" y="653141"/>
                  </a:lnTo>
                  <a:lnTo>
                    <a:pt x="2418659" y="326570"/>
                  </a:lnTo>
                  <a:lnTo>
                    <a:pt x="2215459" y="0"/>
                  </a:lnTo>
                  <a:close/>
                </a:path>
              </a:pathLst>
            </a:custGeom>
            <a:solidFill>
              <a:srgbClr val="2B485F"/>
            </a:solidFill>
            <a:ln>
              <a:noFill/>
            </a:ln>
          </p:spPr>
        </p:sp>
        <p:sp>
          <p:nvSpPr>
            <p:cNvPr id="214" name="Google Shape;214;p20"/>
            <p:cNvSpPr txBox="1"/>
            <p:nvPr/>
          </p:nvSpPr>
          <p:spPr>
            <a:xfrm>
              <a:off x="0" y="-38100"/>
              <a:ext cx="2304359"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5" name="Google Shape;215;p20"/>
          <p:cNvSpPr txBox="1"/>
          <p:nvPr/>
        </p:nvSpPr>
        <p:spPr>
          <a:xfrm>
            <a:off x="838200" y="570470"/>
            <a:ext cx="13330926" cy="9156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Population Regression Function</a:t>
            </a:r>
            <a:endParaRPr sz="5300">
              <a:solidFill>
                <a:srgbClr val="FFFFFF"/>
              </a:solidFill>
              <a:latin typeface="League Spartan"/>
              <a:ea typeface="League Spartan"/>
              <a:cs typeface="League Spartan"/>
              <a:sym typeface="League Spartan"/>
            </a:endParaRPr>
          </a:p>
        </p:txBody>
      </p:sp>
      <p:grpSp>
        <p:nvGrpSpPr>
          <p:cNvPr id="216" name="Google Shape;216;p20"/>
          <p:cNvGrpSpPr/>
          <p:nvPr/>
        </p:nvGrpSpPr>
        <p:grpSpPr>
          <a:xfrm>
            <a:off x="272492" y="1885156"/>
            <a:ext cx="5442507" cy="1048038"/>
            <a:chOff x="0" y="-38100"/>
            <a:chExt cx="3060886" cy="691241"/>
          </a:xfrm>
        </p:grpSpPr>
        <p:sp>
          <p:nvSpPr>
            <p:cNvPr id="217" name="Google Shape;217;p20"/>
            <p:cNvSpPr/>
            <p:nvPr/>
          </p:nvSpPr>
          <p:spPr>
            <a:xfrm>
              <a:off x="0" y="0"/>
              <a:ext cx="3060886" cy="653141"/>
            </a:xfrm>
            <a:custGeom>
              <a:rect b="b" l="l" r="r" t="t"/>
              <a:pathLst>
                <a:path extrusionOk="0" h="653141" w="3060886">
                  <a:moveTo>
                    <a:pt x="2857686" y="0"/>
                  </a:moveTo>
                  <a:lnTo>
                    <a:pt x="0" y="0"/>
                  </a:lnTo>
                  <a:lnTo>
                    <a:pt x="0" y="653141"/>
                  </a:lnTo>
                  <a:lnTo>
                    <a:pt x="2857686" y="653141"/>
                  </a:lnTo>
                  <a:lnTo>
                    <a:pt x="3060886" y="326570"/>
                  </a:lnTo>
                  <a:lnTo>
                    <a:pt x="2857686" y="0"/>
                  </a:lnTo>
                  <a:close/>
                </a:path>
              </a:pathLst>
            </a:custGeom>
            <a:solidFill>
              <a:srgbClr val="2B485F"/>
            </a:solidFill>
            <a:ln>
              <a:noFill/>
            </a:ln>
          </p:spPr>
        </p:sp>
        <p:sp>
          <p:nvSpPr>
            <p:cNvPr id="218" name="Google Shape;218;p20"/>
            <p:cNvSpPr txBox="1"/>
            <p:nvPr/>
          </p:nvSpPr>
          <p:spPr>
            <a:xfrm>
              <a:off x="0" y="-38100"/>
              <a:ext cx="2946586"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9" name="Google Shape;219;p20"/>
          <p:cNvSpPr txBox="1"/>
          <p:nvPr/>
        </p:nvSpPr>
        <p:spPr>
          <a:xfrm>
            <a:off x="599590" y="2045465"/>
            <a:ext cx="5115409" cy="49443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ID" sz="3000">
                <a:solidFill>
                  <a:srgbClr val="FFFFFF"/>
                </a:solidFill>
                <a:latin typeface="Inter"/>
                <a:ea typeface="Inter"/>
                <a:cs typeface="Inter"/>
                <a:sym typeface="Inter"/>
              </a:rPr>
              <a:t>Nonstokastik</a:t>
            </a:r>
            <a:endParaRPr b="1" sz="3000">
              <a:solidFill>
                <a:srgbClr val="FFFFFF"/>
              </a:solidFill>
              <a:latin typeface="Inter"/>
              <a:ea typeface="Inter"/>
              <a:cs typeface="Inter"/>
              <a:sym typeface="Inter"/>
            </a:endParaRPr>
          </a:p>
        </p:txBody>
      </p:sp>
      <p:sp>
        <p:nvSpPr>
          <p:cNvPr id="220" name="Google Shape;220;p20"/>
          <p:cNvSpPr/>
          <p:nvPr/>
        </p:nvSpPr>
        <p:spPr>
          <a:xfrm rot="5400000">
            <a:off x="16429362" y="8884328"/>
            <a:ext cx="455966" cy="1203911"/>
          </a:xfrm>
          <a:custGeom>
            <a:rect b="b" l="l" r="r" t="t"/>
            <a:pathLst>
              <a:path extrusionOk="0" h="1203911" w="455966">
                <a:moveTo>
                  <a:pt x="0" y="0"/>
                </a:moveTo>
                <a:lnTo>
                  <a:pt x="455966" y="0"/>
                </a:lnTo>
                <a:lnTo>
                  <a:pt x="455966" y="1203910"/>
                </a:lnTo>
                <a:lnTo>
                  <a:pt x="0" y="1203910"/>
                </a:lnTo>
                <a:lnTo>
                  <a:pt x="0" y="0"/>
                </a:lnTo>
                <a:close/>
              </a:path>
            </a:pathLst>
          </a:custGeom>
          <a:blipFill rotWithShape="1">
            <a:blip r:embed="rId3">
              <a:alphaModFix/>
            </a:blip>
            <a:stretch>
              <a:fillRect b="0" l="0" r="0" t="0"/>
            </a:stretch>
          </a:blipFill>
          <a:ln>
            <a:noFill/>
          </a:ln>
        </p:spPr>
      </p:sp>
      <p:pic>
        <p:nvPicPr>
          <p:cNvPr id="221" name="Google Shape;221;p20"/>
          <p:cNvPicPr preferRelativeResize="0"/>
          <p:nvPr/>
        </p:nvPicPr>
        <p:blipFill rotWithShape="1">
          <a:blip r:embed="rId4">
            <a:alphaModFix/>
          </a:blip>
          <a:srcRect b="0" l="0" r="0" t="0"/>
          <a:stretch/>
        </p:blipFill>
        <p:spPr>
          <a:xfrm>
            <a:off x="8062761" y="4933920"/>
            <a:ext cx="4311865" cy="835779"/>
          </a:xfrm>
          <a:prstGeom prst="rect">
            <a:avLst/>
          </a:prstGeom>
          <a:noFill/>
          <a:ln>
            <a:noFill/>
          </a:ln>
        </p:spPr>
      </p:pic>
      <p:sp>
        <p:nvSpPr>
          <p:cNvPr id="222" name="Google Shape;222;p20"/>
          <p:cNvSpPr txBox="1"/>
          <p:nvPr/>
        </p:nvSpPr>
        <p:spPr>
          <a:xfrm>
            <a:off x="1745035" y="4943836"/>
            <a:ext cx="6332110" cy="583721"/>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Persamaannya dapat ditulis: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21"/>
          <p:cNvGrpSpPr/>
          <p:nvPr/>
        </p:nvGrpSpPr>
        <p:grpSpPr>
          <a:xfrm>
            <a:off x="172812" y="73688"/>
            <a:ext cx="16895988" cy="1048038"/>
            <a:chOff x="0" y="-38100"/>
            <a:chExt cx="5136921" cy="691241"/>
          </a:xfrm>
        </p:grpSpPr>
        <p:sp>
          <p:nvSpPr>
            <p:cNvPr id="228" name="Google Shape;228;p21"/>
            <p:cNvSpPr/>
            <p:nvPr/>
          </p:nvSpPr>
          <p:spPr>
            <a:xfrm>
              <a:off x="0" y="0"/>
              <a:ext cx="5136921" cy="653141"/>
            </a:xfrm>
            <a:custGeom>
              <a:rect b="b" l="l" r="r" t="t"/>
              <a:pathLst>
                <a:path extrusionOk="0" h="653141" w="5136921">
                  <a:moveTo>
                    <a:pt x="4933721" y="0"/>
                  </a:moveTo>
                  <a:lnTo>
                    <a:pt x="0" y="0"/>
                  </a:lnTo>
                  <a:lnTo>
                    <a:pt x="0" y="653141"/>
                  </a:lnTo>
                  <a:lnTo>
                    <a:pt x="4933721" y="653141"/>
                  </a:lnTo>
                  <a:lnTo>
                    <a:pt x="5136921" y="326570"/>
                  </a:lnTo>
                  <a:lnTo>
                    <a:pt x="4933721" y="0"/>
                  </a:lnTo>
                  <a:close/>
                </a:path>
              </a:pathLst>
            </a:custGeom>
            <a:solidFill>
              <a:srgbClr val="2B485F"/>
            </a:solidFill>
            <a:ln>
              <a:noFill/>
            </a:ln>
          </p:spPr>
        </p:sp>
        <p:sp>
          <p:nvSpPr>
            <p:cNvPr id="229" name="Google Shape;229;p21"/>
            <p:cNvSpPr txBox="1"/>
            <p:nvPr/>
          </p:nvSpPr>
          <p:spPr>
            <a:xfrm>
              <a:off x="0" y="-38100"/>
              <a:ext cx="5022621" cy="6912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0" name="Google Shape;230;p21"/>
          <p:cNvSpPr txBox="1"/>
          <p:nvPr/>
        </p:nvSpPr>
        <p:spPr>
          <a:xfrm>
            <a:off x="-597881" y="174787"/>
            <a:ext cx="15761681" cy="915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ID" sz="5300">
                <a:solidFill>
                  <a:srgbClr val="FFFFFF"/>
                </a:solidFill>
                <a:latin typeface="League Spartan"/>
                <a:ea typeface="League Spartan"/>
                <a:cs typeface="League Spartan"/>
                <a:sym typeface="League Spartan"/>
              </a:rPr>
              <a:t>The Nature of The Stochastic Error term</a:t>
            </a:r>
            <a:endParaRPr sz="5300">
              <a:solidFill>
                <a:srgbClr val="FFFFFF"/>
              </a:solidFill>
              <a:latin typeface="League Spartan"/>
              <a:ea typeface="League Spartan"/>
              <a:cs typeface="League Spartan"/>
              <a:sym typeface="League Spartan"/>
            </a:endParaRPr>
          </a:p>
        </p:txBody>
      </p:sp>
      <p:sp>
        <p:nvSpPr>
          <p:cNvPr id="231" name="Google Shape;231;p21"/>
          <p:cNvSpPr txBox="1"/>
          <p:nvPr/>
        </p:nvSpPr>
        <p:spPr>
          <a:xfrm>
            <a:off x="699102" y="1704969"/>
            <a:ext cx="14472318" cy="117968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ID" sz="3399">
                <a:solidFill>
                  <a:srgbClr val="000000"/>
                </a:solidFill>
                <a:latin typeface="Inter"/>
                <a:ea typeface="Inter"/>
                <a:cs typeface="Inter"/>
                <a:sym typeface="Inter"/>
              </a:rPr>
              <a:t>Istilah error dapat mewakili pengaruh variabel-variabel yang tidak secara eksplisit dimasukkan dalam model.</a:t>
            </a:r>
            <a:endParaRPr/>
          </a:p>
        </p:txBody>
      </p:sp>
      <p:sp>
        <p:nvSpPr>
          <p:cNvPr id="232" name="Google Shape;232;p21"/>
          <p:cNvSpPr txBox="1"/>
          <p:nvPr/>
        </p:nvSpPr>
        <p:spPr>
          <a:xfrm>
            <a:off x="619806" y="3162300"/>
            <a:ext cx="17058594" cy="1661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Walaupun jika memasukkan semua variabel relevan yang menentukan skor tes matematika, beberapa keacakan intrinsik dalam skor matematika pasti akan terjadi yang tidak dapat dijelaskan, tidak peduli seberapa keras mencoba.</a:t>
            </a:r>
            <a:endParaRPr/>
          </a:p>
        </p:txBody>
      </p:sp>
      <p:sp>
        <p:nvSpPr>
          <p:cNvPr id="233" name="Google Shape;233;p21"/>
          <p:cNvSpPr txBox="1"/>
          <p:nvPr/>
        </p:nvSpPr>
        <p:spPr>
          <a:xfrm>
            <a:off x="699102" y="5394064"/>
            <a:ext cx="16979298" cy="11385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perilaku manusia tidak sepenuhnya dapat diprediksi atau rasional. Jadi, error u dapat mencerminkan keacakan inheren dalam perilaku manusia ini</a:t>
            </a:r>
            <a:endParaRPr/>
          </a:p>
        </p:txBody>
      </p:sp>
      <p:sp>
        <p:nvSpPr>
          <p:cNvPr id="234" name="Google Shape;234;p21"/>
          <p:cNvSpPr txBox="1"/>
          <p:nvPr/>
        </p:nvSpPr>
        <p:spPr>
          <a:xfrm>
            <a:off x="619806" y="7057464"/>
            <a:ext cx="9441180" cy="615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u juga dapat mewakili pengukuran error.</a:t>
            </a:r>
            <a:endParaRPr/>
          </a:p>
        </p:txBody>
      </p:sp>
      <p:sp>
        <p:nvSpPr>
          <p:cNvPr id="235" name="Google Shape;235;p21"/>
          <p:cNvSpPr txBox="1"/>
          <p:nvPr/>
        </p:nvSpPr>
        <p:spPr>
          <a:xfrm>
            <a:off x="699102" y="7954380"/>
            <a:ext cx="11582400" cy="615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Membuat model regresi sesederhana mungkin</a:t>
            </a:r>
            <a:endParaRPr/>
          </a:p>
        </p:txBody>
      </p:sp>
      <p:sp>
        <p:nvSpPr>
          <p:cNvPr id="236" name="Google Shape;236;p21"/>
          <p:cNvSpPr txBox="1"/>
          <p:nvPr/>
        </p:nvSpPr>
        <p:spPr>
          <a:xfrm>
            <a:off x="699103" y="8851297"/>
            <a:ext cx="16971678" cy="11385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3399">
                <a:solidFill>
                  <a:srgbClr val="000000"/>
                </a:solidFill>
                <a:latin typeface="Inter"/>
                <a:ea typeface="Inter"/>
                <a:cs typeface="Inter"/>
                <a:sym typeface="Inter"/>
              </a:rPr>
              <a:t>variabel lain apa yang mungkin memengaruhi Y, mungkin sangat kecil dan tidak sistematis sehingga dapat memasukkannya ke dalam error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