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57" r:id="rId6"/>
    <p:sldId id="258" r:id="rId7"/>
    <p:sldId id="259" r:id="rId8"/>
    <p:sldId id="260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7" r:id="rId18"/>
    <p:sldId id="278" r:id="rId19"/>
    <p:sldId id="279" r:id="rId20"/>
    <p:sldId id="276" r:id="rId21"/>
    <p:sldId id="280" r:id="rId22"/>
    <p:sldId id="26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264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t>3/13/2023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t>3/13/2023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4445" y="0"/>
            <a:ext cx="1747524" cy="2292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1009650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898" y="4511784"/>
            <a:ext cx="10096501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75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1812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3396996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654671" y="1600199"/>
            <a:ext cx="6430912" cy="4572001"/>
          </a:xfrm>
        </p:spPr>
        <p:txBody>
          <a:bodyPr tIns="118872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7470C02-A795-EC42-E6C0-DED9BEDD280B}"/>
              </a:ext>
            </a:extLst>
          </p:cNvPr>
          <p:cNvCxnSpPr/>
          <p:nvPr userDrawn="1"/>
        </p:nvCxnSpPr>
        <p:spPr>
          <a:xfrm>
            <a:off x="1104900" y="794327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63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207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2600" y="365125"/>
            <a:ext cx="17145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04900" y="365125"/>
            <a:ext cx="809889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grpSp>
        <p:nvGrpSpPr>
          <p:cNvPr id="7" name="Group 6"/>
          <p:cNvGrpSpPr/>
          <p:nvPr/>
        </p:nvGrpSpPr>
        <p:grpSpPr>
          <a:xfrm rot="5400000">
            <a:off x="6514047" y="3228843"/>
            <a:ext cx="5632704" cy="84403"/>
            <a:chOff x="1073150" y="1219201"/>
            <a:chExt cx="10058400" cy="63125"/>
          </a:xfrm>
        </p:grpSpPr>
        <p:cxnSp>
          <p:nvCxnSpPr>
            <p:cNvPr id="8" name="Straight Connector 7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4592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00DEF66-BA59-B242-9C8B-677B1A8D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1812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10F5D6-B863-2443-261D-FA04804A3EAE}"/>
              </a:ext>
            </a:extLst>
          </p:cNvPr>
          <p:cNvCxnSpPr/>
          <p:nvPr userDrawn="1"/>
        </p:nvCxnSpPr>
        <p:spPr>
          <a:xfrm>
            <a:off x="1104900" y="794327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876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4" name="Group 13"/>
          <p:cNvGrpSpPr/>
          <p:nvPr/>
        </p:nvGrpSpPr>
        <p:grpSpPr>
          <a:xfrm>
            <a:off x="0" y="1143000"/>
            <a:ext cx="12192000" cy="63125"/>
            <a:chOff x="507492" y="1501519"/>
            <a:chExt cx="8129016" cy="6312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25880" y="0"/>
            <a:ext cx="1747524" cy="229209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 rot="10800000">
            <a:off x="0" y="5645510"/>
            <a:ext cx="12192000" cy="63125"/>
            <a:chOff x="507492" y="1501519"/>
            <a:chExt cx="8129016" cy="6312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07492" y="1564644"/>
              <a:ext cx="8129016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07492" y="1501519"/>
              <a:ext cx="8129016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/>
          <p:cNvSpPr/>
          <p:nvPr/>
        </p:nvSpPr>
        <p:spPr>
          <a:xfrm>
            <a:off x="0" y="5778124"/>
            <a:ext cx="12192000" cy="10798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7394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514600"/>
            <a:ext cx="12192000" cy="3194035"/>
            <a:chOff x="647402" y="2514600"/>
            <a:chExt cx="10838688" cy="3194035"/>
          </a:xfrm>
        </p:grpSpPr>
        <p:grpSp>
          <p:nvGrpSpPr>
            <p:cNvPr id="9" name="Group 8"/>
            <p:cNvGrpSpPr/>
            <p:nvPr/>
          </p:nvGrpSpPr>
          <p:grpSpPr>
            <a:xfrm>
              <a:off x="647402" y="2514600"/>
              <a:ext cx="10838688" cy="63125"/>
              <a:chOff x="507492" y="1501519"/>
              <a:chExt cx="8129016" cy="63125"/>
            </a:xfrm>
          </p:grpSpPr>
          <p:cxnSp>
            <p:nvCxnSpPr>
              <p:cNvPr id="14" name="Straight Connector 13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Rectangle 9"/>
            <p:cNvSpPr/>
            <p:nvPr/>
          </p:nvSpPr>
          <p:spPr>
            <a:xfrm>
              <a:off x="647402" y="2640850"/>
              <a:ext cx="10838688" cy="294153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 rot="10800000">
              <a:off x="647402" y="5645510"/>
              <a:ext cx="10838688" cy="63125"/>
              <a:chOff x="507492" y="1501519"/>
              <a:chExt cx="8129016" cy="63125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>
                <a:off x="507492" y="1564644"/>
                <a:ext cx="8129016" cy="0"/>
              </a:xfrm>
              <a:prstGeom prst="line">
                <a:avLst/>
              </a:prstGeom>
              <a:ln w="381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507492" y="1501519"/>
                <a:ext cx="8129016" cy="0"/>
              </a:xfrm>
              <a:prstGeom prst="line">
                <a:avLst/>
              </a:prstGeom>
              <a:ln w="12700" cap="flat">
                <a:solidFill>
                  <a:schemeClr val="tx1"/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80" y="0"/>
            <a:ext cx="1783188" cy="2971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899" y="2971806"/>
            <a:ext cx="10071099" cy="1684150"/>
          </a:xfrm>
        </p:spPr>
        <p:txBody>
          <a:bodyPr anchor="ctr">
            <a:normAutofit/>
          </a:bodyPr>
          <a:lstStyle>
            <a:lvl1pPr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899" y="4655956"/>
            <a:ext cx="10071099" cy="50975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3/13/2023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267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6096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49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4914900" cy="4571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33F5DC7-BC12-EE1D-3850-AE185765397A}"/>
              </a:ext>
            </a:extLst>
          </p:cNvPr>
          <p:cNvCxnSpPr/>
          <p:nvPr userDrawn="1"/>
        </p:nvCxnSpPr>
        <p:spPr>
          <a:xfrm>
            <a:off x="1104900" y="794327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779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6110" y="1600200"/>
            <a:ext cx="4919472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6110" y="2424112"/>
            <a:ext cx="4919472" cy="3748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3/13/2023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101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3/13/2023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111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3/13/2023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BD1C95-6B54-12FD-B90F-F6F0825268E7}"/>
              </a:ext>
            </a:extLst>
          </p:cNvPr>
          <p:cNvCxnSpPr/>
          <p:nvPr userDrawn="1"/>
        </p:nvCxnSpPr>
        <p:spPr>
          <a:xfrm>
            <a:off x="1104899" y="933223"/>
            <a:ext cx="10218882" cy="0"/>
          </a:xfrm>
          <a:prstGeom prst="line">
            <a:avLst/>
          </a:prstGeom>
          <a:ln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1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04900" y="1600200"/>
            <a:ext cx="4384548" cy="45720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41848" y="1600199"/>
            <a:ext cx="5445252" cy="45720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/>
              <a:t>3/13/2023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9764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1096962"/>
          </a:xfrm>
          <a:prstGeom prst="rect">
            <a:avLst/>
          </a:prstGeom>
        </p:spPr>
        <p:txBody>
          <a:bodyPr vert="horz" lIns="0" tIns="45720" rIns="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4900" y="1600200"/>
            <a:ext cx="9982200" cy="4572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04899" y="6356351"/>
            <a:ext cx="1829559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4459" y="6356350"/>
            <a:ext cx="6323082" cy="365126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56782" y="6356351"/>
            <a:ext cx="18288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1200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1103376" y="1219201"/>
            <a:ext cx="9985248" cy="84403"/>
            <a:chOff x="1073150" y="1219201"/>
            <a:chExt cx="10058400" cy="63125"/>
          </a:xfrm>
        </p:grpSpPr>
        <p:cxnSp>
          <p:nvCxnSpPr>
            <p:cNvPr id="13" name="Straight Connector 12"/>
            <p:cNvCxnSpPr/>
            <p:nvPr/>
          </p:nvCxnSpPr>
          <p:spPr>
            <a:xfrm rot="10800000">
              <a:off x="1073150" y="1219201"/>
              <a:ext cx="10058400" cy="0"/>
            </a:xfrm>
            <a:prstGeom prst="line">
              <a:avLst/>
            </a:prstGeom>
            <a:ln w="381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1073150" y="1282326"/>
              <a:ext cx="10058400" cy="0"/>
            </a:xfrm>
            <a:prstGeom prst="line">
              <a:avLst/>
            </a:prstGeom>
            <a:ln w="12700" cap="flat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4625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696">
          <p15:clr>
            <a:srgbClr val="F26B43"/>
          </p15:clr>
        </p15:guide>
        <p15:guide id="2" pos="6984">
          <p15:clr>
            <a:srgbClr val="F26B43"/>
          </p15:clr>
        </p15:guide>
        <p15:guide id="3" orient="horz" pos="1008">
          <p15:clr>
            <a:srgbClr val="F26B43"/>
          </p15:clr>
        </p15:guide>
        <p15:guide id="4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590347" y="2218203"/>
            <a:ext cx="6497205" cy="2219691"/>
          </a:xfrm>
        </p:spPr>
        <p:txBody>
          <a:bodyPr anchor="ctr"/>
          <a:lstStyle/>
          <a:p>
            <a:pPr algn="ctr"/>
            <a:r>
              <a:rPr lang="en-ID" dirty="0" err="1"/>
              <a:t>Distribusi</a:t>
            </a:r>
            <a:r>
              <a:rPr lang="en-ID" dirty="0"/>
              <a:t> Normal </a:t>
            </a:r>
            <a:r>
              <a:rPr lang="en-ID" dirty="0" err="1"/>
              <a:t>Multivariat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23954" y="4437894"/>
            <a:ext cx="5734050" cy="955565"/>
          </a:xfrm>
        </p:spPr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Bivariate Normal 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98173" y="1013790"/>
                <a:ext cx="11350487" cy="5768009"/>
              </a:xfrm>
            </p:spPr>
            <p:txBody>
              <a:bodyPr>
                <a:normAutofit/>
              </a:bodyPr>
              <a:lstStyle/>
              <a:p>
                <a:r>
                  <a:rPr lang="en-ID" sz="1600" b="1" dirty="0">
                    <a:sym typeface="Symbol" panose="05050102010706020507" pitchFamily="18" charset="2"/>
                  </a:rPr>
                  <a:t>Contoh : </a:t>
                </a:r>
              </a:p>
              <a:p>
                <a:r>
                  <a:rPr lang="en-ID" sz="1600" dirty="0" err="1">
                    <a:sym typeface="Symbol" panose="05050102010706020507" pitchFamily="18" charset="2"/>
                  </a:rPr>
                  <a:t>Diketahui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distribusi</a:t>
                </a:r>
                <a:r>
                  <a:rPr lang="en-ID" sz="1600" dirty="0">
                    <a:sym typeface="Symbol" panose="05050102010706020507" pitchFamily="18" charset="2"/>
                  </a:rPr>
                  <a:t> normal bivariate </a:t>
                </a:r>
                <a:r>
                  <a:rPr lang="en-ID" sz="1600" dirty="0" err="1">
                    <a:sym typeface="Symbol" panose="05050102010706020507" pitchFamily="18" charset="2"/>
                  </a:rPr>
                  <a:t>dengan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b="1" dirty="0"/>
                  <a:t>µ</a:t>
                </a:r>
                <a:r>
                  <a:rPr lang="en-ID" sz="1600" b="1" baseline="-25000" dirty="0"/>
                  <a:t>1 </a:t>
                </a:r>
                <a:r>
                  <a:rPr lang="en-ID" sz="1600" dirty="0">
                    <a:sym typeface="Symbol" panose="05050102010706020507" pitchFamily="18" charset="2"/>
                  </a:rPr>
                  <a:t>= 1, </a:t>
                </a:r>
                <a:r>
                  <a:rPr lang="en-ID" sz="1600" b="1" dirty="0"/>
                  <a:t>µ</a:t>
                </a:r>
                <a:r>
                  <a:rPr lang="en-ID" sz="1600" b="1" baseline="-25000" dirty="0"/>
                  <a:t>2</a:t>
                </a:r>
                <a:r>
                  <a:rPr lang="en-ID" sz="1600" dirty="0">
                    <a:sym typeface="Symbol" panose="05050102010706020507" pitchFamily="18" charset="2"/>
                  </a:rPr>
                  <a:t> = 3, </a:t>
                </a:r>
                <a:r>
                  <a:rPr lang="en-ID" sz="1600" b="1" dirty="0">
                    <a:sym typeface="Symbol" panose="05050102010706020507" pitchFamily="18" charset="2"/>
                  </a:rPr>
                  <a:t></a:t>
                </a:r>
                <a:r>
                  <a:rPr lang="en-ID" sz="1600" b="1" baseline="-25000" dirty="0">
                    <a:sym typeface="Symbol" panose="05050102010706020507" pitchFamily="18" charset="2"/>
                  </a:rPr>
                  <a:t>11 </a:t>
                </a:r>
                <a:r>
                  <a:rPr lang="en-ID" sz="1600" dirty="0">
                    <a:sym typeface="Symbol" panose="05050102010706020507" pitchFamily="18" charset="2"/>
                  </a:rPr>
                  <a:t>= 2, </a:t>
                </a:r>
                <a:r>
                  <a:rPr lang="en-ID" sz="1600" b="1" dirty="0">
                    <a:sym typeface="Symbol" panose="05050102010706020507" pitchFamily="18" charset="2"/>
                  </a:rPr>
                  <a:t></a:t>
                </a:r>
                <a:r>
                  <a:rPr lang="en-ID" sz="1600" b="1" baseline="-25000" dirty="0">
                    <a:sym typeface="Symbol" panose="05050102010706020507" pitchFamily="18" charset="2"/>
                  </a:rPr>
                  <a:t>22</a:t>
                </a:r>
                <a:r>
                  <a:rPr lang="en-ID" sz="1600" dirty="0">
                    <a:sym typeface="Symbol" panose="05050102010706020507" pitchFamily="18" charset="2"/>
                  </a:rPr>
                  <a:t> = 1 dan </a:t>
                </a:r>
                <a:r>
                  <a:rPr lang="en-ID" sz="1600" b="1" dirty="0">
                    <a:sym typeface="Symbol" panose="05050102010706020507" pitchFamily="18" charset="2"/>
                  </a:rPr>
                  <a:t></a:t>
                </a:r>
                <a:r>
                  <a:rPr lang="en-ID" sz="1600" b="1" baseline="-25000" dirty="0">
                    <a:sym typeface="Symbol" panose="05050102010706020507" pitchFamily="18" charset="2"/>
                  </a:rPr>
                  <a:t>12 </a:t>
                </a:r>
                <a:r>
                  <a:rPr lang="en-ID" sz="1600" dirty="0">
                    <a:sym typeface="Symbol" panose="05050102010706020507" pitchFamily="18" charset="2"/>
                  </a:rPr>
                  <a:t>= -0,8</a:t>
                </a:r>
              </a:p>
              <a:p>
                <a:pPr marL="342900" indent="-342900">
                  <a:buAutoNum type="alphaLcPeriod"/>
                </a:pPr>
                <a:r>
                  <a:rPr lang="en-ID" sz="1600" dirty="0" err="1">
                    <a:sym typeface="Symbol" panose="05050102010706020507" pitchFamily="18" charset="2"/>
                  </a:rPr>
                  <a:t>Hitunglah</a:t>
                </a:r>
                <a:r>
                  <a:rPr lang="en-ID" sz="1600" dirty="0">
                    <a:sym typeface="Symbol" panose="05050102010706020507" pitchFamily="18" charset="2"/>
                  </a:rPr>
                  <a:t> bivariate normal density!</a:t>
                </a:r>
              </a:p>
              <a:p>
                <a:pPr marL="342900" indent="-342900">
                  <a:buAutoNum type="alphaLcPeriod"/>
                </a:pPr>
                <a:r>
                  <a:rPr lang="en-ID" sz="1600" dirty="0" err="1">
                    <a:sym typeface="Symbol" panose="05050102010706020507" pitchFamily="18" charset="2"/>
                  </a:rPr>
                  <a:t>Hitunglah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jarak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statistik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kuadrat</a:t>
                </a:r>
                <a:r>
                  <a:rPr lang="en-ID" sz="1600" dirty="0">
                    <a:sym typeface="Symbol" panose="05050102010706020507" pitchFamily="18" charset="2"/>
                  </a:rPr>
                  <a:t>                      </a:t>
                </a:r>
                <a:r>
                  <a:rPr lang="en-ID" sz="1600" dirty="0" err="1">
                    <a:sym typeface="Symbol" panose="05050102010706020507" pitchFamily="18" charset="2"/>
                  </a:rPr>
                  <a:t>sebagai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kuadrat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fungsi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dari</a:t>
                </a:r>
                <a:r>
                  <a:rPr lang="en-ID" sz="1600" dirty="0">
                    <a:sym typeface="Symbol" panose="05050102010706020507" pitchFamily="18" charset="2"/>
                  </a:rPr>
                  <a:t> X</a:t>
                </a:r>
                <a:r>
                  <a:rPr lang="en-ID" sz="1600" baseline="-25000" dirty="0">
                    <a:sym typeface="Symbol" panose="05050102010706020507" pitchFamily="18" charset="2"/>
                  </a:rPr>
                  <a:t>1</a:t>
                </a:r>
                <a:r>
                  <a:rPr lang="en-ID" sz="1600" dirty="0">
                    <a:sym typeface="Symbol" panose="05050102010706020507" pitchFamily="18" charset="2"/>
                  </a:rPr>
                  <a:t> dan X</a:t>
                </a:r>
                <a:r>
                  <a:rPr lang="en-ID" sz="1600" baseline="-25000" dirty="0">
                    <a:sym typeface="Symbol" panose="05050102010706020507" pitchFamily="18" charset="2"/>
                  </a:rPr>
                  <a:t>2</a:t>
                </a:r>
                <a:r>
                  <a:rPr lang="en-ID" sz="1600" dirty="0">
                    <a:sym typeface="Symbol" panose="05050102010706020507" pitchFamily="18" charset="2"/>
                  </a:rPr>
                  <a:t>!</a:t>
                </a:r>
              </a:p>
              <a:p>
                <a:endParaRPr lang="en-ID" sz="1600" b="1" dirty="0">
                  <a:sym typeface="Symbol" panose="05050102010706020507" pitchFamily="18" charset="2"/>
                </a:endParaRPr>
              </a:p>
              <a:p>
                <a:r>
                  <a:rPr lang="en-US" sz="1600" dirty="0"/>
                  <a:t> Jawab:</a:t>
                </a:r>
              </a:p>
              <a:p>
                <a:r>
                  <a:rPr lang="en-US" sz="1600" dirty="0"/>
                  <a:t>a. </a:t>
                </a:r>
                <a:r>
                  <a:rPr lang="en-US" sz="1600" dirty="0" err="1"/>
                  <a:t>Diketahui</a:t>
                </a:r>
                <a:r>
                  <a:rPr lang="en-US" sz="1600" dirty="0"/>
                  <a:t> </a:t>
                </a:r>
                <a:r>
                  <a:rPr lang="en-ID" sz="1600" b="1" dirty="0">
                    <a:sym typeface="Symbol" panose="05050102010706020507" pitchFamily="18" charset="2"/>
                  </a:rPr>
                  <a:t> = 2, </a:t>
                </a:r>
                <a:r>
                  <a:rPr lang="en-ID" sz="1600" b="1" dirty="0"/>
                  <a:t>µ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ID" sz="1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ID" sz="1600" b="1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−0,8 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</m:mr>
                          <m:mr>
                            <m:e>
                              <m:r>
                                <a:rPr lang="en-US" sz="1600" i="1">
                                  <a:latin typeface="Cambria Math" panose="02040503050406030204" pitchFamily="18" charset="0"/>
                                </a:rPr>
                                <m:t>−0,8 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600" dirty="0"/>
              </a:p>
              <a:p>
                <a:r>
                  <a:rPr lang="en-US" sz="1600" dirty="0"/>
                  <a:t>   </a:t>
                </a:r>
                <a:r>
                  <a:rPr lang="en-US" sz="1600" dirty="0" err="1"/>
                  <a:t>Maka</a:t>
                </a:r>
                <a:r>
                  <a:rPr lang="en-US" sz="1600" dirty="0"/>
                  <a:t>: |</a:t>
                </a:r>
                <a:r>
                  <a:rPr lang="en-ID" sz="1600" dirty="0">
                    <a:sym typeface="Symbol" panose="05050102010706020507" pitchFamily="18" charset="2"/>
                  </a:rPr>
                  <a:t>| = 0,72</a:t>
                </a:r>
              </a:p>
              <a:p>
                <a:endParaRPr lang="en-ID" sz="1600" dirty="0">
                  <a:sym typeface="Symbol" panose="05050102010706020507" pitchFamily="18" charset="2"/>
                </a:endParaRPr>
              </a:p>
              <a:p>
                <a:r>
                  <a:rPr lang="en-US" sz="1600" b="0" dirty="0">
                    <a:ea typeface="Cambria Math" panose="02040503050406030204" pitchFamily="18" charset="0"/>
                  </a:rPr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sz="16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0,72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0,9</m:t>
                                  </m:r>
                                </m:den>
                              </m:f>
                            </m:e>
                          </m:mr>
                          <m:mr>
                            <m:e>
                              <m:f>
                                <m:fPr>
                                  <m:ctrlP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ad>
                                    <m:radPr>
                                      <m:degHide m:val="on"/>
                                      <m:ctrlP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rad>
                                </m:num>
                                <m:den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0,9</m:t>
                                  </m:r>
                                </m:den>
                              </m:f>
                            </m:e>
                            <m:e>
                              <m:f>
                                <m:fPr>
                                  <m:ctrlPr>
                                    <a:rPr lang="en-US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 sz="1600" b="0" i="1" smtClean="0">
                                      <a:latin typeface="Cambria Math" panose="02040503050406030204" pitchFamily="18" charset="0"/>
                                    </a:rPr>
                                    <m:t>0,72</m:t>
                                  </m:r>
                                </m:den>
                              </m:f>
                            </m:e>
                          </m:mr>
                        </m:m>
                      </m:e>
                    </m:d>
                  </m:oMath>
                </a14:m>
                <a:endParaRPr lang="en-US" sz="1600" dirty="0"/>
              </a:p>
              <a:p>
                <a:r>
                  <a:rPr lang="en-US" sz="1600" dirty="0"/>
                  <a:t>b.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ad>
                          <m:radPr>
                            <m:degHide m:val="on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0,72</m:t>
                            </m:r>
                          </m:e>
                        </m:rad>
                      </m:den>
                    </m:f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𝑒𝑥𝑝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begChr m:val="["/>
                            <m:endChr m:val="]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0,72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0,9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d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0,72</m:t>
                                </m:r>
                              </m:den>
                            </m:f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16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lang="en-US" sz="1600" i="1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d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98173" y="1013790"/>
                <a:ext cx="11350487" cy="5768009"/>
              </a:xfrm>
              <a:blipFill>
                <a:blip r:embed="rId2"/>
                <a:stretch>
                  <a:fillRect l="-1182" t="-74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F1341200-70A3-7767-60B8-DDD301FB43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502" y="2088461"/>
            <a:ext cx="1928934" cy="3577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47DDAB-7115-683B-3165-C44790A6F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656" y="6191249"/>
            <a:ext cx="4238625" cy="5905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D92620-0F2A-7FE4-B322-5CA47C7F0B30}"/>
                  </a:ext>
                </a:extLst>
              </p:cNvPr>
              <p:cNvSpPr txBox="1"/>
              <p:nvPr/>
            </p:nvSpPr>
            <p:spPr>
              <a:xfrm>
                <a:off x="1507436" y="2646098"/>
                <a:ext cx="1444486" cy="5305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−0,8 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−0,8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sz="1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4D92620-0F2A-7FE4-B322-5CA47C7F0B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7436" y="2646098"/>
                <a:ext cx="1444486" cy="5305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11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Independensi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0"/>
            <a:ext cx="11350487" cy="5768009"/>
          </a:xfrm>
        </p:spPr>
        <p:txBody>
          <a:bodyPr>
            <a:normAutofit/>
          </a:bodyPr>
          <a:lstStyle/>
          <a:p>
            <a:r>
              <a:rPr lang="en-ID" sz="1600" b="1" dirty="0">
                <a:sym typeface="Symbol" panose="05050102010706020507" pitchFamily="18" charset="2"/>
              </a:rPr>
              <a:t>Random </a:t>
            </a:r>
            <a:r>
              <a:rPr lang="en-ID" sz="1600" b="1" dirty="0" err="1">
                <a:sym typeface="Symbol" panose="05050102010706020507" pitchFamily="18" charset="2"/>
              </a:rPr>
              <a:t>vektor</a:t>
            </a:r>
            <a:r>
              <a:rPr lang="en-ID" sz="1600" b="1" dirty="0">
                <a:sym typeface="Symbol" panose="05050102010706020507" pitchFamily="18" charset="2"/>
              </a:rPr>
              <a:t> X </a:t>
            </a:r>
            <a:r>
              <a:rPr lang="en-ID" sz="1600" b="1" dirty="0" err="1">
                <a:sym typeface="Symbol" panose="05050102010706020507" pitchFamily="18" charset="2"/>
              </a:rPr>
              <a:t>memiliki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distribusi</a:t>
            </a:r>
            <a:r>
              <a:rPr lang="en-ID" sz="1600" b="1" dirty="0">
                <a:sym typeface="Symbol" panose="05050102010706020507" pitchFamily="18" charset="2"/>
              </a:rPr>
              <a:t> normal </a:t>
            </a:r>
            <a:r>
              <a:rPr lang="en-ID" sz="1600" b="1" dirty="0" err="1">
                <a:sym typeface="Symbol" panose="05050102010706020507" pitchFamily="18" charset="2"/>
              </a:rPr>
              <a:t>multivariat</a:t>
            </a:r>
            <a:r>
              <a:rPr lang="en-ID" sz="1600" b="1" dirty="0">
                <a:sym typeface="Symbol" panose="05050102010706020507" pitchFamily="18" charset="2"/>
              </a:rPr>
              <a:t>:</a:t>
            </a:r>
          </a:p>
          <a:p>
            <a:pPr marL="342900" indent="-342900">
              <a:buAutoNum type="alphaLcPeriod"/>
            </a:pPr>
            <a:r>
              <a:rPr lang="it-IT" sz="1600" dirty="0">
                <a:sym typeface="Symbol" panose="05050102010706020507" pitchFamily="18" charset="2"/>
              </a:rPr>
              <a:t>Kombinasi linear dari komponen X terdistribusi secara normal</a:t>
            </a:r>
            <a:endParaRPr lang="en-ID" sz="1600" dirty="0">
              <a:sym typeface="Symbol" panose="05050102010706020507" pitchFamily="18" charset="2"/>
            </a:endParaRPr>
          </a:p>
          <a:p>
            <a:pPr marL="342900" indent="-342900">
              <a:buAutoNum type="alphaLcPeriod"/>
            </a:pPr>
            <a:r>
              <a:rPr lang="en-ID" sz="1600" dirty="0" err="1">
                <a:sym typeface="Symbol" panose="05050102010706020507" pitchFamily="18" charset="2"/>
              </a:rPr>
              <a:t>Semua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bagian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dari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komponen</a:t>
            </a:r>
            <a:r>
              <a:rPr lang="en-ID" sz="1600" dirty="0">
                <a:sym typeface="Symbol" panose="05050102010706020507" pitchFamily="18" charset="2"/>
              </a:rPr>
              <a:t> X </a:t>
            </a:r>
            <a:r>
              <a:rPr lang="en-ID" sz="1600" dirty="0" err="1">
                <a:sym typeface="Symbol" panose="05050102010706020507" pitchFamily="18" charset="2"/>
              </a:rPr>
              <a:t>memiliki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distribusi</a:t>
            </a:r>
            <a:r>
              <a:rPr lang="en-ID" sz="1600" dirty="0">
                <a:sym typeface="Symbol" panose="05050102010706020507" pitchFamily="18" charset="2"/>
              </a:rPr>
              <a:t> normal (</a:t>
            </a:r>
            <a:r>
              <a:rPr lang="en-ID" sz="1600" dirty="0" err="1">
                <a:sym typeface="Symbol" panose="05050102010706020507" pitchFamily="18" charset="2"/>
              </a:rPr>
              <a:t>multivariat</a:t>
            </a:r>
            <a:r>
              <a:rPr lang="en-ID" sz="1600" dirty="0">
                <a:sym typeface="Symbol" panose="05050102010706020507" pitchFamily="18" charset="2"/>
              </a:rPr>
              <a:t>).</a:t>
            </a:r>
          </a:p>
          <a:p>
            <a:pPr marL="342900" indent="-342900">
              <a:buAutoNum type="alphaLcPeriod"/>
            </a:pPr>
            <a:r>
              <a:rPr lang="en-ID" sz="1600" dirty="0" err="1">
                <a:sym typeface="Symbol" panose="05050102010706020507" pitchFamily="18" charset="2"/>
              </a:rPr>
              <a:t>Kovarian</a:t>
            </a:r>
            <a:r>
              <a:rPr lang="en-ID" sz="1600" dirty="0">
                <a:sym typeface="Symbol" panose="05050102010706020507" pitchFamily="18" charset="2"/>
              </a:rPr>
              <a:t> Nol </a:t>
            </a:r>
            <a:r>
              <a:rPr lang="en-ID" sz="1600" dirty="0" err="1">
                <a:sym typeface="Symbol" panose="05050102010706020507" pitchFamily="18" charset="2"/>
              </a:rPr>
              <a:t>berimplikasi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bahwa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komponen</a:t>
            </a:r>
            <a:r>
              <a:rPr lang="en-ID" sz="1600" dirty="0">
                <a:sym typeface="Symbol" panose="05050102010706020507" pitchFamily="18" charset="2"/>
              </a:rPr>
              <a:t> yang </a:t>
            </a:r>
            <a:r>
              <a:rPr lang="en-ID" sz="1600" dirty="0" err="1">
                <a:sym typeface="Symbol" panose="05050102010706020507" pitchFamily="18" charset="2"/>
              </a:rPr>
              <a:t>sesuai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terdistribusi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secara</a:t>
            </a:r>
            <a:r>
              <a:rPr lang="en-ID" sz="1600" dirty="0">
                <a:sym typeface="Symbol" panose="05050102010706020507" pitchFamily="18" charset="2"/>
              </a:rPr>
              <a:t> independent</a:t>
            </a:r>
          </a:p>
          <a:p>
            <a:pPr marL="342900" indent="-342900">
              <a:buAutoNum type="alphaLcPeriod"/>
            </a:pPr>
            <a:r>
              <a:rPr lang="en-ID" sz="1600" dirty="0" err="1">
                <a:sym typeface="Symbol" panose="05050102010706020507" pitchFamily="18" charset="2"/>
              </a:rPr>
              <a:t>Distribusi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kondisional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dari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komponen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adalah</a:t>
            </a:r>
            <a:r>
              <a:rPr lang="en-ID" sz="1600" dirty="0">
                <a:sym typeface="Symbol" panose="05050102010706020507" pitchFamily="18" charset="2"/>
              </a:rPr>
              <a:t> (</a:t>
            </a:r>
            <a:r>
              <a:rPr lang="en-ID" sz="1600" dirty="0" err="1">
                <a:sym typeface="Symbol" panose="05050102010706020507" pitchFamily="18" charset="2"/>
              </a:rPr>
              <a:t>multivariat</a:t>
            </a:r>
            <a:r>
              <a:rPr lang="en-ID" sz="1600" dirty="0">
                <a:sym typeface="Symbol" panose="05050102010706020507" pitchFamily="18" charset="2"/>
              </a:rPr>
              <a:t>) normal</a:t>
            </a:r>
          </a:p>
          <a:p>
            <a:endParaRPr lang="en-ID" sz="1600" dirty="0">
              <a:sym typeface="Symbol" panose="05050102010706020507" pitchFamily="18" charset="2"/>
            </a:endParaRPr>
          </a:p>
          <a:p>
            <a:r>
              <a:rPr lang="en-ID" sz="1600" dirty="0">
                <a:sym typeface="Symbol" panose="05050102010706020507" pitchFamily="18" charset="2"/>
              </a:rPr>
              <a:t>Jika X </a:t>
            </a:r>
            <a:r>
              <a:rPr lang="en-ID" sz="1600" dirty="0" err="1">
                <a:sym typeface="Symbol" panose="05050102010706020507" pitchFamily="18" charset="2"/>
              </a:rPr>
              <a:t>terdistribusi</a:t>
            </a:r>
            <a:r>
              <a:rPr lang="en-ID" sz="1600" dirty="0">
                <a:sym typeface="Symbol" panose="05050102010706020507" pitchFamily="18" charset="2"/>
              </a:rPr>
              <a:t> normal </a:t>
            </a:r>
            <a:r>
              <a:rPr lang="en-ID" sz="1600" dirty="0" err="1">
                <a:sym typeface="Symbol" panose="05050102010706020507" pitchFamily="18" charset="2"/>
              </a:rPr>
              <a:t>sebagai</a:t>
            </a:r>
            <a:r>
              <a:rPr lang="en-ID" sz="1600" dirty="0">
                <a:sym typeface="Symbol" panose="05050102010706020507" pitchFamily="18" charset="2"/>
              </a:rPr>
              <a:t> : N</a:t>
            </a:r>
            <a:r>
              <a:rPr lang="en-ID" sz="1600" baseline="-25000" dirty="0">
                <a:sym typeface="Symbol" panose="05050102010706020507" pitchFamily="18" charset="2"/>
              </a:rPr>
              <a:t>p</a:t>
            </a:r>
            <a:r>
              <a:rPr lang="en-ID" sz="1600" dirty="0">
                <a:sym typeface="Symbol" panose="05050102010706020507" pitchFamily="18" charset="2"/>
              </a:rPr>
              <a:t>(</a:t>
            </a:r>
            <a:r>
              <a:rPr lang="en-ID" sz="1600" b="1" dirty="0"/>
              <a:t>µ,</a:t>
            </a:r>
            <a:r>
              <a:rPr lang="en-ID" sz="1600" dirty="0">
                <a:sym typeface="Symbol" panose="05050102010706020507" pitchFamily="18" charset="2"/>
              </a:rPr>
              <a:t>)</a:t>
            </a:r>
          </a:p>
          <a:p>
            <a:r>
              <a:rPr lang="en-ID" sz="1600" dirty="0">
                <a:sym typeface="Symbol" panose="05050102010706020507" pitchFamily="18" charset="2"/>
              </a:rPr>
              <a:t>    X =  X</a:t>
            </a:r>
            <a:r>
              <a:rPr lang="en-ID" sz="1600" baseline="-25000" dirty="0">
                <a:sym typeface="Symbol" panose="05050102010706020507" pitchFamily="18" charset="2"/>
              </a:rPr>
              <a:t>1</a:t>
            </a:r>
            <a:r>
              <a:rPr lang="en-ID" sz="1600" dirty="0">
                <a:sym typeface="Symbol" panose="05050102010706020507" pitchFamily="18" charset="2"/>
              </a:rPr>
              <a:t> + X</a:t>
            </a:r>
            <a:r>
              <a:rPr lang="en-ID" sz="1600" baseline="-25000" dirty="0">
                <a:sym typeface="Symbol" panose="05050102010706020507" pitchFamily="18" charset="2"/>
              </a:rPr>
              <a:t>2</a:t>
            </a:r>
            <a:r>
              <a:rPr lang="en-ID" sz="1600" dirty="0">
                <a:sym typeface="Symbol" panose="05050102010706020507" pitchFamily="18" charset="2"/>
              </a:rPr>
              <a:t> + … + </a:t>
            </a:r>
            <a:r>
              <a:rPr lang="en-ID" sz="1600" dirty="0" err="1">
                <a:sym typeface="Symbol" panose="05050102010706020507" pitchFamily="18" charset="2"/>
              </a:rPr>
              <a:t>X</a:t>
            </a:r>
            <a:r>
              <a:rPr lang="en-ID" sz="1600" baseline="-25000" dirty="0" err="1">
                <a:sym typeface="Symbol" panose="05050102010706020507" pitchFamily="18" charset="2"/>
              </a:rPr>
              <a:t>p</a:t>
            </a:r>
            <a:endParaRPr lang="en-ID" sz="1600" baseline="-25000" dirty="0">
              <a:sym typeface="Symbol" panose="05050102010706020507" pitchFamily="18" charset="2"/>
            </a:endParaRPr>
          </a:p>
          <a:p>
            <a:r>
              <a:rPr lang="en-US" sz="1600" dirty="0"/>
              <a:t>  </a:t>
            </a:r>
            <a:r>
              <a:rPr lang="en-US" sz="1600" dirty="0" err="1"/>
              <a:t>a’X</a:t>
            </a:r>
            <a:r>
              <a:rPr lang="en-US" sz="1600" dirty="0"/>
              <a:t> = a</a:t>
            </a:r>
            <a:r>
              <a:rPr lang="en-US" sz="1600" baseline="-25000" dirty="0"/>
              <a:t>1</a:t>
            </a:r>
            <a:r>
              <a:rPr lang="en-ID" sz="1600" dirty="0">
                <a:sym typeface="Symbol" panose="05050102010706020507" pitchFamily="18" charset="2"/>
              </a:rPr>
              <a:t>X</a:t>
            </a:r>
            <a:r>
              <a:rPr lang="en-ID" sz="1600" baseline="-25000" dirty="0">
                <a:sym typeface="Symbol" panose="05050102010706020507" pitchFamily="18" charset="2"/>
              </a:rPr>
              <a:t>1</a:t>
            </a:r>
            <a:r>
              <a:rPr lang="en-ID" sz="1600" dirty="0">
                <a:sym typeface="Symbol" panose="05050102010706020507" pitchFamily="18" charset="2"/>
              </a:rPr>
              <a:t> + a</a:t>
            </a:r>
            <a:r>
              <a:rPr lang="en-ID" sz="1600" baseline="-25000" dirty="0">
                <a:sym typeface="Symbol" panose="05050102010706020507" pitchFamily="18" charset="2"/>
              </a:rPr>
              <a:t>2</a:t>
            </a:r>
            <a:r>
              <a:rPr lang="en-ID" sz="1600" dirty="0">
                <a:sym typeface="Symbol" panose="05050102010706020507" pitchFamily="18" charset="2"/>
              </a:rPr>
              <a:t>X</a:t>
            </a:r>
            <a:r>
              <a:rPr lang="en-ID" sz="1600" baseline="-25000" dirty="0">
                <a:sym typeface="Symbol" panose="05050102010706020507" pitchFamily="18" charset="2"/>
              </a:rPr>
              <a:t>2</a:t>
            </a:r>
            <a:r>
              <a:rPr lang="en-ID" sz="1600" dirty="0">
                <a:sym typeface="Symbol" panose="05050102010706020507" pitchFamily="18" charset="2"/>
              </a:rPr>
              <a:t> + … + </a:t>
            </a:r>
            <a:r>
              <a:rPr lang="en-ID" sz="1600" dirty="0" err="1">
                <a:sym typeface="Symbol" panose="05050102010706020507" pitchFamily="18" charset="2"/>
              </a:rPr>
              <a:t>a</a:t>
            </a:r>
            <a:r>
              <a:rPr lang="en-ID" sz="1600" baseline="-25000" dirty="0" err="1">
                <a:sym typeface="Symbol" panose="05050102010706020507" pitchFamily="18" charset="2"/>
              </a:rPr>
              <a:t>p</a:t>
            </a:r>
            <a:r>
              <a:rPr lang="en-ID" sz="1600" dirty="0" err="1">
                <a:sym typeface="Symbol" panose="05050102010706020507" pitchFamily="18" charset="2"/>
              </a:rPr>
              <a:t>X</a:t>
            </a:r>
            <a:r>
              <a:rPr lang="en-ID" sz="1600" baseline="-25000" dirty="0" err="1">
                <a:sym typeface="Symbol" panose="05050102010706020507" pitchFamily="18" charset="2"/>
              </a:rPr>
              <a:t>p</a:t>
            </a:r>
            <a:r>
              <a:rPr lang="en-ID" sz="1600" baseline="-25000" dirty="0">
                <a:sym typeface="Symbol" panose="05050102010706020507" pitchFamily="18" charset="2"/>
              </a:rPr>
              <a:t>  </a:t>
            </a:r>
            <a:r>
              <a:rPr lang="en-ID" sz="1600" dirty="0" err="1">
                <a:sym typeface="Symbol" panose="05050102010706020507" pitchFamily="18" charset="2"/>
              </a:rPr>
              <a:t>Terdistribusi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sebagai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b="1" dirty="0">
                <a:sym typeface="Symbol" panose="05050102010706020507" pitchFamily="18" charset="2"/>
              </a:rPr>
              <a:t>N(a’</a:t>
            </a:r>
            <a:r>
              <a:rPr lang="en-ID" sz="1600" b="1" dirty="0"/>
              <a:t>µ, </a:t>
            </a:r>
            <a:r>
              <a:rPr lang="en-ID" sz="1600" b="1" dirty="0" err="1"/>
              <a:t>a’</a:t>
            </a:r>
            <a:r>
              <a:rPr lang="en-ID" sz="1600" b="1" dirty="0" err="1">
                <a:sym typeface="Symbol" panose="05050102010706020507" pitchFamily="18" charset="2"/>
              </a:rPr>
              <a:t>a</a:t>
            </a:r>
            <a:r>
              <a:rPr lang="en-ID" sz="1600" b="1" dirty="0">
                <a:sym typeface="Symbol" panose="05050102010706020507" pitchFamily="18" charset="2"/>
              </a:rPr>
              <a:t>)</a:t>
            </a:r>
          </a:p>
          <a:p>
            <a:endParaRPr lang="en-ID" sz="1600" b="1" dirty="0">
              <a:sym typeface="Symbol" panose="05050102010706020507" pitchFamily="18" charset="2"/>
            </a:endParaRPr>
          </a:p>
          <a:p>
            <a:r>
              <a:rPr lang="en-ID" sz="1600" b="1" dirty="0" err="1">
                <a:sym typeface="Symbol" panose="05050102010706020507" pitchFamily="18" charset="2"/>
              </a:rPr>
              <a:t>Contoh</a:t>
            </a:r>
            <a:r>
              <a:rPr lang="en-ID" sz="1600" b="1" dirty="0">
                <a:sym typeface="Symbol" panose="05050102010706020507" pitchFamily="18" charset="2"/>
              </a:rPr>
              <a:t>:</a:t>
            </a:r>
          </a:p>
          <a:p>
            <a:r>
              <a:rPr lang="en-ID" sz="1600" b="1" dirty="0">
                <a:sym typeface="Symbol" panose="05050102010706020507" pitchFamily="18" charset="2"/>
              </a:rPr>
              <a:t>X </a:t>
            </a:r>
            <a:r>
              <a:rPr lang="en-ID" sz="1600" b="1" dirty="0" err="1">
                <a:sym typeface="Symbol" panose="05050102010706020507" pitchFamily="18" charset="2"/>
              </a:rPr>
              <a:t>terdistribusi</a:t>
            </a:r>
            <a:r>
              <a:rPr lang="en-ID" sz="1600" b="1" dirty="0">
                <a:sym typeface="Symbol" panose="05050102010706020507" pitchFamily="18" charset="2"/>
              </a:rPr>
              <a:t> N</a:t>
            </a:r>
            <a:r>
              <a:rPr lang="en-ID" sz="1600" b="1" baseline="-25000" dirty="0">
                <a:sym typeface="Symbol" panose="05050102010706020507" pitchFamily="18" charset="2"/>
              </a:rPr>
              <a:t>3</a:t>
            </a:r>
            <a:r>
              <a:rPr lang="en-ID" sz="1600" dirty="0">
                <a:sym typeface="Symbol" panose="05050102010706020507" pitchFamily="18" charset="2"/>
              </a:rPr>
              <a:t>(</a:t>
            </a:r>
            <a:r>
              <a:rPr lang="en-ID" sz="1600" b="1" dirty="0"/>
              <a:t>µ,</a:t>
            </a:r>
            <a:r>
              <a:rPr lang="en-ID" sz="1600" dirty="0">
                <a:sym typeface="Symbol" panose="05050102010706020507" pitchFamily="18" charset="2"/>
              </a:rPr>
              <a:t>)</a:t>
            </a:r>
          </a:p>
          <a:p>
            <a:r>
              <a:rPr lang="en-ID" sz="1600" b="1" dirty="0">
                <a:sym typeface="Symbol" panose="05050102010706020507" pitchFamily="18" charset="2"/>
              </a:rPr>
              <a:t>X = </a:t>
            </a:r>
            <a:r>
              <a:rPr lang="en-ID" sz="1600" dirty="0">
                <a:sym typeface="Symbol" panose="05050102010706020507" pitchFamily="18" charset="2"/>
              </a:rPr>
              <a:t>X</a:t>
            </a:r>
            <a:r>
              <a:rPr lang="en-ID" sz="1600" baseline="-25000" dirty="0">
                <a:sym typeface="Symbol" panose="05050102010706020507" pitchFamily="18" charset="2"/>
              </a:rPr>
              <a:t>1</a:t>
            </a:r>
            <a:r>
              <a:rPr lang="en-ID" sz="1600" dirty="0">
                <a:sym typeface="Symbol" panose="05050102010706020507" pitchFamily="18" charset="2"/>
              </a:rPr>
              <a:t> + X</a:t>
            </a:r>
            <a:r>
              <a:rPr lang="en-ID" sz="1600" baseline="-25000" dirty="0">
                <a:sym typeface="Symbol" panose="05050102010706020507" pitchFamily="18" charset="2"/>
              </a:rPr>
              <a:t>2</a:t>
            </a:r>
            <a:r>
              <a:rPr lang="en-ID" sz="1600" dirty="0">
                <a:sym typeface="Symbol" panose="05050102010706020507" pitchFamily="18" charset="2"/>
              </a:rPr>
              <a:t> + X</a:t>
            </a:r>
            <a:r>
              <a:rPr lang="en-ID" sz="1600" baseline="-25000" dirty="0">
                <a:sym typeface="Symbol" panose="05050102010706020507" pitchFamily="18" charset="2"/>
              </a:rPr>
              <a:t>3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5373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Independensi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0"/>
            <a:ext cx="11350487" cy="5768009"/>
          </a:xfrm>
        </p:spPr>
        <p:txBody>
          <a:bodyPr>
            <a:normAutofit/>
          </a:bodyPr>
          <a:lstStyle/>
          <a:p>
            <a:r>
              <a:rPr lang="sv-SE" sz="1600" b="1" dirty="0">
                <a:sym typeface="Symbol" panose="05050102010706020507" pitchFamily="18" charset="2"/>
              </a:rPr>
              <a:t>Semua himpunan bagian dari X terdistribusi secara normal. Jika kita mempartisi pada masing-masing X, dengan mean vektor dan matriks kovarians </a:t>
            </a:r>
            <a:r>
              <a:rPr lang="en-ID" sz="1600" dirty="0">
                <a:sym typeface="Symbol" panose="05050102010706020507" pitchFamily="18" charset="2"/>
              </a:rPr>
              <a:t> </a:t>
            </a:r>
            <a:r>
              <a:rPr lang="en-ID" sz="1600" dirty="0" err="1">
                <a:sym typeface="Symbol" panose="05050102010706020507" pitchFamily="18" charset="2"/>
              </a:rPr>
              <a:t>seperti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berikut</a:t>
            </a:r>
            <a:r>
              <a:rPr lang="en-ID" sz="1600" dirty="0">
                <a:sym typeface="Symbol" panose="05050102010706020507" pitchFamily="18" charset="2"/>
              </a:rPr>
              <a:t>:</a:t>
            </a:r>
          </a:p>
          <a:p>
            <a:endParaRPr lang="en-ID" sz="1600" b="1" dirty="0">
              <a:sym typeface="Symbol" panose="05050102010706020507" pitchFamily="18" charset="2"/>
            </a:endParaRPr>
          </a:p>
          <a:p>
            <a:endParaRPr lang="en-ID" sz="1600" b="1" dirty="0">
              <a:sym typeface="Symbol" panose="05050102010706020507" pitchFamily="18" charset="2"/>
            </a:endParaRPr>
          </a:p>
          <a:p>
            <a:endParaRPr lang="en-ID" sz="1600" b="1" dirty="0">
              <a:sym typeface="Symbol" panose="05050102010706020507" pitchFamily="18" charset="2"/>
            </a:endParaRPr>
          </a:p>
          <a:p>
            <a:r>
              <a:rPr lang="en-ID" sz="1600" b="1" dirty="0" err="1">
                <a:sym typeface="Symbol" panose="05050102010706020507" pitchFamily="18" charset="2"/>
              </a:rPr>
              <a:t>Maka</a:t>
            </a:r>
            <a:r>
              <a:rPr lang="en-ID" sz="1600" b="1" dirty="0">
                <a:sym typeface="Symbol" panose="05050102010706020507" pitchFamily="18" charset="2"/>
              </a:rPr>
              <a:t> : X1 </a:t>
            </a:r>
            <a:r>
              <a:rPr lang="en-ID" sz="1600" b="1" dirty="0" err="1">
                <a:sym typeface="Symbol" panose="05050102010706020507" pitchFamily="18" charset="2"/>
              </a:rPr>
              <a:t>terdistribusi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dengan</a:t>
            </a:r>
            <a:r>
              <a:rPr lang="en-ID" sz="1600" b="1" dirty="0">
                <a:sym typeface="Symbol" panose="05050102010706020507" pitchFamily="18" charset="2"/>
              </a:rPr>
              <a:t> N</a:t>
            </a:r>
            <a:r>
              <a:rPr lang="en-ID" sz="1600" b="1" baseline="-25000" dirty="0">
                <a:sym typeface="Symbol" panose="05050102010706020507" pitchFamily="18" charset="2"/>
              </a:rPr>
              <a:t>q</a:t>
            </a:r>
            <a:r>
              <a:rPr lang="en-ID" sz="1600" dirty="0">
                <a:sym typeface="Symbol" panose="05050102010706020507" pitchFamily="18" charset="2"/>
              </a:rPr>
              <a:t>(</a:t>
            </a:r>
            <a:r>
              <a:rPr lang="en-ID" sz="1600" b="1" dirty="0"/>
              <a:t>µ</a:t>
            </a:r>
            <a:r>
              <a:rPr lang="en-ID" sz="1600" b="1" baseline="-25000" dirty="0"/>
              <a:t>1</a:t>
            </a:r>
            <a:r>
              <a:rPr lang="en-ID" sz="1600" b="1" dirty="0"/>
              <a:t>,</a:t>
            </a:r>
            <a:r>
              <a:rPr lang="en-ID" sz="1600" dirty="0">
                <a:sym typeface="Symbol" panose="05050102010706020507" pitchFamily="18" charset="2"/>
              </a:rPr>
              <a:t></a:t>
            </a:r>
            <a:r>
              <a:rPr lang="en-ID" sz="1600" baseline="-25000" dirty="0">
                <a:sym typeface="Symbol" panose="05050102010706020507" pitchFamily="18" charset="2"/>
              </a:rPr>
              <a:t>11</a:t>
            </a:r>
            <a:r>
              <a:rPr lang="en-ID" sz="1600" dirty="0">
                <a:sym typeface="Symbol" panose="05050102010706020507" pitchFamily="18" charset="2"/>
              </a:rPr>
              <a:t>)</a:t>
            </a:r>
            <a:endParaRPr lang="en-ID" sz="1600" b="1" dirty="0">
              <a:sym typeface="Symbol" panose="05050102010706020507" pitchFamily="18" charset="2"/>
            </a:endParaRPr>
          </a:p>
          <a:p>
            <a:r>
              <a:rPr lang="en-ID" sz="1600" b="1" dirty="0" err="1">
                <a:sym typeface="Symbol" panose="05050102010706020507" pitchFamily="18" charset="2"/>
              </a:rPr>
              <a:t>Contoh</a:t>
            </a:r>
            <a:r>
              <a:rPr lang="en-ID" sz="1600" b="1" dirty="0">
                <a:sym typeface="Symbol" panose="05050102010706020507" pitchFamily="18" charset="2"/>
              </a:rPr>
              <a:t>:</a:t>
            </a:r>
          </a:p>
          <a:p>
            <a:r>
              <a:rPr lang="en-ID" sz="1600" b="1" dirty="0">
                <a:sym typeface="Symbol" panose="05050102010706020507" pitchFamily="18" charset="2"/>
              </a:rPr>
              <a:t>X </a:t>
            </a:r>
            <a:r>
              <a:rPr lang="en-ID" sz="1600" b="1" dirty="0" err="1">
                <a:sym typeface="Symbol" panose="05050102010706020507" pitchFamily="18" charset="2"/>
              </a:rPr>
              <a:t>terdistribusi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sebagai</a:t>
            </a:r>
            <a:r>
              <a:rPr lang="en-ID" sz="1600" b="1" dirty="0">
                <a:sym typeface="Symbol" panose="05050102010706020507" pitchFamily="18" charset="2"/>
              </a:rPr>
              <a:t> N</a:t>
            </a:r>
            <a:r>
              <a:rPr lang="en-ID" sz="1600" b="1" baseline="-25000" dirty="0">
                <a:sym typeface="Symbol" panose="05050102010706020507" pitchFamily="18" charset="2"/>
              </a:rPr>
              <a:t>5</a:t>
            </a:r>
            <a:r>
              <a:rPr lang="en-ID" sz="1600" dirty="0">
                <a:sym typeface="Symbol" panose="05050102010706020507" pitchFamily="18" charset="2"/>
              </a:rPr>
              <a:t>(</a:t>
            </a:r>
            <a:r>
              <a:rPr lang="en-ID" sz="1600" b="1" dirty="0"/>
              <a:t>µ,</a:t>
            </a:r>
            <a:r>
              <a:rPr lang="en-ID" sz="1600" b="1" dirty="0">
                <a:sym typeface="Symbol" panose="05050102010706020507" pitchFamily="18" charset="2"/>
              </a:rPr>
              <a:t></a:t>
            </a:r>
            <a:r>
              <a:rPr lang="en-ID" sz="1600" dirty="0">
                <a:sym typeface="Symbol" panose="05050102010706020507" pitchFamily="18" charset="2"/>
              </a:rPr>
              <a:t>) </a:t>
            </a:r>
            <a:r>
              <a:rPr lang="en-ID" sz="1600" dirty="0" err="1">
                <a:sym typeface="Symbol" panose="05050102010706020507" pitchFamily="18" charset="2"/>
              </a:rPr>
              <a:t>Carilah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distribusi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dari</a:t>
            </a:r>
            <a:r>
              <a:rPr lang="en-ID" sz="1600" dirty="0">
                <a:sym typeface="Symbol" panose="05050102010706020507" pitchFamily="18" charset="2"/>
              </a:rPr>
              <a:t>: </a:t>
            </a:r>
          </a:p>
          <a:p>
            <a:r>
              <a:rPr lang="en-ID" sz="1600" b="1" dirty="0">
                <a:sym typeface="Symbol" panose="05050102010706020507" pitchFamily="18" charset="2"/>
              </a:rPr>
              <a:t>Kita </a:t>
            </a:r>
            <a:r>
              <a:rPr lang="en-ID" sz="1600" b="1" dirty="0" err="1">
                <a:sym typeface="Symbol" panose="05050102010706020507" pitchFamily="18" charset="2"/>
              </a:rPr>
              <a:t>bisa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tuliskan</a:t>
            </a:r>
            <a:r>
              <a:rPr lang="en-ID" sz="1600" b="1" dirty="0">
                <a:sym typeface="Symbol" panose="05050102010706020507" pitchFamily="18" charset="2"/>
              </a:rPr>
              <a:t>: </a:t>
            </a:r>
          </a:p>
          <a:p>
            <a:endParaRPr lang="en-ID" sz="1600" b="1" dirty="0">
              <a:sym typeface="Symbol" panose="05050102010706020507" pitchFamily="18" charset="2"/>
            </a:endParaRPr>
          </a:p>
          <a:p>
            <a:endParaRPr lang="en-ID" sz="1600" b="1" dirty="0">
              <a:sym typeface="Symbol" panose="05050102010706020507" pitchFamily="18" charset="2"/>
            </a:endParaRPr>
          </a:p>
          <a:p>
            <a:r>
              <a:rPr lang="en-ID" sz="1600" b="1" dirty="0" err="1">
                <a:sym typeface="Symbol" panose="05050102010706020507" pitchFamily="18" charset="2"/>
              </a:rPr>
              <a:t>Maka</a:t>
            </a:r>
            <a:r>
              <a:rPr lang="en-ID" sz="1600" b="1" dirty="0">
                <a:sym typeface="Symbol" panose="05050102010706020507" pitchFamily="18" charset="2"/>
              </a:rPr>
              <a:t> X, </a:t>
            </a:r>
            <a:r>
              <a:rPr lang="en-ID" sz="1600" b="1" dirty="0"/>
              <a:t>µ dan </a:t>
            </a:r>
            <a:r>
              <a:rPr lang="en-ID" sz="1600" b="1" dirty="0">
                <a:sym typeface="Symbol" panose="05050102010706020507" pitchFamily="18" charset="2"/>
              </a:rPr>
              <a:t> masing-masing </a:t>
            </a:r>
            <a:r>
              <a:rPr lang="en-ID" sz="1600" b="1" dirty="0" err="1">
                <a:sym typeface="Symbol" panose="05050102010706020507" pitchFamily="18" charset="2"/>
              </a:rPr>
              <a:t>dapat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diatur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ulang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dengan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dipartisi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sebagai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berikut</a:t>
            </a:r>
            <a:r>
              <a:rPr lang="en-ID" sz="1600" b="1" dirty="0">
                <a:sym typeface="Symbol" panose="05050102010706020507" pitchFamily="18" charset="2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6E9F2E-4923-EB19-7882-09154C895C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81" y="1632502"/>
            <a:ext cx="3930719" cy="9129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C9D752-4BE6-620F-8B0D-DAE1A9F08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358" y="1632502"/>
            <a:ext cx="2662146" cy="1031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A8B3F9-815F-7FD8-52FB-76ECB20C0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3463" y="3283170"/>
            <a:ext cx="596549" cy="7112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E21960-08C6-E10E-3048-81685D01D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253" y="4264484"/>
            <a:ext cx="849928" cy="4980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E5ED553-919D-DB17-9771-B6F056FD1C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8381" y="4156558"/>
            <a:ext cx="1007759" cy="6059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52077D9-1B8A-3D1C-FB8B-BB7700E246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9239" y="4193543"/>
            <a:ext cx="1487142" cy="5776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F854EBF-84AB-E661-8618-7D02CF950A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0731" y="5358004"/>
            <a:ext cx="987531" cy="136373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FB6170-EBE2-B4A2-8418-9205D67E47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8985" y="5358004"/>
            <a:ext cx="987531" cy="141476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F6EF63B-8A60-8993-2085-F7DFABF6B6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7239" y="5272553"/>
            <a:ext cx="3167035" cy="148385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E0E6B16-7BEB-9BD5-FD40-854DD4AFADD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63728" y="5543221"/>
            <a:ext cx="1057436" cy="10319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4592D631-0C25-B760-7CCB-8AA99FDBED87}"/>
              </a:ext>
            </a:extLst>
          </p:cNvPr>
          <p:cNvSpPr txBox="1"/>
          <p:nvPr/>
        </p:nvSpPr>
        <p:spPr>
          <a:xfrm>
            <a:off x="5732462" y="5885770"/>
            <a:ext cx="7255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sym typeface="Symbol" panose="05050102010706020507" pitchFamily="18" charset="2"/>
              </a:rPr>
              <a:t>atau</a:t>
            </a:r>
            <a:endParaRPr lang="en-ID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E7A95A0-6415-3B2D-D049-CAD635DC23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26776" y="5313479"/>
            <a:ext cx="1259382" cy="127502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5E26C23-869D-9F79-3479-0185979AC0B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53896" y="5358004"/>
            <a:ext cx="1759848" cy="11492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ACCF7AD-6A56-D15E-556A-E5F72FEB0E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970557" y="2394013"/>
            <a:ext cx="978632" cy="567848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F47B427-9052-437C-FC2D-4D9562D8F2FA}"/>
              </a:ext>
            </a:extLst>
          </p:cNvPr>
          <p:cNvSpPr txBox="1"/>
          <p:nvPr/>
        </p:nvSpPr>
        <p:spPr>
          <a:xfrm>
            <a:off x="9352720" y="1904306"/>
            <a:ext cx="14908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sym typeface="Symbol" panose="05050102010706020507" pitchFamily="18" charset="2"/>
              </a:rPr>
              <a:t>Maka</a:t>
            </a:r>
            <a:r>
              <a:rPr lang="en-ID" b="1" dirty="0">
                <a:sym typeface="Symbol" panose="05050102010706020507" pitchFamily="18" charset="2"/>
              </a:rPr>
              <a:t> </a:t>
            </a:r>
            <a:r>
              <a:rPr lang="en-ID" b="1" dirty="0" err="1">
                <a:sym typeface="Symbol" panose="05050102010706020507" pitchFamily="18" charset="2"/>
              </a:rPr>
              <a:t>untuk</a:t>
            </a:r>
            <a:endParaRPr lang="en-ID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829C640-D293-FAA9-EF6C-EEB2D2641B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66663" y="3546012"/>
            <a:ext cx="3662983" cy="6653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4E397780-F977-9215-FA28-CF80BAE963C7}"/>
              </a:ext>
            </a:extLst>
          </p:cNvPr>
          <p:cNvSpPr txBox="1"/>
          <p:nvPr/>
        </p:nvSpPr>
        <p:spPr>
          <a:xfrm>
            <a:off x="8717915" y="3127322"/>
            <a:ext cx="25052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1" dirty="0" err="1">
                <a:sym typeface="Symbol" panose="05050102010706020507" pitchFamily="18" charset="2"/>
              </a:rPr>
              <a:t>Distribusinya</a:t>
            </a:r>
            <a:r>
              <a:rPr lang="en-ID" b="1" dirty="0">
                <a:sym typeface="Symbol" panose="05050102010706020507" pitchFamily="18" charset="2"/>
              </a:rPr>
              <a:t> </a:t>
            </a:r>
            <a:r>
              <a:rPr lang="en-ID" b="1" dirty="0" err="1">
                <a:sym typeface="Symbol" panose="05050102010706020507" pitchFamily="18" charset="2"/>
              </a:rPr>
              <a:t>adalah</a:t>
            </a:r>
            <a:r>
              <a:rPr lang="en-ID" b="1" dirty="0">
                <a:sym typeface="Symbol" panose="05050102010706020507" pitchFamily="18" charset="2"/>
              </a:rPr>
              <a:t>: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40942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Independensi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0"/>
            <a:ext cx="11350487" cy="5768009"/>
          </a:xfrm>
        </p:spPr>
        <p:txBody>
          <a:bodyPr>
            <a:normAutofit/>
          </a:bodyPr>
          <a:lstStyle/>
          <a:p>
            <a:r>
              <a:rPr lang="en-US" sz="1600" b="1" dirty="0">
                <a:sym typeface="Symbol" panose="05050102010706020507" pitchFamily="18" charset="2"/>
              </a:rPr>
              <a:t>Jika        dan        </a:t>
            </a:r>
            <a:r>
              <a:rPr lang="en-US" sz="1600" b="1" dirty="0" err="1">
                <a:sym typeface="Symbol" panose="05050102010706020507" pitchFamily="18" charset="2"/>
              </a:rPr>
              <a:t>independen</a:t>
            </a:r>
            <a:r>
              <a:rPr lang="en-US" sz="1600" b="1" dirty="0">
                <a:sym typeface="Symbol" panose="05050102010706020507" pitchFamily="18" charset="2"/>
              </a:rPr>
              <a:t>, </a:t>
            </a:r>
            <a:r>
              <a:rPr lang="en-US" sz="1600" b="1" dirty="0" err="1">
                <a:sym typeface="Symbol" panose="05050102010706020507" pitchFamily="18" charset="2"/>
              </a:rPr>
              <a:t>maka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r>
              <a:rPr lang="en-US" sz="1600" b="1" dirty="0" err="1">
                <a:sym typeface="Symbol" panose="05050102010706020507" pitchFamily="18" charset="2"/>
              </a:rPr>
              <a:t>Cov</a:t>
            </a:r>
            <a:r>
              <a:rPr lang="en-US" sz="1600" b="1" dirty="0">
                <a:sym typeface="Symbol" panose="05050102010706020507" pitchFamily="18" charset="2"/>
              </a:rPr>
              <a:t>(X</a:t>
            </a:r>
            <a:r>
              <a:rPr lang="en-US" sz="1600" b="1" baseline="-25000" dirty="0">
                <a:sym typeface="Symbol" panose="05050102010706020507" pitchFamily="18" charset="2"/>
              </a:rPr>
              <a:t>1</a:t>
            </a:r>
            <a:r>
              <a:rPr lang="en-US" sz="1600" b="1" dirty="0">
                <a:sym typeface="Symbol" panose="05050102010706020507" pitchFamily="18" charset="2"/>
              </a:rPr>
              <a:t>,X</a:t>
            </a:r>
            <a:r>
              <a:rPr lang="en-US" sz="1600" b="1" baseline="-25000" dirty="0">
                <a:sym typeface="Symbol" panose="05050102010706020507" pitchFamily="18" charset="2"/>
              </a:rPr>
              <a:t>2</a:t>
            </a:r>
            <a:r>
              <a:rPr lang="en-US" sz="1600" b="1" dirty="0">
                <a:sym typeface="Symbol" panose="05050102010706020507" pitchFamily="18" charset="2"/>
              </a:rPr>
              <a:t>) = 0 , q</a:t>
            </a:r>
            <a:r>
              <a:rPr lang="en-US" sz="1600" b="1" baseline="-25000" dirty="0">
                <a:sym typeface="Symbol" panose="05050102010706020507" pitchFamily="18" charset="2"/>
              </a:rPr>
              <a:t>1</a:t>
            </a:r>
            <a:r>
              <a:rPr lang="en-US" sz="1600" b="1" dirty="0">
                <a:sym typeface="Symbol" panose="05050102010706020507" pitchFamily="18" charset="2"/>
              </a:rPr>
              <a:t> x q</a:t>
            </a:r>
            <a:r>
              <a:rPr lang="en-US" sz="1600" b="1" baseline="-25000" dirty="0">
                <a:sym typeface="Symbol" panose="05050102010706020507" pitchFamily="18" charset="2"/>
              </a:rPr>
              <a:t>2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r>
              <a:rPr lang="en-US" sz="1600" b="1" dirty="0" err="1">
                <a:sym typeface="Symbol" panose="05050102010706020507" pitchFamily="18" charset="2"/>
              </a:rPr>
              <a:t>adalah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r>
              <a:rPr lang="en-US" sz="1600" b="1" dirty="0" err="1">
                <a:sym typeface="Symbol" panose="05050102010706020507" pitchFamily="18" charset="2"/>
              </a:rPr>
              <a:t>matrik</a:t>
            </a:r>
            <a:r>
              <a:rPr lang="en-US" sz="1600" b="1" dirty="0">
                <a:sym typeface="Symbol" panose="05050102010706020507" pitchFamily="18" charset="2"/>
              </a:rPr>
              <a:t> nol.</a:t>
            </a:r>
            <a:endParaRPr lang="en-ID" sz="1600" dirty="0">
              <a:sym typeface="Symbol" panose="05050102010706020507" pitchFamily="18" charset="2"/>
            </a:endParaRPr>
          </a:p>
          <a:p>
            <a:endParaRPr lang="en-ID" sz="1600" b="1" dirty="0">
              <a:sym typeface="Symbol" panose="05050102010706020507" pitchFamily="18" charset="2"/>
            </a:endParaRPr>
          </a:p>
          <a:p>
            <a:r>
              <a:rPr lang="en-ID" sz="1600" b="1" dirty="0">
                <a:sym typeface="Symbol" panose="05050102010706020507" pitchFamily="18" charset="2"/>
              </a:rPr>
              <a:t>Jika       </a:t>
            </a:r>
            <a:r>
              <a:rPr lang="en-ID" sz="1600" b="1" dirty="0" err="1">
                <a:sym typeface="Symbol" panose="05050102010706020507" pitchFamily="18" charset="2"/>
              </a:rPr>
              <a:t>adalah</a:t>
            </a:r>
            <a:r>
              <a:rPr lang="en-ID" sz="1600" b="1" dirty="0">
                <a:sym typeface="Symbol" panose="05050102010706020507" pitchFamily="18" charset="2"/>
              </a:rPr>
              <a:t>                       </a:t>
            </a:r>
            <a:r>
              <a:rPr lang="en-ID" sz="1600" b="1" dirty="0" err="1">
                <a:sym typeface="Symbol" panose="05050102010706020507" pitchFamily="18" charset="2"/>
              </a:rPr>
              <a:t>maka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US" sz="1600" b="1" dirty="0">
                <a:sym typeface="Symbol" panose="05050102010706020507" pitchFamily="18" charset="2"/>
              </a:rPr>
              <a:t>X</a:t>
            </a:r>
            <a:r>
              <a:rPr lang="en-US" sz="1600" b="1" baseline="-25000" dirty="0">
                <a:sym typeface="Symbol" panose="05050102010706020507" pitchFamily="18" charset="2"/>
              </a:rPr>
              <a:t>1 </a:t>
            </a:r>
            <a:r>
              <a:rPr lang="en-US" sz="1600" b="1" dirty="0">
                <a:sym typeface="Symbol" panose="05050102010706020507" pitchFamily="18" charset="2"/>
              </a:rPr>
              <a:t>dan X</a:t>
            </a:r>
            <a:r>
              <a:rPr lang="en-US" sz="1600" b="1" baseline="-25000" dirty="0">
                <a:sym typeface="Symbol" panose="05050102010706020507" pitchFamily="18" charset="2"/>
              </a:rPr>
              <a:t>2 </a:t>
            </a:r>
            <a:r>
              <a:rPr lang="en-US" sz="1600" b="1" dirty="0" err="1">
                <a:sym typeface="Symbol" panose="05050102010706020507" pitchFamily="18" charset="2"/>
              </a:rPr>
              <a:t>adalah</a:t>
            </a:r>
            <a:r>
              <a:rPr lang="en-US" sz="1600" b="1" dirty="0">
                <a:sym typeface="Symbol" panose="05050102010706020507" pitchFamily="18" charset="2"/>
              </a:rPr>
              <a:t> independent </a:t>
            </a:r>
            <a:r>
              <a:rPr lang="en-US" sz="1600" b="1" dirty="0" err="1">
                <a:sym typeface="Symbol" panose="05050102010706020507" pitchFamily="18" charset="2"/>
              </a:rPr>
              <a:t>jika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r>
              <a:rPr lang="en-ID" sz="1600" b="1" dirty="0">
                <a:sym typeface="Symbol" panose="05050102010706020507" pitchFamily="18" charset="2"/>
              </a:rPr>
              <a:t></a:t>
            </a:r>
            <a:r>
              <a:rPr lang="en-ID" sz="1600" b="1" baseline="-25000" dirty="0">
                <a:sym typeface="Symbol" panose="05050102010706020507" pitchFamily="18" charset="2"/>
              </a:rPr>
              <a:t>12</a:t>
            </a:r>
            <a:r>
              <a:rPr lang="en-US" sz="1600" b="1" dirty="0">
                <a:sym typeface="Symbol" panose="05050102010706020507" pitchFamily="18" charset="2"/>
              </a:rPr>
              <a:t> = 0</a:t>
            </a:r>
          </a:p>
          <a:p>
            <a:endParaRPr lang="en-US" sz="1600" b="1" dirty="0">
              <a:sym typeface="Symbol" panose="05050102010706020507" pitchFamily="18" charset="2"/>
            </a:endParaRPr>
          </a:p>
          <a:p>
            <a:r>
              <a:rPr lang="en-US" sz="1600" b="1" dirty="0">
                <a:sym typeface="Symbol" panose="05050102010706020507" pitchFamily="18" charset="2"/>
              </a:rPr>
              <a:t>Jika X</a:t>
            </a:r>
            <a:r>
              <a:rPr lang="en-US" sz="1600" b="1" baseline="-25000" dirty="0">
                <a:sym typeface="Symbol" panose="05050102010706020507" pitchFamily="18" charset="2"/>
              </a:rPr>
              <a:t>1 </a:t>
            </a:r>
            <a:r>
              <a:rPr lang="en-US" sz="1600" b="1" dirty="0">
                <a:sym typeface="Symbol" panose="05050102010706020507" pitchFamily="18" charset="2"/>
              </a:rPr>
              <a:t>dan X</a:t>
            </a:r>
            <a:r>
              <a:rPr lang="en-US" sz="1600" b="1" baseline="-25000" dirty="0">
                <a:sym typeface="Symbol" panose="05050102010706020507" pitchFamily="18" charset="2"/>
              </a:rPr>
              <a:t>2 </a:t>
            </a:r>
            <a:r>
              <a:rPr lang="en-US" sz="1600" b="1" dirty="0" err="1">
                <a:sym typeface="Symbol" panose="05050102010706020507" pitchFamily="18" charset="2"/>
              </a:rPr>
              <a:t>adalah</a:t>
            </a:r>
            <a:r>
              <a:rPr lang="en-US" sz="1600" b="1" dirty="0">
                <a:sym typeface="Symbol" panose="05050102010706020507" pitchFamily="18" charset="2"/>
              </a:rPr>
              <a:t> independent dan </a:t>
            </a:r>
            <a:r>
              <a:rPr lang="en-US" sz="1600" b="1" dirty="0" err="1">
                <a:sym typeface="Symbol" panose="05050102010706020507" pitchFamily="18" charset="2"/>
              </a:rPr>
              <a:t>terdistribusi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r>
              <a:rPr lang="en-ID" sz="1600" b="1" dirty="0">
                <a:sym typeface="Symbol" panose="05050102010706020507" pitchFamily="18" charset="2"/>
              </a:rPr>
              <a:t>N</a:t>
            </a:r>
            <a:r>
              <a:rPr lang="en-ID" sz="1600" b="1" baseline="-25000" dirty="0">
                <a:sym typeface="Symbol" panose="05050102010706020507" pitchFamily="18" charset="2"/>
              </a:rPr>
              <a:t>q1</a:t>
            </a:r>
            <a:r>
              <a:rPr lang="en-ID" sz="1600" dirty="0">
                <a:sym typeface="Symbol" panose="05050102010706020507" pitchFamily="18" charset="2"/>
              </a:rPr>
              <a:t>(</a:t>
            </a:r>
            <a:r>
              <a:rPr lang="en-ID" sz="1600" b="1" dirty="0"/>
              <a:t>µ</a:t>
            </a:r>
            <a:r>
              <a:rPr lang="en-ID" sz="1600" b="1" baseline="-25000" dirty="0"/>
              <a:t>1</a:t>
            </a:r>
            <a:r>
              <a:rPr lang="en-ID" sz="1600" b="1" dirty="0"/>
              <a:t>,</a:t>
            </a:r>
            <a:r>
              <a:rPr lang="en-ID" sz="1600" dirty="0">
                <a:sym typeface="Symbol" panose="05050102010706020507" pitchFamily="18" charset="2"/>
              </a:rPr>
              <a:t></a:t>
            </a:r>
            <a:r>
              <a:rPr lang="en-ID" sz="1600" baseline="-25000" dirty="0">
                <a:sym typeface="Symbol" panose="05050102010706020507" pitchFamily="18" charset="2"/>
              </a:rPr>
              <a:t>11</a:t>
            </a:r>
            <a:r>
              <a:rPr lang="en-ID" sz="1600" dirty="0">
                <a:sym typeface="Symbol" panose="05050102010706020507" pitchFamily="18" charset="2"/>
              </a:rPr>
              <a:t>) dan </a:t>
            </a:r>
            <a:r>
              <a:rPr lang="en-ID" sz="1600" b="1" dirty="0">
                <a:sym typeface="Symbol" panose="05050102010706020507" pitchFamily="18" charset="2"/>
              </a:rPr>
              <a:t>N</a:t>
            </a:r>
            <a:r>
              <a:rPr lang="en-ID" sz="1600" b="1" baseline="-25000" dirty="0">
                <a:sym typeface="Symbol" panose="05050102010706020507" pitchFamily="18" charset="2"/>
              </a:rPr>
              <a:t>q2</a:t>
            </a:r>
            <a:r>
              <a:rPr lang="en-ID" sz="1600" dirty="0">
                <a:sym typeface="Symbol" panose="05050102010706020507" pitchFamily="18" charset="2"/>
              </a:rPr>
              <a:t>(</a:t>
            </a:r>
            <a:r>
              <a:rPr lang="en-ID" sz="1600" b="1" dirty="0"/>
              <a:t>µ</a:t>
            </a:r>
            <a:r>
              <a:rPr lang="en-ID" sz="1600" b="1" baseline="-25000" dirty="0"/>
              <a:t>2</a:t>
            </a:r>
            <a:r>
              <a:rPr lang="en-ID" sz="1600" b="1" dirty="0"/>
              <a:t>,</a:t>
            </a:r>
            <a:r>
              <a:rPr lang="en-ID" sz="1600" dirty="0">
                <a:sym typeface="Symbol" panose="05050102010706020507" pitchFamily="18" charset="2"/>
              </a:rPr>
              <a:t></a:t>
            </a:r>
            <a:r>
              <a:rPr lang="en-ID" sz="1600" baseline="-25000" dirty="0">
                <a:sym typeface="Symbol" panose="05050102010706020507" pitchFamily="18" charset="2"/>
              </a:rPr>
              <a:t>22</a:t>
            </a:r>
            <a:r>
              <a:rPr lang="en-ID" sz="1600" dirty="0">
                <a:sym typeface="Symbol" panose="05050102010706020507" pitchFamily="18" charset="2"/>
              </a:rPr>
              <a:t>), </a:t>
            </a:r>
            <a:r>
              <a:rPr lang="en-ID" sz="1600" dirty="0" err="1">
                <a:sym typeface="Symbol" panose="05050102010706020507" pitchFamily="18" charset="2"/>
              </a:rPr>
              <a:t>maka</a:t>
            </a:r>
            <a:r>
              <a:rPr lang="en-ID" sz="1600" dirty="0">
                <a:sym typeface="Symbol" panose="05050102010706020507" pitchFamily="18" charset="2"/>
              </a:rPr>
              <a:t>        </a:t>
            </a:r>
            <a:r>
              <a:rPr lang="en-ID" sz="1600" dirty="0" err="1">
                <a:sym typeface="Symbol" panose="05050102010706020507" pitchFamily="18" charset="2"/>
              </a:rPr>
              <a:t>dapat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dikatakan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memiliki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terdistribusi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secara</a:t>
            </a:r>
            <a:r>
              <a:rPr lang="en-ID" sz="1600" dirty="0">
                <a:sym typeface="Symbol" panose="05050102010706020507" pitchFamily="18" charset="2"/>
              </a:rPr>
              <a:t> </a:t>
            </a:r>
            <a:r>
              <a:rPr lang="en-ID" sz="1600" dirty="0" err="1">
                <a:sym typeface="Symbol" panose="05050102010706020507" pitchFamily="18" charset="2"/>
              </a:rPr>
              <a:t>multivariat</a:t>
            </a:r>
            <a:endParaRPr lang="en-ID" sz="1600" b="1" dirty="0">
              <a:sym typeface="Symbol" panose="05050102010706020507" pitchFamily="18" charset="2"/>
            </a:endParaRPr>
          </a:p>
          <a:p>
            <a:endParaRPr lang="en-ID" sz="1600" b="1" dirty="0">
              <a:sym typeface="Symbol" panose="05050102010706020507" pitchFamily="18" charset="2"/>
            </a:endParaRPr>
          </a:p>
          <a:p>
            <a:endParaRPr lang="en-ID" sz="1600" b="1" dirty="0">
              <a:sym typeface="Symbol" panose="05050102010706020507" pitchFamily="18" charset="2"/>
            </a:endParaRPr>
          </a:p>
          <a:p>
            <a:r>
              <a:rPr lang="en-ID" sz="1600" b="1" dirty="0" err="1">
                <a:sym typeface="Symbol" panose="05050102010706020507" pitchFamily="18" charset="2"/>
              </a:rPr>
              <a:t>Contoh</a:t>
            </a:r>
            <a:r>
              <a:rPr lang="en-ID" sz="1600" b="1" dirty="0">
                <a:sym typeface="Symbol" panose="05050102010706020507" pitchFamily="18" charset="2"/>
              </a:rPr>
              <a:t>:</a:t>
            </a:r>
          </a:p>
          <a:p>
            <a:r>
              <a:rPr lang="en-ID" sz="1600" b="1" dirty="0" err="1">
                <a:sym typeface="Symbol" panose="05050102010706020507" pitchFamily="18" charset="2"/>
              </a:rPr>
              <a:t>Ekuivalen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nol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kovarians</a:t>
            </a:r>
            <a:r>
              <a:rPr lang="en-ID" sz="1600" b="1" dirty="0">
                <a:sym typeface="Symbol" panose="05050102010706020507" pitchFamily="18" charset="2"/>
              </a:rPr>
              <a:t> dan </a:t>
            </a:r>
            <a:r>
              <a:rPr lang="en-ID" sz="1600" b="1" dirty="0" err="1">
                <a:sym typeface="Symbol" panose="05050102010706020507" pitchFamily="18" charset="2"/>
              </a:rPr>
              <a:t>independensi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untuk</a:t>
            </a:r>
            <a:r>
              <a:rPr lang="en-ID" sz="1600" b="1" dirty="0">
                <a:sym typeface="Symbol" panose="05050102010706020507" pitchFamily="18" charset="2"/>
              </a:rPr>
              <a:t> normal variable</a:t>
            </a:r>
          </a:p>
          <a:p>
            <a:r>
              <a:rPr lang="en-ID" sz="1600" b="1" dirty="0">
                <a:sym typeface="Symbol" panose="05050102010706020507" pitchFamily="18" charset="2"/>
              </a:rPr>
              <a:t>X </a:t>
            </a:r>
            <a:r>
              <a:rPr lang="en-ID" sz="1600" b="1" dirty="0" err="1">
                <a:sym typeface="Symbol" panose="05050102010706020507" pitchFamily="18" charset="2"/>
              </a:rPr>
              <a:t>dengan</a:t>
            </a:r>
            <a:r>
              <a:rPr lang="en-ID" sz="1600" b="1" dirty="0">
                <a:sym typeface="Symbol" panose="05050102010706020507" pitchFamily="18" charset="2"/>
              </a:rPr>
              <a:t> N</a:t>
            </a:r>
            <a:r>
              <a:rPr lang="en-ID" sz="1600" b="1" baseline="-25000" dirty="0">
                <a:sym typeface="Symbol" panose="05050102010706020507" pitchFamily="18" charset="2"/>
              </a:rPr>
              <a:t>3</a:t>
            </a:r>
            <a:r>
              <a:rPr lang="en-ID" sz="1600" dirty="0">
                <a:sym typeface="Symbol" panose="05050102010706020507" pitchFamily="18" charset="2"/>
              </a:rPr>
              <a:t>(</a:t>
            </a:r>
            <a:r>
              <a:rPr lang="en-ID" sz="1600" b="1" dirty="0"/>
              <a:t>µ,</a:t>
            </a:r>
            <a:r>
              <a:rPr lang="en-ID" sz="1600" dirty="0">
                <a:sym typeface="Symbol" panose="05050102010706020507" pitchFamily="18" charset="2"/>
              </a:rPr>
              <a:t>) </a:t>
            </a:r>
            <a:r>
              <a:rPr lang="en-ID" sz="1600" dirty="0" err="1">
                <a:sym typeface="Symbol" panose="05050102010706020507" pitchFamily="18" charset="2"/>
              </a:rPr>
              <a:t>dengan</a:t>
            </a:r>
            <a:r>
              <a:rPr lang="en-ID" sz="1600" dirty="0">
                <a:sym typeface="Symbol" panose="05050102010706020507" pitchFamily="18" charset="2"/>
              </a:rPr>
              <a:t>: </a:t>
            </a:r>
          </a:p>
          <a:p>
            <a:pPr marL="342900" indent="-342900">
              <a:buAutoNum type="alphaLcPeriod"/>
            </a:pPr>
            <a:r>
              <a:rPr lang="en-ID" sz="1600" b="1" dirty="0" err="1">
                <a:sym typeface="Symbol" panose="05050102010706020507" pitchFamily="18" charset="2"/>
              </a:rPr>
              <a:t>Apakah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US" sz="1600" b="1" dirty="0">
                <a:sym typeface="Symbol" panose="05050102010706020507" pitchFamily="18" charset="2"/>
              </a:rPr>
              <a:t>X</a:t>
            </a:r>
            <a:r>
              <a:rPr lang="en-US" sz="1600" b="1" baseline="-25000" dirty="0">
                <a:sym typeface="Symbol" panose="05050102010706020507" pitchFamily="18" charset="2"/>
              </a:rPr>
              <a:t>1 </a:t>
            </a:r>
            <a:r>
              <a:rPr lang="en-US" sz="1600" b="1" dirty="0">
                <a:sym typeface="Symbol" panose="05050102010706020507" pitchFamily="18" charset="2"/>
              </a:rPr>
              <a:t>dan X</a:t>
            </a:r>
            <a:r>
              <a:rPr lang="en-US" sz="1600" b="1" baseline="-25000" dirty="0">
                <a:sym typeface="Symbol" panose="05050102010706020507" pitchFamily="18" charset="2"/>
              </a:rPr>
              <a:t>2  </a:t>
            </a:r>
            <a:r>
              <a:rPr lang="en-US" sz="1600" b="1" dirty="0" err="1">
                <a:sym typeface="Symbol" panose="05050102010706020507" pitchFamily="18" charset="2"/>
              </a:rPr>
              <a:t>Independen</a:t>
            </a:r>
            <a:r>
              <a:rPr lang="en-US" sz="1600" b="1" dirty="0">
                <a:sym typeface="Symbol" panose="05050102010706020507" pitchFamily="18" charset="2"/>
              </a:rPr>
              <a:t>?</a:t>
            </a:r>
          </a:p>
          <a:p>
            <a:pPr marL="342900" indent="-342900">
              <a:buAutoNum type="alphaLcPeriod"/>
            </a:pPr>
            <a:r>
              <a:rPr lang="en-US" sz="1600" b="1" dirty="0" err="1">
                <a:sym typeface="Symbol" panose="05050102010706020507" pitchFamily="18" charset="2"/>
              </a:rPr>
              <a:t>Apakah</a:t>
            </a:r>
            <a:r>
              <a:rPr lang="en-US" sz="1600" b="1" dirty="0">
                <a:sym typeface="Symbol" panose="05050102010706020507" pitchFamily="18" charset="2"/>
              </a:rPr>
              <a:t> (X</a:t>
            </a:r>
            <a:r>
              <a:rPr lang="en-US" sz="1600" b="1" baseline="-25000" dirty="0">
                <a:sym typeface="Symbol" panose="05050102010706020507" pitchFamily="18" charset="2"/>
              </a:rPr>
              <a:t>1 </a:t>
            </a:r>
            <a:r>
              <a:rPr lang="en-US" sz="1600" b="1" dirty="0">
                <a:sym typeface="Symbol" panose="05050102010706020507" pitchFamily="18" charset="2"/>
              </a:rPr>
              <a:t>, X</a:t>
            </a:r>
            <a:r>
              <a:rPr lang="en-US" sz="1600" b="1" baseline="-25000" dirty="0">
                <a:sym typeface="Symbol" panose="05050102010706020507" pitchFamily="18" charset="2"/>
              </a:rPr>
              <a:t>2 </a:t>
            </a:r>
            <a:r>
              <a:rPr lang="en-US" sz="1600" b="1" dirty="0">
                <a:sym typeface="Symbol" panose="05050102010706020507" pitchFamily="18" charset="2"/>
              </a:rPr>
              <a:t>) dan X</a:t>
            </a:r>
            <a:r>
              <a:rPr lang="en-US" sz="1600" b="1" baseline="-25000" dirty="0">
                <a:sym typeface="Symbol" panose="05050102010706020507" pitchFamily="18" charset="2"/>
              </a:rPr>
              <a:t>3</a:t>
            </a:r>
            <a:r>
              <a:rPr lang="en-US" sz="1600" b="1" dirty="0">
                <a:sym typeface="Symbol" panose="05050102010706020507" pitchFamily="18" charset="2"/>
              </a:rPr>
              <a:t> </a:t>
            </a:r>
            <a:r>
              <a:rPr lang="en-US" sz="1600" b="1" dirty="0" err="1">
                <a:sym typeface="Symbol" panose="05050102010706020507" pitchFamily="18" charset="2"/>
              </a:rPr>
              <a:t>independen</a:t>
            </a:r>
            <a:r>
              <a:rPr lang="en-US" sz="1600" b="1" dirty="0">
                <a:sym typeface="Symbol" panose="05050102010706020507" pitchFamily="18" charset="2"/>
              </a:rPr>
              <a:t>?</a:t>
            </a:r>
            <a:endParaRPr lang="en-ID" sz="1600" b="1" dirty="0">
              <a:sym typeface="Symbol" panose="05050102010706020507" pitchFamily="18" charset="2"/>
            </a:endParaRPr>
          </a:p>
          <a:p>
            <a:r>
              <a:rPr lang="en-ID" sz="1600" b="1" dirty="0">
                <a:sym typeface="Symbol" panose="05050102010706020507" pitchFamily="18" charset="2"/>
              </a:rPr>
              <a:t>Jawab:</a:t>
            </a:r>
          </a:p>
          <a:p>
            <a:r>
              <a:rPr lang="en-ID" sz="1600" b="1" dirty="0">
                <a:sym typeface="Symbol" panose="05050102010706020507" pitchFamily="18" charset="2"/>
              </a:rPr>
              <a:t>a. </a:t>
            </a:r>
            <a:r>
              <a:rPr lang="en-US" sz="1600" b="1" dirty="0">
                <a:sym typeface="Symbol" panose="05050102010706020507" pitchFamily="18" charset="2"/>
              </a:rPr>
              <a:t>X</a:t>
            </a:r>
            <a:r>
              <a:rPr lang="en-US" sz="1600" b="1" baseline="-25000" dirty="0">
                <a:sym typeface="Symbol" panose="05050102010706020507" pitchFamily="18" charset="2"/>
              </a:rPr>
              <a:t>1 </a:t>
            </a:r>
            <a:r>
              <a:rPr lang="en-US" sz="1600" b="1" dirty="0">
                <a:sym typeface="Symbol" panose="05050102010706020507" pitchFamily="18" charset="2"/>
              </a:rPr>
              <a:t>dan X</a:t>
            </a:r>
            <a:r>
              <a:rPr lang="en-US" sz="1600" b="1" baseline="-25000" dirty="0">
                <a:sym typeface="Symbol" panose="05050102010706020507" pitchFamily="18" charset="2"/>
              </a:rPr>
              <a:t>2 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memiliki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covarian</a:t>
            </a:r>
            <a:r>
              <a:rPr lang="en-ID" sz="1600" b="1" dirty="0">
                <a:sym typeface="Symbol" panose="05050102010706020507" pitchFamily="18" charset="2"/>
              </a:rPr>
              <a:t>  </a:t>
            </a:r>
            <a:r>
              <a:rPr lang="en-ID" sz="1600" b="1" baseline="-25000" dirty="0">
                <a:sym typeface="Symbol" panose="05050102010706020507" pitchFamily="18" charset="2"/>
              </a:rPr>
              <a:t>12</a:t>
            </a:r>
            <a:r>
              <a:rPr lang="en-ID" sz="1600" b="1" dirty="0">
                <a:sym typeface="Symbol" panose="05050102010706020507" pitchFamily="18" charset="2"/>
              </a:rPr>
              <a:t> = 1 </a:t>
            </a:r>
            <a:r>
              <a:rPr lang="en-ID" sz="1600" b="1" dirty="0" err="1">
                <a:sym typeface="Symbol" panose="05050102010706020507" pitchFamily="18" charset="2"/>
              </a:rPr>
              <a:t>maka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tidak</a:t>
            </a:r>
            <a:r>
              <a:rPr lang="en-ID" sz="1600" b="1" dirty="0">
                <a:sym typeface="Symbol" panose="05050102010706020507" pitchFamily="18" charset="2"/>
              </a:rPr>
              <a:t> </a:t>
            </a:r>
            <a:r>
              <a:rPr lang="en-ID" sz="1600" b="1" dirty="0" err="1">
                <a:sym typeface="Symbol" panose="05050102010706020507" pitchFamily="18" charset="2"/>
              </a:rPr>
              <a:t>independen</a:t>
            </a:r>
            <a:endParaRPr lang="en-ID" sz="1600" b="1" dirty="0">
              <a:sym typeface="Symbol" panose="05050102010706020507" pitchFamily="18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40D1D-2165-7FB6-1DD8-B54BEC6ABD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066" y="1013790"/>
            <a:ext cx="476251" cy="49695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B2D9D9-4DF3-9DF2-4FD0-EE846F714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24" y="1013790"/>
            <a:ext cx="427224" cy="407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502A71E-5C9F-1B3B-46D6-3899BFF0E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767" y="1730212"/>
            <a:ext cx="396450" cy="49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892A2E-ABC0-2FC1-AD40-DBB38BC1C5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4368" y="1654093"/>
            <a:ext cx="2020128" cy="4880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9B56BF3-22C7-31F2-032A-3C36762E58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47904" y="2304222"/>
            <a:ext cx="602295" cy="69739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6255515-E683-1BB8-0092-338ADAD43F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47830" y="3020536"/>
            <a:ext cx="3162300" cy="816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73E0ECC-31D3-B4E8-F7E9-D19BDDF083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4904" y="4566646"/>
            <a:ext cx="1541601" cy="891352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0B62013-1F55-554B-FB3D-835A8D0AE556}"/>
              </a:ext>
            </a:extLst>
          </p:cNvPr>
          <p:cNvSpPr txBox="1"/>
          <p:nvPr/>
        </p:nvSpPr>
        <p:spPr>
          <a:xfrm>
            <a:off x="7240550" y="3713128"/>
            <a:ext cx="26549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ym typeface="Symbol" panose="05050102010706020507" pitchFamily="18" charset="2"/>
              </a:rPr>
              <a:t>Partisi</a:t>
            </a:r>
            <a:r>
              <a:rPr lang="en-ID" sz="1800" dirty="0">
                <a:sym typeface="Symbol" panose="05050102010706020507" pitchFamily="18" charset="2"/>
              </a:rPr>
              <a:t> X dan  </a:t>
            </a:r>
            <a:r>
              <a:rPr lang="en-ID" sz="1800" dirty="0" err="1">
                <a:sym typeface="Symbol" panose="05050102010706020507" pitchFamily="18" charset="2"/>
              </a:rPr>
              <a:t>adalah</a:t>
            </a:r>
            <a:r>
              <a:rPr lang="en-ID" sz="1800" dirty="0">
                <a:sym typeface="Symbol" panose="05050102010706020507" pitchFamily="18" charset="2"/>
              </a:rPr>
              <a:t> </a:t>
            </a:r>
            <a:endParaRPr lang="en-ID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8EEEC907-5A9A-ED69-0F9C-4347629D0FB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9106" y="4260554"/>
            <a:ext cx="1110189" cy="94174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BC5A9D7F-A0B9-94C1-61C8-484B95F5B2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68029" y="4285420"/>
            <a:ext cx="3231321" cy="944068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F9489A1-C554-4679-B58D-3922B97DA179}"/>
              </a:ext>
            </a:extLst>
          </p:cNvPr>
          <p:cNvSpPr txBox="1"/>
          <p:nvPr/>
        </p:nvSpPr>
        <p:spPr>
          <a:xfrm>
            <a:off x="6637094" y="5524405"/>
            <a:ext cx="51622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>
                <a:sym typeface="Symbol" panose="05050102010706020507" pitchFamily="18" charset="2"/>
              </a:rPr>
              <a:t>b. </a:t>
            </a:r>
            <a:r>
              <a:rPr lang="en-ID" sz="1800" dirty="0" err="1">
                <a:sym typeface="Symbol" panose="05050102010706020507" pitchFamily="18" charset="2"/>
              </a:rPr>
              <a:t>Dapat</a:t>
            </a:r>
            <a:r>
              <a:rPr lang="en-ID" sz="1800" dirty="0">
                <a:sym typeface="Symbol" panose="05050102010706020507" pitchFamily="18" charset="2"/>
              </a:rPr>
              <a:t> </a:t>
            </a:r>
            <a:r>
              <a:rPr lang="en-ID" sz="1800" dirty="0" err="1">
                <a:sym typeface="Symbol" panose="05050102010706020507" pitchFamily="18" charset="2"/>
              </a:rPr>
              <a:t>dilihat</a:t>
            </a:r>
            <a:r>
              <a:rPr lang="en-ID" sz="1800" dirty="0">
                <a:sym typeface="Symbol" panose="05050102010706020507" pitchFamily="18" charset="2"/>
              </a:rPr>
              <a:t> </a:t>
            </a:r>
            <a:r>
              <a:rPr lang="en-ID" sz="1800" dirty="0" err="1">
                <a:sym typeface="Symbol" panose="05050102010706020507" pitchFamily="18" charset="2"/>
              </a:rPr>
              <a:t>bahwa</a:t>
            </a:r>
            <a:r>
              <a:rPr lang="en-ID" sz="1800" dirty="0">
                <a:sym typeface="Symbol" panose="05050102010706020507" pitchFamily="18" charset="2"/>
              </a:rPr>
              <a:t>            dan X</a:t>
            </a:r>
            <a:r>
              <a:rPr lang="en-ID" sz="1800" baseline="-25000" dirty="0">
                <a:sym typeface="Symbol" panose="05050102010706020507" pitchFamily="18" charset="2"/>
              </a:rPr>
              <a:t>3</a:t>
            </a:r>
          </a:p>
          <a:p>
            <a:r>
              <a:rPr lang="en-ID" dirty="0">
                <a:sym typeface="Symbol" panose="05050102010706020507" pitchFamily="18" charset="2"/>
              </a:rPr>
              <a:t>   </a:t>
            </a:r>
            <a:r>
              <a:rPr lang="en-ID" dirty="0" err="1">
                <a:sym typeface="Symbol" panose="05050102010706020507" pitchFamily="18" charset="2"/>
              </a:rPr>
              <a:t>Memiliki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matrik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kovarian</a:t>
            </a:r>
            <a:endParaRPr lang="en-ID" baseline="-250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538895F-8865-F87E-5A5C-9FA566CC3D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2296" y="5391072"/>
            <a:ext cx="882880" cy="52743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FDD6932-2D49-761B-17A4-368FDBD29EF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63736" y="5949214"/>
            <a:ext cx="1013125" cy="620281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E12008F3-E99E-12E8-7AC5-60A49C8107A3}"/>
              </a:ext>
            </a:extLst>
          </p:cNvPr>
          <p:cNvSpPr txBox="1"/>
          <p:nvPr/>
        </p:nvSpPr>
        <p:spPr>
          <a:xfrm>
            <a:off x="6561749" y="6443118"/>
            <a:ext cx="5162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sz="1800" dirty="0" err="1">
                <a:sym typeface="Symbol" panose="05050102010706020507" pitchFamily="18" charset="2"/>
              </a:rPr>
              <a:t>Maka</a:t>
            </a:r>
            <a:r>
              <a:rPr lang="en-ID" sz="1800" dirty="0">
                <a:sym typeface="Symbol" panose="05050102010706020507" pitchFamily="18" charset="2"/>
              </a:rPr>
              <a:t> </a:t>
            </a:r>
            <a:r>
              <a:rPr lang="en-US" sz="1800" b="1" dirty="0">
                <a:sym typeface="Symbol" panose="05050102010706020507" pitchFamily="18" charset="2"/>
              </a:rPr>
              <a:t>(X</a:t>
            </a:r>
            <a:r>
              <a:rPr lang="en-US" sz="1800" b="1" baseline="-25000" dirty="0">
                <a:sym typeface="Symbol" panose="05050102010706020507" pitchFamily="18" charset="2"/>
              </a:rPr>
              <a:t>1 </a:t>
            </a:r>
            <a:r>
              <a:rPr lang="en-US" sz="1800" b="1" dirty="0">
                <a:sym typeface="Symbol" panose="05050102010706020507" pitchFamily="18" charset="2"/>
              </a:rPr>
              <a:t>, X</a:t>
            </a:r>
            <a:r>
              <a:rPr lang="en-US" sz="1800" b="1" baseline="-25000" dirty="0">
                <a:sym typeface="Symbol" panose="05050102010706020507" pitchFamily="18" charset="2"/>
              </a:rPr>
              <a:t>2 </a:t>
            </a:r>
            <a:r>
              <a:rPr lang="en-US" sz="1800" b="1" dirty="0">
                <a:sym typeface="Symbol" panose="05050102010706020507" pitchFamily="18" charset="2"/>
              </a:rPr>
              <a:t>) dan X</a:t>
            </a:r>
            <a:r>
              <a:rPr lang="en-US" sz="1800" b="1" baseline="-25000" dirty="0">
                <a:sym typeface="Symbol" panose="05050102010706020507" pitchFamily="18" charset="2"/>
              </a:rPr>
              <a:t>3</a:t>
            </a:r>
            <a:r>
              <a:rPr lang="en-US" sz="1800" b="1" dirty="0">
                <a:sym typeface="Symbol" panose="05050102010706020507" pitchFamily="18" charset="2"/>
              </a:rPr>
              <a:t> </a:t>
            </a:r>
            <a:r>
              <a:rPr lang="en-US" sz="1800" b="1" dirty="0" err="1">
                <a:sym typeface="Symbol" panose="05050102010706020507" pitchFamily="18" charset="2"/>
              </a:rPr>
              <a:t>independen</a:t>
            </a:r>
            <a:endParaRPr lang="en-ID" baseline="-25000" dirty="0"/>
          </a:p>
        </p:txBody>
      </p:sp>
    </p:spTree>
    <p:extLst>
      <p:ext uri="{BB962C8B-B14F-4D97-AF65-F5344CB8AC3E}">
        <p14:creationId xmlns:p14="http://schemas.microsoft.com/office/powerpoint/2010/main" val="59138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Asumsi</a:t>
            </a:r>
            <a:r>
              <a:rPr lang="en-ID" dirty="0"/>
              <a:t> </a:t>
            </a:r>
            <a:r>
              <a:rPr lang="en-ID" dirty="0" err="1"/>
              <a:t>Normalitas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98173" y="1013790"/>
                <a:ext cx="11350487" cy="5768009"/>
              </a:xfrm>
            </p:spPr>
            <p:txBody>
              <a:bodyPr>
                <a:normAutofit/>
              </a:bodyPr>
              <a:lstStyle/>
              <a:p>
                <a:pPr marL="342900" indent="-342900">
                  <a:buAutoNum type="arabicPeriod"/>
                </a:pPr>
                <a:r>
                  <a:rPr lang="en-ID" dirty="0">
                    <a:sym typeface="Symbol" panose="05050102010706020507" pitchFamily="18" charset="2"/>
                  </a:rPr>
                  <a:t>Dot diagram </a:t>
                </a:r>
                <a:r>
                  <a:rPr lang="en-ID" dirty="0" err="1">
                    <a:sym typeface="Symbol" panose="05050102010706020507" pitchFamily="18" charset="2"/>
                  </a:rPr>
                  <a:t>untuk</a:t>
                </a:r>
                <a:r>
                  <a:rPr lang="en-ID" dirty="0">
                    <a:sym typeface="Symbol" panose="05050102010706020507" pitchFamily="18" charset="2"/>
                  </a:rPr>
                  <a:t> n yang </a:t>
                </a:r>
                <a:r>
                  <a:rPr lang="en-ID" dirty="0" err="1">
                    <a:sym typeface="Symbol" panose="05050102010706020507" pitchFamily="18" charset="2"/>
                  </a:rPr>
                  <a:t>kecil</a:t>
                </a:r>
                <a:r>
                  <a:rPr lang="en-ID" dirty="0">
                    <a:sym typeface="Symbol" panose="05050102010706020507" pitchFamily="18" charset="2"/>
                  </a:rPr>
                  <a:t> dan histogram </a:t>
                </a:r>
                <a:r>
                  <a:rPr lang="en-ID" dirty="0" err="1">
                    <a:sym typeface="Symbol" panose="05050102010706020507" pitchFamily="18" charset="2"/>
                  </a:rPr>
                  <a:t>untuk</a:t>
                </a:r>
                <a:r>
                  <a:rPr lang="en-ID" dirty="0">
                    <a:sym typeface="Symbol" panose="05050102010706020507" pitchFamily="18" charset="2"/>
                  </a:rPr>
                  <a:t> n&gt; 25 </a:t>
                </a:r>
                <a:r>
                  <a:rPr lang="en-ID" dirty="0" err="1">
                    <a:sym typeface="Symbol" panose="05050102010706020507" pitchFamily="18" charset="2"/>
                  </a:rPr>
                  <a:t>dapat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membantu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mengungkapkan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situasi</a:t>
                </a:r>
                <a:r>
                  <a:rPr lang="en-ID" dirty="0">
                    <a:sym typeface="Symbol" panose="05050102010706020507" pitchFamily="18" charset="2"/>
                  </a:rPr>
                  <a:t> di mana </a:t>
                </a:r>
                <a:r>
                  <a:rPr lang="en-ID" dirty="0" err="1">
                    <a:sym typeface="Symbol" panose="05050102010706020507" pitchFamily="18" charset="2"/>
                  </a:rPr>
                  <a:t>distribusi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univariat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jauh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lebih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panjang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dari</a:t>
                </a:r>
                <a:r>
                  <a:rPr lang="en-ID" dirty="0">
                    <a:sym typeface="Symbol" panose="05050102010706020507" pitchFamily="18" charset="2"/>
                  </a:rPr>
                  <a:t> yang lain. </a:t>
                </a:r>
              </a:p>
              <a:p>
                <a:pPr marL="342900" indent="-342900">
                  <a:buAutoNum type="arabicPeriod"/>
                </a:pPr>
                <a:r>
                  <a:rPr lang="en-ID" dirty="0">
                    <a:sym typeface="Symbol" panose="05050102010706020507" pitchFamily="18" charset="2"/>
                  </a:rPr>
                  <a:t>Jika histogram </a:t>
                </a:r>
                <a:r>
                  <a:rPr lang="en-ID" dirty="0" err="1">
                    <a:sym typeface="Symbol" panose="05050102010706020507" pitchFamily="18" charset="2"/>
                  </a:rPr>
                  <a:t>untuk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suatu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variabel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tampak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cukup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simetris</a:t>
                </a:r>
                <a:r>
                  <a:rPr lang="en-ID" dirty="0">
                    <a:sym typeface="Symbol" panose="05050102010706020507" pitchFamily="18" charset="2"/>
                  </a:rPr>
                  <a:t>, </a:t>
                </a:r>
                <a:r>
                  <a:rPr lang="en-ID" dirty="0" err="1">
                    <a:sym typeface="Symbol" panose="05050102010706020507" pitchFamily="18" charset="2"/>
                  </a:rPr>
                  <a:t>kita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dapat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memeriksa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lebih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lanjut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dengan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menghitung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jumlah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observasi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dalam</a:t>
                </a:r>
                <a:r>
                  <a:rPr lang="en-ID" dirty="0">
                    <a:sym typeface="Symbol" panose="05050102010706020507" pitchFamily="18" charset="2"/>
                  </a:rPr>
                  <a:t> interval </a:t>
                </a:r>
                <a:r>
                  <a:rPr lang="en-ID" dirty="0" err="1">
                    <a:sym typeface="Symbol" panose="05050102010706020507" pitchFamily="18" charset="2"/>
                  </a:rPr>
                  <a:t>tertentu</a:t>
                </a:r>
                <a:r>
                  <a:rPr lang="en-ID" dirty="0">
                    <a:sym typeface="Symbol" panose="05050102010706020507" pitchFamily="18" charset="2"/>
                  </a:rPr>
                  <a:t>. </a:t>
                </a:r>
              </a:p>
              <a:p>
                <a:pPr marL="342900" indent="-342900">
                  <a:buAutoNum type="arabicPeriod"/>
                </a:pPr>
                <a:r>
                  <a:rPr lang="en-ID" dirty="0" err="1">
                    <a:sym typeface="Symbol" panose="05050102010706020507" pitchFamily="18" charset="2"/>
                  </a:rPr>
                  <a:t>Distribusi</a:t>
                </a:r>
                <a:r>
                  <a:rPr lang="en-ID" dirty="0">
                    <a:sym typeface="Symbol" panose="05050102010706020507" pitchFamily="18" charset="2"/>
                  </a:rPr>
                  <a:t> normal </a:t>
                </a:r>
                <a:r>
                  <a:rPr lang="en-ID" dirty="0" err="1">
                    <a:sym typeface="Symbol" panose="05050102010706020507" pitchFamily="18" charset="2"/>
                  </a:rPr>
                  <a:t>univariat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memberikan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probabilitas</a:t>
                </a:r>
                <a:r>
                  <a:rPr lang="en-ID" dirty="0">
                    <a:sym typeface="Symbol" panose="05050102010706020507" pitchFamily="18" charset="2"/>
                  </a:rPr>
                  <a:t> 0,683 </a:t>
                </a:r>
                <a:r>
                  <a:rPr lang="en-ID" dirty="0" err="1">
                    <a:sym typeface="Symbol" panose="05050102010706020507" pitchFamily="18" charset="2"/>
                  </a:rPr>
                  <a:t>ke</a:t>
                </a:r>
                <a:r>
                  <a:rPr lang="en-ID" dirty="0">
                    <a:sym typeface="Symbol" panose="05050102010706020507" pitchFamily="18" charset="2"/>
                  </a:rPr>
                  <a:t> interval                          dan probabilitas0,954 </a:t>
                </a:r>
                <a:r>
                  <a:rPr lang="en-ID" dirty="0" err="1">
                    <a:sym typeface="Symbol" panose="05050102010706020507" pitchFamily="18" charset="2"/>
                  </a:rPr>
                  <a:t>ke</a:t>
                </a:r>
                <a:r>
                  <a:rPr lang="en-ID" dirty="0">
                    <a:sym typeface="Symbol" panose="05050102010706020507" pitchFamily="18" charset="2"/>
                  </a:rPr>
                  <a:t> interval</a:t>
                </a:r>
              </a:p>
              <a:p>
                <a:pPr marL="342900" indent="-342900">
                  <a:buAutoNum type="arabicPeriod"/>
                </a:pPr>
                <a:endParaRPr lang="en-ID" dirty="0">
                  <a:sym typeface="Symbol" panose="05050102010706020507" pitchFamily="18" charset="2"/>
                </a:endParaRPr>
              </a:p>
              <a:p>
                <a:pPr marL="342900" indent="-342900">
                  <a:buAutoNum type="arabicPeriod"/>
                </a:pPr>
                <a:r>
                  <a:rPr lang="en-ID" dirty="0" err="1">
                    <a:sym typeface="Symbol" panose="05050102010706020507" pitchFamily="18" charset="2"/>
                  </a:rPr>
                  <a:t>Akibatnya</a:t>
                </a:r>
                <a:r>
                  <a:rPr lang="en-ID" dirty="0">
                    <a:sym typeface="Symbol" panose="05050102010706020507" pitchFamily="18" charset="2"/>
                  </a:rPr>
                  <a:t>, </a:t>
                </a:r>
                <a:r>
                  <a:rPr lang="en-ID" dirty="0" err="1">
                    <a:sym typeface="Symbol" panose="05050102010706020507" pitchFamily="18" charset="2"/>
                  </a:rPr>
                  <a:t>dengan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ukuran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sampel</a:t>
                </a:r>
                <a:r>
                  <a:rPr lang="en-ID" dirty="0">
                    <a:sym typeface="Symbol" panose="05050102010706020507" pitchFamily="18" charset="2"/>
                  </a:rPr>
                  <a:t> n yang </a:t>
                </a:r>
                <a:r>
                  <a:rPr lang="en-ID" dirty="0" err="1">
                    <a:sym typeface="Symbol" panose="05050102010706020507" pitchFamily="18" charset="2"/>
                  </a:rPr>
                  <a:t>besar</a:t>
                </a:r>
                <a:r>
                  <a:rPr lang="en-ID" dirty="0">
                    <a:sym typeface="Symbol" panose="05050102010706020507" pitchFamily="18" charset="2"/>
                  </a:rPr>
                  <a:t>, </a:t>
                </a:r>
                <a:r>
                  <a:rPr lang="en-ID" dirty="0" err="1">
                    <a:sym typeface="Symbol" panose="05050102010706020507" pitchFamily="18" charset="2"/>
                  </a:rPr>
                  <a:t>maka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proporsi</a:t>
                </a:r>
                <a:r>
                  <a:rPr lang="en-ID" dirty="0">
                    <a:sym typeface="Symbol" panose="05050102010706020507" pitchFamily="18" charset="2"/>
                  </a:rPr>
                  <a:t> yang </a:t>
                </a:r>
                <a:r>
                  <a:rPr lang="en-ID" dirty="0" err="1">
                    <a:sym typeface="Symbol" panose="05050102010706020507" pitchFamily="18" charset="2"/>
                  </a:rPr>
                  <a:t>diamati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D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dari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observasi</a:t>
                </a:r>
                <a:r>
                  <a:rPr lang="en-ID" dirty="0">
                    <a:sym typeface="Symbol" panose="05050102010706020507" pitchFamily="18" charset="2"/>
                  </a:rPr>
                  <a:t> yang </a:t>
                </a:r>
                <a:r>
                  <a:rPr lang="en-ID" dirty="0" err="1">
                    <a:sym typeface="Symbol" panose="05050102010706020507" pitchFamily="18" charset="2"/>
                  </a:rPr>
                  <a:t>terletak</a:t>
                </a:r>
                <a:r>
                  <a:rPr lang="en-ID" dirty="0">
                    <a:sym typeface="Symbol" panose="05050102010706020507" pitchFamily="18" charset="2"/>
                  </a:rPr>
                  <a:t> pada interval                       </a:t>
                </a:r>
                <a:r>
                  <a:rPr lang="en-ID" dirty="0" err="1">
                    <a:sym typeface="Symbol" panose="05050102010706020507" pitchFamily="18" charset="2"/>
                  </a:rPr>
                  <a:t>sekitar</a:t>
                </a:r>
                <a:r>
                  <a:rPr lang="en-ID" dirty="0">
                    <a:sym typeface="Symbol" panose="05050102010706020507" pitchFamily="18" charset="2"/>
                  </a:rPr>
                  <a:t> 0,683</a:t>
                </a:r>
              </a:p>
              <a:p>
                <a:pPr marL="342900" indent="-342900">
                  <a:buAutoNum type="arabicPeriod"/>
                </a:pPr>
                <a:r>
                  <a:rPr lang="en-ID" dirty="0">
                    <a:sym typeface="Symbol" panose="05050102010706020507" pitchFamily="18" charset="2"/>
                  </a:rPr>
                  <a:t>Sama </a:t>
                </a:r>
                <a:r>
                  <a:rPr lang="en-ID" dirty="0" err="1">
                    <a:sym typeface="Symbol" panose="05050102010706020507" pitchFamily="18" charset="2"/>
                  </a:rPr>
                  <a:t>untuk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D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D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ID" dirty="0">
                    <a:sym typeface="Symbol" panose="05050102010706020507" pitchFamily="18" charset="2"/>
                  </a:rPr>
                  <a:t>dari </a:t>
                </a:r>
                <a:r>
                  <a:rPr lang="en-ID" dirty="0" err="1">
                    <a:sym typeface="Symbol" panose="05050102010706020507" pitchFamily="18" charset="2"/>
                  </a:rPr>
                  <a:t>observasi</a:t>
                </a:r>
                <a:r>
                  <a:rPr lang="en-ID" dirty="0">
                    <a:sym typeface="Symbol" panose="05050102010706020507" pitchFamily="18" charset="2"/>
                  </a:rPr>
                  <a:t> pada interval                        </a:t>
                </a:r>
                <a:r>
                  <a:rPr lang="en-ID" dirty="0" err="1">
                    <a:sym typeface="Symbol" panose="05050102010706020507" pitchFamily="18" charset="2"/>
                  </a:rPr>
                  <a:t>sekitar</a:t>
                </a:r>
                <a:r>
                  <a:rPr lang="en-ID" dirty="0">
                    <a:sym typeface="Symbol" panose="05050102010706020507" pitchFamily="18" charset="2"/>
                  </a:rPr>
                  <a:t> 0,954</a:t>
                </a:r>
              </a:p>
              <a:p>
                <a:pPr marL="342900" indent="-342900">
                  <a:buAutoNum type="arabicPeriod"/>
                </a:pPr>
                <a:r>
                  <a:rPr lang="en-ID" dirty="0" err="1">
                    <a:sym typeface="Symbol" panose="05050102010706020507" pitchFamily="18" charset="2"/>
                  </a:rPr>
                  <a:t>Menggunakan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pendekatan</a:t>
                </a:r>
                <a:r>
                  <a:rPr lang="en-ID" dirty="0">
                    <a:sym typeface="Symbol" panose="05050102010706020507" pitchFamily="18" charset="2"/>
                  </a:rPr>
                  <a:t> normal </a:t>
                </a:r>
                <a:r>
                  <a:rPr lang="en-ID" dirty="0" err="1">
                    <a:sym typeface="Symbol" panose="05050102010706020507" pitchFamily="18" charset="2"/>
                  </a:rPr>
                  <a:t>untuk</a:t>
                </a:r>
                <a:r>
                  <a:rPr lang="en-ID" dirty="0">
                    <a:sym typeface="Symbol" panose="05050102010706020507" pitchFamily="18" charset="2"/>
                  </a:rPr>
                  <a:t> </a:t>
                </a:r>
                <a:r>
                  <a:rPr lang="en-ID" dirty="0" err="1">
                    <a:sym typeface="Symbol" panose="05050102010706020507" pitchFamily="18" charset="2"/>
                  </a:rPr>
                  <a:t>distribusi</a:t>
                </a:r>
                <a:r>
                  <a:rPr lang="en-ID" dirty="0">
                    <a:sym typeface="Symbol" panose="05050102010706020507" pitchFamily="18" charset="2"/>
                  </a:rPr>
                  <a:t> sampling, </a:t>
                </a:r>
                <a:r>
                  <a:rPr lang="en-ID" dirty="0" err="1">
                    <a:sym typeface="Symbol" panose="05050102010706020507" pitchFamily="18" charset="2"/>
                  </a:rPr>
                  <a:t>maka</a:t>
                </a:r>
                <a:r>
                  <a:rPr lang="en-ID" dirty="0">
                    <a:sym typeface="Symbol" panose="05050102010706020507" pitchFamily="18" charset="2"/>
                  </a:rPr>
                  <a:t>:  </a:t>
                </a:r>
              </a:p>
              <a:p>
                <a:r>
                  <a:rPr lang="en-ID" dirty="0">
                    <a:sym typeface="Symbol" panose="05050102010706020507" pitchFamily="18" charset="2"/>
                  </a:rPr>
                  <a:t>  </a:t>
                </a:r>
              </a:p>
            </p:txBody>
          </p:sp>
        </mc:Choice>
        <mc:Fallback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98173" y="1013790"/>
                <a:ext cx="11350487" cy="5768009"/>
              </a:xfrm>
              <a:blipFill>
                <a:blip r:embed="rId2"/>
                <a:stretch>
                  <a:fillRect l="-1396" t="-148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9BFDFA99-8676-C6F6-55D4-0A45D6013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269" y="2277510"/>
            <a:ext cx="2409825" cy="295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87FAA-3CE1-5C5D-8431-37BCE0786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2862" y="2662238"/>
            <a:ext cx="2657475" cy="304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DF22BB-42D8-3DD0-7894-9C304D9B40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091" y="3592994"/>
            <a:ext cx="2219325" cy="304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94872C-9F88-57F4-BDF3-BFFC4D66ED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196" y="3980415"/>
            <a:ext cx="2457450" cy="2857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F45CB3D-DBA7-AC1F-0F47-F1322D4AE0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7363" y="4946167"/>
            <a:ext cx="4200525" cy="6667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5A05422-FBFB-8BF9-9530-DB0A73341E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73562" y="5743781"/>
            <a:ext cx="4048125" cy="63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4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Asumsi</a:t>
            </a:r>
            <a:r>
              <a:rPr lang="en-ID" dirty="0"/>
              <a:t> </a:t>
            </a:r>
            <a:r>
              <a:rPr lang="en-ID" dirty="0" err="1"/>
              <a:t>Normalitas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0"/>
            <a:ext cx="11350487" cy="576800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>
                <a:sym typeface="Symbol" panose="05050102010706020507" pitchFamily="18" charset="2"/>
              </a:rPr>
              <a:t>Diagram Plot </a:t>
            </a:r>
            <a:r>
              <a:rPr lang="en-ID" dirty="0" err="1">
                <a:sym typeface="Symbol" panose="05050102010706020507" pitchFamily="18" charset="2"/>
              </a:rPr>
              <a:t>khusus</a:t>
            </a:r>
            <a:r>
              <a:rPr lang="en-ID" dirty="0">
                <a:sym typeface="Symbol" panose="05050102010706020507" pitchFamily="18" charset="2"/>
              </a:rPr>
              <a:t> yang </a:t>
            </a:r>
            <a:r>
              <a:rPr lang="en-ID" dirty="0" err="1">
                <a:sym typeface="Symbol" panose="05050102010706020507" pitchFamily="18" charset="2"/>
              </a:rPr>
              <a:t>disebut</a:t>
            </a:r>
            <a:r>
              <a:rPr lang="en-ID" dirty="0">
                <a:sym typeface="Symbol" panose="05050102010706020507" pitchFamily="18" charset="2"/>
              </a:rPr>
              <a:t> plot Q–Q </a:t>
            </a:r>
            <a:r>
              <a:rPr lang="en-ID" dirty="0" err="1">
                <a:sym typeface="Symbol" panose="05050102010706020507" pitchFamily="18" charset="2"/>
              </a:rPr>
              <a:t>dapat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digunakan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untuk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menilai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asumsi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normalitas</a:t>
            </a:r>
            <a:endParaRPr lang="en-ID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>
                <a:sym typeface="Symbol" panose="05050102010706020507" pitchFamily="18" charset="2"/>
              </a:rPr>
              <a:t>Plot </a:t>
            </a:r>
            <a:r>
              <a:rPr lang="en-ID" dirty="0" err="1">
                <a:sym typeface="Symbol" panose="05050102010706020507" pitchFamily="18" charset="2"/>
              </a:rPr>
              <a:t>ini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dapat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dibuat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untuk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distribusi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marjinal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pengamatan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sampel</a:t>
            </a:r>
            <a:r>
              <a:rPr lang="en-ID" dirty="0">
                <a:sym typeface="Symbol" panose="05050102010706020507" pitchFamily="18" charset="2"/>
              </a:rPr>
              <a:t> pada </a:t>
            </a:r>
            <a:r>
              <a:rPr lang="en-ID" dirty="0" err="1">
                <a:sym typeface="Symbol" panose="05050102010706020507" pitchFamily="18" charset="2"/>
              </a:rPr>
              <a:t>setiap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variabel</a:t>
            </a:r>
            <a:r>
              <a:rPr lang="en-ID" dirty="0">
                <a:sym typeface="Symbol" panose="05050102010706020507" pitchFamily="18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>
                <a:sym typeface="Symbol" panose="05050102010706020507" pitchFamily="18" charset="2"/>
              </a:rPr>
              <a:t>Data </a:t>
            </a:r>
            <a:r>
              <a:rPr lang="en-ID" dirty="0" err="1">
                <a:sym typeface="Symbol" panose="05050102010706020507" pitchFamily="18" charset="2"/>
              </a:rPr>
              <a:t>observasi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diurut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dari</a:t>
            </a:r>
            <a:r>
              <a:rPr lang="en-ID" dirty="0">
                <a:sym typeface="Symbol" panose="05050102010706020507" pitchFamily="18" charset="2"/>
              </a:rPr>
              <a:t> yang paling </a:t>
            </a:r>
            <a:r>
              <a:rPr lang="en-ID" dirty="0" err="1">
                <a:sym typeface="Symbol" panose="05050102010706020507" pitchFamily="18" charset="2"/>
              </a:rPr>
              <a:t>kecil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sampai</a:t>
            </a:r>
            <a:r>
              <a:rPr lang="en-ID" dirty="0">
                <a:sym typeface="Symbol" panose="05050102010706020507" pitchFamily="18" charset="2"/>
              </a:rPr>
              <a:t> yang </a:t>
            </a:r>
            <a:r>
              <a:rPr lang="en-ID" dirty="0" err="1">
                <a:sym typeface="Symbol" panose="05050102010706020507" pitchFamily="18" charset="2"/>
              </a:rPr>
              <a:t>terbesar</a:t>
            </a:r>
            <a:r>
              <a:rPr lang="en-ID" dirty="0">
                <a:sym typeface="Symbol" panose="05050102010706020507" pitchFamily="18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>
                <a:sym typeface="Symbol" panose="05050102010706020507" pitchFamily="18" charset="2"/>
              </a:rPr>
              <a:t>pada </a:t>
            </a:r>
            <a:r>
              <a:rPr lang="en-ID" dirty="0" err="1">
                <a:sym typeface="Symbol" panose="05050102010706020507" pitchFamily="18" charset="2"/>
              </a:rPr>
              <a:t>dasarnya</a:t>
            </a:r>
            <a:r>
              <a:rPr lang="en-ID" dirty="0">
                <a:sym typeface="Symbol" panose="05050102010706020507" pitchFamily="18" charset="2"/>
              </a:rPr>
              <a:t>, plot </a:t>
            </a:r>
            <a:r>
              <a:rPr lang="en-ID" dirty="0" err="1">
                <a:sym typeface="Symbol" panose="05050102010706020507" pitchFamily="18" charset="2"/>
              </a:rPr>
              <a:t>dari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kuantil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sampel</a:t>
            </a:r>
            <a:r>
              <a:rPr lang="en-ID" dirty="0">
                <a:sym typeface="Symbol" panose="05050102010706020507" pitchFamily="18" charset="2"/>
              </a:rPr>
              <a:t> versus </a:t>
            </a:r>
            <a:r>
              <a:rPr lang="en-ID" dirty="0" err="1">
                <a:sym typeface="Symbol" panose="05050102010706020507" pitchFamily="18" charset="2"/>
              </a:rPr>
              <a:t>kuantil</a:t>
            </a:r>
            <a:r>
              <a:rPr lang="en-ID" dirty="0">
                <a:sym typeface="Symbol" panose="05050102010706020507" pitchFamily="18" charset="2"/>
              </a:rPr>
              <a:t> yang </a:t>
            </a:r>
            <a:r>
              <a:rPr lang="en-ID" dirty="0" err="1">
                <a:sym typeface="Symbol" panose="05050102010706020507" pitchFamily="18" charset="2"/>
              </a:rPr>
              <a:t>diharapkan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diamati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jika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pengamatan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benar-benar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terdistribusi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secara</a:t>
            </a:r>
            <a:r>
              <a:rPr lang="en-ID" dirty="0">
                <a:sym typeface="Symbol" panose="05050102010706020507" pitchFamily="18" charset="2"/>
              </a:rPr>
              <a:t> normal.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>
                <a:sym typeface="Symbol" panose="05050102010706020507" pitchFamily="18" charset="2"/>
              </a:rPr>
              <a:t>Ketika </a:t>
            </a:r>
            <a:r>
              <a:rPr lang="en-ID" dirty="0" err="1">
                <a:sym typeface="Symbol" panose="05050102010706020507" pitchFamily="18" charset="2"/>
              </a:rPr>
              <a:t>titik-titik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terletak</a:t>
            </a:r>
            <a:r>
              <a:rPr lang="en-ID" dirty="0">
                <a:sym typeface="Symbol" panose="05050102010706020507" pitchFamily="18" charset="2"/>
              </a:rPr>
              <a:t> sangat </a:t>
            </a:r>
            <a:r>
              <a:rPr lang="en-ID" dirty="0" err="1">
                <a:sym typeface="Symbol" panose="05050102010706020507" pitchFamily="18" charset="2"/>
              </a:rPr>
              <a:t>dekat</a:t>
            </a:r>
            <a:r>
              <a:rPr lang="en-ID" dirty="0">
                <a:sym typeface="Symbol" panose="05050102010706020507" pitchFamily="18" charset="2"/>
              </a:rPr>
              <a:t> di </a:t>
            </a:r>
            <a:r>
              <a:rPr lang="en-ID" dirty="0" err="1">
                <a:sym typeface="Symbol" panose="05050102010706020507" pitchFamily="18" charset="2"/>
              </a:rPr>
              <a:t>sepanjang</a:t>
            </a:r>
            <a:r>
              <a:rPr lang="en-ID" dirty="0">
                <a:sym typeface="Symbol" panose="05050102010706020507" pitchFamily="18" charset="2"/>
              </a:rPr>
              <a:t> garis </a:t>
            </a:r>
            <a:r>
              <a:rPr lang="en-ID" dirty="0" err="1">
                <a:sym typeface="Symbol" panose="05050102010706020507" pitchFamily="18" charset="2"/>
              </a:rPr>
              <a:t>lurus</a:t>
            </a:r>
            <a:r>
              <a:rPr lang="en-ID" dirty="0">
                <a:sym typeface="Symbol" panose="05050102010706020507" pitchFamily="18" charset="2"/>
              </a:rPr>
              <a:t>, </a:t>
            </a:r>
            <a:r>
              <a:rPr lang="en-ID" dirty="0" err="1">
                <a:sym typeface="Symbol" panose="05050102010706020507" pitchFamily="18" charset="2"/>
              </a:rPr>
              <a:t>asumsi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normalitas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tetap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dapat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dipertahankan</a:t>
            </a:r>
            <a:r>
              <a:rPr lang="en-ID" dirty="0">
                <a:sym typeface="Symbol" panose="05050102010706020507" pitchFamily="18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 err="1">
                <a:sym typeface="Symbol" panose="05050102010706020507" pitchFamily="18" charset="2"/>
              </a:rPr>
              <a:t>Normalitas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diragukan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jika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titik-titik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menyimpang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dari</a:t>
            </a:r>
            <a:r>
              <a:rPr lang="en-ID" dirty="0">
                <a:sym typeface="Symbol" panose="05050102010706020507" pitchFamily="18" charset="2"/>
              </a:rPr>
              <a:t> garis </a:t>
            </a:r>
            <a:r>
              <a:rPr lang="en-ID" dirty="0" err="1">
                <a:sym typeface="Symbol" panose="05050102010706020507" pitchFamily="18" charset="2"/>
              </a:rPr>
              <a:t>lurus</a:t>
            </a:r>
            <a:r>
              <a:rPr lang="en-ID" dirty="0">
                <a:sym typeface="Symbol" panose="05050102010706020507" pitchFamily="18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>
                <a:sym typeface="Symbol" panose="05050102010706020507" pitchFamily="18" charset="2"/>
              </a:rPr>
              <a:t>Pola </a:t>
            </a:r>
            <a:r>
              <a:rPr lang="en-ID" dirty="0" err="1">
                <a:sym typeface="Symbol" panose="05050102010706020507" pitchFamily="18" charset="2"/>
              </a:rPr>
              <a:t>penyimpangan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dapat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memberikan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petunjuk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tentang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sifat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ketidaknormalan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tersebut</a:t>
            </a:r>
            <a:endParaRPr lang="en-ID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 err="1">
                <a:sym typeface="Symbol" panose="05050102010706020507" pitchFamily="18" charset="2"/>
              </a:rPr>
              <a:t>Setelah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alasan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ketidaknormalan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diidentifikasi</a:t>
            </a:r>
            <a:r>
              <a:rPr lang="en-ID" dirty="0">
                <a:sym typeface="Symbol" panose="05050102010706020507" pitchFamily="18" charset="2"/>
              </a:rPr>
              <a:t>, </a:t>
            </a:r>
            <a:r>
              <a:rPr lang="en-ID" dirty="0" err="1">
                <a:sym typeface="Symbol" panose="05050102010706020507" pitchFamily="18" charset="2"/>
              </a:rPr>
              <a:t>tindakan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korektif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seringkali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dapat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dilakukan</a:t>
            </a:r>
            <a:r>
              <a:rPr lang="en-ID" dirty="0">
                <a:sym typeface="Symbol" panose="05050102010706020507" pitchFamily="18" charset="2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 err="1">
                <a:sym typeface="Symbol" panose="05050102010706020507" pitchFamily="18" charset="2"/>
              </a:rPr>
              <a:t>jika</a:t>
            </a:r>
            <a:r>
              <a:rPr lang="en-ID" dirty="0">
                <a:sym typeface="Symbol" panose="05050102010706020507" pitchFamily="18" charset="2"/>
              </a:rPr>
              <a:t> x</a:t>
            </a:r>
            <a:r>
              <a:rPr lang="en-ID" baseline="-25000" dirty="0">
                <a:sym typeface="Symbol" panose="05050102010706020507" pitchFamily="18" charset="2"/>
              </a:rPr>
              <a:t>1</a:t>
            </a:r>
            <a:r>
              <a:rPr lang="en-ID" dirty="0">
                <a:sym typeface="Symbol" panose="05050102010706020507" pitchFamily="18" charset="2"/>
              </a:rPr>
              <a:t>,x</a:t>
            </a:r>
            <a:r>
              <a:rPr lang="en-ID" baseline="-25000" dirty="0">
                <a:sym typeface="Symbol" panose="05050102010706020507" pitchFamily="18" charset="2"/>
              </a:rPr>
              <a:t>2</a:t>
            </a:r>
            <a:r>
              <a:rPr lang="en-ID" dirty="0">
                <a:sym typeface="Symbol" panose="05050102010706020507" pitchFamily="18" charset="2"/>
              </a:rPr>
              <a:t>, … , </a:t>
            </a:r>
            <a:r>
              <a:rPr lang="en-ID" dirty="0" err="1">
                <a:sym typeface="Symbol" panose="05050102010706020507" pitchFamily="18" charset="2"/>
              </a:rPr>
              <a:t>x</a:t>
            </a:r>
            <a:r>
              <a:rPr lang="en-ID" baseline="-25000" dirty="0" err="1">
                <a:sym typeface="Symbol" panose="05050102010706020507" pitchFamily="18" charset="2"/>
              </a:rPr>
              <a:t>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merupakan</a:t>
            </a:r>
            <a:r>
              <a:rPr lang="en-ID" dirty="0">
                <a:sym typeface="Symbol" panose="05050102010706020507" pitchFamily="18" charset="2"/>
              </a:rPr>
              <a:t> n </a:t>
            </a:r>
            <a:r>
              <a:rPr lang="en-ID" dirty="0" err="1">
                <a:sym typeface="Symbol" panose="05050102010706020507" pitchFamily="18" charset="2"/>
              </a:rPr>
              <a:t>observasi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sv-SE" dirty="0">
                <a:sym typeface="Symbol" panose="05050102010706020507" pitchFamily="18" charset="2"/>
              </a:rPr>
              <a:t>pada setiap karakteristik tunggal Xi, maka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>
                <a:sym typeface="Symbol" panose="05050102010706020507" pitchFamily="18" charset="2"/>
              </a:rPr>
              <a:t>x</a:t>
            </a:r>
            <a:r>
              <a:rPr lang="en-ID" baseline="-25000" dirty="0">
                <a:sym typeface="Symbol" panose="05050102010706020507" pitchFamily="18" charset="2"/>
              </a:rPr>
              <a:t>(1) </a:t>
            </a:r>
            <a:r>
              <a:rPr lang="en-ID" dirty="0">
                <a:sym typeface="Symbol" panose="05050102010706020507" pitchFamily="18" charset="2"/>
              </a:rPr>
              <a:t> x</a:t>
            </a:r>
            <a:r>
              <a:rPr lang="en-ID" baseline="-25000" dirty="0">
                <a:sym typeface="Symbol" panose="05050102010706020507" pitchFamily="18" charset="2"/>
              </a:rPr>
              <a:t>(2) </a:t>
            </a:r>
            <a:r>
              <a:rPr lang="en-ID" dirty="0">
                <a:sym typeface="Symbol" panose="05050102010706020507" pitchFamily="18" charset="2"/>
              </a:rPr>
              <a:t> …  </a:t>
            </a:r>
            <a:r>
              <a:rPr lang="en-ID" dirty="0" err="1">
                <a:sym typeface="Symbol" panose="05050102010706020507" pitchFamily="18" charset="2"/>
              </a:rPr>
              <a:t>x</a:t>
            </a:r>
            <a:r>
              <a:rPr lang="en-ID" baseline="-25000" dirty="0" err="1">
                <a:sym typeface="Symbol" panose="05050102010706020507" pitchFamily="18" charset="2"/>
              </a:rPr>
              <a:t>n</a:t>
            </a:r>
            <a:r>
              <a:rPr lang="en-ID" baseline="-25000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mewakili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observasi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ini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setelah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diurutkan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menurut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besarnya</a:t>
            </a:r>
            <a:r>
              <a:rPr lang="en-ID" dirty="0">
                <a:sym typeface="Symbol" panose="05050102010706020507" pitchFamily="18" charset="2"/>
              </a:rPr>
              <a:t>, </a:t>
            </a:r>
            <a:r>
              <a:rPr lang="en-ID" dirty="0" err="1">
                <a:sym typeface="Symbol" panose="05050102010706020507" pitchFamily="18" charset="2"/>
              </a:rPr>
              <a:t>maka</a:t>
            </a:r>
            <a:r>
              <a:rPr lang="en-ID" dirty="0">
                <a:sym typeface="Symbol" panose="05050102010706020507" pitchFamily="18" charset="2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D" dirty="0">
              <a:sym typeface="Symbol" panose="05050102010706020507" pitchFamily="18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D" dirty="0">
                <a:sym typeface="Symbol" panose="05050102010706020507" pitchFamily="18" charset="2"/>
              </a:rPr>
              <a:t>p</a:t>
            </a:r>
            <a:r>
              <a:rPr lang="en-ID" baseline="-25000" dirty="0">
                <a:sym typeface="Symbol" panose="05050102010706020507" pitchFamily="18" charset="2"/>
              </a:rPr>
              <a:t>(j)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adalah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probalitas</a:t>
            </a:r>
            <a:r>
              <a:rPr lang="en-ID" dirty="0">
                <a:sym typeface="Symbol" panose="05050102010706020507" pitchFamily="18" charset="2"/>
              </a:rPr>
              <a:t> yang </a:t>
            </a:r>
            <a:r>
              <a:rPr lang="en-ID" dirty="0" err="1">
                <a:sym typeface="Symbol" panose="05050102010706020507" pitchFamily="18" charset="2"/>
              </a:rPr>
              <a:t>nilainya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kurang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atau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sama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dengan</a:t>
            </a:r>
            <a:r>
              <a:rPr lang="en-ID" dirty="0">
                <a:sym typeface="Symbol" panose="05050102010706020507" pitchFamily="18" charset="2"/>
              </a:rPr>
              <a:t> q</a:t>
            </a:r>
            <a:r>
              <a:rPr lang="en-ID" baseline="-25000" dirty="0">
                <a:sym typeface="Symbol" panose="05050102010706020507" pitchFamily="18" charset="2"/>
              </a:rPr>
              <a:t>(j)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43B47F-C031-7B6E-3140-66BDBC3C7D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771" y="5299834"/>
            <a:ext cx="5238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7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Menilai</a:t>
            </a:r>
            <a:r>
              <a:rPr lang="en-ID" dirty="0"/>
              <a:t> </a:t>
            </a:r>
            <a:r>
              <a:rPr lang="en-ID" dirty="0" err="1"/>
              <a:t>Asumsi</a:t>
            </a:r>
            <a:r>
              <a:rPr lang="en-ID" dirty="0"/>
              <a:t> </a:t>
            </a:r>
            <a:r>
              <a:rPr lang="en-ID" dirty="0" err="1"/>
              <a:t>Normalitas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0"/>
            <a:ext cx="11350487" cy="5768009"/>
          </a:xfrm>
        </p:spPr>
        <p:txBody>
          <a:bodyPr>
            <a:normAutofit/>
          </a:bodyPr>
          <a:lstStyle/>
          <a:p>
            <a:r>
              <a:rPr lang="en-ID" dirty="0" err="1">
                <a:sym typeface="Symbol" panose="05050102010706020507" pitchFamily="18" charset="2"/>
              </a:rPr>
              <a:t>Contoh</a:t>
            </a:r>
            <a:endParaRPr lang="en-ID" dirty="0">
              <a:sym typeface="Symbol" panose="05050102010706020507" pitchFamily="18" charset="2"/>
            </a:endParaRPr>
          </a:p>
          <a:p>
            <a:r>
              <a:rPr lang="en-ID" dirty="0" err="1">
                <a:sym typeface="Symbol" panose="05050102010706020507" pitchFamily="18" charset="2"/>
              </a:rPr>
              <a:t>Gambarlah</a:t>
            </a:r>
            <a:r>
              <a:rPr lang="en-ID" dirty="0">
                <a:sym typeface="Symbol" panose="05050102010706020507" pitchFamily="18" charset="2"/>
              </a:rPr>
              <a:t> diagram Q-Q plot </a:t>
            </a:r>
            <a:r>
              <a:rPr lang="en-ID" dirty="0" err="1">
                <a:sym typeface="Symbol" panose="05050102010706020507" pitchFamily="18" charset="2"/>
              </a:rPr>
              <a:t>dengan</a:t>
            </a:r>
            <a:r>
              <a:rPr lang="en-ID" dirty="0">
                <a:sym typeface="Symbol" panose="05050102010706020507" pitchFamily="18" charset="2"/>
              </a:rPr>
              <a:t> 10 sample </a:t>
            </a:r>
            <a:r>
              <a:rPr lang="en-ID" dirty="0" err="1">
                <a:sym typeface="Symbol" panose="05050102010706020507" pitchFamily="18" charset="2"/>
              </a:rPr>
              <a:t>seperti</a:t>
            </a:r>
            <a:r>
              <a:rPr lang="en-ID" dirty="0">
                <a:sym typeface="Symbol" panose="05050102010706020507" pitchFamily="18" charset="2"/>
              </a:rPr>
              <a:t> di </a:t>
            </a:r>
            <a:r>
              <a:rPr lang="en-ID" dirty="0" err="1">
                <a:sym typeface="Symbol" panose="05050102010706020507" pitchFamily="18" charset="2"/>
              </a:rPr>
              <a:t>bawah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ini</a:t>
            </a:r>
            <a:r>
              <a:rPr lang="en-ID" dirty="0">
                <a:sym typeface="Symbol" panose="05050102010706020507" pitchFamily="18" charset="2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9CEEF5-DF41-4874-BBC8-73B96FDB5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340" y="2068994"/>
            <a:ext cx="5981700" cy="3657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7E019-AA5C-56D6-529F-7310BE66A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668" y="2183294"/>
            <a:ext cx="47053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21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Tugas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98173" y="1013790"/>
                <a:ext cx="11350487" cy="5768009"/>
              </a:xfrm>
            </p:spPr>
            <p:txBody>
              <a:bodyPr>
                <a:normAutofit/>
              </a:bodyPr>
              <a:lstStyle/>
              <a:p>
                <a:r>
                  <a:rPr lang="en-ID" sz="1600" dirty="0">
                    <a:sym typeface="Symbol" panose="05050102010706020507" pitchFamily="18" charset="2"/>
                  </a:rPr>
                  <a:t>1. </a:t>
                </a:r>
                <a:r>
                  <a:rPr lang="en-ID" sz="1600" dirty="0" err="1">
                    <a:sym typeface="Symbol" panose="05050102010706020507" pitchFamily="18" charset="2"/>
                  </a:rPr>
                  <a:t>Diketahui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distribusi</a:t>
                </a:r>
                <a:r>
                  <a:rPr lang="en-ID" sz="1600" dirty="0">
                    <a:sym typeface="Symbol" panose="05050102010706020507" pitchFamily="18" charset="2"/>
                  </a:rPr>
                  <a:t> normal bivariate </a:t>
                </a:r>
                <a:r>
                  <a:rPr lang="en-ID" sz="1600" dirty="0" err="1">
                    <a:sym typeface="Symbol" panose="05050102010706020507" pitchFamily="18" charset="2"/>
                  </a:rPr>
                  <a:t>dengan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b="1" dirty="0"/>
                  <a:t>µ</a:t>
                </a:r>
                <a:r>
                  <a:rPr lang="en-ID" sz="1600" b="1" baseline="-25000" dirty="0"/>
                  <a:t>1 </a:t>
                </a:r>
                <a:r>
                  <a:rPr lang="en-ID" sz="1600" dirty="0">
                    <a:sym typeface="Symbol" panose="05050102010706020507" pitchFamily="18" charset="2"/>
                  </a:rPr>
                  <a:t>= 0, </a:t>
                </a:r>
                <a:r>
                  <a:rPr lang="en-ID" sz="1600" b="1" dirty="0"/>
                  <a:t>µ</a:t>
                </a:r>
                <a:r>
                  <a:rPr lang="en-ID" sz="1600" b="1" baseline="-25000" dirty="0"/>
                  <a:t>2</a:t>
                </a:r>
                <a:r>
                  <a:rPr lang="en-ID" sz="1600" dirty="0">
                    <a:sym typeface="Symbol" panose="05050102010706020507" pitchFamily="18" charset="2"/>
                  </a:rPr>
                  <a:t> = 2, </a:t>
                </a:r>
                <a:r>
                  <a:rPr lang="en-ID" sz="1600" b="1" dirty="0">
                    <a:sym typeface="Symbol" panose="05050102010706020507" pitchFamily="18" charset="2"/>
                  </a:rPr>
                  <a:t></a:t>
                </a:r>
                <a:r>
                  <a:rPr lang="en-ID" sz="1600" b="1" baseline="-25000" dirty="0">
                    <a:sym typeface="Symbol" panose="05050102010706020507" pitchFamily="18" charset="2"/>
                  </a:rPr>
                  <a:t>11 </a:t>
                </a:r>
                <a:r>
                  <a:rPr lang="en-ID" sz="1600" dirty="0">
                    <a:sym typeface="Symbol" panose="05050102010706020507" pitchFamily="18" charset="2"/>
                  </a:rPr>
                  <a:t>= 2, </a:t>
                </a:r>
                <a:r>
                  <a:rPr lang="en-ID" sz="1600" b="1" dirty="0">
                    <a:sym typeface="Symbol" panose="05050102010706020507" pitchFamily="18" charset="2"/>
                  </a:rPr>
                  <a:t></a:t>
                </a:r>
                <a:r>
                  <a:rPr lang="en-ID" sz="1600" b="1" baseline="-25000" dirty="0">
                    <a:sym typeface="Symbol" panose="05050102010706020507" pitchFamily="18" charset="2"/>
                  </a:rPr>
                  <a:t>22</a:t>
                </a:r>
                <a:r>
                  <a:rPr lang="en-ID" sz="1600" dirty="0">
                    <a:sym typeface="Symbol" panose="05050102010706020507" pitchFamily="18" charset="2"/>
                  </a:rPr>
                  <a:t> = 1 dan </a:t>
                </a:r>
                <a:r>
                  <a:rPr lang="en-ID" sz="1600" b="1" dirty="0">
                    <a:sym typeface="Symbol" panose="05050102010706020507" pitchFamily="18" charset="2"/>
                  </a:rPr>
                  <a:t></a:t>
                </a:r>
                <a:r>
                  <a:rPr lang="en-ID" sz="1600" b="1" baseline="-25000" dirty="0">
                    <a:sym typeface="Symbol" panose="05050102010706020507" pitchFamily="18" charset="2"/>
                  </a:rPr>
                  <a:t>12 </a:t>
                </a:r>
                <a:r>
                  <a:rPr lang="en-ID" sz="1600" dirty="0">
                    <a:sym typeface="Symbol" panose="05050102010706020507" pitchFamily="18" charset="2"/>
                  </a:rPr>
                  <a:t>= 0,5</a:t>
                </a:r>
              </a:p>
              <a:p>
                <a:pPr marL="625475" indent="-342900">
                  <a:buAutoNum type="alphaLcPeriod"/>
                </a:pPr>
                <a:r>
                  <a:rPr lang="en-ID" sz="1600" dirty="0" err="1">
                    <a:sym typeface="Symbol" panose="05050102010706020507" pitchFamily="18" charset="2"/>
                  </a:rPr>
                  <a:t>Hitunglah</a:t>
                </a:r>
                <a:r>
                  <a:rPr lang="en-ID" sz="1600" dirty="0">
                    <a:sym typeface="Symbol" panose="05050102010706020507" pitchFamily="18" charset="2"/>
                  </a:rPr>
                  <a:t> bivariate normal density!</a:t>
                </a:r>
              </a:p>
              <a:p>
                <a:pPr marL="625475" indent="-342900">
                  <a:buAutoNum type="alphaLcPeriod"/>
                </a:pPr>
                <a:r>
                  <a:rPr lang="en-ID" sz="1600" dirty="0" err="1">
                    <a:sym typeface="Symbol" panose="05050102010706020507" pitchFamily="18" charset="2"/>
                  </a:rPr>
                  <a:t>Hitunglah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jarak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statistik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kuadrat</a:t>
                </a:r>
                <a:r>
                  <a:rPr lang="en-ID" sz="1600" dirty="0">
                    <a:sym typeface="Symbol" panose="05050102010706020507" pitchFamily="18" charset="2"/>
                  </a:rPr>
                  <a:t>                      </a:t>
                </a:r>
                <a:r>
                  <a:rPr lang="en-ID" sz="1600" dirty="0" err="1">
                    <a:sym typeface="Symbol" panose="05050102010706020507" pitchFamily="18" charset="2"/>
                  </a:rPr>
                  <a:t>sebagai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kuadrat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fungsi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dirty="0" err="1">
                    <a:sym typeface="Symbol" panose="05050102010706020507" pitchFamily="18" charset="2"/>
                  </a:rPr>
                  <a:t>dari</a:t>
                </a:r>
                <a:r>
                  <a:rPr lang="en-ID" sz="1600" dirty="0">
                    <a:sym typeface="Symbol" panose="05050102010706020507" pitchFamily="18" charset="2"/>
                  </a:rPr>
                  <a:t> X</a:t>
                </a:r>
                <a:r>
                  <a:rPr lang="en-ID" sz="1600" baseline="-25000" dirty="0">
                    <a:sym typeface="Symbol" panose="05050102010706020507" pitchFamily="18" charset="2"/>
                  </a:rPr>
                  <a:t>1</a:t>
                </a:r>
                <a:r>
                  <a:rPr lang="en-ID" sz="1600" dirty="0">
                    <a:sym typeface="Symbol" panose="05050102010706020507" pitchFamily="18" charset="2"/>
                  </a:rPr>
                  <a:t> dan X</a:t>
                </a:r>
                <a:r>
                  <a:rPr lang="en-ID" sz="1600" baseline="-25000" dirty="0">
                    <a:sym typeface="Symbol" panose="05050102010706020507" pitchFamily="18" charset="2"/>
                  </a:rPr>
                  <a:t>2</a:t>
                </a:r>
                <a:r>
                  <a:rPr lang="en-ID" sz="1600" dirty="0">
                    <a:sym typeface="Symbol" panose="05050102010706020507" pitchFamily="18" charset="2"/>
                  </a:rPr>
                  <a:t>!</a:t>
                </a:r>
                <a:endParaRPr lang="en-ID" sz="1600" b="1" dirty="0">
                  <a:sym typeface="Symbol" panose="05050102010706020507" pitchFamily="18" charset="2"/>
                </a:endParaRPr>
              </a:p>
              <a:p>
                <a:pPr marL="282575"/>
                <a:endParaRPr lang="en-ID" sz="1600" b="1" dirty="0">
                  <a:sym typeface="Symbol" panose="05050102010706020507" pitchFamily="18" charset="2"/>
                </a:endParaRPr>
              </a:p>
              <a:p>
                <a:r>
                  <a:rPr lang="en-ID" sz="1600" b="1" dirty="0">
                    <a:sym typeface="Symbol" panose="05050102010706020507" pitchFamily="18" charset="2"/>
                  </a:rPr>
                  <a:t>2. </a:t>
                </a:r>
                <a:r>
                  <a:rPr lang="en-ID" sz="1600" b="1" dirty="0" err="1">
                    <a:sym typeface="Symbol" panose="05050102010706020507" pitchFamily="18" charset="2"/>
                  </a:rPr>
                  <a:t>Diketahui</a:t>
                </a:r>
                <a:r>
                  <a:rPr lang="en-ID" sz="1600" b="1" dirty="0">
                    <a:sym typeface="Symbol" panose="05050102010706020507" pitchFamily="18" charset="2"/>
                  </a:rPr>
                  <a:t> X pada N</a:t>
                </a:r>
                <a:r>
                  <a:rPr lang="en-ID" sz="1600" b="1" baseline="-25000" dirty="0">
                    <a:sym typeface="Symbol" panose="05050102010706020507" pitchFamily="18" charset="2"/>
                  </a:rPr>
                  <a:t>3</a:t>
                </a:r>
                <a:r>
                  <a:rPr lang="en-ID" sz="1600" dirty="0">
                    <a:sym typeface="Symbol" panose="05050102010706020507" pitchFamily="18" charset="2"/>
                  </a:rPr>
                  <a:t>(</a:t>
                </a:r>
                <a:r>
                  <a:rPr lang="en-ID" sz="1600" b="1" dirty="0"/>
                  <a:t>µ,</a:t>
                </a:r>
                <a:r>
                  <a:rPr lang="en-ID" sz="1600" dirty="0">
                    <a:sym typeface="Symbol" panose="05050102010706020507" pitchFamily="18" charset="2"/>
                  </a:rPr>
                  <a:t>) </a:t>
                </a:r>
                <a:r>
                  <a:rPr lang="en-ID" sz="1600" dirty="0" err="1">
                    <a:sym typeface="Symbol" panose="05050102010706020507" pitchFamily="18" charset="2"/>
                  </a:rPr>
                  <a:t>dengan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ID" sz="1600" b="1" dirty="0"/>
                  <a:t>µ’= [-3,1,4] dan </a:t>
                </a:r>
              </a:p>
              <a:p>
                <a:endParaRPr lang="en-ID" sz="1600" b="1" dirty="0">
                  <a:sym typeface="Symbol" panose="05050102010706020507" pitchFamily="18" charset="2"/>
                </a:endParaRPr>
              </a:p>
              <a:p>
                <a:endParaRPr lang="en-ID" sz="1600" b="1" dirty="0">
                  <a:sym typeface="Symbol" panose="05050102010706020507" pitchFamily="18" charset="2"/>
                </a:endParaRPr>
              </a:p>
              <a:p>
                <a:endParaRPr lang="en-ID" sz="1600" b="1" dirty="0">
                  <a:sym typeface="Symbol" panose="05050102010706020507" pitchFamily="18" charset="2"/>
                </a:endParaRPr>
              </a:p>
              <a:p>
                <a:r>
                  <a:rPr lang="en-ID" sz="1600" dirty="0">
                    <a:sym typeface="Symbol" panose="05050102010706020507" pitchFamily="18" charset="2"/>
                  </a:rPr>
                  <a:t>a. </a:t>
                </a:r>
                <a:r>
                  <a:rPr lang="en-ID" sz="1600" dirty="0" err="1">
                    <a:sym typeface="Symbol" panose="05050102010706020507" pitchFamily="18" charset="2"/>
                  </a:rPr>
                  <a:t>Apakah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US" sz="1600" dirty="0">
                    <a:sym typeface="Symbol" panose="05050102010706020507" pitchFamily="18" charset="2"/>
                  </a:rPr>
                  <a:t>X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1600" dirty="0">
                    <a:sym typeface="Symbol" panose="05050102010706020507" pitchFamily="18" charset="2"/>
                  </a:rPr>
                  <a:t> dan X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1600" dirty="0">
                    <a:sym typeface="Symbol" panose="05050102010706020507" pitchFamily="18" charset="2"/>
                  </a:rPr>
                  <a:t>  </a:t>
                </a:r>
                <a:r>
                  <a:rPr lang="en-US" sz="1600" dirty="0" err="1">
                    <a:sym typeface="Symbol" panose="05050102010706020507" pitchFamily="18" charset="2"/>
                  </a:rPr>
                  <a:t>Independen</a:t>
                </a:r>
                <a:r>
                  <a:rPr lang="en-US" sz="1600" dirty="0">
                    <a:sym typeface="Symbol" panose="05050102010706020507" pitchFamily="18" charset="2"/>
                  </a:rPr>
                  <a:t>?</a:t>
                </a:r>
              </a:p>
              <a:p>
                <a:r>
                  <a:rPr lang="en-US" sz="1600" dirty="0">
                    <a:sym typeface="Symbol" panose="05050102010706020507" pitchFamily="18" charset="2"/>
                  </a:rPr>
                  <a:t>b. </a:t>
                </a:r>
                <a:r>
                  <a:rPr lang="en-ID" sz="1600" dirty="0" err="1">
                    <a:sym typeface="Symbol" panose="05050102010706020507" pitchFamily="18" charset="2"/>
                  </a:rPr>
                  <a:t>Apakah</a:t>
                </a:r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US" sz="1600" dirty="0">
                    <a:sym typeface="Symbol" panose="05050102010706020507" pitchFamily="18" charset="2"/>
                  </a:rPr>
                  <a:t>X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1600" dirty="0">
                    <a:sym typeface="Symbol" panose="05050102010706020507" pitchFamily="18" charset="2"/>
                  </a:rPr>
                  <a:t> dan X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1600" dirty="0">
                    <a:sym typeface="Symbol" panose="05050102010706020507" pitchFamily="18" charset="2"/>
                  </a:rPr>
                  <a:t>  </a:t>
                </a:r>
                <a:r>
                  <a:rPr lang="en-US" sz="1600" dirty="0" err="1">
                    <a:sym typeface="Symbol" panose="05050102010706020507" pitchFamily="18" charset="2"/>
                  </a:rPr>
                  <a:t>Independen</a:t>
                </a:r>
                <a:r>
                  <a:rPr lang="en-US" sz="1600" dirty="0">
                    <a:sym typeface="Symbol" panose="05050102010706020507" pitchFamily="18" charset="2"/>
                  </a:rPr>
                  <a:t>?</a:t>
                </a:r>
              </a:p>
              <a:p>
                <a:r>
                  <a:rPr lang="en-US" sz="1600" dirty="0">
                    <a:sym typeface="Symbol" panose="05050102010706020507" pitchFamily="18" charset="2"/>
                  </a:rPr>
                  <a:t>c. </a:t>
                </a:r>
                <a:r>
                  <a:rPr lang="en-US" sz="1600" dirty="0" err="1">
                    <a:sym typeface="Symbol" panose="05050102010706020507" pitchFamily="18" charset="2"/>
                  </a:rPr>
                  <a:t>Apakah</a:t>
                </a:r>
                <a:r>
                  <a:rPr lang="en-US" sz="1600" dirty="0">
                    <a:sym typeface="Symbol" panose="05050102010706020507" pitchFamily="18" charset="2"/>
                  </a:rPr>
                  <a:t> (X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1</a:t>
                </a:r>
                <a:r>
                  <a:rPr lang="en-US" sz="1600" dirty="0">
                    <a:sym typeface="Symbol" panose="05050102010706020507" pitchFamily="18" charset="2"/>
                  </a:rPr>
                  <a:t> , X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2</a:t>
                </a:r>
                <a:r>
                  <a:rPr lang="en-US" sz="1600" dirty="0">
                    <a:sym typeface="Symbol" panose="05050102010706020507" pitchFamily="18" charset="2"/>
                  </a:rPr>
                  <a:t>) dan X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1600" dirty="0">
                    <a:sym typeface="Symbol" panose="05050102010706020507" pitchFamily="18" charset="2"/>
                  </a:rPr>
                  <a:t> </a:t>
                </a:r>
                <a:r>
                  <a:rPr lang="en-US" sz="1600" dirty="0" err="1">
                    <a:sym typeface="Symbol" panose="05050102010706020507" pitchFamily="18" charset="2"/>
                  </a:rPr>
                  <a:t>Independen</a:t>
                </a:r>
                <a:r>
                  <a:rPr lang="en-US" sz="1600" dirty="0">
                    <a:sym typeface="Symbol" panose="05050102010706020507" pitchFamily="18" charset="2"/>
                  </a:rPr>
                  <a:t>?</a:t>
                </a:r>
              </a:p>
              <a:p>
                <a:r>
                  <a:rPr lang="en-US" sz="1600" dirty="0">
                    <a:sym typeface="Symbol" panose="05050102010706020507" pitchFamily="18" charset="2"/>
                  </a:rPr>
                  <a:t>d. </a:t>
                </a:r>
                <a:r>
                  <a:rPr lang="en-US" sz="1600" dirty="0" err="1">
                    <a:sym typeface="Symbol" panose="05050102010706020507" pitchFamily="18" charset="2"/>
                  </a:rPr>
                  <a:t>Apakah</a:t>
                </a:r>
                <a:r>
                  <a:rPr lang="en-US" sz="1600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1600" dirty="0">
                            <a:sym typeface="Symbol" panose="05050102010706020507" pitchFamily="18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ym typeface="Symbol" panose="05050102010706020507" pitchFamily="18" charset="2"/>
                          </a:rPr>
                          <m:t>1 </m:t>
                        </m:r>
                        <m:r>
                          <m:rPr>
                            <m:nor/>
                          </m:rPr>
                          <a:rPr lang="en-US" sz="1600" dirty="0">
                            <a:sym typeface="Symbol" panose="05050102010706020507" pitchFamily="18" charset="2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1600" dirty="0">
                            <a:sym typeface="Symbol" panose="05050102010706020507" pitchFamily="18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1600" baseline="-25000" dirty="0">
                            <a:sym typeface="Symbol" panose="05050102010706020507" pitchFamily="18" charset="2"/>
                          </a:rPr>
                          <m:t>2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r>
                      <a:rPr lang="en-US" sz="1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 </m:t>
                    </m:r>
                  </m:oMath>
                </a14:m>
                <a:r>
                  <a:rPr lang="en-US" sz="1600" dirty="0">
                    <a:sym typeface="Symbol" panose="05050102010706020507" pitchFamily="18" charset="2"/>
                  </a:rPr>
                  <a:t>dan X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3</a:t>
                </a:r>
                <a:r>
                  <a:rPr lang="en-US" sz="1600" dirty="0">
                    <a:sym typeface="Symbol" panose="05050102010706020507" pitchFamily="18" charset="2"/>
                  </a:rPr>
                  <a:t>  </a:t>
                </a:r>
                <a:r>
                  <a:rPr lang="en-US" sz="1600" dirty="0" err="1">
                    <a:sym typeface="Symbol" panose="05050102010706020507" pitchFamily="18" charset="2"/>
                  </a:rPr>
                  <a:t>Independen</a:t>
                </a:r>
                <a:r>
                  <a:rPr lang="en-US" sz="1600" dirty="0">
                    <a:sym typeface="Symbol" panose="05050102010706020507" pitchFamily="18" charset="2"/>
                  </a:rPr>
                  <a:t>?</a:t>
                </a:r>
              </a:p>
              <a:p>
                <a:r>
                  <a:rPr lang="en-US" sz="1600" dirty="0">
                    <a:sym typeface="Symbol" panose="05050102010706020507" pitchFamily="18" charset="2"/>
                  </a:rPr>
                  <a:t>e. </a:t>
                </a:r>
                <a:r>
                  <a:rPr lang="en-US" sz="1600" dirty="0" err="1">
                    <a:sym typeface="Symbol" panose="05050102010706020507" pitchFamily="18" charset="2"/>
                  </a:rPr>
                  <a:t>Apakah</a:t>
                </a:r>
                <a:r>
                  <a:rPr lang="en-US" sz="1600" dirty="0">
                    <a:sym typeface="Symbol" panose="05050102010706020507" pitchFamily="18" charset="2"/>
                  </a:rPr>
                  <a:t> X</a:t>
                </a:r>
                <a:r>
                  <a:rPr lang="en-US" sz="1600" baseline="-25000" dirty="0">
                    <a:sym typeface="Symbol" panose="05050102010706020507" pitchFamily="18" charset="2"/>
                  </a:rPr>
                  <a:t>2 </a:t>
                </a:r>
                <a:r>
                  <a:rPr lang="en-US" sz="1600" dirty="0">
                    <a:sym typeface="Symbol" panose="05050102010706020507" pitchFamily="18" charset="2"/>
                  </a:rPr>
                  <a:t>dan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𝑋</m:t>
                    </m:r>
                    <m:r>
                      <a:rPr lang="en-US" sz="1600" i="1" baseline="-25000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2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f>
                      <m:f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fPr>
                      <m:num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5</m:t>
                        </m:r>
                      </m:num>
                      <m:den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1</m:t>
                        </m:r>
                      </m:sub>
                    </m:sSub>
                    <m:r>
                      <a:rPr lang="en-US" sz="1600" b="0" i="1" dirty="0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−</m:t>
                    </m:r>
                    <m:sSub>
                      <m:sSubPr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sSubPr>
                      <m:e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𝑋</m:t>
                        </m:r>
                      </m:e>
                      <m: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ID" sz="1600" dirty="0">
                    <a:sym typeface="Symbol" panose="05050102010706020507" pitchFamily="18" charset="2"/>
                  </a:rPr>
                  <a:t> </a:t>
                </a:r>
                <a:r>
                  <a:rPr lang="en-US" sz="1600" dirty="0">
                    <a:sym typeface="Symbol" panose="05050102010706020507" pitchFamily="18" charset="2"/>
                  </a:rPr>
                  <a:t>Independen?</a:t>
                </a:r>
                <a:endParaRPr lang="en-ID" sz="1600" dirty="0">
                  <a:sym typeface="Symbol" panose="05050102010706020507" pitchFamily="18" charset="2"/>
                </a:endParaRPr>
              </a:p>
              <a:p>
                <a:endParaRPr lang="en-ID" sz="1600" dirty="0">
                  <a:sym typeface="Symbol" panose="05050102010706020507" pitchFamily="18" charset="2"/>
                </a:endParaRPr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98173" y="1013790"/>
                <a:ext cx="11350487" cy="5768009"/>
              </a:xfrm>
              <a:blipFill>
                <a:blip r:embed="rId2"/>
                <a:stretch>
                  <a:fillRect l="-1128" t="-74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176DB72A-3016-5B21-A6A3-306A67E7B9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407" y="1700835"/>
            <a:ext cx="1928934" cy="35773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E35578-0784-7E41-7981-E124B9A613C0}"/>
                  </a:ext>
                </a:extLst>
              </p:cNvPr>
              <p:cNvSpPr txBox="1"/>
              <p:nvPr/>
            </p:nvSpPr>
            <p:spPr>
              <a:xfrm>
                <a:off x="1657349" y="3062182"/>
                <a:ext cx="6097656" cy="8469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sz="18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ID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DE35578-0784-7E41-7981-E124B9A61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7349" y="3062182"/>
                <a:ext cx="6097656" cy="8469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815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 err="1"/>
              <a:t>Tugas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1"/>
            <a:ext cx="11350487" cy="2126974"/>
          </a:xfrm>
        </p:spPr>
        <p:txBody>
          <a:bodyPr>
            <a:normAutofit/>
          </a:bodyPr>
          <a:lstStyle/>
          <a:p>
            <a:r>
              <a:rPr lang="en-ID" dirty="0" err="1">
                <a:sym typeface="Symbol" panose="05050102010706020507" pitchFamily="18" charset="2"/>
              </a:rPr>
              <a:t>Contoh</a:t>
            </a:r>
            <a:endParaRPr lang="en-ID" dirty="0">
              <a:sym typeface="Symbol" panose="05050102010706020507" pitchFamily="18" charset="2"/>
            </a:endParaRPr>
          </a:p>
          <a:p>
            <a:r>
              <a:rPr lang="en-ID" dirty="0">
                <a:sym typeface="Symbol" panose="05050102010706020507" pitchFamily="18" charset="2"/>
              </a:rPr>
              <a:t>Tingkat </a:t>
            </a:r>
            <a:r>
              <a:rPr lang="en-ID" dirty="0" err="1">
                <a:sym typeface="Symbol" panose="05050102010706020507" pitchFamily="18" charset="2"/>
              </a:rPr>
              <a:t>pengemblian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suatu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perusahaandapat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dilihat</a:t>
            </a:r>
            <a:r>
              <a:rPr lang="en-ID" dirty="0">
                <a:sym typeface="Symbol" panose="05050102010706020507" pitchFamily="18" charset="2"/>
              </a:rPr>
              <a:t> pada </a:t>
            </a:r>
            <a:r>
              <a:rPr lang="en-ID" dirty="0" err="1">
                <a:sym typeface="Symbol" panose="05050102010706020507" pitchFamily="18" charset="2"/>
              </a:rPr>
              <a:t>tabel</a:t>
            </a:r>
            <a:r>
              <a:rPr lang="en-ID" dirty="0">
                <a:sym typeface="Symbol" panose="05050102010706020507" pitchFamily="18" charset="2"/>
              </a:rPr>
              <a:t> di </a:t>
            </a:r>
            <a:r>
              <a:rPr lang="en-ID" dirty="0" err="1">
                <a:sym typeface="Symbol" panose="05050102010706020507" pitchFamily="18" charset="2"/>
              </a:rPr>
              <a:t>bawah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ini</a:t>
            </a:r>
            <a:r>
              <a:rPr lang="en-ID" dirty="0">
                <a:sym typeface="Symbol" panose="05050102010706020507" pitchFamily="18" charset="2"/>
              </a:rPr>
              <a:t>:</a:t>
            </a:r>
          </a:p>
          <a:p>
            <a:r>
              <a:rPr lang="en-ID" dirty="0">
                <a:sym typeface="Symbol" panose="05050102010706020507" pitchFamily="18" charset="2"/>
              </a:rPr>
              <a:t>a. </a:t>
            </a:r>
            <a:r>
              <a:rPr lang="en-ID" dirty="0" err="1">
                <a:sym typeface="Symbol" panose="05050102010706020507" pitchFamily="18" charset="2"/>
              </a:rPr>
              <a:t>Carilah</a:t>
            </a:r>
            <a:r>
              <a:rPr lang="en-ID" dirty="0">
                <a:sym typeface="Symbol" panose="05050102010706020507" pitchFamily="18" charset="2"/>
              </a:rPr>
              <a:t> Level </a:t>
            </a:r>
            <a:r>
              <a:rPr lang="en-ID" dirty="0" err="1">
                <a:sym typeface="Symbol" panose="05050102010706020507" pitchFamily="18" charset="2"/>
              </a:rPr>
              <a:t>probabilitas</a:t>
            </a:r>
            <a:r>
              <a:rPr lang="en-ID" dirty="0">
                <a:sym typeface="Symbol" panose="05050102010706020507" pitchFamily="18" charset="2"/>
              </a:rPr>
              <a:t>!</a:t>
            </a:r>
          </a:p>
          <a:p>
            <a:r>
              <a:rPr lang="en-ID" dirty="0">
                <a:sym typeface="Symbol" panose="05050102010706020507" pitchFamily="18" charset="2"/>
              </a:rPr>
              <a:t>b. </a:t>
            </a:r>
            <a:r>
              <a:rPr lang="en-ID" dirty="0" err="1">
                <a:sym typeface="Symbol" panose="05050102010706020507" pitchFamily="18" charset="2"/>
              </a:rPr>
              <a:t>Carilah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standar</a:t>
            </a:r>
            <a:r>
              <a:rPr lang="en-ID" dirty="0">
                <a:sym typeface="Symbol" panose="05050102010706020507" pitchFamily="18" charset="2"/>
              </a:rPr>
              <a:t> normal </a:t>
            </a:r>
            <a:r>
              <a:rPr lang="en-ID" dirty="0" err="1">
                <a:sym typeface="Symbol" panose="05050102010706020507" pitchFamily="18" charset="2"/>
              </a:rPr>
              <a:t>quantil</a:t>
            </a:r>
            <a:r>
              <a:rPr lang="en-ID" dirty="0">
                <a:sym typeface="Symbol" panose="05050102010706020507" pitchFamily="18" charset="2"/>
              </a:rPr>
              <a:t>!</a:t>
            </a:r>
          </a:p>
          <a:p>
            <a:r>
              <a:rPr lang="en-ID" dirty="0">
                <a:sym typeface="Symbol" panose="05050102010706020507" pitchFamily="18" charset="2"/>
              </a:rPr>
              <a:t>c. </a:t>
            </a:r>
            <a:r>
              <a:rPr lang="en-ID" dirty="0" err="1">
                <a:sym typeface="Symbol" panose="05050102010706020507" pitchFamily="18" charset="2"/>
              </a:rPr>
              <a:t>Gambarlah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grafik</a:t>
            </a:r>
            <a:r>
              <a:rPr lang="en-ID" dirty="0">
                <a:sym typeface="Symbol" panose="05050102010706020507" pitchFamily="18" charset="2"/>
              </a:rPr>
              <a:t> Q-Q plot!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C983C0D5-1B1D-676C-52B2-73B3397EC4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174656"/>
              </p:ext>
            </p:extLst>
          </p:nvPr>
        </p:nvGraphicFramePr>
        <p:xfrm>
          <a:off x="5252279" y="1977887"/>
          <a:ext cx="2689087" cy="407924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2689087">
                  <a:extLst>
                    <a:ext uri="{9D8B030D-6E8A-4147-A177-3AD203B41FA5}">
                      <a16:colId xmlns:a16="http://schemas.microsoft.com/office/drawing/2014/main" val="22484574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Tingkat </a:t>
                      </a:r>
                      <a:r>
                        <a:rPr lang="en-US" dirty="0" err="1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Pengembalian</a:t>
                      </a:r>
                      <a:endParaRPr lang="en-ID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592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-0,6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3163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3,1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5065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25,3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62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-16,8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98619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-7,1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40035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-6,2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7691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16,1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30349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25,2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55044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22,6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1287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2"/>
                          </a:solidFill>
                        </a:rPr>
                        <a:t>26,0</a:t>
                      </a:r>
                      <a:endParaRPr lang="en-ID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73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8032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TERIMAKSIH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82782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Dasar Multivariate Normal Density</a:t>
            </a:r>
          </a:p>
          <a:p>
            <a:r>
              <a:rPr lang="en-US" sz="2000" dirty="0"/>
              <a:t>Multivariate Normal Density and Properties </a:t>
            </a:r>
          </a:p>
          <a:p>
            <a:r>
              <a:rPr lang="en-US" sz="2000" dirty="0"/>
              <a:t>Bivariate Normal Density</a:t>
            </a:r>
          </a:p>
          <a:p>
            <a:r>
              <a:rPr lang="en-US" dirty="0" err="1"/>
              <a:t>Independensi</a:t>
            </a:r>
            <a:endParaRPr lang="en-US" dirty="0"/>
          </a:p>
          <a:p>
            <a:r>
              <a:rPr lang="en-US" sz="2000" dirty="0" err="1"/>
              <a:t>Menilai</a:t>
            </a:r>
            <a:r>
              <a:rPr lang="en-US" sz="2000" dirty="0"/>
              <a:t> </a:t>
            </a:r>
            <a:r>
              <a:rPr lang="en-US" sz="2000" dirty="0" err="1"/>
              <a:t>Asumsi</a:t>
            </a:r>
            <a:r>
              <a:rPr lang="en-US" sz="2000" dirty="0"/>
              <a:t> </a:t>
            </a:r>
            <a:r>
              <a:rPr lang="en-US" sz="2000" dirty="0" err="1"/>
              <a:t>Normalitas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82782"/>
          </a:xfrm>
        </p:spPr>
        <p:txBody>
          <a:bodyPr>
            <a:normAutofit/>
          </a:bodyPr>
          <a:lstStyle/>
          <a:p>
            <a:r>
              <a:rPr lang="en-US" sz="3600" dirty="0"/>
              <a:t>Dasar Multivariate Normal Density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B2DD2A-55DC-A0BD-420A-B83A02F6E033}"/>
              </a:ext>
            </a:extLst>
          </p:cNvPr>
          <p:cNvSpPr txBox="1"/>
          <p:nvPr/>
        </p:nvSpPr>
        <p:spPr>
          <a:xfrm>
            <a:off x="327131" y="1047221"/>
            <a:ext cx="11689379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Secara</a:t>
            </a:r>
            <a:r>
              <a:rPr lang="en-ID" sz="2100" dirty="0"/>
              <a:t> </a:t>
            </a:r>
            <a:r>
              <a:rPr lang="en-ID" sz="2100" dirty="0" err="1"/>
              <a:t>Umum</a:t>
            </a:r>
            <a:r>
              <a:rPr lang="en-ID" sz="2100" dirty="0"/>
              <a:t> </a:t>
            </a:r>
            <a:r>
              <a:rPr lang="en-ID" sz="2100" dirty="0" err="1"/>
              <a:t>kerapatan</a:t>
            </a:r>
            <a:r>
              <a:rPr lang="en-ID" sz="2100" dirty="0"/>
              <a:t> normal </a:t>
            </a:r>
            <a:r>
              <a:rPr lang="en-ID" sz="2100" dirty="0" err="1"/>
              <a:t>berbentuk</a:t>
            </a:r>
            <a:r>
              <a:rPr lang="en-ID" sz="2100" dirty="0"/>
              <a:t> </a:t>
            </a:r>
            <a:r>
              <a:rPr lang="en-ID" sz="2100" dirty="0" err="1"/>
              <a:t>lonceng</a:t>
            </a:r>
            <a:r>
              <a:rPr lang="en-ID" sz="2100" dirty="0"/>
              <a:t> </a:t>
            </a:r>
            <a:r>
              <a:rPr lang="en-ID" sz="2100" dirty="0" err="1"/>
              <a:t>dengan</a:t>
            </a:r>
            <a:r>
              <a:rPr lang="en-ID" sz="2100" dirty="0"/>
              <a:t> </a:t>
            </a:r>
            <a:r>
              <a:rPr lang="en-ID" sz="2100" dirty="0" err="1"/>
              <a:t>beberapa</a:t>
            </a:r>
            <a:r>
              <a:rPr lang="en-ID" sz="2100" dirty="0"/>
              <a:t> </a:t>
            </a:r>
            <a:r>
              <a:rPr lang="en-ID" sz="2100" dirty="0" err="1"/>
              <a:t>dimensi</a:t>
            </a:r>
            <a:r>
              <a:rPr lang="en-ID" sz="2100" dirty="0"/>
              <a:t> yang </a:t>
            </a:r>
            <a:r>
              <a:rPr lang="en-ID" sz="2100" dirty="0" err="1"/>
              <a:t>menjadi</a:t>
            </a:r>
            <a:r>
              <a:rPr lang="en-ID" sz="2100" dirty="0"/>
              <a:t> </a:t>
            </a:r>
            <a:r>
              <a:rPr lang="en-ID" sz="2100" dirty="0" err="1"/>
              <a:t>dasar</a:t>
            </a:r>
            <a:r>
              <a:rPr lang="en-ID" sz="2100" dirty="0"/>
              <a:t> </a:t>
            </a:r>
            <a:r>
              <a:rPr lang="en-ID" sz="2100" dirty="0" err="1"/>
              <a:t>dalam</a:t>
            </a:r>
            <a:r>
              <a:rPr lang="en-ID" sz="2100" dirty="0"/>
              <a:t> </a:t>
            </a:r>
            <a:r>
              <a:rPr lang="en-ID" sz="2100" dirty="0" err="1"/>
              <a:t>analisis</a:t>
            </a:r>
            <a:r>
              <a:rPr lang="en-ID" sz="2100" dirty="0"/>
              <a:t> </a:t>
            </a:r>
            <a:r>
              <a:rPr lang="en-ID" sz="2100" dirty="0" err="1"/>
              <a:t>multivariat</a:t>
            </a:r>
            <a:r>
              <a:rPr lang="en-ID" sz="21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Teknik yang </a:t>
            </a:r>
            <a:r>
              <a:rPr lang="en-ID" sz="2100" dirty="0" err="1"/>
              <a:t>didasarkan</a:t>
            </a:r>
            <a:r>
              <a:rPr lang="en-ID" sz="2100" dirty="0"/>
              <a:t> pada </a:t>
            </a:r>
            <a:r>
              <a:rPr lang="en-ID" sz="2100" dirty="0" err="1"/>
              <a:t>asumsi</a:t>
            </a:r>
            <a:r>
              <a:rPr lang="en-ID" sz="2100" dirty="0"/>
              <a:t> </a:t>
            </a:r>
            <a:r>
              <a:rPr lang="en-ID" sz="2100" dirty="0" err="1"/>
              <a:t>bahwa</a:t>
            </a:r>
            <a:r>
              <a:rPr lang="en-ID" sz="2100" dirty="0"/>
              <a:t> data </a:t>
            </a:r>
            <a:r>
              <a:rPr lang="en-ID" sz="2100" dirty="0" err="1"/>
              <a:t>dihasilkan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</a:t>
            </a:r>
            <a:r>
              <a:rPr lang="en-ID" sz="2100" dirty="0" err="1"/>
              <a:t>distribusi</a:t>
            </a:r>
            <a:r>
              <a:rPr lang="en-ID" sz="2100" dirty="0"/>
              <a:t> normal </a:t>
            </a:r>
            <a:r>
              <a:rPr lang="en-ID" sz="2100" dirty="0" err="1"/>
              <a:t>multivariat</a:t>
            </a:r>
            <a:r>
              <a:rPr lang="en-ID" sz="2100" dirty="0"/>
              <a:t>. </a:t>
            </a:r>
            <a:r>
              <a:rPr lang="en-ID" sz="2100" dirty="0" err="1"/>
              <a:t>Meskipun</a:t>
            </a:r>
            <a:r>
              <a:rPr lang="en-ID" sz="2100" dirty="0"/>
              <a:t> data </a:t>
            </a:r>
            <a:r>
              <a:rPr lang="en-ID" sz="2100" dirty="0" err="1"/>
              <a:t>sebenarnya</a:t>
            </a:r>
            <a:r>
              <a:rPr lang="en-ID" sz="2100" dirty="0"/>
              <a:t> </a:t>
            </a:r>
            <a:r>
              <a:rPr lang="en-ID" sz="2100" dirty="0" err="1"/>
              <a:t>tidak</a:t>
            </a:r>
            <a:r>
              <a:rPr lang="en-ID" sz="2100" dirty="0"/>
              <a:t> </a:t>
            </a:r>
            <a:r>
              <a:rPr lang="en-ID" sz="2100" dirty="0" err="1"/>
              <a:t>pernah</a:t>
            </a:r>
            <a:r>
              <a:rPr lang="en-ID" sz="2100" dirty="0"/>
              <a:t> </a:t>
            </a:r>
            <a:r>
              <a:rPr lang="en-ID" sz="2100" dirty="0" err="1"/>
              <a:t>benar-benar</a:t>
            </a:r>
            <a:r>
              <a:rPr lang="en-ID" sz="2100" dirty="0"/>
              <a:t> normal </a:t>
            </a:r>
            <a:r>
              <a:rPr lang="en-ID" sz="2100" dirty="0" err="1"/>
              <a:t>multivariat</a:t>
            </a:r>
            <a:r>
              <a:rPr lang="en-ID" sz="21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kerapatan</a:t>
            </a:r>
            <a:r>
              <a:rPr lang="en-ID" sz="2100" dirty="0"/>
              <a:t> normal </a:t>
            </a:r>
            <a:r>
              <a:rPr lang="en-ID" sz="2100" dirty="0" err="1"/>
              <a:t>sering</a:t>
            </a:r>
            <a:r>
              <a:rPr lang="en-ID" sz="2100" dirty="0"/>
              <a:t> kali </a:t>
            </a:r>
            <a:r>
              <a:rPr lang="en-ID" sz="2100" dirty="0" err="1"/>
              <a:t>merupakan</a:t>
            </a:r>
            <a:r>
              <a:rPr lang="en-ID" sz="2100" dirty="0"/>
              <a:t> </a:t>
            </a:r>
            <a:r>
              <a:rPr lang="en-ID" sz="2100" dirty="0" err="1"/>
              <a:t>perkiraan</a:t>
            </a:r>
            <a:r>
              <a:rPr lang="en-ID" sz="2100" dirty="0"/>
              <a:t> yang </a:t>
            </a:r>
            <a:r>
              <a:rPr lang="en-ID" sz="2100" dirty="0" err="1"/>
              <a:t>berguna</a:t>
            </a:r>
            <a:r>
              <a:rPr lang="en-ID" sz="2100" dirty="0"/>
              <a:t> </a:t>
            </a:r>
            <a:r>
              <a:rPr lang="en-ID" sz="2100" dirty="0" err="1"/>
              <a:t>untuk</a:t>
            </a:r>
            <a:r>
              <a:rPr lang="en-ID" sz="2100" dirty="0"/>
              <a:t> </a:t>
            </a:r>
            <a:r>
              <a:rPr lang="en-ID" sz="2100" dirty="0" err="1"/>
              <a:t>populasi</a:t>
            </a:r>
            <a:r>
              <a:rPr lang="en-ID" sz="2100" dirty="0"/>
              <a:t> "</a:t>
            </a:r>
            <a:r>
              <a:rPr lang="en-ID" sz="2100" dirty="0" err="1"/>
              <a:t>sebenarnya</a:t>
            </a:r>
            <a:r>
              <a:rPr lang="en-ID" sz="2100" dirty="0"/>
              <a:t>". </a:t>
            </a:r>
            <a:r>
              <a:rPr lang="en-ID" sz="2100" dirty="0" err="1"/>
              <a:t>distribusi</a:t>
            </a:r>
            <a:r>
              <a:rPr lang="en-ID" sz="21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Salah </a:t>
            </a:r>
            <a:r>
              <a:rPr lang="en-ID" sz="2100" dirty="0" err="1"/>
              <a:t>satu</a:t>
            </a:r>
            <a:r>
              <a:rPr lang="en-ID" sz="2100" dirty="0"/>
              <a:t> </a:t>
            </a:r>
            <a:r>
              <a:rPr lang="en-ID" sz="2100" dirty="0" err="1"/>
              <a:t>keuntungan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</a:t>
            </a:r>
            <a:r>
              <a:rPr lang="en-ID" sz="2100" dirty="0" err="1"/>
              <a:t>distribusi</a:t>
            </a:r>
            <a:r>
              <a:rPr lang="en-ID" sz="2100" dirty="0"/>
              <a:t> normal </a:t>
            </a:r>
            <a:r>
              <a:rPr lang="en-ID" sz="2100" dirty="0" err="1"/>
              <a:t>multivariat</a:t>
            </a:r>
            <a:r>
              <a:rPr lang="en-ID" sz="2100" dirty="0"/>
              <a:t> </a:t>
            </a:r>
            <a:r>
              <a:rPr lang="en-ID" sz="2100" dirty="0" err="1"/>
              <a:t>berasal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</a:t>
            </a:r>
            <a:r>
              <a:rPr lang="en-ID" sz="2100" dirty="0" err="1"/>
              <a:t>fakta</a:t>
            </a:r>
            <a:r>
              <a:rPr lang="en-ID" sz="2100" dirty="0"/>
              <a:t> </a:t>
            </a:r>
            <a:r>
              <a:rPr lang="en-ID" sz="2100" dirty="0" err="1"/>
              <a:t>bahwa</a:t>
            </a:r>
            <a:r>
              <a:rPr lang="en-ID" sz="2100" dirty="0"/>
              <a:t> </a:t>
            </a:r>
            <a:r>
              <a:rPr lang="en-ID" sz="2100" dirty="0" err="1"/>
              <a:t>secara</a:t>
            </a:r>
            <a:r>
              <a:rPr lang="en-ID" sz="2100" dirty="0"/>
              <a:t> </a:t>
            </a:r>
            <a:r>
              <a:rPr lang="en-ID" sz="2100" dirty="0" err="1"/>
              <a:t>matematis</a:t>
            </a:r>
            <a:r>
              <a:rPr lang="en-ID" sz="2100" dirty="0"/>
              <a:t> </a:t>
            </a:r>
            <a:r>
              <a:rPr lang="en-ID" sz="2100" dirty="0" err="1"/>
              <a:t>dapat</a:t>
            </a:r>
            <a:r>
              <a:rPr lang="en-ID" sz="2100" dirty="0"/>
              <a:t> </a:t>
            </a:r>
            <a:r>
              <a:rPr lang="en-ID" sz="2100" dirty="0" err="1"/>
              <a:t>ditelusuri</a:t>
            </a:r>
            <a:r>
              <a:rPr lang="en-ID" sz="2100" dirty="0"/>
              <a:t> dan </a:t>
            </a:r>
            <a:r>
              <a:rPr lang="en-ID" sz="2100" dirty="0" err="1"/>
              <a:t>hasil</a:t>
            </a:r>
            <a:r>
              <a:rPr lang="en-ID" sz="2100" dirty="0"/>
              <a:t> yang "</a:t>
            </a:r>
            <a:r>
              <a:rPr lang="en-ID" sz="2100" dirty="0" err="1"/>
              <a:t>bagus</a:t>
            </a:r>
            <a:r>
              <a:rPr lang="en-ID" sz="2100" dirty="0"/>
              <a:t>" </a:t>
            </a:r>
            <a:r>
              <a:rPr lang="en-ID" sz="2100" dirty="0" err="1"/>
              <a:t>dapat</a:t>
            </a:r>
            <a:r>
              <a:rPr lang="en-ID" sz="2100" dirty="0"/>
              <a:t> </a:t>
            </a:r>
            <a:r>
              <a:rPr lang="en-ID" sz="2100" dirty="0" err="1"/>
              <a:t>diperoleh</a:t>
            </a:r>
            <a:r>
              <a:rPr lang="en-ID" sz="2100" dirty="0"/>
              <a:t>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Distribusi</a:t>
            </a:r>
            <a:r>
              <a:rPr lang="en-ID" sz="2100" dirty="0"/>
              <a:t> normal </a:t>
            </a:r>
            <a:r>
              <a:rPr lang="en-ID" sz="2100" dirty="0" err="1"/>
              <a:t>berguna</a:t>
            </a:r>
            <a:r>
              <a:rPr lang="en-ID" sz="2100" dirty="0"/>
              <a:t> </a:t>
            </a:r>
            <a:r>
              <a:rPr lang="en-ID" sz="2100" dirty="0" err="1"/>
              <a:t>dalam</a:t>
            </a:r>
            <a:r>
              <a:rPr lang="en-ID" sz="2100" dirty="0"/>
              <a:t> </a:t>
            </a:r>
            <a:r>
              <a:rPr lang="en-ID" sz="2100" dirty="0" err="1"/>
              <a:t>praktiknya</a:t>
            </a:r>
            <a:r>
              <a:rPr lang="en-ID" sz="2100" dirty="0"/>
              <a:t> </a:t>
            </a:r>
            <a:r>
              <a:rPr lang="en-ID" sz="2100" dirty="0" err="1"/>
              <a:t>karena</a:t>
            </a:r>
            <a:r>
              <a:rPr lang="en-ID" sz="2100" dirty="0"/>
              <a:t> dua </a:t>
            </a:r>
            <a:r>
              <a:rPr lang="en-ID" sz="2100" dirty="0" err="1"/>
              <a:t>alasan</a:t>
            </a:r>
            <a:r>
              <a:rPr lang="en-ID" sz="2100" dirty="0"/>
              <a:t>:</a:t>
            </a:r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D" sz="2100" dirty="0" err="1"/>
              <a:t>Distribusi</a:t>
            </a:r>
            <a:r>
              <a:rPr lang="en-ID" sz="2100" dirty="0"/>
              <a:t> normal </a:t>
            </a:r>
            <a:r>
              <a:rPr lang="en-ID" sz="2100" dirty="0" err="1"/>
              <a:t>berfungsi</a:t>
            </a:r>
            <a:r>
              <a:rPr lang="en-ID" sz="2100" dirty="0"/>
              <a:t> </a:t>
            </a:r>
            <a:r>
              <a:rPr lang="en-ID" sz="2100" dirty="0" err="1"/>
              <a:t>sebagai</a:t>
            </a:r>
            <a:r>
              <a:rPr lang="en-ID" sz="2100" dirty="0"/>
              <a:t> model </a:t>
            </a:r>
            <a:r>
              <a:rPr lang="en-ID" sz="2100" dirty="0" err="1"/>
              <a:t>populasi</a:t>
            </a:r>
            <a:r>
              <a:rPr lang="en-ID" sz="2100" dirty="0"/>
              <a:t> yang </a:t>
            </a:r>
            <a:r>
              <a:rPr lang="en-ID" sz="2100" dirty="0" err="1"/>
              <a:t>bonafid</a:t>
            </a:r>
            <a:r>
              <a:rPr lang="en-ID" sz="2100" dirty="0"/>
              <a:t> </a:t>
            </a:r>
            <a:r>
              <a:rPr lang="en-ID" sz="2100" dirty="0" err="1"/>
              <a:t>dalam</a:t>
            </a:r>
            <a:r>
              <a:rPr lang="en-ID" sz="2100" dirty="0"/>
              <a:t> </a:t>
            </a:r>
            <a:r>
              <a:rPr lang="en-ID" sz="2100" dirty="0" err="1"/>
              <a:t>beberapa</a:t>
            </a:r>
            <a:r>
              <a:rPr lang="en-ID" sz="2100" dirty="0"/>
              <a:t> </a:t>
            </a:r>
            <a:r>
              <a:rPr lang="en-ID" sz="2100" dirty="0" err="1"/>
              <a:t>kasus</a:t>
            </a:r>
            <a:endParaRPr lang="en-ID" sz="2100" dirty="0"/>
          </a:p>
          <a:p>
            <a:pPr marL="742950" lvl="1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ID" sz="2100" dirty="0" err="1"/>
              <a:t>Distribusi</a:t>
            </a:r>
            <a:r>
              <a:rPr lang="en-ID" sz="2100" dirty="0"/>
              <a:t> sampling </a:t>
            </a:r>
            <a:r>
              <a:rPr lang="en-ID" sz="2100" dirty="0" err="1"/>
              <a:t>dari</a:t>
            </a:r>
            <a:r>
              <a:rPr lang="en-ID" sz="2100" dirty="0"/>
              <a:t> </a:t>
            </a:r>
            <a:r>
              <a:rPr lang="en-ID" sz="2100" dirty="0" err="1"/>
              <a:t>banyak</a:t>
            </a:r>
            <a:r>
              <a:rPr lang="en-ID" sz="2100" dirty="0"/>
              <a:t> </a:t>
            </a:r>
            <a:r>
              <a:rPr lang="en-ID" sz="2100" dirty="0" err="1"/>
              <a:t>statistik</a:t>
            </a:r>
            <a:r>
              <a:rPr lang="en-ID" sz="2100" dirty="0"/>
              <a:t> </a:t>
            </a:r>
            <a:r>
              <a:rPr lang="en-ID" sz="2100" dirty="0" err="1"/>
              <a:t>multivariat</a:t>
            </a:r>
            <a:r>
              <a:rPr lang="en-ID" sz="2100" dirty="0"/>
              <a:t> </a:t>
            </a:r>
            <a:r>
              <a:rPr lang="en-ID" sz="2100" dirty="0" err="1"/>
              <a:t>perkiraan</a:t>
            </a:r>
            <a:r>
              <a:rPr lang="en-ID" sz="2100" dirty="0"/>
              <a:t> normal, </a:t>
            </a:r>
            <a:r>
              <a:rPr lang="en-ID" sz="2100" dirty="0" err="1"/>
              <a:t>terlepas</a:t>
            </a:r>
            <a:r>
              <a:rPr lang="en-ID" sz="2100" dirty="0"/>
              <a:t> </a:t>
            </a:r>
            <a:r>
              <a:rPr lang="en-ID" sz="2100" dirty="0" err="1"/>
              <a:t>dari</a:t>
            </a:r>
            <a:r>
              <a:rPr lang="en-ID" sz="2100" dirty="0"/>
              <a:t> </a:t>
            </a:r>
            <a:r>
              <a:rPr lang="en-ID" sz="2100" dirty="0" err="1"/>
              <a:t>bentuk</a:t>
            </a:r>
            <a:r>
              <a:rPr lang="en-ID" sz="2100" dirty="0"/>
              <a:t> </a:t>
            </a:r>
            <a:r>
              <a:rPr lang="en-ID" sz="2100" dirty="0" err="1"/>
              <a:t>populasi</a:t>
            </a:r>
            <a:r>
              <a:rPr lang="en-ID" sz="2100" dirty="0"/>
              <a:t> </a:t>
            </a:r>
            <a:r>
              <a:rPr lang="en-ID" sz="2100" dirty="0" err="1"/>
              <a:t>induknya</a:t>
            </a:r>
            <a:r>
              <a:rPr lang="en-ID" sz="2100" dirty="0"/>
              <a:t>, </a:t>
            </a:r>
            <a:r>
              <a:rPr lang="en-ID" sz="2100" dirty="0" err="1"/>
              <a:t>karena</a:t>
            </a:r>
            <a:r>
              <a:rPr lang="en-ID" sz="2100" dirty="0"/>
              <a:t> </a:t>
            </a:r>
            <a:r>
              <a:rPr lang="en-ID" sz="2100" dirty="0" err="1"/>
              <a:t>efek</a:t>
            </a:r>
            <a:r>
              <a:rPr lang="en-ID" sz="2100" dirty="0"/>
              <a:t> batas </a:t>
            </a:r>
            <a:r>
              <a:rPr lang="en-ID" sz="2100" dirty="0" err="1"/>
              <a:t>pusat</a:t>
            </a:r>
            <a:endParaRPr lang="en-ID" sz="21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/>
              <a:t>Banyak </a:t>
            </a:r>
            <a:r>
              <a:rPr lang="en-ID" sz="2100" dirty="0" err="1"/>
              <a:t>permasalahan</a:t>
            </a:r>
            <a:r>
              <a:rPr lang="en-ID" sz="2100" dirty="0"/>
              <a:t> di dunia </a:t>
            </a:r>
            <a:r>
              <a:rPr lang="en-ID" sz="2100" dirty="0" err="1"/>
              <a:t>nyata</a:t>
            </a:r>
            <a:r>
              <a:rPr lang="en-ID" sz="2100" dirty="0"/>
              <a:t> </a:t>
            </a:r>
            <a:r>
              <a:rPr lang="en-ID" sz="2100" dirty="0" err="1"/>
              <a:t>secara</a:t>
            </a:r>
            <a:r>
              <a:rPr lang="en-ID" sz="2100" dirty="0"/>
              <a:t> </a:t>
            </a:r>
            <a:r>
              <a:rPr lang="en-ID" sz="2100" dirty="0" err="1"/>
              <a:t>alami</a:t>
            </a:r>
            <a:r>
              <a:rPr lang="en-ID" sz="2100" dirty="0"/>
              <a:t> </a:t>
            </a:r>
            <a:r>
              <a:rPr lang="en-ID" sz="2100" dirty="0" err="1"/>
              <a:t>dalam</a:t>
            </a:r>
            <a:r>
              <a:rPr lang="en-ID" sz="2100" dirty="0"/>
              <a:t> </a:t>
            </a:r>
            <a:r>
              <a:rPr lang="en-ID" sz="2100" dirty="0" err="1"/>
              <a:t>kerangka</a:t>
            </a:r>
            <a:r>
              <a:rPr lang="en-ID" sz="2100" dirty="0"/>
              <a:t> </a:t>
            </a:r>
            <a:r>
              <a:rPr lang="en-ID" sz="2100" dirty="0" err="1"/>
              <a:t>teori</a:t>
            </a:r>
            <a:r>
              <a:rPr lang="en-ID" sz="2100" dirty="0"/>
              <a:t> normal.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ID" sz="2100" dirty="0" err="1"/>
              <a:t>Pentingnya</a:t>
            </a:r>
            <a:r>
              <a:rPr lang="en-ID" sz="2100" dirty="0"/>
              <a:t> </a:t>
            </a:r>
            <a:r>
              <a:rPr lang="en-ID" sz="2100" dirty="0" err="1"/>
              <a:t>distribusi</a:t>
            </a:r>
            <a:r>
              <a:rPr lang="en-ID" sz="2100" dirty="0"/>
              <a:t> normal </a:t>
            </a:r>
            <a:r>
              <a:rPr lang="en-ID" sz="2100" dirty="0" err="1"/>
              <a:t>terletak</a:t>
            </a:r>
            <a:r>
              <a:rPr lang="en-ID" sz="2100" dirty="0"/>
              <a:t> pada </a:t>
            </a:r>
            <a:r>
              <a:rPr lang="en-ID" sz="2100" dirty="0" err="1"/>
              <a:t>peran</a:t>
            </a:r>
            <a:r>
              <a:rPr lang="en-ID" sz="2100" dirty="0"/>
              <a:t> </a:t>
            </a:r>
            <a:r>
              <a:rPr lang="en-ID" sz="2100" dirty="0" err="1"/>
              <a:t>gandanya</a:t>
            </a:r>
            <a:r>
              <a:rPr lang="en-ID" sz="2100" dirty="0"/>
              <a:t> </a:t>
            </a:r>
            <a:r>
              <a:rPr lang="en-ID" sz="2100" dirty="0" err="1"/>
              <a:t>sebagai</a:t>
            </a:r>
            <a:r>
              <a:rPr lang="en-ID" sz="2100" dirty="0"/>
              <a:t> model </a:t>
            </a:r>
            <a:r>
              <a:rPr lang="en-ID" sz="2100" dirty="0" err="1"/>
              <a:t>populasi</a:t>
            </a:r>
            <a:r>
              <a:rPr lang="en-ID" sz="2100" dirty="0"/>
              <a:t> </a:t>
            </a:r>
            <a:r>
              <a:rPr lang="en-ID" sz="2100" dirty="0" err="1"/>
              <a:t>untuk</a:t>
            </a:r>
            <a:r>
              <a:rPr lang="en-ID" sz="2100" dirty="0"/>
              <a:t> </a:t>
            </a:r>
            <a:r>
              <a:rPr lang="en-ID" sz="2100" dirty="0" err="1"/>
              <a:t>fenomena</a:t>
            </a:r>
            <a:r>
              <a:rPr lang="en-ID" sz="2100" dirty="0"/>
              <a:t> </a:t>
            </a:r>
            <a:r>
              <a:rPr lang="en-ID" sz="2100" dirty="0" err="1"/>
              <a:t>alam</a:t>
            </a:r>
            <a:r>
              <a:rPr lang="en-ID" sz="2100" dirty="0"/>
              <a:t> </a:t>
            </a:r>
            <a:r>
              <a:rPr lang="en-ID" sz="2100" dirty="0" err="1"/>
              <a:t>tertentu</a:t>
            </a:r>
            <a:r>
              <a:rPr lang="en-ID" sz="2100" dirty="0"/>
              <a:t> dan </a:t>
            </a:r>
            <a:r>
              <a:rPr lang="en-ID" sz="2100" dirty="0" err="1"/>
              <a:t>pengambilan</a:t>
            </a:r>
            <a:r>
              <a:rPr lang="en-ID" sz="2100" dirty="0"/>
              <a:t> </a:t>
            </a:r>
            <a:r>
              <a:rPr lang="en-ID" sz="2100" dirty="0" err="1"/>
              <a:t>sampel</a:t>
            </a:r>
            <a:r>
              <a:rPr lang="en-ID" sz="2100" dirty="0"/>
              <a:t> </a:t>
            </a:r>
            <a:r>
              <a:rPr lang="en-ID" sz="2100" dirty="0" err="1"/>
              <a:t>perkiraan</a:t>
            </a:r>
            <a:r>
              <a:rPr lang="en-ID" sz="2100" dirty="0"/>
              <a:t> </a:t>
            </a:r>
            <a:r>
              <a:rPr lang="en-ID" sz="2100" dirty="0" err="1"/>
              <a:t>distribusi</a:t>
            </a:r>
            <a:r>
              <a:rPr lang="en-ID" sz="2100" dirty="0"/>
              <a:t> </a:t>
            </a:r>
            <a:r>
              <a:rPr lang="en-ID" sz="2100" dirty="0" err="1"/>
              <a:t>untuk</a:t>
            </a:r>
            <a:r>
              <a:rPr lang="en-ID" sz="2100" dirty="0"/>
              <a:t> </a:t>
            </a:r>
            <a:r>
              <a:rPr lang="en-ID" sz="2100" dirty="0" err="1"/>
              <a:t>banyak</a:t>
            </a:r>
            <a:r>
              <a:rPr lang="en-ID" sz="2100" dirty="0"/>
              <a:t> </a:t>
            </a:r>
            <a:r>
              <a:rPr lang="en-ID" sz="2100" dirty="0" err="1"/>
              <a:t>statistik</a:t>
            </a:r>
            <a:endParaRPr lang="en-ID" sz="2100" dirty="0"/>
          </a:p>
        </p:txBody>
      </p:sp>
    </p:spTree>
    <p:extLst>
      <p:ext uri="{BB962C8B-B14F-4D97-AF65-F5344CB8AC3E}">
        <p14:creationId xmlns:p14="http://schemas.microsoft.com/office/powerpoint/2010/main" val="40102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Multivariate Normal Density and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7395" y="1143000"/>
            <a:ext cx="10796265" cy="5500868"/>
          </a:xfrm>
        </p:spPr>
        <p:txBody>
          <a:bodyPr>
            <a:normAutofit lnSpcReduction="10000"/>
          </a:bodyPr>
          <a:lstStyle/>
          <a:p>
            <a:r>
              <a:rPr lang="en-ID" dirty="0" err="1"/>
              <a:t>Kepadatan</a:t>
            </a:r>
            <a:r>
              <a:rPr lang="en-ID" dirty="0"/>
              <a:t> normal </a:t>
            </a:r>
            <a:r>
              <a:rPr lang="en-ID" dirty="0" err="1"/>
              <a:t>multivariat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generalisasi</a:t>
            </a:r>
            <a:r>
              <a:rPr lang="en-ID" dirty="0"/>
              <a:t> </a:t>
            </a:r>
            <a:r>
              <a:rPr lang="en-ID" dirty="0" err="1"/>
              <a:t>dari</a:t>
            </a:r>
            <a:r>
              <a:rPr lang="en-ID" dirty="0"/>
              <a:t> </a:t>
            </a:r>
            <a:r>
              <a:rPr lang="en-ID" dirty="0" err="1"/>
              <a:t>kerapatan</a:t>
            </a:r>
            <a:r>
              <a:rPr lang="en-ID" dirty="0"/>
              <a:t> normal </a:t>
            </a:r>
            <a:r>
              <a:rPr lang="en-ID" dirty="0" err="1"/>
              <a:t>univariat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b="1" dirty="0"/>
              <a:t>p </a:t>
            </a:r>
            <a:r>
              <a:rPr lang="en-ID" dirty="0">
                <a:latin typeface="Arial Black" panose="020B0A04020102020204" pitchFamily="34" charset="0"/>
              </a:rPr>
              <a:t>≥ 2 </a:t>
            </a:r>
            <a:r>
              <a:rPr lang="en-ID" dirty="0" err="1"/>
              <a:t>dimensi</a:t>
            </a:r>
            <a:r>
              <a:rPr lang="en-ID" dirty="0"/>
              <a:t>. </a:t>
            </a:r>
            <a:r>
              <a:rPr lang="en-ID" dirty="0" err="1"/>
              <a:t>Ingatlah</a:t>
            </a:r>
            <a:r>
              <a:rPr lang="en-ID" dirty="0"/>
              <a:t> </a:t>
            </a:r>
            <a:r>
              <a:rPr lang="en-ID" dirty="0" err="1"/>
              <a:t>bahwa</a:t>
            </a:r>
            <a:r>
              <a:rPr lang="en-ID" dirty="0"/>
              <a:t> </a:t>
            </a:r>
            <a:r>
              <a:rPr lang="en-ID" dirty="0" err="1"/>
              <a:t>distribusi</a:t>
            </a:r>
            <a:r>
              <a:rPr lang="en-ID" dirty="0"/>
              <a:t> normal </a:t>
            </a:r>
            <a:r>
              <a:rPr lang="en-ID" dirty="0" err="1"/>
              <a:t>univariat</a:t>
            </a:r>
            <a:r>
              <a:rPr lang="en-ID" dirty="0"/>
              <a:t>, </a:t>
            </a:r>
            <a:r>
              <a:rPr lang="en-ID" dirty="0" err="1"/>
              <a:t>dengan</a:t>
            </a:r>
            <a:r>
              <a:rPr lang="en-ID" dirty="0"/>
              <a:t> rata-rata (</a:t>
            </a:r>
            <a:r>
              <a:rPr lang="en-ID" b="1" dirty="0"/>
              <a:t>µ</a:t>
            </a:r>
            <a:r>
              <a:rPr lang="en-ID" dirty="0"/>
              <a:t>) dan </a:t>
            </a:r>
            <a:r>
              <a:rPr lang="en-ID" dirty="0" err="1"/>
              <a:t>varian</a:t>
            </a:r>
            <a:r>
              <a:rPr lang="en-ID" dirty="0"/>
              <a:t> (</a:t>
            </a:r>
            <a:r>
              <a:rPr lang="en-ID" b="1" dirty="0">
                <a:sym typeface="Symbol" panose="05050102010706020507" pitchFamily="18" charset="2"/>
              </a:rPr>
              <a:t></a:t>
            </a:r>
            <a:r>
              <a:rPr lang="en-ID" b="1" baseline="30000" dirty="0">
                <a:sym typeface="Symbol" panose="05050102010706020507" pitchFamily="18" charset="2"/>
              </a:rPr>
              <a:t>2</a:t>
            </a:r>
            <a:r>
              <a:rPr lang="en-ID" dirty="0"/>
              <a:t>) </a:t>
            </a:r>
            <a:r>
              <a:rPr lang="en-ID" dirty="0" err="1"/>
              <a:t>memiliki</a:t>
            </a:r>
            <a:r>
              <a:rPr lang="en-ID" dirty="0"/>
              <a:t> </a:t>
            </a:r>
            <a:r>
              <a:rPr lang="en-ID" dirty="0" err="1"/>
              <a:t>fungsi</a:t>
            </a:r>
            <a:r>
              <a:rPr lang="en-ID" dirty="0"/>
              <a:t> </a:t>
            </a:r>
            <a:r>
              <a:rPr lang="en-ID" dirty="0" err="1"/>
              <a:t>kerapatan</a:t>
            </a:r>
            <a:r>
              <a:rPr lang="en-ID" dirty="0"/>
              <a:t> </a:t>
            </a:r>
            <a:r>
              <a:rPr lang="en-ID" dirty="0" err="1"/>
              <a:t>probabilitas</a:t>
            </a:r>
            <a:r>
              <a:rPr lang="en-ID" dirty="0"/>
              <a:t> :</a:t>
            </a:r>
          </a:p>
          <a:p>
            <a:endParaRPr lang="en-ID" dirty="0"/>
          </a:p>
          <a:p>
            <a:endParaRPr lang="en-ID" dirty="0"/>
          </a:p>
          <a:p>
            <a:r>
              <a:rPr lang="en-ID" dirty="0" err="1"/>
              <a:t>Kepadatan</a:t>
            </a:r>
            <a:r>
              <a:rPr lang="en-ID" dirty="0"/>
              <a:t> normal </a:t>
            </a:r>
            <a:r>
              <a:rPr lang="en-ID" dirty="0" err="1"/>
              <a:t>dengan</a:t>
            </a:r>
            <a:r>
              <a:rPr lang="en-ID" dirty="0"/>
              <a:t> rata-rata (</a:t>
            </a:r>
            <a:r>
              <a:rPr lang="en-ID" b="1" dirty="0"/>
              <a:t>µ</a:t>
            </a:r>
            <a:r>
              <a:rPr lang="en-ID" dirty="0"/>
              <a:t>) dan </a:t>
            </a:r>
            <a:r>
              <a:rPr lang="en-ID" dirty="0" err="1"/>
              <a:t>varian</a:t>
            </a:r>
            <a:r>
              <a:rPr lang="en-ID" dirty="0"/>
              <a:t> (</a:t>
            </a:r>
            <a:r>
              <a:rPr lang="en-ID" b="1" dirty="0">
                <a:sym typeface="Symbol" panose="05050102010706020507" pitchFamily="18" charset="2"/>
              </a:rPr>
              <a:t></a:t>
            </a:r>
            <a:r>
              <a:rPr lang="en-ID" b="1" baseline="30000" dirty="0">
                <a:sym typeface="Symbol" panose="05050102010706020507" pitchFamily="18" charset="2"/>
              </a:rPr>
              <a:t>2</a:t>
            </a:r>
            <a:r>
              <a:rPr lang="en-ID" dirty="0"/>
              <a:t>)  pada area </a:t>
            </a:r>
            <a:r>
              <a:rPr lang="en-ID" dirty="0" err="1"/>
              <a:t>terpilih</a:t>
            </a:r>
            <a:r>
              <a:rPr lang="en-ID" dirty="0"/>
              <a:t> di </a:t>
            </a:r>
            <a:r>
              <a:rPr lang="en-ID" dirty="0" err="1"/>
              <a:t>bawah</a:t>
            </a:r>
            <a:r>
              <a:rPr lang="en-ID" dirty="0"/>
              <a:t> </a:t>
            </a:r>
            <a:r>
              <a:rPr lang="en-ID" dirty="0" err="1"/>
              <a:t>kurva</a:t>
            </a:r>
            <a:r>
              <a:rPr lang="en-ID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Fungsi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berbentuk</a:t>
            </a:r>
            <a:r>
              <a:rPr lang="en-US" dirty="0"/>
              <a:t> </a:t>
            </a:r>
            <a:r>
              <a:rPr lang="en-US" dirty="0" err="1"/>
              <a:t>lonceng</a:t>
            </a:r>
            <a:r>
              <a:rPr lang="en-US" dirty="0"/>
              <a:t> </a:t>
            </a:r>
            <a:r>
              <a:rPr lang="en-US" dirty="0" err="1"/>
              <a:t>ditunjukkan</a:t>
            </a:r>
            <a:r>
              <a:rPr lang="en-US" dirty="0"/>
              <a:t> pada area </a:t>
            </a:r>
            <a:r>
              <a:rPr lang="en-US" dirty="0" err="1"/>
              <a:t>perkiraan</a:t>
            </a:r>
            <a:r>
              <a:rPr lang="en-US" dirty="0"/>
              <a:t> di </a:t>
            </a:r>
            <a:r>
              <a:rPr lang="en-US" dirty="0" err="1"/>
              <a:t>bawah</a:t>
            </a:r>
            <a:r>
              <a:rPr lang="en-US" dirty="0"/>
              <a:t> </a:t>
            </a:r>
            <a:r>
              <a:rPr lang="en-US" dirty="0" err="1"/>
              <a:t>kurva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±1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dan ±2 </a:t>
            </a:r>
            <a:r>
              <a:rPr lang="en-US" dirty="0" err="1"/>
              <a:t>standar</a:t>
            </a:r>
            <a:r>
              <a:rPr lang="en-US" dirty="0"/>
              <a:t> </a:t>
            </a:r>
            <a:r>
              <a:rPr lang="en-US" dirty="0" err="1"/>
              <a:t>deviasi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mean. </a:t>
            </a:r>
          </a:p>
          <a:p>
            <a:r>
              <a:rPr lang="en-US" dirty="0"/>
              <a:t>Area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probabilitas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variabel</a:t>
            </a:r>
            <a:r>
              <a:rPr lang="en-US" dirty="0"/>
              <a:t> </a:t>
            </a:r>
            <a:r>
              <a:rPr lang="en-US" dirty="0" err="1"/>
              <a:t>acak</a:t>
            </a:r>
            <a:r>
              <a:rPr lang="en-US" dirty="0"/>
              <a:t> normal x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26943E-0ADB-522A-74C0-06764CD5D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279" y="2097548"/>
            <a:ext cx="5972175" cy="8572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8EED800-6BCB-AAA6-7CAE-D393A6A1E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903" y="3482690"/>
            <a:ext cx="4804338" cy="16617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EB86D9-EC65-D9FF-6E0E-84545BCFC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3528" y="3884933"/>
            <a:ext cx="3955852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8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4900" y="76200"/>
            <a:ext cx="9980682" cy="782782"/>
          </a:xfrm>
        </p:spPr>
        <p:txBody>
          <a:bodyPr/>
          <a:lstStyle/>
          <a:p>
            <a:r>
              <a:rPr lang="en-US" sz="2800" dirty="0"/>
              <a:t>Multivariate Normal Density and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3B71CB-7471-AA26-AA54-2CEFF0E5FF57}"/>
                  </a:ext>
                </a:extLst>
              </p:cNvPr>
              <p:cNvSpPr txBox="1"/>
              <p:nvPr/>
            </p:nvSpPr>
            <p:spPr>
              <a:xfrm>
                <a:off x="454307" y="1060802"/>
                <a:ext cx="10738412" cy="54579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/>
                  <a:t>Lebih </a:t>
                </a:r>
                <a:r>
                  <a:rPr lang="en-ID" dirty="0" err="1"/>
                  <a:t>mudah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menunjukkan</a:t>
                </a:r>
                <a:r>
                  <a:rPr lang="en-ID" dirty="0"/>
                  <a:t> </a:t>
                </a:r>
                <a:r>
                  <a:rPr lang="en-ID" dirty="0" err="1"/>
                  <a:t>fungsi</a:t>
                </a:r>
                <a:r>
                  <a:rPr lang="en-ID" dirty="0"/>
                  <a:t> </a:t>
                </a:r>
                <a:r>
                  <a:rPr lang="en-ID" dirty="0" err="1"/>
                  <a:t>kerapatan</a:t>
                </a:r>
                <a:r>
                  <a:rPr lang="en-ID" dirty="0"/>
                  <a:t> normal </a:t>
                </a:r>
                <a:r>
                  <a:rPr lang="en-ID" dirty="0" err="1"/>
                  <a:t>dengan</a:t>
                </a:r>
                <a:r>
                  <a:rPr lang="en-ID" dirty="0"/>
                  <a:t> rata-rata (</a:t>
                </a:r>
                <a:r>
                  <a:rPr lang="en-ID" b="1" dirty="0"/>
                  <a:t>µ</a:t>
                </a:r>
                <a:r>
                  <a:rPr lang="en-ID" dirty="0"/>
                  <a:t>) dan </a:t>
                </a:r>
                <a:r>
                  <a:rPr lang="en-ID" dirty="0" err="1"/>
                  <a:t>varian</a:t>
                </a:r>
                <a:r>
                  <a:rPr lang="en-ID" dirty="0"/>
                  <a:t> (</a:t>
                </a:r>
                <a:r>
                  <a:rPr lang="en-ID" b="1" dirty="0">
                    <a:sym typeface="Symbol" panose="05050102010706020507" pitchFamily="18" charset="2"/>
                  </a:rPr>
                  <a:t></a:t>
                </a:r>
                <a:r>
                  <a:rPr lang="en-ID" b="1" baseline="30000" dirty="0">
                    <a:sym typeface="Symbol" panose="05050102010706020507" pitchFamily="18" charset="2"/>
                  </a:rPr>
                  <a:t>2</a:t>
                </a:r>
                <a:r>
                  <a:rPr lang="en-ID" dirty="0"/>
                  <a:t>) </a:t>
                </a:r>
                <a:r>
                  <a:rPr lang="en-ID" dirty="0" err="1"/>
                  <a:t>dengan</a:t>
                </a:r>
                <a:r>
                  <a:rPr lang="en-ID" dirty="0"/>
                  <a:t> </a:t>
                </a:r>
                <a:r>
                  <a:rPr lang="en-ID" dirty="0" err="1"/>
                  <a:t>penulisan</a:t>
                </a:r>
                <a:r>
                  <a:rPr lang="en-ID" dirty="0"/>
                  <a:t> :  </a:t>
                </a:r>
                <a:r>
                  <a:rPr lang="en-ID" sz="2400" dirty="0"/>
                  <a:t>N(</a:t>
                </a:r>
                <a:r>
                  <a:rPr lang="en-ID" sz="2400" b="1" dirty="0"/>
                  <a:t>µ,</a:t>
                </a:r>
                <a:r>
                  <a:rPr lang="en-ID" sz="2400" b="1" dirty="0">
                    <a:sym typeface="Symbol" panose="05050102010706020507" pitchFamily="18" charset="2"/>
                  </a:rPr>
                  <a:t> </a:t>
                </a:r>
                <a:r>
                  <a:rPr lang="en-ID" sz="2400" b="1" baseline="30000" dirty="0">
                    <a:sym typeface="Symbol" panose="05050102010706020507" pitchFamily="18" charset="2"/>
                  </a:rPr>
                  <a:t>2</a:t>
                </a:r>
                <a:r>
                  <a:rPr lang="en-ID" sz="2400" b="1" dirty="0"/>
                  <a:t>)</a:t>
                </a:r>
                <a:endParaRPr lang="en-ID" b="1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 err="1"/>
                  <a:t>Sehingga</a:t>
                </a:r>
                <a:r>
                  <a:rPr lang="en-ID" dirty="0"/>
                  <a:t> </a:t>
                </a:r>
                <a:r>
                  <a:rPr lang="en-ID" b="1" dirty="0"/>
                  <a:t>N(10,4) </a:t>
                </a:r>
                <a:r>
                  <a:rPr lang="en-ID" dirty="0" err="1"/>
                  <a:t>merupakan</a:t>
                </a:r>
                <a:r>
                  <a:rPr lang="en-ID" dirty="0"/>
                  <a:t> </a:t>
                </a:r>
                <a:r>
                  <a:rPr lang="en-ID" dirty="0" err="1"/>
                  <a:t>fungsi</a:t>
                </a:r>
                <a:r>
                  <a:rPr lang="en-ID" dirty="0"/>
                  <a:t> </a:t>
                </a:r>
                <a:r>
                  <a:rPr lang="en-ID" dirty="0" err="1"/>
                  <a:t>dengan</a:t>
                </a:r>
                <a:r>
                  <a:rPr lang="en-ID" dirty="0"/>
                  <a:t> </a:t>
                </a:r>
                <a:r>
                  <a:rPr lang="en-ID" b="1" dirty="0"/>
                  <a:t>µ = 10 dan </a:t>
                </a:r>
                <a:r>
                  <a:rPr lang="en-ID" dirty="0" err="1"/>
                  <a:t>dan</a:t>
                </a:r>
                <a:r>
                  <a:rPr lang="en-ID" dirty="0"/>
                  <a:t> </a:t>
                </a:r>
                <a:r>
                  <a:rPr lang="en-ID" b="1" dirty="0">
                    <a:sym typeface="Symbol" panose="05050102010706020507" pitchFamily="18" charset="2"/>
                  </a:rPr>
                  <a:t> = 2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 err="1"/>
                  <a:t>Notasi</a:t>
                </a:r>
                <a:r>
                  <a:rPr lang="en-ID" dirty="0"/>
                  <a:t> </a:t>
                </a:r>
                <a:r>
                  <a:rPr lang="en-ID" dirty="0" err="1"/>
                  <a:t>ini</a:t>
                </a:r>
                <a:r>
                  <a:rPr lang="en-ID" dirty="0"/>
                  <a:t> </a:t>
                </a:r>
                <a:r>
                  <a:rPr lang="en-ID" dirty="0" err="1"/>
                  <a:t>akan</a:t>
                </a:r>
                <a:r>
                  <a:rPr lang="en-ID" dirty="0"/>
                  <a:t> </a:t>
                </a:r>
                <a:r>
                  <a:rPr lang="en-ID" dirty="0" err="1"/>
                  <a:t>diperluas</a:t>
                </a:r>
                <a:r>
                  <a:rPr lang="en-ID" dirty="0"/>
                  <a:t> </a:t>
                </a:r>
                <a:r>
                  <a:rPr lang="en-ID" dirty="0" err="1"/>
                  <a:t>ke</a:t>
                </a:r>
                <a:r>
                  <a:rPr lang="en-ID" dirty="0"/>
                  <a:t> </a:t>
                </a:r>
                <a:r>
                  <a:rPr lang="en-ID" dirty="0" err="1"/>
                  <a:t>kasus</a:t>
                </a:r>
                <a:r>
                  <a:rPr lang="en-ID" dirty="0"/>
                  <a:t> </a:t>
                </a:r>
                <a:r>
                  <a:rPr lang="en-ID" dirty="0" err="1"/>
                  <a:t>multivariat</a:t>
                </a:r>
                <a:r>
                  <a:rPr lang="en-ID" dirty="0"/>
                  <a:t> </a:t>
                </a:r>
                <a:r>
                  <a:rPr lang="en-ID" dirty="0" err="1"/>
                  <a:t>dengan</a:t>
                </a:r>
                <a:r>
                  <a:rPr lang="en-ID" dirty="0"/>
                  <a:t> </a:t>
                </a:r>
                <a:r>
                  <a:rPr lang="en-ID" dirty="0" err="1"/>
                  <a:t>syarat</a:t>
                </a:r>
                <a:r>
                  <a:rPr lang="en-ID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D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D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D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D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 err="1"/>
                  <a:t>Dalam</a:t>
                </a:r>
                <a:r>
                  <a:rPr lang="en-ID" dirty="0"/>
                  <a:t> </a:t>
                </a:r>
                <a:r>
                  <a:rPr lang="en-ID" dirty="0" err="1"/>
                  <a:t>eksponen</a:t>
                </a:r>
                <a:r>
                  <a:rPr lang="en-ID" dirty="0"/>
                  <a:t> </a:t>
                </a:r>
                <a:r>
                  <a:rPr lang="en-ID" dirty="0" err="1"/>
                  <a:t>fungsi</a:t>
                </a:r>
                <a:r>
                  <a:rPr lang="en-ID" dirty="0"/>
                  <a:t> </a:t>
                </a:r>
                <a:r>
                  <a:rPr lang="en-ID" dirty="0" err="1"/>
                  <a:t>densitas</a:t>
                </a:r>
                <a:r>
                  <a:rPr lang="en-ID" dirty="0"/>
                  <a:t> normal </a:t>
                </a:r>
                <a:r>
                  <a:rPr lang="en-ID" dirty="0" err="1"/>
                  <a:t>univariat</a:t>
                </a:r>
                <a:r>
                  <a:rPr lang="en-ID" dirty="0"/>
                  <a:t> </a:t>
                </a:r>
                <a:r>
                  <a:rPr lang="en-ID" dirty="0" err="1"/>
                  <a:t>mengukur</a:t>
                </a:r>
                <a:r>
                  <a:rPr lang="en-ID" dirty="0"/>
                  <a:t> </a:t>
                </a:r>
                <a:r>
                  <a:rPr lang="en-ID" dirty="0" err="1"/>
                  <a:t>kuadrat</a:t>
                </a:r>
                <a:r>
                  <a:rPr lang="en-ID" dirty="0"/>
                  <a:t> </a:t>
                </a:r>
                <a:r>
                  <a:rPr lang="en-ID" dirty="0" err="1"/>
                  <a:t>jarak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x </a:t>
                </a:r>
                <a:r>
                  <a:rPr lang="en-ID" dirty="0" err="1"/>
                  <a:t>ke</a:t>
                </a:r>
                <a:r>
                  <a:rPr lang="en-ID" dirty="0"/>
                  <a:t> </a:t>
                </a:r>
                <a:r>
                  <a:rPr lang="en-ID" b="1" dirty="0"/>
                  <a:t>µ </a:t>
                </a:r>
                <a:r>
                  <a:rPr lang="en-ID" dirty="0" err="1"/>
                  <a:t>dalam</a:t>
                </a:r>
                <a:r>
                  <a:rPr lang="en-ID" dirty="0"/>
                  <a:t> </a:t>
                </a:r>
                <a:r>
                  <a:rPr lang="en-ID" dirty="0" err="1"/>
                  <a:t>satuan</a:t>
                </a:r>
                <a:r>
                  <a:rPr lang="en-ID" dirty="0"/>
                  <a:t> </a:t>
                </a:r>
                <a:r>
                  <a:rPr lang="en-ID" dirty="0" err="1"/>
                  <a:t>standar</a:t>
                </a:r>
                <a:r>
                  <a:rPr lang="en-ID" dirty="0"/>
                  <a:t> </a:t>
                </a:r>
                <a:r>
                  <a:rPr lang="en-ID" dirty="0" err="1"/>
                  <a:t>deviasi</a:t>
                </a:r>
                <a:r>
                  <a:rPr lang="en-ID" dirty="0"/>
                  <a:t>. </a:t>
                </a:r>
                <a:r>
                  <a:rPr lang="en-ID" dirty="0" err="1"/>
                  <a:t>Ini</a:t>
                </a:r>
                <a:r>
                  <a:rPr lang="en-ID" dirty="0"/>
                  <a:t> </a:t>
                </a:r>
                <a:r>
                  <a:rPr lang="en-ID" dirty="0" err="1"/>
                  <a:t>dapat</a:t>
                </a:r>
                <a:r>
                  <a:rPr lang="en-ID" dirty="0"/>
                  <a:t> </a:t>
                </a:r>
                <a:r>
                  <a:rPr lang="en-ID" dirty="0" err="1"/>
                  <a:t>digeneralisasikan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</a:t>
                </a:r>
                <a:r>
                  <a:rPr lang="en-ID" dirty="0" err="1"/>
                  <a:t>vektor</a:t>
                </a:r>
                <a:r>
                  <a:rPr lang="en-ID" dirty="0"/>
                  <a:t> </a:t>
                </a:r>
                <a:r>
                  <a:rPr lang="en-ID" i="1" dirty="0"/>
                  <a:t>p </a:t>
                </a:r>
                <a:r>
                  <a:rPr lang="en-ID" dirty="0"/>
                  <a:t>x 1 vector x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observasi</a:t>
                </a:r>
                <a:r>
                  <a:rPr lang="en-ID" dirty="0"/>
                  <a:t> pada </a:t>
                </a:r>
                <a:r>
                  <a:rPr lang="en-ID" dirty="0" err="1"/>
                  <a:t>beberapa</a:t>
                </a:r>
                <a:r>
                  <a:rPr lang="en-ID" dirty="0"/>
                  <a:t> </a:t>
                </a:r>
                <a:r>
                  <a:rPr lang="en-ID" dirty="0" err="1"/>
                  <a:t>variabel</a:t>
                </a:r>
                <a:r>
                  <a:rPr lang="en-ID" dirty="0"/>
                  <a:t> </a:t>
                </a:r>
                <a:r>
                  <a:rPr lang="en-ID" dirty="0" err="1"/>
                  <a:t>adalah</a:t>
                </a:r>
                <a:r>
                  <a:rPr lang="en-ID" dirty="0"/>
                  <a:t>: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D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ID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 err="1"/>
                  <a:t>Vektor</a:t>
                </a:r>
                <a:r>
                  <a:rPr lang="en-ID" dirty="0"/>
                  <a:t> </a:t>
                </a:r>
                <a:r>
                  <a:rPr lang="en-ID" i="1" dirty="0"/>
                  <a:t>p </a:t>
                </a:r>
                <a:r>
                  <a:rPr lang="en-ID" dirty="0"/>
                  <a:t>x 1 </a:t>
                </a:r>
                <a:r>
                  <a:rPr lang="en-ID" dirty="0" err="1"/>
                  <a:t>mewakili</a:t>
                </a:r>
                <a:r>
                  <a:rPr lang="en-ID" dirty="0"/>
                  <a:t> </a:t>
                </a:r>
                <a:r>
                  <a:rPr lang="en-ID" dirty="0" err="1"/>
                  <a:t>nilai</a:t>
                </a:r>
                <a:r>
                  <a:rPr lang="en-ID" dirty="0"/>
                  <a:t> yang </a:t>
                </a:r>
                <a:r>
                  <a:rPr lang="en-ID" dirty="0" err="1"/>
                  <a:t>diharapkan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</a:t>
                </a:r>
                <a:r>
                  <a:rPr lang="en-ID" dirty="0" err="1"/>
                  <a:t>vektor</a:t>
                </a:r>
                <a:r>
                  <a:rPr lang="en-ID" dirty="0"/>
                  <a:t> </a:t>
                </a:r>
                <a:r>
                  <a:rPr lang="en-ID" dirty="0" err="1"/>
                  <a:t>acak</a:t>
                </a:r>
                <a:r>
                  <a:rPr lang="en-ID" dirty="0"/>
                  <a:t> X, dan </a:t>
                </a:r>
                <a:r>
                  <a:rPr lang="en-ID" i="1" dirty="0"/>
                  <a:t>p </a:t>
                </a:r>
                <a:r>
                  <a:rPr lang="en-ID" dirty="0"/>
                  <a:t>x </a:t>
                </a:r>
                <a:r>
                  <a:rPr lang="en-ID" i="1" dirty="0"/>
                  <a:t>p</a:t>
                </a:r>
                <a:r>
                  <a:rPr lang="en-ID" dirty="0"/>
                  <a:t> </a:t>
                </a:r>
                <a:r>
                  <a:rPr lang="en-ID" dirty="0" err="1"/>
                  <a:t>matriksnya</a:t>
                </a:r>
                <a:r>
                  <a:rPr lang="en-ID" dirty="0"/>
                  <a:t> </a:t>
                </a:r>
                <a:r>
                  <a:rPr lang="en-ID" dirty="0">
                    <a:sym typeface="Symbol" panose="05050102010706020507" pitchFamily="18" charset="2"/>
                  </a:rPr>
                  <a:t> </a:t>
                </a:r>
                <a:r>
                  <a:rPr lang="en-ID" dirty="0" err="1"/>
                  <a:t>adalah</a:t>
                </a:r>
                <a:r>
                  <a:rPr lang="en-ID" dirty="0"/>
                  <a:t> </a:t>
                </a:r>
                <a:r>
                  <a:rPr lang="en-ID" dirty="0" err="1"/>
                  <a:t>matriks</a:t>
                </a:r>
                <a:r>
                  <a:rPr lang="en-ID" dirty="0"/>
                  <a:t> </a:t>
                </a:r>
                <a:r>
                  <a:rPr lang="en-ID" dirty="0" err="1"/>
                  <a:t>varians-kovarians</a:t>
                </a:r>
                <a:r>
                  <a:rPr lang="en-ID" dirty="0"/>
                  <a:t> </a:t>
                </a:r>
                <a:r>
                  <a:rPr lang="en-ID" dirty="0" err="1"/>
                  <a:t>dari</a:t>
                </a:r>
                <a:r>
                  <a:rPr lang="en-ID" dirty="0"/>
                  <a:t> X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 err="1"/>
                  <a:t>Dapat</a:t>
                </a:r>
                <a:r>
                  <a:rPr lang="en-ID" dirty="0"/>
                  <a:t> </a:t>
                </a:r>
                <a:r>
                  <a:rPr lang="en-ID" dirty="0" err="1"/>
                  <a:t>dilihat</a:t>
                </a:r>
                <a:r>
                  <a:rPr lang="en-ID" dirty="0"/>
                  <a:t> </a:t>
                </a:r>
                <a:r>
                  <a:rPr lang="en-ID" dirty="0" err="1"/>
                  <a:t>bahwa</a:t>
                </a:r>
                <a:r>
                  <a:rPr lang="en-ID" dirty="0"/>
                  <a:t> </a:t>
                </a:r>
                <a:r>
                  <a:rPr lang="en-ID" dirty="0" err="1"/>
                  <a:t>konstanta</a:t>
                </a:r>
                <a:r>
                  <a:rPr lang="en-ID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(2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−1/2</m:t>
                        </m:r>
                      </m:sup>
                    </m:sSup>
                  </m:oMath>
                </a14:m>
                <a:r>
                  <a:rPr lang="en-ID" dirty="0"/>
                  <a:t> dan </a:t>
                </a:r>
                <a:r>
                  <a:rPr lang="en-ID" dirty="0" err="1"/>
                  <a:t>akibatnya</a:t>
                </a:r>
                <a:r>
                  <a:rPr lang="en-ID" dirty="0"/>
                  <a:t>, </a:t>
                </a:r>
                <a:r>
                  <a:rPr lang="en-ID" dirty="0" err="1"/>
                  <a:t>densitas</a:t>
                </a:r>
                <a:r>
                  <a:rPr lang="en-ID" dirty="0"/>
                  <a:t> normal p-</a:t>
                </a:r>
                <a:r>
                  <a:rPr lang="en-ID" dirty="0" err="1"/>
                  <a:t>dimensi</a:t>
                </a:r>
                <a:r>
                  <a:rPr lang="en-ID" dirty="0"/>
                  <a:t> </a:t>
                </a:r>
                <a:r>
                  <a:rPr lang="en-ID" dirty="0" err="1"/>
                  <a:t>untuk</a:t>
                </a:r>
                <a:r>
                  <a:rPr lang="en-ID" dirty="0"/>
                  <a:t> random </a:t>
                </a:r>
                <a:r>
                  <a:rPr lang="en-ID" dirty="0" err="1"/>
                  <a:t>vektor</a:t>
                </a:r>
                <a:r>
                  <a:rPr lang="en-ID" dirty="0"/>
                  <a:t> X’ = [X</a:t>
                </a:r>
                <a:r>
                  <a:rPr lang="en-ID" baseline="-25000" dirty="0"/>
                  <a:t>1</a:t>
                </a:r>
                <a:r>
                  <a:rPr lang="en-ID" dirty="0"/>
                  <a:t>,X</a:t>
                </a:r>
                <a:r>
                  <a:rPr lang="en-ID" baseline="-25000" dirty="0"/>
                  <a:t>2</a:t>
                </a:r>
                <a:r>
                  <a:rPr lang="en-ID" dirty="0"/>
                  <a:t>, … , </a:t>
                </a:r>
                <a:r>
                  <a:rPr lang="en-ID" dirty="0" err="1"/>
                  <a:t>X</a:t>
                </a:r>
                <a:r>
                  <a:rPr lang="en-ID" baseline="-25000" dirty="0" err="1"/>
                  <a:t>p</a:t>
                </a:r>
                <a:r>
                  <a:rPr lang="en-ID" dirty="0"/>
                  <a:t>] </a:t>
                </a:r>
                <a:r>
                  <a:rPr lang="en-ID" dirty="0" err="1"/>
                  <a:t>memiliki</a:t>
                </a:r>
                <a:r>
                  <a:rPr lang="en-ID" dirty="0"/>
                  <a:t> </a:t>
                </a:r>
                <a:r>
                  <a:rPr lang="en-ID" dirty="0" err="1"/>
                  <a:t>bentuk</a:t>
                </a:r>
                <a:endParaRPr lang="en-ID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/>
                  <a:t>Dimana: - </a:t>
                </a:r>
                <a:r>
                  <a:rPr lang="en-ID" dirty="0">
                    <a:latin typeface="Arial" panose="020B0604020202020204" pitchFamily="34" charset="0"/>
                    <a:cs typeface="Arial" panose="020B0604020202020204" pitchFamily="34" charset="0"/>
                  </a:rPr>
                  <a:t>∞ &lt; xi &lt; ∞ , I = 1,2, … , p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D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Maka</a:t>
                </a:r>
                <a:r>
                  <a:rPr lang="en-ID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ID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notasinya</a:t>
                </a:r>
                <a:r>
                  <a:rPr lang="en-ID" dirty="0">
                    <a:latin typeface="Arial" panose="020B0604020202020204" pitchFamily="34" charset="0"/>
                    <a:cs typeface="Arial" panose="020B0604020202020204" pitchFamily="34" charset="0"/>
                  </a:rPr>
                  <a:t> : </a:t>
                </a:r>
                <a:r>
                  <a:rPr lang="en-ID" sz="1800" dirty="0"/>
                  <a:t>N</a:t>
                </a:r>
                <a:r>
                  <a:rPr lang="en-ID" sz="1800" baseline="-25000" dirty="0"/>
                  <a:t>p</a:t>
                </a:r>
                <a:r>
                  <a:rPr lang="en-ID" sz="1800" dirty="0"/>
                  <a:t>(</a:t>
                </a:r>
                <a:r>
                  <a:rPr lang="en-ID" sz="1800" b="1" dirty="0"/>
                  <a:t>µ,</a:t>
                </a:r>
                <a:r>
                  <a:rPr lang="en-ID" sz="1800" b="1" dirty="0">
                    <a:sym typeface="Symbol" panose="05050102010706020507" pitchFamily="18" charset="2"/>
                  </a:rPr>
                  <a:t> </a:t>
                </a:r>
                <a:r>
                  <a:rPr lang="en-ID" sz="1800" b="1" baseline="30000" dirty="0">
                    <a:sym typeface="Symbol" panose="05050102010706020507" pitchFamily="18" charset="2"/>
                  </a:rPr>
                  <a:t>2</a:t>
                </a:r>
                <a:r>
                  <a:rPr lang="en-ID" sz="1800" b="1" dirty="0"/>
                  <a:t>)</a:t>
                </a:r>
                <a:endParaRPr lang="en-ID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53B71CB-7471-AA26-AA54-2CEFF0E5FF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307" y="1060802"/>
                <a:ext cx="10738412" cy="5457969"/>
              </a:xfrm>
              <a:prstGeom prst="rect">
                <a:avLst/>
              </a:prstGeom>
              <a:blipFill>
                <a:blip r:embed="rId2"/>
                <a:stretch>
                  <a:fillRect l="-398" t="-670" r="-965" b="-894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>
            <a:extLst>
              <a:ext uri="{FF2B5EF4-FFF2-40B4-BE49-F238E27FC236}">
                <a16:creationId xmlns:a16="http://schemas.microsoft.com/office/drawing/2014/main" id="{6F1631C7-B110-1F81-F658-23D808EFB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004" y="2429779"/>
            <a:ext cx="3771900" cy="7715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1B845B-4F1B-53D5-9DCE-BB516E433E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266" y="4152234"/>
            <a:ext cx="2619375" cy="485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C58743-621C-7806-24B0-BDD8DA416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780" y="5797198"/>
            <a:ext cx="3990975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09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Bivariate Normal 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98173" y="1013791"/>
                <a:ext cx="11350487" cy="4562061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Evaluasi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US" i="1" dirty="0"/>
                  <a:t>p </a:t>
                </a:r>
                <a:r>
                  <a:rPr lang="en-US" dirty="0"/>
                  <a:t>= 2-variate </a:t>
                </a:r>
                <a:r>
                  <a:rPr lang="en-US" dirty="0" err="1"/>
                  <a:t>kepadatannormal</a:t>
                </a:r>
                <a:r>
                  <a:rPr lang="en-US" dirty="0"/>
                  <a:t> </a:t>
                </a:r>
                <a:r>
                  <a:rPr lang="en-US" dirty="0" err="1"/>
                  <a:t>dalam</a:t>
                </a:r>
                <a:r>
                  <a:rPr lang="en-US" dirty="0"/>
                  <a:t> parameter </a:t>
                </a:r>
                <a:r>
                  <a:rPr lang="en-ID" b="1" dirty="0"/>
                  <a:t>µ</a:t>
                </a:r>
                <a:r>
                  <a:rPr lang="en-ID" b="1" baseline="-25000" dirty="0"/>
                  <a:t>1</a:t>
                </a:r>
                <a:r>
                  <a:rPr lang="en-ID" b="1" dirty="0"/>
                  <a:t> = E(X</a:t>
                </a:r>
                <a:r>
                  <a:rPr lang="en-ID" b="1" baseline="-25000" dirty="0"/>
                  <a:t>1</a:t>
                </a:r>
                <a:r>
                  <a:rPr lang="en-ID" b="1" dirty="0"/>
                  <a:t>), µ</a:t>
                </a:r>
                <a:r>
                  <a:rPr lang="en-ID" b="1" baseline="-25000" dirty="0"/>
                  <a:t>2 </a:t>
                </a:r>
                <a:r>
                  <a:rPr lang="en-ID" b="1" dirty="0"/>
                  <a:t>= E(X</a:t>
                </a:r>
                <a:r>
                  <a:rPr lang="en-ID" b="1" baseline="-25000" dirty="0"/>
                  <a:t>2</a:t>
                </a:r>
                <a:r>
                  <a:rPr lang="en-ID" b="1" dirty="0"/>
                  <a:t>), </a:t>
                </a:r>
                <a:r>
                  <a:rPr lang="en-ID" sz="1800" b="1" dirty="0">
                    <a:sym typeface="Symbol" panose="05050102010706020507" pitchFamily="18" charset="2"/>
                  </a:rPr>
                  <a:t>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11</a:t>
                </a:r>
                <a:r>
                  <a:rPr lang="en-ID" sz="1800" b="1" dirty="0">
                    <a:sym typeface="Symbol" panose="05050102010706020507" pitchFamily="18" charset="2"/>
                  </a:rPr>
                  <a:t> = Var (X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</a:t>
                </a:r>
                <a:r>
                  <a:rPr lang="en-ID" sz="1800" b="1" dirty="0">
                    <a:sym typeface="Symbol" panose="05050102010706020507" pitchFamily="18" charset="2"/>
                  </a:rPr>
                  <a:t>), 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22 </a:t>
                </a:r>
                <a:r>
                  <a:rPr lang="en-ID" sz="1800" b="1" dirty="0">
                    <a:sym typeface="Symbol" panose="05050102010706020507" pitchFamily="18" charset="2"/>
                  </a:rPr>
                  <a:t>= Var(X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2</a:t>
                </a:r>
                <a:r>
                  <a:rPr lang="en-ID" sz="1800" b="1" dirty="0">
                    <a:sym typeface="Symbol" panose="05050102010706020507" pitchFamily="18" charset="2"/>
                  </a:rPr>
                  <a:t>), dan 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12</a:t>
                </a:r>
                <a:r>
                  <a:rPr lang="en-ID" sz="1800" b="1" dirty="0">
                    <a:sym typeface="Symbol" panose="05050102010706020507" pitchFamily="18" charset="2"/>
                  </a:rPr>
                  <a:t> = 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12</a:t>
                </a:r>
                <a:r>
                  <a:rPr lang="en-ID" sz="1800" b="1" dirty="0">
                    <a:sym typeface="Symbol" panose="05050102010706020507" pitchFamily="18" charset="2"/>
                  </a:rPr>
                  <a:t>/(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1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D" sz="18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ID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𝟏𝟏</m:t>
                            </m:r>
                          </m:sub>
                        </m:sSub>
                        <m:rad>
                          <m:radPr>
                            <m:degHide m:val="on"/>
                            <m:ctrlPr>
                              <a:rPr lang="en-ID" sz="18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radPr>
                          <m:deg/>
                          <m:e>
                            <m:sSub>
                              <m:sSubPr>
                                <m:ctrlPr>
                                  <a:rPr lang="en-ID" sz="1800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</m:ctrlPr>
                              </m:sSubPr>
                              <m:e>
                                <m:r>
                                  <a:rPr lang="en-ID" sz="18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𝝈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  <a:sym typeface="Symbol" panose="05050102010706020507" pitchFamily="18" charset="2"/>
                                  </a:rPr>
                                  <m:t>𝟐𝟐</m:t>
                                </m:r>
                              </m:sub>
                            </m:sSub>
                          </m:e>
                        </m:rad>
                      </m:e>
                    </m:rad>
                  </m:oMath>
                </a14:m>
                <a:r>
                  <a:rPr lang="en-ID" sz="1800" b="1" dirty="0">
                    <a:sym typeface="Symbol" panose="05050102010706020507" pitchFamily="18" charset="2"/>
                  </a:rPr>
                  <a:t>)</a:t>
                </a:r>
                <a:r>
                  <a:rPr lang="en-ID" b="1" dirty="0"/>
                  <a:t> = </a:t>
                </a:r>
                <a:r>
                  <a:rPr lang="en-ID" b="1" dirty="0" err="1"/>
                  <a:t>Corr</a:t>
                </a:r>
                <a:r>
                  <a:rPr lang="en-ID" b="1" dirty="0"/>
                  <a:t>(X</a:t>
                </a:r>
                <a:r>
                  <a:rPr lang="en-ID" b="1" baseline="-25000" dirty="0"/>
                  <a:t>1</a:t>
                </a:r>
                <a:r>
                  <a:rPr lang="en-ID" b="1" dirty="0"/>
                  <a:t>, X</a:t>
                </a:r>
                <a:r>
                  <a:rPr lang="en-ID" b="1" baseline="-25000" dirty="0"/>
                  <a:t>2</a:t>
                </a:r>
                <a:r>
                  <a:rPr lang="en-ID" b="1" dirty="0"/>
                  <a:t>).</a:t>
                </a:r>
              </a:p>
              <a:p>
                <a:r>
                  <a:rPr lang="en-ID" dirty="0" err="1"/>
                  <a:t>Untuk</a:t>
                </a:r>
                <a:r>
                  <a:rPr lang="en-ID" dirty="0"/>
                  <a:t> invers </a:t>
                </a:r>
                <a:r>
                  <a:rPr lang="en-ID" dirty="0" err="1"/>
                  <a:t>dari</a:t>
                </a:r>
                <a:r>
                  <a:rPr lang="en-ID" dirty="0"/>
                  <a:t> : </a:t>
                </a:r>
              </a:p>
              <a:p>
                <a:endParaRPr lang="en-ID" dirty="0"/>
              </a:p>
              <a:p>
                <a:endParaRPr lang="en-ID" dirty="0"/>
              </a:p>
              <a:p>
                <a:r>
                  <a:rPr lang="en-ID" dirty="0" err="1"/>
                  <a:t>Adalah</a:t>
                </a:r>
                <a:r>
                  <a:rPr lang="en-ID" dirty="0"/>
                  <a:t> : </a:t>
                </a:r>
              </a:p>
              <a:p>
                <a:endParaRPr lang="en-ID" dirty="0"/>
              </a:p>
              <a:p>
                <a:endParaRPr lang="en-ID" dirty="0"/>
              </a:p>
              <a:p>
                <a:r>
                  <a:rPr lang="en-US" dirty="0" err="1"/>
                  <a:t>koefisien</a:t>
                </a:r>
                <a:r>
                  <a:rPr lang="en-US" dirty="0"/>
                  <a:t> </a:t>
                </a:r>
                <a:r>
                  <a:rPr lang="en-US" dirty="0" err="1"/>
                  <a:t>korelasi</a:t>
                </a:r>
                <a:r>
                  <a:rPr lang="en-US" dirty="0"/>
                  <a:t> </a:t>
                </a:r>
                <a:r>
                  <a:rPr lang="en-ID" sz="1800" b="1" dirty="0">
                    <a:sym typeface="Symbol" panose="05050102010706020507" pitchFamily="18" charset="2"/>
                  </a:rPr>
                  <a:t>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12</a:t>
                </a:r>
                <a:r>
                  <a:rPr lang="en-ID" sz="1800" b="1" dirty="0">
                    <a:sym typeface="Symbol" panose="05050102010706020507" pitchFamily="18" charset="2"/>
                  </a:rPr>
                  <a:t> </a:t>
                </a:r>
                <a:r>
                  <a:rPr lang="en-US" dirty="0"/>
                  <a:t>:     </a:t>
                </a:r>
                <a:r>
                  <a:rPr lang="en-ID" sz="1800" b="1" dirty="0">
                    <a:sym typeface="Symbol" panose="05050102010706020507" pitchFamily="18" charset="2"/>
                  </a:rPr>
                  <a:t>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12 </a:t>
                </a:r>
                <a:r>
                  <a:rPr lang="en-ID" sz="1800" b="1" dirty="0">
                    <a:sym typeface="Symbol" panose="05050102010706020507" pitchFamily="18" charset="2"/>
                  </a:rPr>
                  <a:t>= 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12</a:t>
                </a:r>
                <a:r>
                  <a:rPr lang="en-ID" sz="1800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sz="1800" b="1" i="1" smtClean="0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D" sz="18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ID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𝝈</m:t>
                            </m:r>
                          </m:e>
                          <m:sub>
                            <m:r>
                              <a:rPr lang="en-US" sz="1800" b="1" i="1" smtClean="0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𝟏𝟏</m:t>
                            </m:r>
                          </m:sub>
                        </m:sSub>
                      </m:e>
                    </m:rad>
                    <m:rad>
                      <m:radPr>
                        <m:degHide m:val="on"/>
                        <m:ctrlPr>
                          <a:rPr lang="en-ID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D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ID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𝟐𝟐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  <a:p>
                <a:r>
                  <a:rPr lang="en-US" dirty="0" err="1"/>
                  <a:t>Diperoleh</a:t>
                </a:r>
                <a:r>
                  <a:rPr lang="en-US" dirty="0"/>
                  <a:t> : </a:t>
                </a:r>
                <a:r>
                  <a:rPr lang="en-ID" sz="1800" b="1" dirty="0">
                    <a:sym typeface="Symbol" panose="05050102010706020507" pitchFamily="18" charset="2"/>
                  </a:rPr>
                  <a:t>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11</a:t>
                </a:r>
                <a:r>
                  <a:rPr lang="en-ID" sz="1800" b="1" dirty="0">
                    <a:sym typeface="Symbol" panose="05050102010706020507" pitchFamily="18" charset="2"/>
                  </a:rPr>
                  <a:t> 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22 </a:t>
                </a:r>
                <a:r>
                  <a:rPr lang="en-ID" sz="1800" b="1" dirty="0">
                    <a:sym typeface="Symbol" panose="05050102010706020507" pitchFamily="18" charset="2"/>
                  </a:rPr>
                  <a:t>- </a:t>
                </a:r>
                <a:r>
                  <a:rPr lang="en-ID" sz="1800" b="1" baseline="30000" dirty="0">
                    <a:sym typeface="Symbol" panose="05050102010706020507" pitchFamily="18" charset="2"/>
                  </a:rPr>
                  <a:t>2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12 </a:t>
                </a:r>
                <a:r>
                  <a:rPr lang="en-ID" sz="1800" b="1" dirty="0">
                    <a:sym typeface="Symbol" panose="05050102010706020507" pitchFamily="18" charset="2"/>
                  </a:rPr>
                  <a:t>= 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11</a:t>
                </a:r>
                <a:r>
                  <a:rPr lang="en-ID" sz="1800" b="1" dirty="0">
                    <a:sym typeface="Symbol" panose="05050102010706020507" pitchFamily="18" charset="2"/>
                  </a:rPr>
                  <a:t> 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22 </a:t>
                </a:r>
                <a:r>
                  <a:rPr lang="en-ID" sz="1800" b="1" dirty="0">
                    <a:sym typeface="Symbol" panose="05050102010706020507" pitchFamily="18" charset="2"/>
                  </a:rPr>
                  <a:t>(1- </a:t>
                </a:r>
                <a:r>
                  <a:rPr lang="en-ID" sz="1800" b="1" baseline="30000" dirty="0">
                    <a:sym typeface="Symbol" panose="05050102010706020507" pitchFamily="18" charset="2"/>
                  </a:rPr>
                  <a:t>2</a:t>
                </a:r>
                <a:r>
                  <a:rPr lang="en-ID" sz="1800" b="1" baseline="-25000" dirty="0">
                    <a:sym typeface="Symbol" panose="05050102010706020507" pitchFamily="18" charset="2"/>
                  </a:rPr>
                  <a:t>12</a:t>
                </a:r>
                <a:r>
                  <a:rPr lang="en-ID" sz="1800" b="1" dirty="0">
                    <a:sym typeface="Symbol" panose="05050102010706020507" pitchFamily="18" charset="2"/>
                  </a:rPr>
                  <a:t>)</a:t>
                </a:r>
              </a:p>
              <a:p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kuadrat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ID" b="1" dirty="0">
                    <a:sym typeface="Symbol" panose="05050102010706020507" pitchFamily="18" charset="2"/>
                  </a:rPr>
                  <a:t> :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98173" y="1013791"/>
                <a:ext cx="11350487" cy="4562061"/>
              </a:xfrm>
              <a:blipFill>
                <a:blip r:embed="rId2"/>
                <a:stretch>
                  <a:fillRect l="-1289" t="-1335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C8119FC-3DF3-CE02-1F5D-8F9810377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664" y="1824244"/>
            <a:ext cx="2114550" cy="933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C798EA2-EDCD-1C72-1680-4400210299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418" y="2977159"/>
            <a:ext cx="4486275" cy="1028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3BFCEC4-73C5-FFA6-DD34-29F58B1F9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04797" y="5090077"/>
            <a:ext cx="2619375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Bivariate Normal Density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half" idx="2"/>
              </p:nvPr>
            </p:nvSpPr>
            <p:spPr>
              <a:xfrm>
                <a:off x="298173" y="1013791"/>
                <a:ext cx="11350487" cy="5486400"/>
              </a:xfrm>
            </p:spPr>
            <p:txBody>
              <a:bodyPr>
                <a:normAutofit/>
              </a:bodyPr>
              <a:lstStyle/>
              <a:p>
                <a:r>
                  <a:rPr lang="en-US" dirty="0" err="1"/>
                  <a:t>jarak</a:t>
                </a:r>
                <a:r>
                  <a:rPr lang="en-US" dirty="0"/>
                  <a:t> </a:t>
                </a:r>
                <a:r>
                  <a:rPr lang="en-US" dirty="0" err="1"/>
                  <a:t>kuadrat</a:t>
                </a:r>
                <a:r>
                  <a:rPr lang="en-US" dirty="0"/>
                  <a:t> </a:t>
                </a:r>
                <a:r>
                  <a:rPr lang="en-US" dirty="0" err="1"/>
                  <a:t>menjadi</a:t>
                </a:r>
                <a:r>
                  <a:rPr lang="en-ID" b="1" dirty="0">
                    <a:sym typeface="Symbol" panose="05050102010706020507" pitchFamily="18" charset="2"/>
                  </a:rPr>
                  <a:t> :</a:t>
                </a: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endParaRPr lang="en-ID" b="1" dirty="0">
                  <a:sym typeface="Symbol" panose="05050102010706020507" pitchFamily="18" charset="2"/>
                </a:endParaRPr>
              </a:p>
              <a:p>
                <a:r>
                  <a:rPr lang="en-US" dirty="0"/>
                  <a:t> </a:t>
                </a:r>
                <a:r>
                  <a:rPr lang="en-US" dirty="0" err="1"/>
                  <a:t>Untuk</a:t>
                </a:r>
                <a:r>
                  <a:rPr lang="en-US" dirty="0"/>
                  <a:t> </a:t>
                </a:r>
                <a:r>
                  <a:rPr lang="en-ID" sz="1800" b="0" i="0" u="none" strike="noStrike" baseline="0" dirty="0">
                    <a:latin typeface="TimesTen-Roman"/>
                  </a:rPr>
                  <a:t>standardized values : (x</a:t>
                </a:r>
                <a:r>
                  <a:rPr lang="en-ID" sz="1800" b="0" i="0" u="none" strike="noStrike" baseline="-25000" dirty="0">
                    <a:latin typeface="TimesTen-Roman"/>
                  </a:rPr>
                  <a:t>1</a:t>
                </a:r>
                <a:r>
                  <a:rPr lang="en-ID" sz="1800" b="0" i="0" u="none" strike="noStrike" baseline="0" dirty="0">
                    <a:latin typeface="TimesTen-Roman"/>
                  </a:rPr>
                  <a:t> - </a:t>
                </a:r>
                <a:r>
                  <a:rPr lang="en-ID" b="1" dirty="0"/>
                  <a:t>µ</a:t>
                </a:r>
                <a:r>
                  <a:rPr lang="en-ID" b="1" baseline="-25000" dirty="0"/>
                  <a:t>1</a:t>
                </a:r>
                <a:r>
                  <a:rPr lang="en-ID" sz="1800" b="0" i="0" u="none" strike="noStrike" baseline="0" dirty="0">
                    <a:latin typeface="TimesTen-Roman"/>
                  </a:rPr>
                  <a:t>) /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D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ID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𝟏𝟏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dirty="0"/>
                  <a:t>  dan </a:t>
                </a:r>
                <a:r>
                  <a:rPr lang="en-ID" dirty="0">
                    <a:latin typeface="TimesTen-Roman"/>
                  </a:rPr>
                  <a:t>(x</a:t>
                </a:r>
                <a:r>
                  <a:rPr lang="en-ID" baseline="-25000" dirty="0">
                    <a:latin typeface="TimesTen-Roman"/>
                  </a:rPr>
                  <a:t>2</a:t>
                </a:r>
                <a:r>
                  <a:rPr lang="en-ID" dirty="0">
                    <a:latin typeface="TimesTen-Roman"/>
                  </a:rPr>
                  <a:t> - </a:t>
                </a:r>
                <a:r>
                  <a:rPr lang="en-ID" b="1" dirty="0"/>
                  <a:t>µ</a:t>
                </a:r>
                <a:r>
                  <a:rPr lang="en-ID" b="1" baseline="-25000" dirty="0"/>
                  <a:t>2</a:t>
                </a:r>
                <a:r>
                  <a:rPr lang="en-ID" dirty="0">
                    <a:latin typeface="TimesTen-Roman"/>
                  </a:rPr>
                  <a:t>) /</a:t>
                </a:r>
                <a:r>
                  <a:rPr lang="en-ID" b="1" dirty="0">
                    <a:sym typeface="Symbol" panose="05050102010706020507" pitchFamily="18" charset="2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ID" b="1" i="1">
                            <a:latin typeface="Cambria Math" panose="02040503050406030204" pitchFamily="18" charset="0"/>
                            <a:sym typeface="Symbol" panose="05050102010706020507" pitchFamily="18" charset="2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ID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</m:ctrlPr>
                          </m:sSubPr>
                          <m:e>
                            <m:r>
                              <a:rPr lang="en-ID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𝝈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  <a:sym typeface="Symbol" panose="05050102010706020507" pitchFamily="18" charset="2"/>
                              </a:rPr>
                              <m:t>𝟐𝟐</m:t>
                            </m:r>
                          </m:sub>
                        </m:sSub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2"/>
              </p:nvPr>
            </p:nvSpPr>
            <p:spPr>
              <a:xfrm>
                <a:off x="298173" y="1013791"/>
                <a:ext cx="11350487" cy="5486400"/>
              </a:xfrm>
              <a:blipFill>
                <a:blip r:embed="rId2"/>
                <a:stretch>
                  <a:fillRect l="-1289" t="-1111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33BFCEC4-73C5-FFA6-DD34-29F58B1F92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484" y="1382781"/>
            <a:ext cx="2619375" cy="4857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24E255-C3D7-E153-A625-4186003AC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340" y="2083051"/>
            <a:ext cx="4667250" cy="819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6F3A7E-0458-4E71-81DC-ABE42A6E5D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590" y="1997326"/>
            <a:ext cx="6038850" cy="9906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5BAE132-B987-81A6-A343-72CA95D122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3340" y="3207390"/>
            <a:ext cx="8896350" cy="9334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1D27092-6466-8747-114F-276CC83718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540" y="4252084"/>
            <a:ext cx="87439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40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Bivariate Normal Density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1"/>
            <a:ext cx="11350487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|</a:t>
            </a:r>
            <a:r>
              <a:rPr lang="en-ID" dirty="0">
                <a:sym typeface="Symbol" panose="05050102010706020507" pitchFamily="18" charset="2"/>
              </a:rPr>
              <a:t>|</a:t>
            </a:r>
            <a:r>
              <a:rPr lang="en-ID" b="1" dirty="0">
                <a:sym typeface="Symbol" panose="05050102010706020507" pitchFamily="18" charset="2"/>
              </a:rPr>
              <a:t> = </a:t>
            </a:r>
            <a:r>
              <a:rPr lang="en-ID" b="1" baseline="-25000" dirty="0">
                <a:sym typeface="Symbol" panose="05050102010706020507" pitchFamily="18" charset="2"/>
              </a:rPr>
              <a:t>11</a:t>
            </a:r>
            <a:r>
              <a:rPr lang="en-ID" b="1" dirty="0">
                <a:sym typeface="Symbol" panose="05050102010706020507" pitchFamily="18" charset="2"/>
              </a:rPr>
              <a:t> </a:t>
            </a:r>
            <a:r>
              <a:rPr lang="en-ID" b="1" baseline="-25000" dirty="0">
                <a:sym typeface="Symbol" panose="05050102010706020507" pitchFamily="18" charset="2"/>
              </a:rPr>
              <a:t>22 </a:t>
            </a:r>
            <a:r>
              <a:rPr lang="en-ID" sz="2000" b="1" dirty="0">
                <a:sym typeface="Symbol" panose="05050102010706020507" pitchFamily="18" charset="2"/>
              </a:rPr>
              <a:t>- </a:t>
            </a:r>
            <a:r>
              <a:rPr lang="en-ID" b="1" dirty="0">
                <a:sym typeface="Symbol" panose="05050102010706020507" pitchFamily="18" charset="2"/>
              </a:rPr>
              <a:t></a:t>
            </a:r>
            <a:r>
              <a:rPr lang="en-ID" b="1" baseline="30000" dirty="0">
                <a:sym typeface="Symbol" panose="05050102010706020507" pitchFamily="18" charset="2"/>
              </a:rPr>
              <a:t>2</a:t>
            </a:r>
            <a:r>
              <a:rPr lang="en-ID" b="1" baseline="-25000" dirty="0">
                <a:sym typeface="Symbol" panose="05050102010706020507" pitchFamily="18" charset="2"/>
              </a:rPr>
              <a:t>12 </a:t>
            </a:r>
            <a:r>
              <a:rPr lang="en-ID" b="1" dirty="0">
                <a:sym typeface="Symbol" panose="05050102010706020507" pitchFamily="18" charset="2"/>
              </a:rPr>
              <a:t>= </a:t>
            </a:r>
            <a:r>
              <a:rPr lang="en-ID" b="1" baseline="-25000" dirty="0">
                <a:sym typeface="Symbol" panose="05050102010706020507" pitchFamily="18" charset="2"/>
              </a:rPr>
              <a:t>11</a:t>
            </a:r>
            <a:r>
              <a:rPr lang="en-ID" b="1" dirty="0">
                <a:sym typeface="Symbol" panose="05050102010706020507" pitchFamily="18" charset="2"/>
              </a:rPr>
              <a:t> </a:t>
            </a:r>
            <a:r>
              <a:rPr lang="en-ID" b="1" baseline="-25000" dirty="0">
                <a:sym typeface="Symbol" panose="05050102010706020507" pitchFamily="18" charset="2"/>
              </a:rPr>
              <a:t>22 </a:t>
            </a:r>
            <a:r>
              <a:rPr lang="en-ID" b="1" dirty="0">
                <a:sym typeface="Symbol" panose="05050102010706020507" pitchFamily="18" charset="2"/>
              </a:rPr>
              <a:t>(1- </a:t>
            </a:r>
            <a:r>
              <a:rPr lang="en-ID" b="1" baseline="30000" dirty="0">
                <a:sym typeface="Symbol" panose="05050102010706020507" pitchFamily="18" charset="2"/>
              </a:rPr>
              <a:t>2</a:t>
            </a:r>
            <a:r>
              <a:rPr lang="en-ID" b="1" baseline="-25000" dirty="0">
                <a:sym typeface="Symbol" panose="05050102010706020507" pitchFamily="18" charset="2"/>
              </a:rPr>
              <a:t>12</a:t>
            </a:r>
            <a:r>
              <a:rPr lang="en-ID" b="1" dirty="0">
                <a:sym typeface="Symbol" panose="05050102010706020507" pitchFamily="18" charset="2"/>
              </a:rPr>
              <a:t>)</a:t>
            </a:r>
          </a:p>
          <a:p>
            <a:r>
              <a:rPr lang="en-ID" dirty="0" err="1">
                <a:sym typeface="Symbol" panose="05050102010706020507" pitchFamily="18" charset="2"/>
              </a:rPr>
              <a:t>Subtitusi</a:t>
            </a:r>
            <a:r>
              <a:rPr lang="en-ID" dirty="0">
                <a:sym typeface="Symbol" panose="05050102010706020507" pitchFamily="18" charset="2"/>
              </a:rPr>
              <a:t> : </a:t>
            </a:r>
            <a:r>
              <a:rPr lang="en-ID" baseline="30000" dirty="0">
                <a:sym typeface="Symbol" panose="05050102010706020507" pitchFamily="18" charset="2"/>
              </a:rPr>
              <a:t>-1</a:t>
            </a:r>
            <a:r>
              <a:rPr lang="en-ID" dirty="0">
                <a:sym typeface="Symbol" panose="05050102010706020507" pitchFamily="18" charset="2"/>
              </a:rPr>
              <a:t> dan </a:t>
            </a:r>
            <a:r>
              <a:rPr lang="en-US" dirty="0"/>
              <a:t>|</a:t>
            </a:r>
            <a:r>
              <a:rPr lang="en-ID" dirty="0">
                <a:sym typeface="Symbol" panose="05050102010706020507" pitchFamily="18" charset="2"/>
              </a:rPr>
              <a:t>|, </a:t>
            </a:r>
            <a:r>
              <a:rPr lang="en-ID" dirty="0" err="1">
                <a:sym typeface="Symbol" panose="05050102010706020507" pitchFamily="18" charset="2"/>
              </a:rPr>
              <a:t>maka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persamaan</a:t>
            </a:r>
            <a:r>
              <a:rPr lang="en-ID" dirty="0">
                <a:sym typeface="Symbol" panose="05050102010706020507" pitchFamily="18" charset="2"/>
              </a:rPr>
              <a:t> bivariate (=2) normal density </a:t>
            </a:r>
            <a:r>
              <a:rPr lang="en-ID" dirty="0" err="1">
                <a:sym typeface="Symbol" panose="05050102010706020507" pitchFamily="18" charset="2"/>
              </a:rPr>
              <a:t>dengan</a:t>
            </a:r>
            <a:r>
              <a:rPr lang="en-ID" dirty="0">
                <a:sym typeface="Symbol" panose="05050102010706020507" pitchFamily="18" charset="2"/>
              </a:rPr>
              <a:t> parameter: </a:t>
            </a:r>
            <a:r>
              <a:rPr lang="en-ID" b="1" dirty="0"/>
              <a:t>µ</a:t>
            </a:r>
            <a:r>
              <a:rPr lang="en-ID" b="1" baseline="-25000" dirty="0"/>
              <a:t>1</a:t>
            </a:r>
            <a:r>
              <a:rPr lang="en-ID" b="1" dirty="0"/>
              <a:t>, µ</a:t>
            </a:r>
            <a:r>
              <a:rPr lang="en-ID" b="1" baseline="-25000" dirty="0"/>
              <a:t>2,</a:t>
            </a:r>
            <a:r>
              <a:rPr lang="en-ID" b="1" dirty="0"/>
              <a:t> </a:t>
            </a:r>
            <a:r>
              <a:rPr lang="en-ID" b="1" dirty="0">
                <a:sym typeface="Symbol" panose="05050102010706020507" pitchFamily="18" charset="2"/>
              </a:rPr>
              <a:t></a:t>
            </a:r>
            <a:r>
              <a:rPr lang="en-ID" b="1" baseline="-25000" dirty="0">
                <a:sym typeface="Symbol" panose="05050102010706020507" pitchFamily="18" charset="2"/>
              </a:rPr>
              <a:t>11</a:t>
            </a:r>
            <a:r>
              <a:rPr lang="en-ID" b="1" dirty="0">
                <a:sym typeface="Symbol" panose="05050102010706020507" pitchFamily="18" charset="2"/>
              </a:rPr>
              <a:t>, </a:t>
            </a:r>
            <a:r>
              <a:rPr lang="en-ID" b="1" baseline="-25000" dirty="0">
                <a:sym typeface="Symbol" panose="05050102010706020507" pitchFamily="18" charset="2"/>
              </a:rPr>
              <a:t>22  </a:t>
            </a:r>
            <a:r>
              <a:rPr lang="en-ID" b="1" dirty="0">
                <a:sym typeface="Symbol" panose="05050102010706020507" pitchFamily="18" charset="2"/>
              </a:rPr>
              <a:t>dan</a:t>
            </a:r>
            <a:r>
              <a:rPr lang="en-ID" b="1" baseline="-25000" dirty="0">
                <a:sym typeface="Symbol" panose="05050102010706020507" pitchFamily="18" charset="2"/>
              </a:rPr>
              <a:t>  </a:t>
            </a:r>
            <a:r>
              <a:rPr lang="en-ID" dirty="0">
                <a:sym typeface="Symbol" panose="05050102010706020507" pitchFamily="18" charset="2"/>
              </a:rPr>
              <a:t></a:t>
            </a:r>
            <a:r>
              <a:rPr lang="en-ID" baseline="-25000" dirty="0">
                <a:sym typeface="Symbol" panose="05050102010706020507" pitchFamily="18" charset="2"/>
              </a:rPr>
              <a:t>12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adalah</a:t>
            </a:r>
            <a:r>
              <a:rPr lang="en-ID" dirty="0">
                <a:sym typeface="Symbol" panose="05050102010706020507" pitchFamily="18" charset="2"/>
              </a:rPr>
              <a:t>:</a:t>
            </a: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endParaRPr lang="en-ID" b="1" dirty="0">
              <a:sym typeface="Symbol" panose="05050102010706020507" pitchFamily="18" charset="2"/>
            </a:endParaRPr>
          </a:p>
          <a:p>
            <a:r>
              <a:rPr lang="en-ID" b="1" dirty="0" err="1">
                <a:sym typeface="Symbol" panose="05050102010706020507" pitchFamily="18" charset="2"/>
              </a:rPr>
              <a:t>Contoh</a:t>
            </a:r>
            <a:r>
              <a:rPr lang="en-ID" b="1" dirty="0">
                <a:sym typeface="Symbol" panose="05050102010706020507" pitchFamily="18" charset="2"/>
              </a:rPr>
              <a:t>: </a:t>
            </a:r>
          </a:p>
          <a:p>
            <a:r>
              <a:rPr lang="en-ID" dirty="0">
                <a:sym typeface="Symbol" panose="05050102010706020507" pitchFamily="18" charset="2"/>
              </a:rPr>
              <a:t>Jika variable random X</a:t>
            </a:r>
            <a:r>
              <a:rPr lang="en-ID" baseline="-25000" dirty="0">
                <a:sym typeface="Symbol" panose="05050102010706020507" pitchFamily="18" charset="2"/>
              </a:rPr>
              <a:t>1</a:t>
            </a:r>
            <a:r>
              <a:rPr lang="en-ID" dirty="0">
                <a:sym typeface="Symbol" panose="05050102010706020507" pitchFamily="18" charset="2"/>
              </a:rPr>
              <a:t> dan X</a:t>
            </a:r>
            <a:r>
              <a:rPr lang="en-ID" baseline="-25000" dirty="0">
                <a:sym typeface="Symbol" panose="05050102010706020507" pitchFamily="18" charset="2"/>
              </a:rPr>
              <a:t>2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tidak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berkorelasi</a:t>
            </a:r>
            <a:r>
              <a:rPr lang="en-ID" dirty="0">
                <a:sym typeface="Symbol" panose="05050102010706020507" pitchFamily="18" charset="2"/>
              </a:rPr>
              <a:t>, </a:t>
            </a:r>
            <a:r>
              <a:rPr lang="en-ID" dirty="0" err="1">
                <a:sym typeface="Symbol" panose="05050102010706020507" pitchFamily="18" charset="2"/>
              </a:rPr>
              <a:t>maka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b="1" dirty="0">
                <a:sym typeface="Symbol" panose="05050102010706020507" pitchFamily="18" charset="2"/>
              </a:rPr>
              <a:t></a:t>
            </a:r>
            <a:r>
              <a:rPr lang="en-ID" b="1" baseline="-25000" dirty="0">
                <a:sym typeface="Symbol" panose="05050102010706020507" pitchFamily="18" charset="2"/>
              </a:rPr>
              <a:t>12 </a:t>
            </a:r>
            <a:r>
              <a:rPr lang="en-ID" dirty="0">
                <a:sym typeface="Symbol" panose="05050102010706020507" pitchFamily="18" charset="2"/>
              </a:rPr>
              <a:t>= 0</a:t>
            </a:r>
          </a:p>
          <a:p>
            <a:r>
              <a:rPr lang="en-ID" dirty="0" err="1">
                <a:sym typeface="Symbol" panose="05050102010706020507" pitchFamily="18" charset="2"/>
              </a:rPr>
              <a:t>Maka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gabungan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kerapatan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dapat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ditulis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sebagai</a:t>
            </a:r>
            <a:r>
              <a:rPr lang="en-ID" dirty="0">
                <a:sym typeface="Symbol" panose="05050102010706020507" pitchFamily="18" charset="2"/>
              </a:rPr>
              <a:t> dua </a:t>
            </a:r>
            <a:r>
              <a:rPr lang="en-ID" dirty="0" err="1">
                <a:sym typeface="Symbol" panose="05050102010706020507" pitchFamily="18" charset="2"/>
              </a:rPr>
              <a:t>kerapatan</a:t>
            </a:r>
            <a:r>
              <a:rPr lang="en-ID" dirty="0">
                <a:sym typeface="Symbol" panose="05050102010706020507" pitchFamily="18" charset="2"/>
              </a:rPr>
              <a:t> normal </a:t>
            </a:r>
            <a:r>
              <a:rPr lang="en-ID" dirty="0" err="1">
                <a:sym typeface="Symbol" panose="05050102010706020507" pitchFamily="18" charset="2"/>
              </a:rPr>
              <a:t>univariat</a:t>
            </a:r>
            <a:r>
              <a:rPr lang="en-ID" dirty="0">
                <a:sym typeface="Symbol" panose="05050102010706020507" pitchFamily="18" charset="2"/>
              </a:rPr>
              <a:t> yang masing-masing</a:t>
            </a:r>
          </a:p>
          <a:p>
            <a:r>
              <a:rPr lang="en-ID" dirty="0" err="1">
                <a:sym typeface="Symbol" panose="05050102010706020507" pitchFamily="18" charset="2"/>
              </a:rPr>
              <a:t>Menggunakan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persamaan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univariat</a:t>
            </a:r>
            <a:r>
              <a:rPr lang="en-ID" dirty="0">
                <a:sym typeface="Symbol" panose="05050102010706020507" pitchFamily="18" charset="2"/>
              </a:rPr>
              <a:t>.</a:t>
            </a:r>
          </a:p>
          <a:p>
            <a:r>
              <a:rPr lang="en-ID" dirty="0" err="1">
                <a:sym typeface="Symbol" panose="05050102010706020507" pitchFamily="18" charset="2"/>
              </a:rPr>
              <a:t>Maka</a:t>
            </a:r>
            <a:r>
              <a:rPr lang="en-ID" dirty="0">
                <a:sym typeface="Symbol" panose="05050102010706020507" pitchFamily="18" charset="2"/>
              </a:rPr>
              <a:t>,  f(x</a:t>
            </a:r>
            <a:r>
              <a:rPr lang="en-ID" baseline="-25000" dirty="0">
                <a:sym typeface="Symbol" panose="05050102010706020507" pitchFamily="18" charset="2"/>
              </a:rPr>
              <a:t>1</a:t>
            </a:r>
            <a:r>
              <a:rPr lang="en-ID" dirty="0">
                <a:sym typeface="Symbol" panose="05050102010706020507" pitchFamily="18" charset="2"/>
              </a:rPr>
              <a:t>,x</a:t>
            </a:r>
            <a:r>
              <a:rPr lang="en-ID" baseline="-25000" dirty="0">
                <a:sym typeface="Symbol" panose="05050102010706020507" pitchFamily="18" charset="2"/>
              </a:rPr>
              <a:t>2</a:t>
            </a:r>
            <a:r>
              <a:rPr lang="en-ID" dirty="0">
                <a:sym typeface="Symbol" panose="05050102010706020507" pitchFamily="18" charset="2"/>
              </a:rPr>
              <a:t>) = f(x</a:t>
            </a:r>
            <a:r>
              <a:rPr lang="en-ID" baseline="-25000" dirty="0">
                <a:sym typeface="Symbol" panose="05050102010706020507" pitchFamily="18" charset="2"/>
              </a:rPr>
              <a:t>1</a:t>
            </a:r>
            <a:r>
              <a:rPr lang="en-ID" dirty="0">
                <a:sym typeface="Symbol" panose="05050102010706020507" pitchFamily="18" charset="2"/>
              </a:rPr>
              <a:t>) f(x</a:t>
            </a:r>
            <a:r>
              <a:rPr lang="en-ID" baseline="-25000" dirty="0">
                <a:sym typeface="Symbol" panose="05050102010706020507" pitchFamily="18" charset="2"/>
              </a:rPr>
              <a:t>2</a:t>
            </a:r>
            <a:r>
              <a:rPr lang="en-ID" dirty="0">
                <a:sym typeface="Symbol" panose="05050102010706020507" pitchFamily="18" charset="2"/>
              </a:rPr>
              <a:t>) </a:t>
            </a:r>
            <a:r>
              <a:rPr lang="en-ID" dirty="0" err="1">
                <a:sym typeface="Symbol" panose="05050102010706020507" pitchFamily="18" charset="2"/>
              </a:rPr>
              <a:t>dengan</a:t>
            </a:r>
            <a:r>
              <a:rPr lang="en-ID" dirty="0">
                <a:sym typeface="Symbol" panose="05050102010706020507" pitchFamily="18" charset="2"/>
              </a:rPr>
              <a:t> X</a:t>
            </a:r>
            <a:r>
              <a:rPr lang="en-ID" baseline="-25000" dirty="0">
                <a:sym typeface="Symbol" panose="05050102010706020507" pitchFamily="18" charset="2"/>
              </a:rPr>
              <a:t>1 </a:t>
            </a:r>
            <a:r>
              <a:rPr lang="en-ID" dirty="0">
                <a:sym typeface="Symbol" panose="05050102010706020507" pitchFamily="18" charset="2"/>
              </a:rPr>
              <a:t>dan X</a:t>
            </a:r>
            <a:r>
              <a:rPr lang="en-ID" baseline="-25000" dirty="0">
                <a:sym typeface="Symbol" panose="05050102010706020507" pitchFamily="18" charset="2"/>
              </a:rPr>
              <a:t>2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adalah</a:t>
            </a:r>
            <a:r>
              <a:rPr lang="en-ID" dirty="0">
                <a:sym typeface="Symbol" panose="05050102010706020507" pitchFamily="18" charset="2"/>
              </a:rPr>
              <a:t> </a:t>
            </a:r>
            <a:r>
              <a:rPr lang="en-ID" dirty="0" err="1">
                <a:sym typeface="Symbol" panose="05050102010706020507" pitchFamily="18" charset="2"/>
              </a:rPr>
              <a:t>independen</a:t>
            </a:r>
            <a:r>
              <a:rPr lang="en-ID" dirty="0">
                <a:sym typeface="Symbol" panose="05050102010706020507" pitchFamily="18" charset="2"/>
              </a:rPr>
              <a:t>..</a:t>
            </a:r>
          </a:p>
          <a:p>
            <a:endParaRPr lang="en-ID" b="1" dirty="0">
              <a:sym typeface="Symbol" panose="05050102010706020507" pitchFamily="18" charset="2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9F8988-AFB8-C28E-19DA-6A103041A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464" y="2723760"/>
            <a:ext cx="4095750" cy="8477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5F441D-1324-B8D7-D19A-EB36C7EB6F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6214" y="2692803"/>
            <a:ext cx="5752123" cy="9096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0DB334E-28C9-6F92-5B6F-6B77ED221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0952" y="3602441"/>
            <a:ext cx="39528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1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Bivariate Normal Density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8173" y="1013791"/>
            <a:ext cx="11350487" cy="5486400"/>
          </a:xfrm>
        </p:spPr>
        <p:txBody>
          <a:bodyPr>
            <a:normAutofit/>
          </a:bodyPr>
          <a:lstStyle/>
          <a:p>
            <a:r>
              <a:rPr lang="en-ID" dirty="0">
                <a:sym typeface="Symbol" panose="05050102010706020507" pitchFamily="18" charset="2"/>
              </a:rPr>
              <a:t>Dua </a:t>
            </a:r>
            <a:r>
              <a:rPr lang="en-ID" dirty="0" err="1">
                <a:sym typeface="Symbol" panose="05050102010706020507" pitchFamily="18" charset="2"/>
              </a:rPr>
              <a:t>distribusi</a:t>
            </a:r>
            <a:r>
              <a:rPr lang="en-ID" dirty="0">
                <a:sym typeface="Symbol" panose="05050102010706020507" pitchFamily="18" charset="2"/>
              </a:rPr>
              <a:t> bivariate </a:t>
            </a:r>
            <a:r>
              <a:rPr lang="en-ID" dirty="0" err="1">
                <a:sym typeface="Symbol" panose="05050102010706020507" pitchFamily="18" charset="2"/>
              </a:rPr>
              <a:t>dengan</a:t>
            </a:r>
            <a:r>
              <a:rPr lang="en-ID" dirty="0">
                <a:sym typeface="Symbol" panose="05050102010706020507" pitchFamily="18" charset="2"/>
              </a:rPr>
              <a:t> </a:t>
            </a:r>
          </a:p>
          <a:p>
            <a:r>
              <a:rPr lang="en-ID" b="1" dirty="0">
                <a:sym typeface="Symbol" panose="05050102010706020507" pitchFamily="18" charset="2"/>
              </a:rPr>
              <a:t>a. </a:t>
            </a:r>
            <a:r>
              <a:rPr lang="en-ID" b="1" baseline="-25000" dirty="0">
                <a:sym typeface="Symbol" panose="05050102010706020507" pitchFamily="18" charset="2"/>
              </a:rPr>
              <a:t>11</a:t>
            </a:r>
            <a:r>
              <a:rPr lang="en-ID" b="1" dirty="0">
                <a:sym typeface="Symbol" panose="05050102010706020507" pitchFamily="18" charset="2"/>
              </a:rPr>
              <a:t> = </a:t>
            </a:r>
            <a:r>
              <a:rPr lang="en-ID" b="1" baseline="-25000" dirty="0">
                <a:sym typeface="Symbol" panose="05050102010706020507" pitchFamily="18" charset="2"/>
              </a:rPr>
              <a:t>22 </a:t>
            </a:r>
            <a:r>
              <a:rPr lang="en-ID" b="1" dirty="0">
                <a:sym typeface="Symbol" panose="05050102010706020507" pitchFamily="18" charset="2"/>
              </a:rPr>
              <a:t> </a:t>
            </a:r>
            <a:r>
              <a:rPr lang="en-ID" b="1" dirty="0" err="1">
                <a:sym typeface="Symbol" panose="05050102010706020507" pitchFamily="18" charset="2"/>
              </a:rPr>
              <a:t>dengan</a:t>
            </a:r>
            <a:r>
              <a:rPr lang="en-ID" b="1" dirty="0">
                <a:sym typeface="Symbol" panose="05050102010706020507" pitchFamily="18" charset="2"/>
              </a:rPr>
              <a:t> X</a:t>
            </a:r>
            <a:r>
              <a:rPr lang="en-ID" b="1" baseline="-25000" dirty="0">
                <a:sym typeface="Symbol" panose="05050102010706020507" pitchFamily="18" charset="2"/>
              </a:rPr>
              <a:t>1</a:t>
            </a:r>
            <a:r>
              <a:rPr lang="en-ID" b="1" dirty="0">
                <a:sym typeface="Symbol" panose="05050102010706020507" pitchFamily="18" charset="2"/>
              </a:rPr>
              <a:t> dan X</a:t>
            </a:r>
            <a:r>
              <a:rPr lang="en-ID" b="1" baseline="-25000" dirty="0">
                <a:sym typeface="Symbol" panose="05050102010706020507" pitchFamily="18" charset="2"/>
              </a:rPr>
              <a:t>2</a:t>
            </a:r>
            <a:r>
              <a:rPr lang="en-ID" b="1" dirty="0">
                <a:sym typeface="Symbol" panose="05050102010706020507" pitchFamily="18" charset="2"/>
              </a:rPr>
              <a:t> </a:t>
            </a:r>
            <a:r>
              <a:rPr lang="en-ID" b="1" dirty="0" err="1">
                <a:sym typeface="Symbol" panose="05050102010706020507" pitchFamily="18" charset="2"/>
              </a:rPr>
              <a:t>independen</a:t>
            </a:r>
            <a:r>
              <a:rPr lang="en-ID" b="1" dirty="0">
                <a:sym typeface="Symbol" panose="05050102010706020507" pitchFamily="18" charset="2"/>
              </a:rPr>
              <a:t> dan </a:t>
            </a:r>
            <a:r>
              <a:rPr lang="en-ID" b="1" baseline="-25000" dirty="0">
                <a:sym typeface="Symbol" panose="05050102010706020507" pitchFamily="18" charset="2"/>
              </a:rPr>
              <a:t>12 </a:t>
            </a:r>
            <a:r>
              <a:rPr lang="en-ID" dirty="0">
                <a:sym typeface="Symbol" panose="05050102010706020507" pitchFamily="18" charset="2"/>
              </a:rPr>
              <a:t>= 0</a:t>
            </a:r>
          </a:p>
          <a:p>
            <a:r>
              <a:rPr lang="en-ID" dirty="0">
                <a:sym typeface="Symbol" panose="05050102010706020507" pitchFamily="18" charset="2"/>
              </a:rPr>
              <a:t>b. </a:t>
            </a:r>
            <a:r>
              <a:rPr lang="en-ID" b="1" dirty="0">
                <a:sym typeface="Symbol" panose="05050102010706020507" pitchFamily="18" charset="2"/>
              </a:rPr>
              <a:t></a:t>
            </a:r>
            <a:r>
              <a:rPr lang="en-ID" b="1" baseline="-25000" dirty="0">
                <a:sym typeface="Symbol" panose="05050102010706020507" pitchFamily="18" charset="2"/>
              </a:rPr>
              <a:t>11</a:t>
            </a:r>
            <a:r>
              <a:rPr lang="en-ID" b="1" dirty="0">
                <a:sym typeface="Symbol" panose="05050102010706020507" pitchFamily="18" charset="2"/>
              </a:rPr>
              <a:t> = </a:t>
            </a:r>
            <a:r>
              <a:rPr lang="en-ID" b="1" baseline="-25000" dirty="0">
                <a:sym typeface="Symbol" panose="05050102010706020507" pitchFamily="18" charset="2"/>
              </a:rPr>
              <a:t>22 </a:t>
            </a:r>
            <a:r>
              <a:rPr lang="en-ID" b="1" dirty="0">
                <a:sym typeface="Symbol" panose="05050102010706020507" pitchFamily="18" charset="2"/>
              </a:rPr>
              <a:t> </a:t>
            </a:r>
            <a:r>
              <a:rPr lang="en-ID" b="1" dirty="0" err="1">
                <a:sym typeface="Symbol" panose="05050102010706020507" pitchFamily="18" charset="2"/>
              </a:rPr>
              <a:t>dengan</a:t>
            </a:r>
            <a:r>
              <a:rPr lang="en-ID" b="1" dirty="0">
                <a:sym typeface="Symbol" panose="05050102010706020507" pitchFamily="18" charset="2"/>
              </a:rPr>
              <a:t> X</a:t>
            </a:r>
            <a:r>
              <a:rPr lang="en-ID" b="1" baseline="-25000" dirty="0">
                <a:sym typeface="Symbol" panose="05050102010706020507" pitchFamily="18" charset="2"/>
              </a:rPr>
              <a:t>1</a:t>
            </a:r>
            <a:r>
              <a:rPr lang="en-ID" b="1" dirty="0">
                <a:sym typeface="Symbol" panose="05050102010706020507" pitchFamily="18" charset="2"/>
              </a:rPr>
              <a:t> dan X</a:t>
            </a:r>
            <a:r>
              <a:rPr lang="en-ID" b="1" baseline="-25000" dirty="0">
                <a:sym typeface="Symbol" panose="05050102010706020507" pitchFamily="18" charset="2"/>
              </a:rPr>
              <a:t>2</a:t>
            </a:r>
            <a:r>
              <a:rPr lang="en-ID" b="1" dirty="0">
                <a:sym typeface="Symbol" panose="05050102010706020507" pitchFamily="18" charset="2"/>
              </a:rPr>
              <a:t> dan </a:t>
            </a:r>
            <a:r>
              <a:rPr lang="en-ID" b="1" baseline="-25000" dirty="0">
                <a:sym typeface="Symbol" panose="05050102010706020507" pitchFamily="18" charset="2"/>
              </a:rPr>
              <a:t>12 </a:t>
            </a:r>
            <a:r>
              <a:rPr lang="en-ID" dirty="0">
                <a:sym typeface="Symbol" panose="05050102010706020507" pitchFamily="18" charset="2"/>
              </a:rPr>
              <a:t>= 0,75</a:t>
            </a:r>
          </a:p>
          <a:p>
            <a:endParaRPr lang="en-ID" b="1" dirty="0">
              <a:sym typeface="Symbol" panose="05050102010706020507" pitchFamily="18" charset="2"/>
            </a:endParaRPr>
          </a:p>
          <a:p>
            <a:r>
              <a:rPr lang="en-US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41CF36C-B608-75F3-30BE-2E09C0C61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669" y="2476914"/>
            <a:ext cx="4601611" cy="391100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0764B0-1374-834C-6D8C-6809B88E9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722" y="2435480"/>
            <a:ext cx="4083289" cy="399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Academic Literature 16x9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03431380.potx" id="{B573BD99-E105-4D2A-964B-B901A176567A}" vid="{B1D363B9-18DE-4874-9E2B-FD69B5C6548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DDBB83-77C1-4099-A0AA-289882E745E2}">
  <ds:schemaRefs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Academic presentation, pinstripe and ribbon design (widescreen)</Template>
  <TotalTime>431</TotalTime>
  <Words>1626</Words>
  <Application>Microsoft Office PowerPoint</Application>
  <PresentationFormat>Widescreen</PresentationFormat>
  <Paragraphs>216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Arial Black</vt:lpstr>
      <vt:lpstr>Cambria Math</vt:lpstr>
      <vt:lpstr>Euphemia</vt:lpstr>
      <vt:lpstr>Plantagenet Cherokee</vt:lpstr>
      <vt:lpstr>TimesTen-Roman</vt:lpstr>
      <vt:lpstr>Wingdings</vt:lpstr>
      <vt:lpstr>Academic Literature 16x9</vt:lpstr>
      <vt:lpstr>Distribusi Normal Multivariat</vt:lpstr>
      <vt:lpstr>AGENDA</vt:lpstr>
      <vt:lpstr>Dasar Multivariate Normal Density</vt:lpstr>
      <vt:lpstr>Multivariate Normal Density and Properties</vt:lpstr>
      <vt:lpstr>Multivariate Normal Density and Properties</vt:lpstr>
      <vt:lpstr>Bivariate Normal Density</vt:lpstr>
      <vt:lpstr>Bivariate Normal Density</vt:lpstr>
      <vt:lpstr>Bivariate Normal Density</vt:lpstr>
      <vt:lpstr>Bivariate Normal Density</vt:lpstr>
      <vt:lpstr>Bivariate Normal Density</vt:lpstr>
      <vt:lpstr>Independensi</vt:lpstr>
      <vt:lpstr>Independensi</vt:lpstr>
      <vt:lpstr>Independensi</vt:lpstr>
      <vt:lpstr>Menilai Asumsi Normalitas</vt:lpstr>
      <vt:lpstr>Menilai Asumsi Normalitas</vt:lpstr>
      <vt:lpstr>Menilai Asumsi Normalitas</vt:lpstr>
      <vt:lpstr>Tugas</vt:lpstr>
      <vt:lpstr>Tugas</vt:lpstr>
      <vt:lpstr>TERIMAKSIH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Distribusi Normal Multivariat</dc:title>
  <dc:creator>deni</dc:creator>
  <cp:lastModifiedBy>deni</cp:lastModifiedBy>
  <cp:revision>9</cp:revision>
  <dcterms:created xsi:type="dcterms:W3CDTF">2023-03-12T09:03:50Z</dcterms:created>
  <dcterms:modified xsi:type="dcterms:W3CDTF">2023-03-12T17:52:36Z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