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25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3/20/2023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3/20/2023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181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470C02-A795-EC42-E6C0-DED9BEDD280B}"/>
              </a:ext>
            </a:extLst>
          </p:cNvPr>
          <p:cNvCxnSpPr/>
          <p:nvPr userDrawn="1"/>
        </p:nvCxnSpPr>
        <p:spPr>
          <a:xfrm>
            <a:off x="1104900" y="794327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0DEF66-BA59-B242-9C8B-677B1A8D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181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0F5D6-B863-2443-261D-FA04804A3EAE}"/>
              </a:ext>
            </a:extLst>
          </p:cNvPr>
          <p:cNvCxnSpPr/>
          <p:nvPr userDrawn="1"/>
        </p:nvCxnSpPr>
        <p:spPr>
          <a:xfrm>
            <a:off x="1104900" y="794327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3/20/2023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09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3F5DC7-BC12-EE1D-3850-AE185765397A}"/>
              </a:ext>
            </a:extLst>
          </p:cNvPr>
          <p:cNvCxnSpPr/>
          <p:nvPr userDrawn="1"/>
        </p:nvCxnSpPr>
        <p:spPr>
          <a:xfrm>
            <a:off x="1104900" y="794327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3/20/2023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3/20/2023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3/20/2023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BD1C95-6B54-12FD-B90F-F6F0825268E7}"/>
              </a:ext>
            </a:extLst>
          </p:cNvPr>
          <p:cNvCxnSpPr/>
          <p:nvPr userDrawn="1"/>
        </p:nvCxnSpPr>
        <p:spPr>
          <a:xfrm>
            <a:off x="1104899" y="933223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3/20/2023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005847" y="1965284"/>
            <a:ext cx="8949446" cy="2219691"/>
          </a:xfrm>
        </p:spPr>
        <p:txBody>
          <a:bodyPr anchor="ctr"/>
          <a:lstStyle/>
          <a:p>
            <a:pPr algn="ctr"/>
            <a:r>
              <a:rPr lang="en-ID" dirty="0"/>
              <a:t>INFERENCES ABOUT A MEAN VECTOR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32124" y="4437894"/>
            <a:ext cx="5734050" cy="955565"/>
          </a:xfrm>
        </p:spPr>
        <p:txBody>
          <a:bodyPr/>
          <a:lstStyle/>
          <a:p>
            <a:pPr algn="ctr"/>
            <a:r>
              <a:rPr lang="en-US" dirty="0"/>
              <a:t>Deni W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US" dirty="0"/>
              <a:t>Confidence Regions and Simultaneous Comparisons </a:t>
            </a:r>
            <a:r>
              <a:rPr lang="en-ID" dirty="0"/>
              <a:t>of Component Means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B2DD2A-55DC-A0BD-420A-B83A02F6E033}"/>
                  </a:ext>
                </a:extLst>
              </p:cNvPr>
              <p:cNvSpPr txBox="1"/>
              <p:nvPr/>
            </p:nvSpPr>
            <p:spPr>
              <a:xfrm>
                <a:off x="327132" y="1067099"/>
                <a:ext cx="11689379" cy="15388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D" sz="2100" dirty="0"/>
                  <a:t>Untuk </a:t>
                </a:r>
                <a:r>
                  <a:rPr lang="en-ID" sz="2100" dirty="0">
                    <a:sym typeface="Symbol" panose="05050102010706020507" pitchFamily="18" charset="2"/>
                  </a:rPr>
                  <a:t> ≥ 4</a:t>
                </a:r>
                <a:r>
                  <a:rPr lang="en-ID" sz="2100" dirty="0"/>
                  <a:t> </a:t>
                </a:r>
                <a:r>
                  <a:rPr lang="en-ID" sz="2100" dirty="0" err="1"/>
                  <a:t>kita</a:t>
                </a:r>
                <a:r>
                  <a:rPr lang="en-ID" sz="2100" dirty="0"/>
                  <a:t> </a:t>
                </a:r>
                <a:r>
                  <a:rPr lang="en-ID" sz="2100" dirty="0" err="1"/>
                  <a:t>tidak</a:t>
                </a:r>
                <a:r>
                  <a:rPr lang="en-ID" sz="2100" dirty="0"/>
                  <a:t> </a:t>
                </a:r>
                <a:r>
                  <a:rPr lang="en-ID" sz="2100" dirty="0" err="1"/>
                  <a:t>dapat</a:t>
                </a:r>
                <a:r>
                  <a:rPr lang="en-ID" sz="2100" dirty="0"/>
                  <a:t> </a:t>
                </a:r>
                <a:r>
                  <a:rPr lang="en-ID" sz="2100" dirty="0" err="1"/>
                  <a:t>membuat</a:t>
                </a:r>
                <a:r>
                  <a:rPr lang="en-ID" sz="2100" dirty="0"/>
                  <a:t> </a:t>
                </a:r>
                <a:r>
                  <a:rPr lang="en-ID" sz="2100" dirty="0" err="1"/>
                  <a:t>grafik</a:t>
                </a:r>
                <a:r>
                  <a:rPr lang="en-ID" sz="2100" dirty="0"/>
                  <a:t> joint confidence region </a:t>
                </a:r>
                <a:r>
                  <a:rPr lang="en-ID" sz="2100" dirty="0" err="1"/>
                  <a:t>untuk</a:t>
                </a:r>
                <a:r>
                  <a:rPr lang="en-ID" sz="2100" dirty="0"/>
                  <a:t> µ.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D" sz="2100" dirty="0" err="1"/>
                  <a:t>Namun</a:t>
                </a:r>
                <a:r>
                  <a:rPr lang="en-ID" sz="2100" dirty="0"/>
                  <a:t>, </a:t>
                </a:r>
                <a:r>
                  <a:rPr lang="en-ID" sz="2100" dirty="0" err="1"/>
                  <a:t>kita</a:t>
                </a:r>
                <a:r>
                  <a:rPr lang="en-ID" sz="2100" dirty="0"/>
                  <a:t> </a:t>
                </a:r>
                <a:r>
                  <a:rPr lang="en-ID" sz="2100" dirty="0" err="1"/>
                  <a:t>dapat</a:t>
                </a:r>
                <a:r>
                  <a:rPr lang="en-ID" sz="2100" dirty="0"/>
                  <a:t> </a:t>
                </a:r>
                <a:r>
                  <a:rPr lang="en-ID" sz="2100" dirty="0" err="1"/>
                  <a:t>menghitung</a:t>
                </a:r>
                <a:r>
                  <a:rPr lang="en-ID" sz="2100" dirty="0"/>
                  <a:t> </a:t>
                </a:r>
                <a:r>
                  <a:rPr lang="en-ID" sz="2100" dirty="0" err="1"/>
                  <a:t>sumbu</a:t>
                </a:r>
                <a:r>
                  <a:rPr lang="en-ID" sz="2100" dirty="0"/>
                  <a:t> </a:t>
                </a:r>
                <a:r>
                  <a:rPr lang="en-ID" sz="2100" dirty="0" err="1"/>
                  <a:t>konfiden</a:t>
                </a:r>
                <a:r>
                  <a:rPr lang="en-ID" sz="2100" dirty="0"/>
                  <a:t> ellipsoid dan </a:t>
                </a:r>
                <a:r>
                  <a:rPr lang="en-ID" sz="2100" dirty="0" err="1"/>
                  <a:t>panjang</a:t>
                </a:r>
                <a:r>
                  <a:rPr lang="en-ID" sz="2100" dirty="0"/>
                  <a:t> </a:t>
                </a:r>
                <a:r>
                  <a:rPr lang="en-ID" sz="2100" dirty="0" err="1"/>
                  <a:t>relatifnya</a:t>
                </a:r>
                <a:r>
                  <a:rPr lang="en-ID" sz="2100" dirty="0"/>
                  <a:t>.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ID" sz="2100" dirty="0" err="1"/>
                  <a:t>Dapat</a:t>
                </a:r>
                <a:r>
                  <a:rPr lang="en-ID" sz="2100" dirty="0"/>
                  <a:t> </a:t>
                </a:r>
                <a:r>
                  <a:rPr lang="en-ID" sz="2100" dirty="0" err="1"/>
                  <a:t>ditentukan</a:t>
                </a:r>
                <a:r>
                  <a:rPr lang="en-ID" sz="2100" dirty="0"/>
                  <a:t> </a:t>
                </a:r>
                <a:r>
                  <a:rPr lang="en-ID" sz="2100" dirty="0" err="1"/>
                  <a:t>dari</a:t>
                </a:r>
                <a:r>
                  <a:rPr lang="en-ID" sz="2100" dirty="0"/>
                  <a:t> eigenvalues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D" sz="210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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2100" dirty="0"/>
                  <a:t> dan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ID" sz="2100" dirty="0" err="1"/>
                  <a:t>dari</a:t>
                </a:r>
                <a:r>
                  <a:rPr lang="en-ID" sz="2100" dirty="0"/>
                  <a:t> S. </a:t>
                </a:r>
                <a:r>
                  <a:rPr lang="en-ID" sz="2100" dirty="0" err="1"/>
                  <a:t>dengan</a:t>
                </a:r>
                <a:r>
                  <a:rPr lang="en-ID" sz="2100" dirty="0"/>
                  <a:t> </a:t>
                </a:r>
                <a:r>
                  <a:rPr lang="en-ID" sz="2100" dirty="0" err="1"/>
                  <a:t>arah</a:t>
                </a:r>
                <a:r>
                  <a:rPr lang="en-ID" sz="2100" dirty="0"/>
                  <a:t> dan </a:t>
                </a:r>
                <a:r>
                  <a:rPr lang="en-ID" sz="2100" dirty="0" err="1"/>
                  <a:t>panjang</a:t>
                </a:r>
                <a:r>
                  <a:rPr lang="en-ID" sz="2100" dirty="0"/>
                  <a:t> </a:t>
                </a:r>
                <a:r>
                  <a:rPr lang="en-ID" sz="2100" dirty="0" err="1"/>
                  <a:t>dari</a:t>
                </a:r>
                <a:r>
                  <a:rPr lang="en-ID" sz="2100" dirty="0"/>
                  <a:t> </a:t>
                </a:r>
                <a:r>
                  <a:rPr lang="en-ID" sz="2100" dirty="0" err="1"/>
                  <a:t>sumbunya</a:t>
                </a:r>
                <a:r>
                  <a:rPr lang="en-ID" sz="2100" dirty="0"/>
                  <a:t>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EB2DD2A-55DC-A0BD-420A-B83A02F6E0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32" y="1067099"/>
                <a:ext cx="11689379" cy="1538883"/>
              </a:xfrm>
              <a:prstGeom prst="rect">
                <a:avLst/>
              </a:prstGeom>
              <a:blipFill>
                <a:blip r:embed="rId2"/>
                <a:stretch>
                  <a:fillRect l="-522" t="-2778" b="-7143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F5429DC-108B-A65E-A71D-98BCC8E53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870" y="2561686"/>
            <a:ext cx="5029200" cy="6572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A37104-CF5B-3D1D-CEA9-58E45CD6067A}"/>
                  </a:ext>
                </a:extLst>
              </p:cNvPr>
              <p:cNvSpPr txBox="1"/>
              <p:nvPr/>
            </p:nvSpPr>
            <p:spPr>
              <a:xfrm>
                <a:off x="251310" y="3491361"/>
                <a:ext cx="11689379" cy="24534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100" dirty="0"/>
                  <a:t>Countours </a:t>
                </a:r>
                <a:r>
                  <a:rPr lang="en-US" sz="2100" dirty="0" err="1"/>
                  <a:t>dari</a:t>
                </a:r>
                <a:r>
                  <a:rPr lang="en-US" sz="2100" dirty="0"/>
                  <a:t> density </a:t>
                </a:r>
                <a:r>
                  <a:rPr lang="en-US" sz="2100" dirty="0" err="1"/>
                  <a:t>untuk</a:t>
                </a:r>
                <a:r>
                  <a:rPr lang="en-US" sz="2100" dirty="0"/>
                  <a:t> </a:t>
                </a:r>
                <a:r>
                  <a:rPr lang="en-US" sz="2100" dirty="0">
                    <a:sym typeface="Symbol" panose="05050102010706020507" pitchFamily="18" charset="2"/>
                  </a:rPr>
                  <a:t>-</a:t>
                </a:r>
                <a:r>
                  <a:rPr lang="en-US" sz="2100" dirty="0" err="1">
                    <a:sym typeface="Symbol" panose="05050102010706020507" pitchFamily="18" charset="2"/>
                  </a:rPr>
                  <a:t>dimensi</a:t>
                </a:r>
                <a:r>
                  <a:rPr lang="en-US" sz="2100" dirty="0">
                    <a:sym typeface="Symbol" panose="05050102010706020507" pitchFamily="18" charset="2"/>
                  </a:rPr>
                  <a:t> </a:t>
                </a:r>
                <a:r>
                  <a:rPr lang="en-US" sz="2100" dirty="0" err="1">
                    <a:sym typeface="Symbol" panose="05050102010706020507" pitchFamily="18" charset="2"/>
                  </a:rPr>
                  <a:t>distribusi</a:t>
                </a:r>
                <a:r>
                  <a:rPr lang="en-US" sz="2100" dirty="0">
                    <a:sym typeface="Symbol" panose="05050102010706020507" pitchFamily="18" charset="2"/>
                  </a:rPr>
                  <a:t> normal </a:t>
                </a:r>
                <a:r>
                  <a:rPr lang="en-US" sz="2100" dirty="0" err="1">
                    <a:sym typeface="Symbol" panose="05050102010706020507" pitchFamily="18" charset="2"/>
                  </a:rPr>
                  <a:t>adalah</a:t>
                </a:r>
                <a:r>
                  <a:rPr lang="en-US" sz="2100" dirty="0">
                    <a:sym typeface="Symbol" panose="05050102010706020507" pitchFamily="18" charset="2"/>
                  </a:rPr>
                  <a:t> </a:t>
                </a:r>
                <a:r>
                  <a:rPr lang="en-US" sz="2100" dirty="0" err="1">
                    <a:sym typeface="Symbol" panose="05050102010706020507" pitchFamily="18" charset="2"/>
                  </a:rPr>
                  <a:t>berbentuk</a:t>
                </a:r>
                <a:r>
                  <a:rPr lang="en-US" sz="2100" dirty="0">
                    <a:sym typeface="Symbol" panose="05050102010706020507" pitchFamily="18" charset="2"/>
                  </a:rPr>
                  <a:t> </a:t>
                </a:r>
                <a:r>
                  <a:rPr lang="en-ID" sz="1800" b="0" i="0" u="none" strike="noStrike" baseline="0" dirty="0">
                    <a:latin typeface="TimesTen-Roman"/>
                  </a:rPr>
                  <a:t>ellipsoids (</a:t>
                </a:r>
                <a:r>
                  <a:rPr lang="en-ID" sz="1800" b="0" i="0" u="none" strike="noStrike" baseline="0" dirty="0" err="1">
                    <a:latin typeface="TimesTen-Roman"/>
                  </a:rPr>
                  <a:t>titik-titik</a:t>
                </a:r>
                <a:r>
                  <a:rPr lang="en-ID" sz="1800" b="0" i="0" u="none" strike="noStrike" baseline="0" dirty="0">
                    <a:latin typeface="TimesTen-Roman"/>
                  </a:rPr>
                  <a:t> pada </a:t>
                </a:r>
                <a:r>
                  <a:rPr lang="en-ID" sz="1800" b="0" i="0" u="none" strike="noStrike" baseline="0" dirty="0" err="1">
                    <a:latin typeface="TimesTen-Roman"/>
                  </a:rPr>
                  <a:t>elips</a:t>
                </a:r>
                <a:r>
                  <a:rPr lang="en-ID" sz="1800" b="0" i="0" u="none" strike="noStrike" baseline="0" dirty="0">
                    <a:latin typeface="TimesTen-Roman"/>
                  </a:rPr>
                  <a:t>):</a:t>
                </a:r>
                <a:r>
                  <a:rPr lang="en-US" sz="2100" dirty="0"/>
                  <a:t> </a:t>
                </a:r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en-US" sz="2100" dirty="0"/>
              </a:p>
              <a:p>
                <a:pPr marL="285750" indent="-2857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100" dirty="0"/>
                  <a:t>Dimana c= constant</a:t>
                </a:r>
              </a:p>
              <a:p>
                <a:pPr>
                  <a:spcAft>
                    <a:spcPts val="600"/>
                  </a:spcAft>
                </a:pPr>
                <a:r>
                  <a:rPr lang="en-ID" sz="2400" b="0" i="0" u="none" strike="noStrike" baseline="0" dirty="0">
                    <a:latin typeface="TimesTen-Roman"/>
                  </a:rPr>
                  <a:t>   ellipsoids </a:t>
                </a:r>
                <a:r>
                  <a:rPr lang="en-ID" sz="2400" b="0" i="0" u="none" strike="noStrike" baseline="0" dirty="0" err="1">
                    <a:latin typeface="TimesTen-Roman"/>
                  </a:rPr>
                  <a:t>berpusat</a:t>
                </a:r>
                <a:r>
                  <a:rPr lang="en-ID" sz="2400" b="0" i="0" u="none" strike="noStrike" baseline="0" dirty="0">
                    <a:latin typeface="TimesTen-Roman"/>
                  </a:rPr>
                  <a:t> pada </a:t>
                </a:r>
                <a:r>
                  <a:rPr lang="en-ID" sz="2100" dirty="0"/>
                  <a:t>µ dan </a:t>
                </a:r>
                <a:r>
                  <a:rPr lang="en-ID" sz="2100" dirty="0" err="1"/>
                  <a:t>mempunyai</a:t>
                </a:r>
                <a:r>
                  <a:rPr lang="en-ID" sz="2100" dirty="0"/>
                  <a:t> </a:t>
                </a:r>
                <a:r>
                  <a:rPr lang="en-ID" sz="2100" dirty="0" err="1"/>
                  <a:t>sumbu</a:t>
                </a:r>
                <a:r>
                  <a:rPr lang="en-ID" sz="2100" dirty="0"/>
                  <a:t> : ±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𝑐</m:t>
                    </m:r>
                    <m:rad>
                      <m:radPr>
                        <m:degHide m:val="on"/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D" sz="2100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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rad>
                  </m:oMath>
                </a14:m>
                <a:r>
                  <a:rPr lang="en-ID" sz="2100" dirty="0"/>
                  <a:t> </a:t>
                </a:r>
                <a:r>
                  <a:rPr lang="en-ID" sz="2100" dirty="0" err="1"/>
                  <a:t>dimana</a:t>
                </a:r>
                <a:r>
                  <a:rPr lang="en-ID" sz="2100" dirty="0"/>
                  <a:t> </a:t>
                </a:r>
                <a:r>
                  <a:rPr lang="en-ID" sz="2100" dirty="0">
                    <a:sym typeface="Symbol" panose="05050102010706020507" pitchFamily="18" charset="2"/>
                  </a:rPr>
                  <a:t></a:t>
                </a:r>
                <a:r>
                  <a:rPr lang="en-ID" sz="2100" dirty="0" err="1">
                    <a:sym typeface="Symbol" panose="05050102010706020507" pitchFamily="18" charset="2"/>
                  </a:rPr>
                  <a:t>e</a:t>
                </a:r>
                <a:r>
                  <a:rPr lang="en-ID" sz="2100" baseline="-25000" dirty="0" err="1">
                    <a:sym typeface="Symbol" panose="05050102010706020507" pitchFamily="18" charset="2"/>
                  </a:rPr>
                  <a:t>i</a:t>
                </a:r>
                <a:r>
                  <a:rPr lang="en-ID" sz="2100" baseline="-25000" dirty="0">
                    <a:sym typeface="Symbol" panose="05050102010706020507" pitchFamily="18" charset="2"/>
                  </a:rPr>
                  <a:t> </a:t>
                </a:r>
                <a:r>
                  <a:rPr lang="en-ID" sz="2100" dirty="0">
                    <a:sym typeface="Symbol" panose="05050102010706020507" pitchFamily="18" charset="2"/>
                  </a:rPr>
                  <a:t>= </a:t>
                </a:r>
                <a:r>
                  <a:rPr lang="en-ID" sz="2100" baseline="-25000" dirty="0" err="1">
                    <a:sym typeface="Symbol" panose="05050102010706020507" pitchFamily="18" charset="2"/>
                  </a:rPr>
                  <a:t>i</a:t>
                </a:r>
                <a:r>
                  <a:rPr lang="en-ID" sz="2100" dirty="0" err="1">
                    <a:sym typeface="Symbol" panose="05050102010706020507" pitchFamily="18" charset="2"/>
                  </a:rPr>
                  <a:t>e</a:t>
                </a:r>
                <a:r>
                  <a:rPr lang="en-ID" sz="2100" baseline="-25000" dirty="0" err="1">
                    <a:sym typeface="Symbol" panose="05050102010706020507" pitchFamily="18" charset="2"/>
                  </a:rPr>
                  <a:t>i</a:t>
                </a:r>
                <a:endParaRPr lang="en-ID" sz="2100" baseline="-25000" dirty="0">
                  <a:sym typeface="Symbol" panose="05050102010706020507" pitchFamily="18" charset="2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ID" sz="2100" baseline="-25000" dirty="0">
                    <a:sym typeface="Symbol" panose="05050102010706020507" pitchFamily="18" charset="2"/>
                  </a:rPr>
                  <a:t>  </a:t>
                </a:r>
                <a:r>
                  <a:rPr lang="en-ID" sz="2400" dirty="0" err="1">
                    <a:latin typeface="TimesTen-Roman"/>
                    <a:sym typeface="Symbol" panose="05050102010706020507" pitchFamily="18" charset="2"/>
                  </a:rPr>
                  <a:t>untuk</a:t>
                </a:r>
                <a:r>
                  <a:rPr lang="en-ID" sz="2400" dirty="0">
                    <a:latin typeface="TimesTen-Roman"/>
                    <a:sym typeface="Symbol" panose="05050102010706020507" pitchFamily="18" charset="2"/>
                  </a:rPr>
                  <a:t> </a:t>
                </a:r>
                <a:r>
                  <a:rPr lang="en-ID" sz="2400" dirty="0" err="1">
                    <a:latin typeface="TimesTen-Roman"/>
                    <a:sym typeface="Symbol" panose="05050102010706020507" pitchFamily="18" charset="2"/>
                  </a:rPr>
                  <a:t>i</a:t>
                </a:r>
                <a:r>
                  <a:rPr lang="en-ID" sz="2400" dirty="0">
                    <a:latin typeface="TimesTen-Roman"/>
                    <a:sym typeface="Symbol" panose="05050102010706020507" pitchFamily="18" charset="2"/>
                  </a:rPr>
                  <a:t> = 1,2,…, p</a:t>
                </a:r>
                <a:endParaRPr lang="en-ID" sz="2400" dirty="0">
                  <a:latin typeface="TimesTen-Roman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2A37104-CF5B-3D1D-CEA9-58E45CD60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10" y="3491361"/>
                <a:ext cx="11689379" cy="2453429"/>
              </a:xfrm>
              <a:prstGeom prst="rect">
                <a:avLst/>
              </a:prstGeom>
              <a:blipFill>
                <a:blip r:embed="rId4"/>
                <a:stretch>
                  <a:fillRect l="-521" t="-1990" b="-497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860E6DA9-9DFB-2878-F66E-B91673E824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189" y="4363433"/>
            <a:ext cx="2219325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US" dirty="0"/>
              <a:t>Confidence Regions and Simultaneous Comparisons </a:t>
            </a:r>
            <a:r>
              <a:rPr lang="en-ID" dirty="0"/>
              <a:t>of Component Means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689379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Garis </a:t>
            </a:r>
            <a:r>
              <a:rPr lang="en-US" sz="2100" dirty="0" err="1"/>
              <a:t>Countours</a:t>
            </a:r>
            <a:r>
              <a:rPr lang="en-ID" sz="21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909EF-AF1A-6ED4-D9CF-F0A698455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348" y="1751412"/>
            <a:ext cx="3207456" cy="2155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A876C8-58E0-7620-6308-BA4A2B5F8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678" y="1667496"/>
            <a:ext cx="2724150" cy="2114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7D983C-E245-9327-C3E1-B7E93C6781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7702" y="1482597"/>
            <a:ext cx="3409950" cy="2752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DE1DCD-599E-18A7-F998-99F87561CD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753" y="4406347"/>
            <a:ext cx="3095625" cy="106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BAC99D-F3B4-0335-BDF6-236F90CAE387}"/>
              </a:ext>
            </a:extLst>
          </p:cNvPr>
          <p:cNvSpPr txBox="1"/>
          <p:nvPr/>
        </p:nvSpPr>
        <p:spPr>
          <a:xfrm>
            <a:off x="414876" y="4775006"/>
            <a:ext cx="47236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Garis </a:t>
            </a:r>
            <a:r>
              <a:rPr lang="en-US" sz="2100" dirty="0" err="1"/>
              <a:t>Countours</a:t>
            </a:r>
            <a:r>
              <a:rPr lang="en-US" sz="2100" dirty="0"/>
              <a:t> </a:t>
            </a:r>
            <a:r>
              <a:rPr lang="en-US" sz="2100" dirty="0" err="1"/>
              <a:t>dibentuk</a:t>
            </a:r>
            <a:r>
              <a:rPr lang="en-US" sz="2100" dirty="0"/>
              <a:t> oleh </a:t>
            </a:r>
            <a:r>
              <a:rPr lang="en-ID" sz="2100" dirty="0"/>
              <a:t>eigenvalue (</a:t>
            </a:r>
            <a:r>
              <a:rPr lang="en-ID" sz="2100" dirty="0">
                <a:sym typeface="Symbol" panose="05050102010706020507" pitchFamily="18" charset="2"/>
              </a:rPr>
              <a:t>)</a:t>
            </a:r>
            <a:r>
              <a:rPr lang="en-ID" sz="2100" dirty="0"/>
              <a:t> dan eigenvector (e)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3C1215-A1D4-A23F-EAEA-4FDB7358D5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925" y="5790901"/>
            <a:ext cx="1019175" cy="3619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C37AA38-BB11-0DFA-BAB3-5A767F1734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6703" y="5895676"/>
            <a:ext cx="120967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9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US" dirty="0"/>
              <a:t>Confidence Regions and Simultaneous Comparisons </a:t>
            </a:r>
            <a:r>
              <a:rPr lang="en-ID" dirty="0"/>
              <a:t>of Component Means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7332609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Contoh</a:t>
            </a:r>
            <a:r>
              <a:rPr lang="en-US" sz="2100" dirty="0"/>
              <a:t> 3 </a:t>
            </a:r>
            <a:r>
              <a:rPr lang="en-US" sz="2100" dirty="0" err="1"/>
              <a:t>Diketahui</a:t>
            </a:r>
            <a:r>
              <a:rPr lang="en-US" sz="2100" dirty="0"/>
              <a:t> </a:t>
            </a:r>
            <a:r>
              <a:rPr lang="en-US" sz="2100" dirty="0" err="1"/>
              <a:t>matrik</a:t>
            </a:r>
            <a:r>
              <a:rPr lang="en-US" sz="2100" dirty="0"/>
              <a:t> A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berikut</a:t>
            </a:r>
            <a:r>
              <a:rPr lang="en-US" sz="2100" dirty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Carilah</a:t>
            </a:r>
            <a:r>
              <a:rPr lang="en-US" sz="2100" dirty="0"/>
              <a:t> </a:t>
            </a:r>
            <a:r>
              <a:rPr lang="en-ID" sz="2100" dirty="0"/>
              <a:t>eigenvalue (</a:t>
            </a:r>
            <a:r>
              <a:rPr lang="en-ID" sz="2100" dirty="0">
                <a:sym typeface="Symbol" panose="05050102010706020507" pitchFamily="18" charset="2"/>
              </a:rPr>
              <a:t>)</a:t>
            </a:r>
            <a:r>
              <a:rPr lang="en-ID" sz="2100" dirty="0"/>
              <a:t> dan eigenvector (e)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Maka</a:t>
            </a:r>
            <a:r>
              <a:rPr lang="en-ID" sz="2100" dirty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>
                <a:sym typeface="Symbol" panose="05050102010706020507" pitchFamily="18" charset="2"/>
              </a:rPr>
              <a:t>Hasilnya</a:t>
            </a:r>
            <a:r>
              <a:rPr lang="en-ID" sz="2100" dirty="0">
                <a:sym typeface="Symbol" panose="05050102010706020507" pitchFamily="18" charset="2"/>
              </a:rPr>
              <a:t> </a:t>
            </a:r>
            <a:r>
              <a:rPr lang="en-ID" sz="2100" baseline="-25000" dirty="0">
                <a:sym typeface="Symbol" panose="05050102010706020507" pitchFamily="18" charset="2"/>
              </a:rPr>
              <a:t>1</a:t>
            </a:r>
            <a:r>
              <a:rPr lang="en-ID" sz="2100" dirty="0">
                <a:sym typeface="Symbol" panose="05050102010706020507" pitchFamily="18" charset="2"/>
              </a:rPr>
              <a:t> = 1 dan </a:t>
            </a:r>
            <a:r>
              <a:rPr lang="en-ID" sz="2100" baseline="-25000" dirty="0">
                <a:sym typeface="Symbol" panose="05050102010706020507" pitchFamily="18" charset="2"/>
              </a:rPr>
              <a:t>2</a:t>
            </a:r>
            <a:r>
              <a:rPr lang="en-ID" sz="2100" dirty="0">
                <a:sym typeface="Symbol" panose="05050102010706020507" pitchFamily="18" charset="2"/>
              </a:rPr>
              <a:t> = 3</a:t>
            </a:r>
            <a:endParaRPr lang="en-ID" sz="21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52439A-4792-8A9E-88B4-F9C73C074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874" y="1577351"/>
            <a:ext cx="1104900" cy="609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B44550-7386-5059-CFA0-607A8EE4BB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30" y="3210546"/>
            <a:ext cx="2895600" cy="695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56170B-8FB7-28AD-7B74-FD8E10B7A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991" y="4033382"/>
            <a:ext cx="3457575" cy="609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E4948D-D7D8-3858-C8E4-192F093CB563}"/>
              </a:ext>
            </a:extLst>
          </p:cNvPr>
          <p:cNvSpPr txBox="1"/>
          <p:nvPr/>
        </p:nvSpPr>
        <p:spPr>
          <a:xfrm>
            <a:off x="472109" y="5044734"/>
            <a:ext cx="617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/>
              <a:t>eigenvector </a:t>
            </a:r>
            <a:r>
              <a:rPr lang="en-ID" dirty="0"/>
              <a:t>yang </a:t>
            </a:r>
            <a:r>
              <a:rPr lang="en-ID" dirty="0" err="1"/>
              <a:t>terkait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sz="1800" dirty="0"/>
              <a:t>eigenvalue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dirty="0" err="1"/>
              <a:t>dapat</a:t>
            </a:r>
            <a:r>
              <a:rPr lang="en-ID" dirty="0"/>
              <a:t> </a:t>
            </a:r>
            <a:r>
              <a:rPr lang="en-ID" dirty="0" err="1"/>
              <a:t>ditentukan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menyelesaikan</a:t>
            </a:r>
            <a:r>
              <a:rPr lang="en-ID" dirty="0"/>
              <a:t> </a:t>
            </a:r>
            <a:r>
              <a:rPr lang="en-ID" dirty="0" err="1"/>
              <a:t>persamaan</a:t>
            </a:r>
            <a:r>
              <a:rPr lang="en-ID" dirty="0"/>
              <a:t> </a:t>
            </a:r>
            <a:r>
              <a:rPr lang="en-ID" dirty="0" err="1"/>
              <a:t>berikut</a:t>
            </a:r>
            <a:endParaRPr lang="en-ID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5D9004-CDC3-5361-D3AA-DC4104D9D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730" y="5790901"/>
            <a:ext cx="1981200" cy="9239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AE80AB-6B22-4EE0-7C0E-EABA265C73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224" y="5790901"/>
            <a:ext cx="1943100" cy="9334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B55738B-A13F-4461-1B4F-B1131165E6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5274" y="1882151"/>
            <a:ext cx="1400175" cy="10382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F0386EE-5322-9464-068F-4BAFCF80AA03}"/>
              </a:ext>
            </a:extLst>
          </p:cNvPr>
          <p:cNvSpPr txBox="1"/>
          <p:nvPr/>
        </p:nvSpPr>
        <p:spPr>
          <a:xfrm>
            <a:off x="6812015" y="1338551"/>
            <a:ext cx="4876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/>
              <a:t>Untuk</a:t>
            </a:r>
            <a:r>
              <a:rPr lang="en-ID" sz="1800" dirty="0"/>
              <a:t> eigenvalue  = 1,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dirty="0"/>
              <a:t>eigenvector :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7682C95-44E9-AB24-2EEE-3ACAFF6C53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53061" y="2019762"/>
            <a:ext cx="990600" cy="657225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329E4EE-EF09-5E25-7899-014CE33754D6}"/>
              </a:ext>
            </a:extLst>
          </p:cNvPr>
          <p:cNvSpPr txBox="1"/>
          <p:nvPr/>
        </p:nvSpPr>
        <p:spPr>
          <a:xfrm>
            <a:off x="6849894" y="3122615"/>
            <a:ext cx="4876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/>
              <a:t>Untuk</a:t>
            </a:r>
            <a:r>
              <a:rPr lang="en-ID" sz="1800" dirty="0"/>
              <a:t> eigenvalue  = 3, </a:t>
            </a:r>
            <a:r>
              <a:rPr lang="en-ID" sz="1800" dirty="0" err="1"/>
              <a:t>maka</a:t>
            </a:r>
            <a:r>
              <a:rPr lang="en-ID" sz="1800" dirty="0"/>
              <a:t> </a:t>
            </a:r>
            <a:r>
              <a:rPr lang="en-ID" dirty="0"/>
              <a:t>eigenvector :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EF04EB-E79A-AA7F-0E93-CA290F1F22F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20338" y="3661350"/>
            <a:ext cx="1352550" cy="55245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F247A9D-AAB3-177F-F082-2072878098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400577" y="3661350"/>
            <a:ext cx="885825" cy="65722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EC3E34B-262F-D87F-8386-FE4FF5EF3FA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4670" y="4475300"/>
            <a:ext cx="1085850" cy="36195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FBB28A7-2C23-67D1-4A26-4C486B15BF2C}"/>
              </a:ext>
            </a:extLst>
          </p:cNvPr>
          <p:cNvSpPr txBox="1"/>
          <p:nvPr/>
        </p:nvSpPr>
        <p:spPr>
          <a:xfrm>
            <a:off x="7007265" y="4418226"/>
            <a:ext cx="48764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/>
              <a:t>Jika</a:t>
            </a:r>
            <a:r>
              <a:rPr lang="en-ID" dirty="0"/>
              <a:t>:             </a:t>
            </a:r>
            <a:r>
              <a:rPr lang="en-ID" dirty="0" err="1"/>
              <a:t>maka</a:t>
            </a:r>
            <a:r>
              <a:rPr lang="en-ID" dirty="0"/>
              <a:t> 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3DF707BF-9A92-64D5-D3D8-3748C74AD83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71927" y="4440282"/>
            <a:ext cx="1514475" cy="381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88A97FF-CACA-1BFB-DD12-51379E9DD9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73720" y="5165816"/>
            <a:ext cx="2186221" cy="3155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B4EA9F3-E641-0B1A-8FDB-4B5C46507F45}"/>
                  </a:ext>
                </a:extLst>
              </p:cNvPr>
              <p:cNvSpPr txBox="1"/>
              <p:nvPr/>
            </p:nvSpPr>
            <p:spPr>
              <a:xfrm>
                <a:off x="9288129" y="6035432"/>
                <a:ext cx="13937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ID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B4EA9F3-E641-0B1A-8FDB-4B5C46507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129" y="6035432"/>
                <a:ext cx="1393778" cy="276999"/>
              </a:xfrm>
              <a:prstGeom prst="rect">
                <a:avLst/>
              </a:prstGeom>
              <a:blipFill>
                <a:blip r:embed="rId14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B89BE6-C1E9-1850-5177-E11454BDE420}"/>
                  </a:ext>
                </a:extLst>
              </p:cNvPr>
              <p:cNvSpPr txBox="1"/>
              <p:nvPr/>
            </p:nvSpPr>
            <p:spPr>
              <a:xfrm>
                <a:off x="7158170" y="5034008"/>
                <a:ext cx="1954381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−2 1</m:t>
                          </m:r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9B89BE6-C1E9-1850-5177-E11454BDE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170" y="5034008"/>
                <a:ext cx="1954381" cy="460126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938993-7074-32C8-FD8A-BB20B12D6D0D}"/>
                  </a:ext>
                </a:extLst>
              </p:cNvPr>
              <p:cNvSpPr txBox="1"/>
              <p:nvPr/>
            </p:nvSpPr>
            <p:spPr>
              <a:xfrm>
                <a:off x="7158169" y="5852305"/>
                <a:ext cx="1710725" cy="4601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0  </m:t>
                          </m:r>
                          <m:r>
                            <a:rPr lang="en-ID" b="0" i="1" smtClean="0">
                              <a:latin typeface="Cambria Math" panose="02040503050406030204" pitchFamily="18" charset="0"/>
                            </a:rPr>
                            <m:t> 1</m:t>
                          </m:r>
                        </m:e>
                      </m:d>
                      <m:r>
                        <a:rPr lang="en-ID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ID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ID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ID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ID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938993-7074-32C8-FD8A-BB20B12D6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8169" y="5852305"/>
                <a:ext cx="1710725" cy="460126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972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US" dirty="0"/>
              <a:t>Confidence Regions and Simultaneous Comparisons </a:t>
            </a:r>
            <a:r>
              <a:rPr lang="en-ID" dirty="0"/>
              <a:t>of Component Means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3819525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Contoh</a:t>
            </a:r>
            <a:r>
              <a:rPr lang="en-US" sz="2100" dirty="0"/>
              <a:t> 4: </a:t>
            </a:r>
            <a:r>
              <a:rPr lang="en-US" sz="2100" dirty="0" err="1"/>
              <a:t>Diketahui</a:t>
            </a:r>
            <a:r>
              <a:rPr lang="en-US" sz="2100" dirty="0"/>
              <a:t> n=42</a:t>
            </a:r>
            <a:endParaRPr lang="en-ID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87989D-FFC1-18B6-2D4F-9E0C24158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76" y="1629768"/>
            <a:ext cx="3819525" cy="15525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60EB24-36B6-1FB0-C5C3-B81C3E72E888}"/>
              </a:ext>
            </a:extLst>
          </p:cNvPr>
          <p:cNvSpPr txBox="1"/>
          <p:nvPr/>
        </p:nvSpPr>
        <p:spPr>
          <a:xfrm>
            <a:off x="121133" y="4073158"/>
            <a:ext cx="56590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Confident 95%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ID" sz="2000" dirty="0"/>
              <a:t>µ pada </a:t>
            </a:r>
            <a:r>
              <a:rPr lang="en-ID" sz="2000" dirty="0" err="1"/>
              <a:t>nilai</a:t>
            </a:r>
            <a:r>
              <a:rPr lang="en-ID" sz="2000" dirty="0"/>
              <a:t> (µ</a:t>
            </a:r>
            <a:r>
              <a:rPr lang="en-ID" sz="2000" baseline="-25000" dirty="0"/>
              <a:t>1</a:t>
            </a:r>
            <a:r>
              <a:rPr lang="en-ID" sz="2000" dirty="0"/>
              <a:t>, µ</a:t>
            </a:r>
            <a:r>
              <a:rPr lang="en-ID" sz="2000" baseline="-25000" dirty="0"/>
              <a:t>2</a:t>
            </a:r>
            <a:r>
              <a:rPr lang="en-ID" sz="2000" dirty="0"/>
              <a:t>)</a:t>
            </a:r>
            <a:r>
              <a:rPr lang="en-US" sz="2000" dirty="0"/>
              <a:t> </a:t>
            </a:r>
            <a:endParaRPr lang="en-ID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33108FB-E026-B780-8508-FD6DB219E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3" y="4475534"/>
            <a:ext cx="6209125" cy="9845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E3155F-CAF1-44EB-6889-E0C101713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132" y="5520227"/>
            <a:ext cx="1685925" cy="409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99A4DDD-F9C2-122A-E98E-3B3763C98C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133" y="6050089"/>
            <a:ext cx="7154311" cy="6864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AC07B9D-8E0D-6B52-127A-C98B20F85353}"/>
              </a:ext>
            </a:extLst>
          </p:cNvPr>
          <p:cNvSpPr txBox="1"/>
          <p:nvPr/>
        </p:nvSpPr>
        <p:spPr>
          <a:xfrm>
            <a:off x="5985810" y="1172350"/>
            <a:ext cx="4102407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Untuk</a:t>
            </a:r>
            <a:r>
              <a:rPr lang="en-US" sz="2100" dirty="0"/>
              <a:t> </a:t>
            </a:r>
            <a:r>
              <a:rPr lang="en-US" sz="2100" dirty="0" err="1"/>
              <a:t>melihat</a:t>
            </a:r>
            <a:r>
              <a:rPr lang="en-US" sz="2100" dirty="0"/>
              <a:t> </a:t>
            </a:r>
            <a:r>
              <a:rPr lang="en-US" sz="2100" dirty="0" err="1"/>
              <a:t>apakah</a:t>
            </a:r>
            <a:r>
              <a:rPr lang="en-US" sz="2100" dirty="0"/>
              <a:t> </a:t>
            </a:r>
          </a:p>
          <a:p>
            <a:pPr>
              <a:spcAft>
                <a:spcPts val="600"/>
              </a:spcAft>
            </a:pPr>
            <a:r>
              <a:rPr lang="en-US" sz="2100" dirty="0"/>
              <a:t>  </a:t>
            </a:r>
            <a:r>
              <a:rPr lang="en-US" sz="2100" dirty="0" err="1"/>
              <a:t>Konfiden</a:t>
            </a:r>
            <a:r>
              <a:rPr lang="en-US" sz="2100" dirty="0"/>
              <a:t> pada area </a:t>
            </a:r>
            <a:r>
              <a:rPr lang="en-US" sz="2100" dirty="0" err="1"/>
              <a:t>tersebut</a:t>
            </a:r>
            <a:endParaRPr lang="en-ID" sz="21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C01F763-D51E-C242-53A1-504686B47A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9274" y="1210351"/>
            <a:ext cx="1724025" cy="3714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C45524-6C3E-AEF6-E37B-3D6AA31B0D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3524" y="2115866"/>
            <a:ext cx="6892581" cy="592648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4AC3DCF-AB9D-20F6-4A9E-E6CCD6147CF3}"/>
              </a:ext>
            </a:extLst>
          </p:cNvPr>
          <p:cNvSpPr txBox="1"/>
          <p:nvPr/>
        </p:nvSpPr>
        <p:spPr>
          <a:xfrm>
            <a:off x="5782697" y="2713539"/>
            <a:ext cx="4102407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disimpulkan</a:t>
            </a:r>
            <a:r>
              <a:rPr lang="en-US" dirty="0"/>
              <a:t> </a:t>
            </a:r>
            <a:r>
              <a:rPr lang="en-US" dirty="0" err="1"/>
              <a:t>bahwa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  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region  </a:t>
            </a:r>
            <a:endParaRPr lang="en-ID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34E5A45-B399-0089-8E11-8FBB49F832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1370" y="2765550"/>
            <a:ext cx="1724025" cy="37147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A33429A3-F9BC-BACF-D1F0-AD4D2D3101AE}"/>
              </a:ext>
            </a:extLst>
          </p:cNvPr>
          <p:cNvSpPr txBox="1"/>
          <p:nvPr/>
        </p:nvSpPr>
        <p:spPr>
          <a:xfrm>
            <a:off x="6332980" y="3505931"/>
            <a:ext cx="5137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Uji H</a:t>
            </a:r>
            <a:r>
              <a:rPr lang="en-US" baseline="-25000" dirty="0"/>
              <a:t>0</a:t>
            </a:r>
            <a:r>
              <a:rPr lang="en-US" dirty="0"/>
              <a:t> :              Do not reject pada</a:t>
            </a:r>
            <a:endParaRPr lang="en-ID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A4B2562-7DFC-94B7-7966-F45177430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6602" y="3384016"/>
            <a:ext cx="1304925" cy="69532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BE95274-A871-AA13-0318-2E92CEDFEC8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62937" y="3875263"/>
            <a:ext cx="1638300" cy="71437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D7B0E64-BC69-DF81-7E67-42AC43CAD5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13082" y="4395657"/>
            <a:ext cx="819150" cy="3429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012FEFD-99E1-EBBC-55C8-FA01421514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3986" y="3225245"/>
            <a:ext cx="4455134" cy="84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US" dirty="0"/>
              <a:t>Confidence Regions and Simultaneous Comparisons </a:t>
            </a:r>
            <a:r>
              <a:rPr lang="en-ID" dirty="0"/>
              <a:t>of Component Means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13D717-4B7C-8FED-EE23-5C85A338C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32" y="1057145"/>
            <a:ext cx="7044152" cy="17252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386D0A-FCA7-0A3F-B534-D0455D8D5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832" y="3018597"/>
            <a:ext cx="4000500" cy="3905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C12FC16-98CC-8D0B-E24C-93E3A252A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273" y="3645304"/>
            <a:ext cx="5133975" cy="1485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670ADC9-9C53-8C25-C9C5-34C6B341FB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2060" y="1689652"/>
            <a:ext cx="3970108" cy="376755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5DDAA5-2F9C-9D57-F4D2-7672FD0600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943" y="5457203"/>
            <a:ext cx="3248025" cy="7905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3942E1-6519-E7FE-B36A-C28174FAD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1285" y="6247778"/>
            <a:ext cx="701992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4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TERIMAKSIH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8278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ym typeface="Symbol" panose="05050102010706020507" pitchFamily="18" charset="2"/>
              </a:rPr>
              <a:t>Nilai </a:t>
            </a:r>
            <a:r>
              <a:rPr lang="en-US" sz="2400" dirty="0">
                <a:sym typeface="Symbol" panose="05050102010706020507" pitchFamily="18" charset="2"/>
              </a:rPr>
              <a:t></a:t>
            </a:r>
            <a:r>
              <a:rPr lang="en-US" sz="2400" baseline="-25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yang </a:t>
            </a:r>
            <a:r>
              <a:rPr lang="en-US" dirty="0" err="1">
                <a:sym typeface="Symbol" panose="05050102010706020507" pitchFamily="18" charset="2"/>
              </a:rPr>
              <a:t>diterima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Nilai Normal Rata-rata </a:t>
            </a:r>
            <a:r>
              <a:rPr lang="en-US" sz="2000" dirty="0" err="1"/>
              <a:t>Populasi</a:t>
            </a:r>
            <a:endParaRPr lang="en-US" sz="2000" dirty="0"/>
          </a:p>
          <a:p>
            <a:r>
              <a:rPr lang="en-US" dirty="0" err="1"/>
              <a:t>Hotelling’s</a:t>
            </a:r>
            <a:r>
              <a:rPr lang="en-US" dirty="0"/>
              <a:t> and Likelihood Ratio Tests</a:t>
            </a:r>
          </a:p>
          <a:p>
            <a:pPr algn="l"/>
            <a:r>
              <a:rPr lang="en-US" dirty="0"/>
              <a:t>Confidence Regions and Simultaneous Comparisons </a:t>
            </a:r>
            <a:r>
              <a:rPr lang="en-ID" dirty="0"/>
              <a:t>of Component Means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661" y="0"/>
            <a:ext cx="9819861" cy="782782"/>
          </a:xfrm>
        </p:spPr>
        <p:txBody>
          <a:bodyPr>
            <a:normAutofit/>
          </a:bodyPr>
          <a:lstStyle/>
          <a:p>
            <a:r>
              <a:rPr lang="en-US" sz="4000" dirty="0">
                <a:sym typeface="Symbol" panose="05050102010706020507" pitchFamily="18" charset="2"/>
              </a:rPr>
              <a:t></a:t>
            </a:r>
            <a:r>
              <a:rPr lang="en-US" sz="4000" baseline="-25000" dirty="0">
                <a:sym typeface="Symbol" panose="05050102010706020507" pitchFamily="18" charset="2"/>
              </a:rPr>
              <a:t>0</a:t>
            </a:r>
            <a:r>
              <a:rPr lang="en-US" sz="4000" dirty="0">
                <a:sym typeface="Symbol" panose="05050102010706020507" pitchFamily="18" charset="2"/>
              </a:rPr>
              <a:t> </a:t>
            </a:r>
            <a:r>
              <a:rPr lang="en-US" sz="3600" dirty="0" err="1"/>
              <a:t>sebagai</a:t>
            </a:r>
            <a:r>
              <a:rPr lang="en-US" sz="3600" dirty="0"/>
              <a:t> Nilai Normal Rata-Rata </a:t>
            </a:r>
            <a:r>
              <a:rPr lang="en-US" sz="3600" dirty="0" err="1"/>
              <a:t>Populasi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1" y="1325517"/>
            <a:ext cx="11689379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Teori</a:t>
            </a:r>
            <a:r>
              <a:rPr lang="en-ID" sz="2100" dirty="0"/>
              <a:t> </a:t>
            </a:r>
            <a:r>
              <a:rPr lang="en-ID" sz="2100" dirty="0" err="1"/>
              <a:t>univariat</a:t>
            </a:r>
            <a:r>
              <a:rPr lang="en-ID" sz="2100" dirty="0"/>
              <a:t> </a:t>
            </a:r>
            <a:r>
              <a:rPr lang="en-ID" sz="2100" dirty="0" err="1"/>
              <a:t>untuk</a:t>
            </a:r>
            <a:r>
              <a:rPr lang="en-ID" sz="2100" dirty="0"/>
              <a:t> </a:t>
            </a:r>
            <a:r>
              <a:rPr lang="en-ID" sz="2100" dirty="0" err="1"/>
              <a:t>menentukan</a:t>
            </a:r>
            <a:r>
              <a:rPr lang="en-ID" sz="2100" dirty="0"/>
              <a:t> </a:t>
            </a:r>
            <a:r>
              <a:rPr lang="en-ID" sz="2100" dirty="0" err="1"/>
              <a:t>apakah</a:t>
            </a:r>
            <a:r>
              <a:rPr lang="en-ID" sz="2100" dirty="0"/>
              <a:t> </a:t>
            </a:r>
            <a:r>
              <a:rPr lang="en-ID" sz="2100" dirty="0" err="1"/>
              <a:t>suatu</a:t>
            </a:r>
            <a:r>
              <a:rPr lang="en-ID" sz="2100" dirty="0"/>
              <a:t> </a:t>
            </a:r>
            <a:r>
              <a:rPr lang="en-ID" sz="2100" dirty="0" err="1"/>
              <a:t>nilai</a:t>
            </a:r>
            <a:r>
              <a:rPr lang="en-ID" sz="21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</a:t>
            </a:r>
            <a:r>
              <a:rPr lang="en-US" sz="2400" baseline="-25000" dirty="0">
                <a:sym typeface="Symbol" panose="05050102010706020507" pitchFamily="18" charset="2"/>
              </a:rPr>
              <a:t>0</a:t>
            </a:r>
            <a:r>
              <a:rPr lang="en-ID" sz="2100" dirty="0"/>
              <a:t> </a:t>
            </a:r>
            <a:r>
              <a:rPr lang="en-ID" sz="2100" dirty="0" err="1"/>
              <a:t>tertentu</a:t>
            </a:r>
            <a:r>
              <a:rPr lang="en-ID" sz="2100" dirty="0"/>
              <a:t> </a:t>
            </a:r>
            <a:r>
              <a:rPr lang="en-ID" sz="2100" dirty="0" err="1"/>
              <a:t>adalah</a:t>
            </a:r>
            <a:r>
              <a:rPr lang="en-ID" sz="2100" dirty="0"/>
              <a:t> </a:t>
            </a:r>
            <a:r>
              <a:rPr lang="en-ID" sz="2100" dirty="0" err="1"/>
              <a:t>nilai</a:t>
            </a:r>
            <a:r>
              <a:rPr lang="en-ID" sz="2100" dirty="0"/>
              <a:t> yang </a:t>
            </a:r>
            <a:r>
              <a:rPr lang="en-ID" sz="2100" dirty="0" err="1"/>
              <a:t>masuk</a:t>
            </a:r>
            <a:r>
              <a:rPr lang="en-ID" sz="2100" dirty="0"/>
              <a:t> </a:t>
            </a:r>
            <a:r>
              <a:rPr lang="en-ID" sz="2100" dirty="0" err="1"/>
              <a:t>akal</a:t>
            </a:r>
            <a:r>
              <a:rPr lang="en-ID" sz="2100" dirty="0"/>
              <a:t> </a:t>
            </a:r>
            <a:r>
              <a:rPr lang="en-ID" sz="2100" dirty="0" err="1"/>
              <a:t>untuk</a:t>
            </a:r>
            <a:r>
              <a:rPr lang="en-ID" sz="2100" dirty="0"/>
              <a:t> rata-rata </a:t>
            </a:r>
            <a:r>
              <a:rPr lang="en-ID" sz="2100" dirty="0" err="1"/>
              <a:t>populasi</a:t>
            </a:r>
            <a:r>
              <a:rPr lang="en-ID" sz="2100" dirty="0"/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Dari </a:t>
            </a:r>
            <a:r>
              <a:rPr lang="en-ID" sz="2100" dirty="0" err="1"/>
              <a:t>sudut</a:t>
            </a:r>
            <a:r>
              <a:rPr lang="en-ID" sz="2100" dirty="0"/>
              <a:t> </a:t>
            </a:r>
            <a:r>
              <a:rPr lang="en-ID" sz="2100" dirty="0" err="1"/>
              <a:t>pandang</a:t>
            </a:r>
            <a:r>
              <a:rPr lang="en-ID" sz="2100" dirty="0"/>
              <a:t> </a:t>
            </a:r>
            <a:r>
              <a:rPr lang="en-ID" sz="2100" dirty="0" err="1"/>
              <a:t>pengujian</a:t>
            </a:r>
            <a:r>
              <a:rPr lang="en-ID" sz="2100" dirty="0"/>
              <a:t> </a:t>
            </a:r>
            <a:r>
              <a:rPr lang="en-ID" sz="2100" dirty="0" err="1"/>
              <a:t>hipotesis</a:t>
            </a:r>
            <a:r>
              <a:rPr lang="en-ID" sz="2100" dirty="0"/>
              <a:t>, </a:t>
            </a:r>
            <a:r>
              <a:rPr lang="en-ID" sz="2100" dirty="0" err="1"/>
              <a:t>masalah</a:t>
            </a:r>
            <a:r>
              <a:rPr lang="en-ID" sz="2100" dirty="0"/>
              <a:t> </a:t>
            </a:r>
            <a:r>
              <a:rPr lang="en-ID" sz="2100" dirty="0" err="1"/>
              <a:t>ini</a:t>
            </a:r>
            <a:r>
              <a:rPr lang="en-ID" sz="2100" dirty="0"/>
              <a:t> </a:t>
            </a:r>
            <a:r>
              <a:rPr lang="en-ID" sz="2100" dirty="0" err="1"/>
              <a:t>dapat</a:t>
            </a:r>
            <a:r>
              <a:rPr lang="en-ID" sz="2100" dirty="0"/>
              <a:t> </a:t>
            </a:r>
            <a:r>
              <a:rPr lang="en-ID" sz="2100" dirty="0" err="1"/>
              <a:t>dirumuskan</a:t>
            </a:r>
            <a:r>
              <a:rPr lang="en-ID" sz="2100" dirty="0"/>
              <a:t> </a:t>
            </a:r>
            <a:r>
              <a:rPr lang="en-ID" sz="2100" dirty="0" err="1"/>
              <a:t>sebagai</a:t>
            </a:r>
            <a:r>
              <a:rPr lang="en-ID" sz="2100" dirty="0"/>
              <a:t> </a:t>
            </a:r>
            <a:r>
              <a:rPr lang="en-ID" sz="2100" dirty="0" err="1"/>
              <a:t>pengujian</a:t>
            </a:r>
            <a:r>
              <a:rPr lang="en-ID" sz="2100" dirty="0"/>
              <a:t> </a:t>
            </a:r>
            <a:r>
              <a:rPr lang="en-ID" sz="2100" dirty="0" err="1"/>
              <a:t>hipotesis</a:t>
            </a:r>
            <a:r>
              <a:rPr lang="en-ID" sz="2100" dirty="0"/>
              <a:t> </a:t>
            </a:r>
            <a:r>
              <a:rPr lang="en-ID" sz="2100" dirty="0" err="1"/>
              <a:t>berikut</a:t>
            </a:r>
            <a:r>
              <a:rPr lang="en-ID" sz="2100" dirty="0"/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DC3D00-26CB-72F2-B702-2A6B7FFDDF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286" y="2800718"/>
            <a:ext cx="3200400" cy="485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5EA5DDF-C97F-EDC2-3E85-FB94D1F91F11}"/>
              </a:ext>
            </a:extLst>
          </p:cNvPr>
          <p:cNvSpPr txBox="1"/>
          <p:nvPr/>
        </p:nvSpPr>
        <p:spPr>
          <a:xfrm>
            <a:off x="426900" y="3366418"/>
            <a:ext cx="11689379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Dimana: H</a:t>
            </a:r>
            <a:r>
              <a:rPr lang="en-US" sz="2100" baseline="-25000" dirty="0"/>
              <a:t>0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err="1"/>
              <a:t>Hipotesis</a:t>
            </a:r>
            <a:r>
              <a:rPr lang="en-US" sz="2100" dirty="0"/>
              <a:t> </a:t>
            </a:r>
            <a:r>
              <a:rPr lang="en-US" sz="2100" dirty="0" err="1"/>
              <a:t>nol</a:t>
            </a:r>
            <a:r>
              <a:rPr lang="en-US" sz="2100" dirty="0"/>
              <a:t> dan </a:t>
            </a:r>
          </a:p>
          <a:p>
            <a:pPr>
              <a:spcAft>
                <a:spcPts val="600"/>
              </a:spcAft>
            </a:pPr>
            <a:r>
              <a:rPr lang="en-US" sz="2100" dirty="0"/>
              <a:t>          H</a:t>
            </a:r>
            <a:r>
              <a:rPr lang="en-US" sz="2100" baseline="-25000" dirty="0"/>
              <a:t>1</a:t>
            </a:r>
            <a:r>
              <a:rPr lang="en-US" sz="2100" dirty="0"/>
              <a:t> </a:t>
            </a:r>
            <a:r>
              <a:rPr lang="en-US" sz="2100" dirty="0" err="1"/>
              <a:t>adalah</a:t>
            </a:r>
            <a:r>
              <a:rPr lang="en-US" sz="2100" dirty="0"/>
              <a:t> </a:t>
            </a:r>
            <a:r>
              <a:rPr lang="en-US" sz="2100" dirty="0" err="1"/>
              <a:t>hipotesis</a:t>
            </a:r>
            <a:r>
              <a:rPr lang="en-US" sz="2100" dirty="0"/>
              <a:t> </a:t>
            </a:r>
            <a:r>
              <a:rPr lang="en-US" sz="2100" dirty="0" err="1"/>
              <a:t>alternatif</a:t>
            </a:r>
            <a:endParaRPr lang="en-US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Jika sample random : X1, X2, … , </a:t>
            </a:r>
            <a:r>
              <a:rPr lang="en-US" sz="2100" dirty="0" err="1"/>
              <a:t>Xn</a:t>
            </a:r>
            <a:r>
              <a:rPr lang="en-US" sz="2100" dirty="0"/>
              <a:t> </a:t>
            </a:r>
            <a:r>
              <a:rPr lang="en-US" sz="2100" dirty="0" err="1"/>
              <a:t>untuk</a:t>
            </a:r>
            <a:r>
              <a:rPr lang="en-US" sz="2100" dirty="0"/>
              <a:t> normal </a:t>
            </a:r>
            <a:r>
              <a:rPr lang="en-US" sz="2100" dirty="0" err="1"/>
              <a:t>populasi</a:t>
            </a:r>
            <a:r>
              <a:rPr lang="en-US" sz="2100" dirty="0"/>
              <a:t>, </a:t>
            </a:r>
            <a:r>
              <a:rPr lang="en-US" sz="2100" dirty="0" err="1"/>
              <a:t>maka</a:t>
            </a:r>
            <a:r>
              <a:rPr lang="en-US" sz="2100" dirty="0"/>
              <a:t> </a:t>
            </a:r>
            <a:r>
              <a:rPr lang="en-US" sz="2100" dirty="0" err="1"/>
              <a:t>tes</a:t>
            </a:r>
            <a:r>
              <a:rPr lang="en-US" sz="2100" dirty="0"/>
              <a:t> statistic </a:t>
            </a:r>
            <a:r>
              <a:rPr lang="en-US" sz="2100" dirty="0" err="1"/>
              <a:t>adalah</a:t>
            </a:r>
            <a:r>
              <a:rPr lang="en-US" sz="2100" dirty="0"/>
              <a:t>:</a:t>
            </a:r>
            <a:endParaRPr lang="en-ID" sz="2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37DED-E1AC-40B3-893A-283AD5C0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364" y="4710118"/>
            <a:ext cx="7410450" cy="8096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20011B-F55B-E8C5-D3B0-31832E4EF2B9}"/>
              </a:ext>
            </a:extLst>
          </p:cNvPr>
          <p:cNvSpPr txBox="1"/>
          <p:nvPr/>
        </p:nvSpPr>
        <p:spPr>
          <a:xfrm>
            <a:off x="251310" y="5532483"/>
            <a:ext cx="11689379" cy="12157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/>
              <a:t>Menggunakan</a:t>
            </a:r>
            <a:r>
              <a:rPr lang="en-US" sz="2100" dirty="0"/>
              <a:t> table t-</a:t>
            </a:r>
            <a:r>
              <a:rPr lang="en-US" sz="2100" dirty="0" err="1"/>
              <a:t>distribusi</a:t>
            </a:r>
            <a:r>
              <a:rPr lang="en-US" sz="2100" dirty="0"/>
              <a:t> </a:t>
            </a:r>
            <a:r>
              <a:rPr lang="en-US" sz="2100" dirty="0" err="1"/>
              <a:t>dengan</a:t>
            </a:r>
            <a:r>
              <a:rPr lang="en-US" sz="2100" dirty="0"/>
              <a:t> </a:t>
            </a:r>
            <a:r>
              <a:rPr lang="en-US" sz="2100" dirty="0" err="1"/>
              <a:t>df</a:t>
            </a:r>
            <a:r>
              <a:rPr lang="en-US" sz="2100" dirty="0"/>
              <a:t> (</a:t>
            </a:r>
            <a:r>
              <a:rPr lang="en-ID" sz="1800" b="0" i="0" u="none" strike="noStrike" baseline="0" dirty="0">
                <a:latin typeface="TimesTen-Roman"/>
              </a:rPr>
              <a:t>degrees of freedom</a:t>
            </a:r>
            <a:r>
              <a:rPr lang="en-US" sz="2100" dirty="0"/>
              <a:t>): (n - 1)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/>
              <a:t>Reject H</a:t>
            </a:r>
            <a:r>
              <a:rPr lang="en-US" sz="2100" baseline="-25000" dirty="0"/>
              <a:t>0</a:t>
            </a:r>
            <a:r>
              <a:rPr lang="en-US" sz="2100" dirty="0"/>
              <a:t> </a:t>
            </a:r>
            <a:r>
              <a:rPr lang="en-US" sz="2100" dirty="0" err="1"/>
              <a:t>jika</a:t>
            </a:r>
            <a:r>
              <a:rPr lang="en-US" sz="21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</a:t>
            </a:r>
            <a:r>
              <a:rPr lang="en-US" sz="2000" baseline="-25000" dirty="0">
                <a:sym typeface="Symbol" panose="05050102010706020507" pitchFamily="18" charset="2"/>
              </a:rPr>
              <a:t>0  </a:t>
            </a:r>
            <a:r>
              <a:rPr lang="en-US" sz="2100" dirty="0" err="1"/>
              <a:t>diterima</a:t>
            </a:r>
            <a:r>
              <a:rPr lang="en-US" sz="2100" dirty="0"/>
              <a:t> </a:t>
            </a:r>
            <a:r>
              <a:rPr lang="en-US" sz="2100" dirty="0" err="1"/>
              <a:t>sebagai</a:t>
            </a:r>
            <a:r>
              <a:rPr lang="en-US" sz="2100" dirty="0"/>
              <a:t> </a:t>
            </a:r>
            <a:r>
              <a:rPr lang="en-US" sz="2100" dirty="0" err="1"/>
              <a:t>nilai</a:t>
            </a:r>
            <a:r>
              <a:rPr lang="en-US" sz="2100" dirty="0"/>
              <a:t> </a:t>
            </a:r>
            <a:r>
              <a:rPr lang="en-US" sz="2000" dirty="0">
                <a:sym typeface="Symbol" panose="05050102010706020507" pitchFamily="18" charset="2"/>
              </a:rPr>
              <a:t></a:t>
            </a:r>
            <a:endParaRPr lang="en-US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jika</a:t>
            </a:r>
            <a:r>
              <a:rPr lang="en-ID" sz="2100" dirty="0"/>
              <a:t> </a:t>
            </a:r>
            <a:r>
              <a:rPr lang="en-ID" sz="2100" dirty="0" err="1"/>
              <a:t>observasi</a:t>
            </a:r>
            <a:r>
              <a:rPr lang="en-ID" sz="2100" dirty="0"/>
              <a:t> |t| </a:t>
            </a:r>
            <a:r>
              <a:rPr lang="en-ID" sz="2100" dirty="0" err="1"/>
              <a:t>melebihi</a:t>
            </a:r>
            <a:r>
              <a:rPr lang="en-ID" sz="2100" dirty="0"/>
              <a:t> </a:t>
            </a:r>
            <a:r>
              <a:rPr lang="en-ID" sz="2100" dirty="0" err="1"/>
              <a:t>titik</a:t>
            </a:r>
            <a:r>
              <a:rPr lang="en-ID" sz="2100" dirty="0"/>
              <a:t> </a:t>
            </a:r>
            <a:r>
              <a:rPr lang="en-ID" sz="2100" dirty="0" err="1"/>
              <a:t>persentase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</a:t>
            </a:r>
            <a:r>
              <a:rPr lang="en-ID" sz="2100" dirty="0" err="1"/>
              <a:t>distribusi</a:t>
            </a:r>
            <a:r>
              <a:rPr lang="en-ID" sz="2100" dirty="0"/>
              <a:t>-t </a:t>
            </a:r>
            <a:r>
              <a:rPr lang="en-ID" sz="2100" dirty="0" err="1"/>
              <a:t>dengan</a:t>
            </a:r>
            <a:r>
              <a:rPr lang="en-ID" sz="2100" dirty="0"/>
              <a:t> </a:t>
            </a:r>
            <a:r>
              <a:rPr lang="en-ID" sz="2100" dirty="0" err="1"/>
              <a:t>d.f</a:t>
            </a:r>
            <a:r>
              <a:rPr lang="en-ID" sz="2100" dirty="0"/>
              <a:t> : (n-1)</a:t>
            </a:r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Symbol" panose="05050102010706020507" pitchFamily="18" charset="2"/>
              </a:rPr>
              <a:t></a:t>
            </a:r>
            <a:r>
              <a:rPr lang="en-US" sz="3600" baseline="-25000" dirty="0">
                <a:sym typeface="Symbol" panose="05050102010706020507" pitchFamily="18" charset="2"/>
              </a:rPr>
              <a:t>0</a:t>
            </a:r>
            <a:r>
              <a:rPr lang="en-US" sz="3600" dirty="0">
                <a:sym typeface="Symbol" panose="05050102010706020507" pitchFamily="18" charset="2"/>
              </a:rPr>
              <a:t> </a:t>
            </a:r>
            <a:r>
              <a:rPr lang="en-US" sz="3200" dirty="0" err="1"/>
              <a:t>sebagai</a:t>
            </a:r>
            <a:r>
              <a:rPr lang="en-US" sz="3200" dirty="0"/>
              <a:t> Nilai Normal Rata-Rata </a:t>
            </a:r>
            <a:r>
              <a:rPr lang="en-US" sz="3200" dirty="0" err="1"/>
              <a:t>Populasi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98173" y="1013791"/>
                <a:ext cx="11350487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Teject H</a:t>
                </a:r>
                <a:r>
                  <a:rPr lang="en-US" baseline="-25000" dirty="0"/>
                  <a:t>0</a:t>
                </a:r>
                <a:r>
                  <a:rPr lang="en-US" dirty="0"/>
                  <a:t> Ketika |t</a:t>
                </a:r>
                <a:r>
                  <a:rPr lang="en-ID" dirty="0">
                    <a:sym typeface="Symbol" panose="05050102010706020507" pitchFamily="18" charset="2"/>
                  </a:rPr>
                  <a:t>| </a:t>
                </a:r>
                <a:r>
                  <a:rPr lang="en-ID" dirty="0" err="1">
                    <a:sym typeface="Symbol" panose="05050102010706020507" pitchFamily="18" charset="2"/>
                  </a:rPr>
                  <a:t>nilainya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besar</a:t>
                </a:r>
                <a:r>
                  <a:rPr lang="en-ID" dirty="0">
                    <a:sym typeface="Symbol" panose="05050102010706020507" pitchFamily="18" charset="2"/>
                  </a:rPr>
                  <a:t>, </a:t>
                </a:r>
                <a:r>
                  <a:rPr lang="en-ID" dirty="0" err="1">
                    <a:sym typeface="Symbol" panose="05050102010706020507" pitchFamily="18" charset="2"/>
                  </a:rPr>
                  <a:t>maka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sama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dengan</a:t>
                </a:r>
                <a:r>
                  <a:rPr lang="en-ID" dirty="0">
                    <a:sym typeface="Symbol" panose="05050102010706020507" pitchFamily="18" charset="2"/>
                  </a:rPr>
                  <a:t> reject </a:t>
                </a:r>
                <a:r>
                  <a:rPr lang="en-US" dirty="0"/>
                  <a:t>H</a:t>
                </a:r>
                <a:r>
                  <a:rPr lang="en-US" baseline="-25000" dirty="0"/>
                  <a:t>0</a:t>
                </a:r>
                <a:r>
                  <a:rPr lang="en-US" dirty="0"/>
                  <a:t> </a:t>
                </a:r>
                <a:r>
                  <a:rPr lang="en-ID" dirty="0">
                    <a:sym typeface="Symbol" panose="05050102010706020507" pitchFamily="18" charset="2"/>
                  </a:rPr>
                  <a:t>pada </a:t>
                </a:r>
                <a:r>
                  <a:rPr lang="en-ID" dirty="0" err="1">
                    <a:sym typeface="Symbol" panose="05050102010706020507" pitchFamily="18" charset="2"/>
                  </a:rPr>
                  <a:t>kuadratnya</a:t>
                </a:r>
                <a:r>
                  <a:rPr lang="en-ID" dirty="0">
                    <a:sym typeface="Symbol" panose="05050102010706020507" pitchFamily="18" charset="2"/>
                  </a:rPr>
                  <a:t>:</a:t>
                </a: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r>
                  <a:rPr lang="en-ID" b="1" dirty="0" err="1">
                    <a:sym typeface="Symbol" panose="05050102010706020507" pitchFamily="18" charset="2"/>
                  </a:rPr>
                  <a:t>Variabel</a:t>
                </a:r>
                <a:r>
                  <a:rPr lang="en-ID" b="1" dirty="0">
                    <a:sym typeface="Symbol" panose="05050102010706020507" pitchFamily="18" charset="2"/>
                  </a:rPr>
                  <a:t> t2 </a:t>
                </a:r>
                <a:r>
                  <a:rPr lang="en-ID" b="1" dirty="0" err="1">
                    <a:sym typeface="Symbol" panose="05050102010706020507" pitchFamily="18" charset="2"/>
                  </a:rPr>
                  <a:t>adalah</a:t>
                </a:r>
                <a:r>
                  <a:rPr lang="en-ID" b="1" dirty="0">
                    <a:sym typeface="Symbol" panose="05050102010706020507" pitchFamily="18" charset="2"/>
                  </a:rPr>
                  <a:t> </a:t>
                </a:r>
                <a:r>
                  <a:rPr lang="en-ID" b="1" dirty="0" err="1">
                    <a:sym typeface="Symbol" panose="05050102010706020507" pitchFamily="18" charset="2"/>
                  </a:rPr>
                  <a:t>kuadrat</a:t>
                </a:r>
                <a:r>
                  <a:rPr lang="en-ID" b="1" dirty="0">
                    <a:sym typeface="Symbol" panose="05050102010706020507" pitchFamily="18" charset="2"/>
                  </a:rPr>
                  <a:t> </a:t>
                </a:r>
                <a:r>
                  <a:rPr lang="en-ID" b="1" dirty="0" err="1">
                    <a:sym typeface="Symbol" panose="05050102010706020507" pitchFamily="18" charset="2"/>
                  </a:rPr>
                  <a:t>jarak</a:t>
                </a:r>
                <a:r>
                  <a:rPr lang="en-ID" b="1" dirty="0">
                    <a:sym typeface="Symbol" panose="05050102010706020507" pitchFamily="18" charset="2"/>
                  </a:rPr>
                  <a:t> </a:t>
                </a:r>
                <a:r>
                  <a:rPr lang="en-ID" b="1" dirty="0" err="1">
                    <a:sym typeface="Symbol" panose="05050102010706020507" pitchFamily="18" charset="2"/>
                  </a:rPr>
                  <a:t>dari</a:t>
                </a:r>
                <a:r>
                  <a:rPr lang="en-ID" b="1" dirty="0">
                    <a:sym typeface="Symbol" panose="05050102010706020507" pitchFamily="18" charset="2"/>
                  </a:rPr>
                  <a:t> sample mean pada </a:t>
                </a:r>
                <a:r>
                  <a:rPr lang="en-ID" b="1" dirty="0" err="1">
                    <a:sym typeface="Symbol" panose="05050102010706020507" pitchFamily="18" charset="2"/>
                  </a:rPr>
                  <a:t>nilai</a:t>
                </a:r>
                <a:r>
                  <a:rPr lang="en-ID" b="1" dirty="0">
                    <a:sym typeface="Symbol" panose="05050102010706020507" pitchFamily="18" charset="2"/>
                  </a:rPr>
                  <a:t> uji </a:t>
                </a:r>
                <a:r>
                  <a:rPr lang="en-US" sz="1800" dirty="0">
                    <a:sym typeface="Symbol" panose="05050102010706020507" pitchFamily="18" charset="2"/>
                  </a:rPr>
                  <a:t></a:t>
                </a:r>
                <a:r>
                  <a:rPr lang="en-US" sz="1800" baseline="-25000" dirty="0">
                    <a:sym typeface="Symbol" panose="05050102010706020507" pitchFamily="18" charset="2"/>
                  </a:rPr>
                  <a:t>0 </a:t>
                </a:r>
                <a:endParaRPr lang="en-ID" b="1" dirty="0">
                  <a:sym typeface="Symbol" panose="05050102010706020507" pitchFamily="18" charset="2"/>
                </a:endParaRPr>
              </a:p>
              <a:p>
                <a:r>
                  <a:rPr lang="en-ID" b="1" dirty="0">
                    <a:sym typeface="Symbol" panose="05050102010706020507" pitchFamily="18" charset="2"/>
                  </a:rPr>
                  <a:t>Nilai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𝒔</m:t>
                    </m:r>
                    <m:rad>
                      <m:radPr>
                        <m:degHide m:val="on"/>
                        <m:ctrlPr>
                          <a:rPr 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𝒏</m:t>
                        </m:r>
                      </m:e>
                    </m:rad>
                  </m:oMath>
                </a14:m>
                <a:r>
                  <a:rPr lang="en-ID" b="1" dirty="0">
                    <a:sym typeface="Symbol" panose="05050102010706020507" pitchFamily="18" charset="2"/>
                  </a:rPr>
                  <a:t> </a:t>
                </a:r>
                <a:r>
                  <a:rPr lang="en-ID" b="1" dirty="0" err="1">
                    <a:sym typeface="Symbol" panose="05050102010706020507" pitchFamily="18" charset="2"/>
                  </a:rPr>
                  <a:t>merupakan</a:t>
                </a:r>
                <a:r>
                  <a:rPr lang="en-ID" b="1" dirty="0">
                    <a:sym typeface="Symbol" panose="05050102010706020507" pitchFamily="18" charset="2"/>
                  </a:rPr>
                  <a:t> standard </a:t>
                </a:r>
                <a:r>
                  <a:rPr lang="en-ID" b="1" dirty="0" err="1">
                    <a:sym typeface="Symbol" panose="05050102010706020507" pitchFamily="18" charset="2"/>
                  </a:rPr>
                  <a:t>deviasi</a:t>
                </a:r>
                <a:endParaRPr lang="en-ID" b="1" dirty="0">
                  <a:sym typeface="Symbol" panose="05050102010706020507" pitchFamily="18" charset="2"/>
                </a:endParaRPr>
              </a:p>
              <a:p>
                <a:r>
                  <a:rPr lang="en-ID" b="1" dirty="0" err="1">
                    <a:sym typeface="Symbol" panose="05050102010706020507" pitchFamily="18" charset="2"/>
                  </a:rPr>
                  <a:t>Untuk</a:t>
                </a:r>
                <a:r>
                  <a:rPr lang="en-ID" b="1" dirty="0">
                    <a:sym typeface="Symbol" panose="05050102010706020507" pitchFamily="18" charset="2"/>
                  </a:rPr>
                  <a:t> Reject </a:t>
                </a:r>
                <a:r>
                  <a:rPr lang="en-US" dirty="0"/>
                  <a:t>H</a:t>
                </a:r>
                <a:r>
                  <a:rPr lang="en-US" baseline="-25000" dirty="0"/>
                  <a:t>0  </a:t>
                </a:r>
                <a:r>
                  <a:rPr lang="en-US" dirty="0"/>
                  <a:t>pada </a:t>
                </a:r>
                <a:r>
                  <a:rPr lang="en-US" dirty="0" err="1"/>
                  <a:t>signifikan</a:t>
                </a:r>
                <a:r>
                  <a:rPr lang="en-US" dirty="0"/>
                  <a:t> pada level </a:t>
                </a:r>
                <a:r>
                  <a:rPr lang="en-US" dirty="0">
                    <a:sym typeface="Symbol" panose="05050102010706020507" pitchFamily="18" charset="2"/>
                  </a:rPr>
                  <a:t> </a:t>
                </a:r>
                <a:r>
                  <a:rPr lang="en-US" dirty="0" err="1">
                    <a:sym typeface="Symbol" panose="05050102010706020507" pitchFamily="18" charset="2"/>
                  </a:rPr>
                  <a:t>ma</a:t>
                </a:r>
                <a:r>
                  <a:rPr lang="en-US" dirty="0" err="1"/>
                  <a:t>ka</a:t>
                </a:r>
                <a:r>
                  <a:rPr lang="en-US" dirty="0"/>
                  <a:t>:</a:t>
                </a:r>
                <a:endParaRPr lang="en-ID" b="1" dirty="0">
                  <a:sym typeface="Symbol" panose="05050102010706020507" pitchFamily="18" charset="2"/>
                </a:endParaRPr>
              </a:p>
              <a:p>
                <a:r>
                  <a:rPr lang="en-US" dirty="0"/>
                  <a:t>Dimana            percentile </a:t>
                </a:r>
                <a:r>
                  <a:rPr lang="en-US" dirty="0" err="1"/>
                  <a:t>diatas</a:t>
                </a:r>
                <a:r>
                  <a:rPr lang="en-US" dirty="0"/>
                  <a:t> </a:t>
                </a:r>
              </a:p>
              <a:p>
                <a:r>
                  <a:rPr lang="en-US" dirty="0"/>
                  <a:t>Interval </a:t>
                </a:r>
                <a:r>
                  <a:rPr lang="en-US" dirty="0" err="1"/>
                  <a:t>seperti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kuadratnya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:</a:t>
                </a: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98173" y="1013791"/>
                <a:ext cx="11350487" cy="5486400"/>
              </a:xfrm>
              <a:blipFill>
                <a:blip r:embed="rId2"/>
                <a:stretch>
                  <a:fillRect l="-1289" t="-11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233C6EF4-0304-383D-74D3-4970D0AC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3930" y="1515533"/>
            <a:ext cx="4581525" cy="723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69BB0B-9045-4529-C4A3-CDA91C5E7B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416" y="2994991"/>
            <a:ext cx="3876675" cy="428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434C005-91D6-CDF0-8D29-C24791ECA9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2859" y="3423616"/>
            <a:ext cx="990600" cy="304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832118-1B97-16ED-4ACD-2A16D2C83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7200" y="3461716"/>
            <a:ext cx="914400" cy="295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D42CE4-882E-96C5-2288-A23BD3515D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6831" y="3879386"/>
            <a:ext cx="4733925" cy="60007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8988979-8337-5116-DEEC-F95AAD2F81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69001" y="4514789"/>
            <a:ext cx="6276975" cy="6667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EB05AAC-9C56-6A95-90B8-534A345B25E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3580" y="5289377"/>
            <a:ext cx="6510540" cy="11096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56614B6-3E60-884F-309E-36F3B75677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5800" y="5123641"/>
            <a:ext cx="3581400" cy="74295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7EE0D9D-B162-E58A-AC0C-19F77355B6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430" y="6084715"/>
            <a:ext cx="53911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Symbol" panose="05050102010706020507" pitchFamily="18" charset="2"/>
              </a:rPr>
              <a:t></a:t>
            </a:r>
            <a:r>
              <a:rPr lang="en-US" sz="3600" baseline="-25000" dirty="0">
                <a:sym typeface="Symbol" panose="05050102010706020507" pitchFamily="18" charset="2"/>
              </a:rPr>
              <a:t>0</a:t>
            </a:r>
            <a:r>
              <a:rPr lang="en-US" sz="3600" dirty="0">
                <a:sym typeface="Symbol" panose="05050102010706020507" pitchFamily="18" charset="2"/>
              </a:rPr>
              <a:t> </a:t>
            </a:r>
            <a:r>
              <a:rPr lang="en-US" sz="3200" dirty="0" err="1"/>
              <a:t>sebagai</a:t>
            </a:r>
            <a:r>
              <a:rPr lang="en-US" sz="3200" dirty="0"/>
              <a:t> Nilai Normal Rata-Rata </a:t>
            </a:r>
            <a:r>
              <a:rPr lang="en-US" sz="3200" dirty="0" err="1"/>
              <a:t>Populasi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1"/>
            <a:ext cx="11350487" cy="5486400"/>
          </a:xfrm>
        </p:spPr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1 </a:t>
            </a:r>
            <a:r>
              <a:rPr lang="en-ID" dirty="0">
                <a:sym typeface="Symbol" panose="05050102010706020507" pitchFamily="18" charset="2"/>
              </a:rPr>
              <a:t>: </a:t>
            </a:r>
            <a:r>
              <a:rPr lang="en-ID" dirty="0" err="1">
                <a:sym typeface="Symbol" panose="05050102010706020507" pitchFamily="18" charset="2"/>
              </a:rPr>
              <a:t>Hitunglah</a:t>
            </a:r>
            <a:r>
              <a:rPr lang="en-ID" dirty="0">
                <a:sym typeface="Symbol" panose="05050102010706020507" pitchFamily="18" charset="2"/>
              </a:rPr>
              <a:t> uji t</a:t>
            </a:r>
            <a:r>
              <a:rPr lang="en-ID" baseline="30000" dirty="0">
                <a:sym typeface="Symbol" panose="05050102010706020507" pitchFamily="18" charset="2"/>
              </a:rPr>
              <a:t>2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dengan</a:t>
            </a:r>
            <a:r>
              <a:rPr lang="en-ID" dirty="0">
                <a:sym typeface="Symbol" panose="05050102010706020507" pitchFamily="18" charset="2"/>
              </a:rPr>
              <a:t> data </a:t>
            </a:r>
            <a:r>
              <a:rPr lang="en-ID" dirty="0" err="1">
                <a:sym typeface="Symbol" panose="05050102010706020507" pitchFamily="18" charset="2"/>
              </a:rPr>
              <a:t>matrik</a:t>
            </a:r>
            <a:r>
              <a:rPr lang="en-ID" dirty="0">
                <a:sym typeface="Symbol" panose="05050102010706020507" pitchFamily="18" charset="2"/>
              </a:rPr>
              <a:t> random sample n = 3 </a:t>
            </a:r>
            <a:r>
              <a:rPr lang="en-ID" dirty="0" err="1">
                <a:sym typeface="Symbol" panose="05050102010706020507" pitchFamily="18" charset="2"/>
              </a:rPr>
              <a:t>dari</a:t>
            </a:r>
            <a:r>
              <a:rPr lang="en-ID" dirty="0">
                <a:sym typeface="Symbol" panose="05050102010706020507" pitchFamily="18" charset="2"/>
              </a:rPr>
              <a:t> bivariate normal population:</a:t>
            </a:r>
          </a:p>
          <a:p>
            <a:r>
              <a:rPr lang="en-ID" b="1" dirty="0">
                <a:sym typeface="Symbol" panose="05050102010706020507" pitchFamily="18" charset="2"/>
              </a:rPr>
              <a:t>        </a:t>
            </a:r>
            <a:r>
              <a:rPr lang="en-ID" b="1" dirty="0" err="1">
                <a:sym typeface="Symbol" panose="05050102010706020507" pitchFamily="18" charset="2"/>
              </a:rPr>
              <a:t>Ujilah</a:t>
            </a:r>
            <a:r>
              <a:rPr lang="en-ID" b="1" dirty="0">
                <a:sym typeface="Symbol" panose="05050102010706020507" pitchFamily="18" charset="2"/>
              </a:rPr>
              <a:t> data </a:t>
            </a:r>
            <a:r>
              <a:rPr lang="en-ID" b="1" dirty="0" err="1">
                <a:sym typeface="Symbol" panose="05050102010706020507" pitchFamily="18" charset="2"/>
              </a:rPr>
              <a:t>observasi</a:t>
            </a:r>
            <a:r>
              <a:rPr lang="en-ID" b="1" dirty="0">
                <a:sym typeface="Symbol" panose="05050102010706020507" pitchFamily="18" charset="2"/>
              </a:rPr>
              <a:t> T</a:t>
            </a:r>
            <a:r>
              <a:rPr lang="en-ID" b="1" baseline="30000" dirty="0">
                <a:sym typeface="Symbol" panose="05050102010706020507" pitchFamily="18" charset="2"/>
              </a:rPr>
              <a:t>2</a:t>
            </a:r>
            <a:r>
              <a:rPr lang="en-ID" b="1" dirty="0">
                <a:sym typeface="Symbol" panose="05050102010706020507" pitchFamily="18" charset="2"/>
              </a:rPr>
              <a:t> </a:t>
            </a:r>
            <a:r>
              <a:rPr lang="en-ID" b="1" dirty="0" err="1">
                <a:sym typeface="Symbol" panose="05050102010706020507" pitchFamily="18" charset="2"/>
              </a:rPr>
              <a:t>untuk</a:t>
            </a:r>
            <a:r>
              <a:rPr lang="en-ID" b="1" dirty="0">
                <a:sym typeface="Symbol" panose="05050102010706020507" pitchFamily="18" charset="2"/>
              </a:rPr>
              <a:t> </a:t>
            </a:r>
            <a:r>
              <a:rPr lang="en-US" sz="1800" dirty="0">
                <a:sym typeface="Symbol" panose="05050102010706020507" pitchFamily="18" charset="2"/>
              </a:rPr>
              <a:t>’</a:t>
            </a:r>
            <a:r>
              <a:rPr lang="en-US" sz="1800" baseline="-25000" dirty="0">
                <a:sym typeface="Symbol" panose="05050102010706020507" pitchFamily="18" charset="2"/>
              </a:rPr>
              <a:t>0 </a:t>
            </a:r>
            <a:r>
              <a:rPr lang="en-ID" b="1" dirty="0">
                <a:sym typeface="Symbol" panose="05050102010706020507" pitchFamily="18" charset="2"/>
              </a:rPr>
              <a:t>= [ 9 , 5 ]</a:t>
            </a: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r>
              <a:rPr lang="en-ID" b="1" dirty="0">
                <a:sym typeface="Symbol" panose="05050102010706020507" pitchFamily="18" charset="2"/>
              </a:rPr>
              <a:t>Kita </a:t>
            </a:r>
            <a:r>
              <a:rPr lang="en-ID" b="1" dirty="0" err="1">
                <a:sym typeface="Symbol" panose="05050102010706020507" pitchFamily="18" charset="2"/>
              </a:rPr>
              <a:t>dapat</a:t>
            </a:r>
            <a:r>
              <a:rPr lang="en-ID" b="1" dirty="0">
                <a:sym typeface="Symbol" panose="05050102010706020507" pitchFamily="18" charset="2"/>
              </a:rPr>
              <a:t> </a:t>
            </a:r>
            <a:r>
              <a:rPr lang="en-ID" b="1" dirty="0" err="1">
                <a:sym typeface="Symbol" panose="05050102010706020507" pitchFamily="18" charset="2"/>
              </a:rPr>
              <a:t>mencari</a:t>
            </a:r>
            <a:r>
              <a:rPr lang="en-ID" b="1" dirty="0">
                <a:sym typeface="Symbol" panose="05050102010706020507" pitchFamily="18" charset="2"/>
              </a:rPr>
              <a:t> 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B9516D-0CA6-A57A-1483-640F4B505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9458" y="1444486"/>
            <a:ext cx="1552575" cy="1066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9C8626-BD80-785F-4218-2A23C36CA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674" y="2623929"/>
            <a:ext cx="3686175" cy="13525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7B3DF1-427D-83C2-D317-A27E3421D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7569" y="4121424"/>
            <a:ext cx="68103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Symbol" panose="05050102010706020507" pitchFamily="18" charset="2"/>
              </a:rPr>
              <a:t></a:t>
            </a:r>
            <a:r>
              <a:rPr lang="en-US" sz="3600" baseline="-25000" dirty="0">
                <a:sym typeface="Symbol" panose="05050102010706020507" pitchFamily="18" charset="2"/>
              </a:rPr>
              <a:t>0</a:t>
            </a:r>
            <a:r>
              <a:rPr lang="en-US" sz="3600" dirty="0">
                <a:sym typeface="Symbol" panose="05050102010706020507" pitchFamily="18" charset="2"/>
              </a:rPr>
              <a:t> </a:t>
            </a:r>
            <a:r>
              <a:rPr lang="en-US" sz="3200" dirty="0" err="1"/>
              <a:t>sebagai</a:t>
            </a:r>
            <a:r>
              <a:rPr lang="en-US" sz="3200" dirty="0"/>
              <a:t> Nilai Normal Rata-Rata </a:t>
            </a:r>
            <a:r>
              <a:rPr lang="en-US" sz="3200" dirty="0" err="1"/>
              <a:t>Populasi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1"/>
            <a:ext cx="11350487" cy="5486400"/>
          </a:xfrm>
        </p:spPr>
        <p:txBody>
          <a:bodyPr>
            <a:normAutofit/>
          </a:bodyPr>
          <a:lstStyle/>
          <a:p>
            <a:r>
              <a:rPr lang="en-US" dirty="0" err="1"/>
              <a:t>Maka</a:t>
            </a:r>
            <a:r>
              <a:rPr lang="en-US" dirty="0"/>
              <a:t>: </a:t>
            </a:r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C47110-D449-16C0-7C89-09694BBEE9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217" y="1013791"/>
            <a:ext cx="1676400" cy="781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9CA0FB-EC02-16D4-4B5F-A5AE170CD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183" y="2095500"/>
            <a:ext cx="4667250" cy="838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0C262A9-F55B-6467-BB56-0C13A6F07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4183" y="3095626"/>
            <a:ext cx="6581775" cy="828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9BBDBB-661F-EEE3-5E14-DECA435FEA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3868" y="4233449"/>
            <a:ext cx="24003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1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ym typeface="Symbol" panose="05050102010706020507" pitchFamily="18" charset="2"/>
              </a:rPr>
              <a:t></a:t>
            </a:r>
            <a:r>
              <a:rPr lang="en-US" sz="3600" baseline="-25000" dirty="0">
                <a:sym typeface="Symbol" panose="05050102010706020507" pitchFamily="18" charset="2"/>
              </a:rPr>
              <a:t>0</a:t>
            </a:r>
            <a:r>
              <a:rPr lang="en-US" sz="3600" dirty="0">
                <a:sym typeface="Symbol" panose="05050102010706020507" pitchFamily="18" charset="2"/>
              </a:rPr>
              <a:t> </a:t>
            </a:r>
            <a:r>
              <a:rPr lang="en-US" sz="3200" dirty="0" err="1"/>
              <a:t>sebagai</a:t>
            </a:r>
            <a:r>
              <a:rPr lang="en-US" sz="3200" dirty="0"/>
              <a:t> Nilai Normal Rata-Rata </a:t>
            </a:r>
            <a:r>
              <a:rPr lang="en-US" sz="3200" dirty="0" err="1"/>
              <a:t>Populasi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0"/>
            <a:ext cx="11350487" cy="5768009"/>
          </a:xfrm>
        </p:spPr>
        <p:txBody>
          <a:bodyPr>
            <a:normAutofit/>
          </a:bodyPr>
          <a:lstStyle/>
          <a:p>
            <a:r>
              <a:rPr lang="en-US" dirty="0" err="1"/>
              <a:t>Contoh</a:t>
            </a:r>
            <a:r>
              <a:rPr lang="en-US" dirty="0"/>
              <a:t> 2 </a:t>
            </a:r>
            <a:r>
              <a:rPr lang="en-ID" dirty="0">
                <a:sym typeface="Symbol" panose="05050102010706020507" pitchFamily="18" charset="2"/>
              </a:rPr>
              <a:t>: </a:t>
            </a:r>
            <a:r>
              <a:rPr lang="en-ID" dirty="0" err="1">
                <a:sym typeface="Symbol" panose="05050102010706020507" pitchFamily="18" charset="2"/>
              </a:rPr>
              <a:t>Ujilah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sz="1800" b="1" i="0" u="none" strike="noStrike" baseline="0" dirty="0">
                <a:latin typeface="GoudySans-Bold"/>
              </a:rPr>
              <a:t>multivariate mean vector </a:t>
            </a:r>
            <a:r>
              <a:rPr lang="en-ID" sz="1800" b="1" i="0" u="none" strike="noStrike" baseline="0" dirty="0" err="1">
                <a:latin typeface="GoudySans-Bold"/>
              </a:rPr>
              <a:t>dengan</a:t>
            </a:r>
            <a:r>
              <a:rPr lang="en-ID" dirty="0">
                <a:sym typeface="Symbol" panose="05050102010706020507" pitchFamily="18" charset="2"/>
              </a:rPr>
              <a:t> t</a:t>
            </a:r>
            <a:r>
              <a:rPr lang="en-ID" baseline="30000" dirty="0">
                <a:sym typeface="Symbol" panose="05050102010706020507" pitchFamily="18" charset="2"/>
              </a:rPr>
              <a:t>2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dengan</a:t>
            </a:r>
            <a:r>
              <a:rPr lang="en-ID" dirty="0">
                <a:sym typeface="Symbol" panose="05050102010706020507" pitchFamily="18" charset="2"/>
              </a:rPr>
              <a:t> data pada table :</a:t>
            </a:r>
          </a:p>
          <a:p>
            <a:r>
              <a:rPr lang="en-ID" dirty="0">
                <a:sym typeface="Symbol" panose="05050102010706020507" pitchFamily="18" charset="2"/>
              </a:rPr>
              <a:t>         </a:t>
            </a:r>
            <a:r>
              <a:rPr lang="en-ID" dirty="0" err="1">
                <a:sym typeface="Symbol" panose="05050102010706020507" pitchFamily="18" charset="2"/>
              </a:rPr>
              <a:t>Ujilah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hipotesis</a:t>
            </a:r>
            <a:r>
              <a:rPr lang="en-ID" dirty="0">
                <a:sym typeface="Symbol" panose="05050102010706020507" pitchFamily="18" charset="2"/>
              </a:rPr>
              <a:t> H</a:t>
            </a:r>
            <a:r>
              <a:rPr lang="en-ID" baseline="-25000" dirty="0">
                <a:sym typeface="Symbol" panose="05050102010706020507" pitchFamily="18" charset="2"/>
              </a:rPr>
              <a:t>0</a:t>
            </a:r>
            <a:r>
              <a:rPr lang="en-ID" dirty="0">
                <a:sym typeface="Symbol" panose="05050102010706020507" pitchFamily="18" charset="2"/>
              </a:rPr>
              <a:t>: </a:t>
            </a:r>
            <a:r>
              <a:rPr lang="en-US" sz="1800" dirty="0">
                <a:sym typeface="Symbol" panose="05050102010706020507" pitchFamily="18" charset="2"/>
              </a:rPr>
              <a:t>’</a:t>
            </a:r>
            <a:r>
              <a:rPr lang="en-ID" dirty="0">
                <a:sym typeface="Symbol" panose="05050102010706020507" pitchFamily="18" charset="2"/>
              </a:rPr>
              <a:t>= [4,50,10] dan H</a:t>
            </a:r>
            <a:r>
              <a:rPr lang="en-ID" baseline="-25000" dirty="0">
                <a:sym typeface="Symbol" panose="05050102010706020507" pitchFamily="18" charset="2"/>
              </a:rPr>
              <a:t>1</a:t>
            </a:r>
            <a:r>
              <a:rPr lang="en-ID" dirty="0">
                <a:sym typeface="Symbol" panose="05050102010706020507" pitchFamily="18" charset="2"/>
              </a:rPr>
              <a:t>: </a:t>
            </a:r>
            <a:r>
              <a:rPr lang="en-US" sz="1800" dirty="0">
                <a:sym typeface="Symbol" panose="05050102010706020507" pitchFamily="18" charset="2"/>
              </a:rPr>
              <a:t>’</a:t>
            </a:r>
            <a:r>
              <a:rPr lang="en-ID" dirty="0">
                <a:latin typeface="Arial Black" panose="020B0A04020102020204" pitchFamily="34" charset="0"/>
                <a:sym typeface="Symbol" panose="05050102010706020507" pitchFamily="18" charset="2"/>
              </a:rPr>
              <a:t>≠</a:t>
            </a:r>
            <a:r>
              <a:rPr lang="en-ID" dirty="0">
                <a:sym typeface="Symbol" panose="05050102010706020507" pitchFamily="18" charset="2"/>
              </a:rPr>
              <a:t> [4,50,10] pada  = 0,10</a:t>
            </a:r>
          </a:p>
          <a:p>
            <a:r>
              <a:rPr lang="en-ID" b="1" dirty="0">
                <a:sym typeface="Symbol" panose="05050102010706020507" pitchFamily="18" charset="2"/>
              </a:rPr>
              <a:t>Jawab:</a:t>
            </a: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dirty="0">
              <a:sym typeface="Symbol" panose="05050102010706020507" pitchFamily="18" charset="2"/>
            </a:endParaRPr>
          </a:p>
          <a:p>
            <a:r>
              <a:rPr lang="en-ID" dirty="0" err="1">
                <a:sym typeface="Symbol" panose="05050102010706020507" pitchFamily="18" charset="2"/>
              </a:rPr>
              <a:t>Bandingkan</a:t>
            </a:r>
            <a:r>
              <a:rPr lang="en-ID" dirty="0">
                <a:sym typeface="Symbol" panose="05050102010706020507" pitchFamily="18" charset="2"/>
              </a:rPr>
              <a:t> T</a:t>
            </a:r>
            <a:r>
              <a:rPr lang="en-ID" baseline="30000" dirty="0">
                <a:sym typeface="Symbol" panose="05050102010706020507" pitchFamily="18" charset="2"/>
              </a:rPr>
              <a:t>2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hitung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dengan</a:t>
            </a:r>
            <a:r>
              <a:rPr lang="en-ID" dirty="0">
                <a:sym typeface="Symbol" panose="05050102010706020507" pitchFamily="18" charset="2"/>
              </a:rPr>
              <a:t> Nilai </a:t>
            </a:r>
            <a:r>
              <a:rPr lang="en-ID" dirty="0" err="1">
                <a:sym typeface="Symbol" panose="05050102010706020507" pitchFamily="18" charset="2"/>
              </a:rPr>
              <a:t>Kritikal</a:t>
            </a:r>
            <a:r>
              <a:rPr lang="en-ID" dirty="0">
                <a:sym typeface="Symbol" panose="05050102010706020507" pitchFamily="18" charset="2"/>
              </a:rPr>
              <a:t>  = 0,10</a:t>
            </a: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r>
              <a:rPr lang="en-ID" b="1" dirty="0">
                <a:sym typeface="Symbol" panose="05050102010706020507" pitchFamily="18" charset="2"/>
              </a:rPr>
              <a:t>Kesimpulan T</a:t>
            </a:r>
            <a:r>
              <a:rPr lang="en-ID" b="1" baseline="30000" dirty="0">
                <a:sym typeface="Symbol" panose="05050102010706020507" pitchFamily="18" charset="2"/>
              </a:rPr>
              <a:t>2</a:t>
            </a:r>
            <a:r>
              <a:rPr lang="en-ID" b="1" dirty="0">
                <a:sym typeface="Symbol" panose="05050102010706020507" pitchFamily="18" charset="2"/>
              </a:rPr>
              <a:t> = 9,74 &gt; 8,18, </a:t>
            </a:r>
            <a:r>
              <a:rPr lang="en-ID" b="1" dirty="0" err="1">
                <a:sym typeface="Symbol" panose="05050102010706020507" pitchFamily="18" charset="2"/>
              </a:rPr>
              <a:t>maka</a:t>
            </a:r>
            <a:r>
              <a:rPr lang="en-ID" b="1" dirty="0">
                <a:sym typeface="Symbol" panose="05050102010706020507" pitchFamily="18" charset="2"/>
              </a:rPr>
              <a:t> Reject H</a:t>
            </a:r>
            <a:r>
              <a:rPr lang="en-ID" b="1" baseline="-25000" dirty="0">
                <a:sym typeface="Symbol" panose="05050102010706020507" pitchFamily="18" charset="2"/>
              </a:rPr>
              <a:t>0</a:t>
            </a:r>
            <a:r>
              <a:rPr lang="en-ID" b="1" dirty="0">
                <a:sym typeface="Symbol" panose="05050102010706020507" pitchFamily="18" charset="2"/>
              </a:rPr>
              <a:t> pada </a:t>
            </a:r>
            <a:r>
              <a:rPr lang="en-ID" dirty="0">
                <a:sym typeface="Symbol" panose="05050102010706020507" pitchFamily="18" charset="2"/>
              </a:rPr>
              <a:t> = 0,10</a:t>
            </a:r>
            <a:r>
              <a:rPr lang="en-ID" b="1" dirty="0">
                <a:sym typeface="Symbol" panose="05050102010706020507" pitchFamily="18" charset="2"/>
              </a:rPr>
              <a:t>  </a:t>
            </a: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5D9065-B8BB-2F4B-C37E-8EF8887A0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974" y="1788488"/>
            <a:ext cx="4320623" cy="46324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D27A8F-71DF-6B26-1B57-8F57A4AE6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925" y="1810163"/>
            <a:ext cx="1211035" cy="789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CE1D61-1562-DBE7-3A21-5472ADFA1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862" y="1853453"/>
            <a:ext cx="2607573" cy="7450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A4EEEE5-4E84-732D-7320-1DE9E94400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2184" y="1863716"/>
            <a:ext cx="2275648" cy="6820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DFE8EB6-B960-4A8C-60D5-5000553A75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414" y="2713078"/>
            <a:ext cx="6674334" cy="11316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69184AB-8BA7-36BB-9250-2D3DF3FEC6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064" y="3857280"/>
            <a:ext cx="4008782" cy="88096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893676-EC97-A1DF-9DD8-4BB87694A9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4074" y="5448031"/>
            <a:ext cx="5811906" cy="623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0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1661" y="0"/>
            <a:ext cx="9819861" cy="782782"/>
          </a:xfrm>
        </p:spPr>
        <p:txBody>
          <a:bodyPr>
            <a:normAutofit/>
          </a:bodyPr>
          <a:lstStyle/>
          <a:p>
            <a:r>
              <a:rPr lang="en-US" sz="3200" dirty="0" err="1"/>
              <a:t>Hotelling’s</a:t>
            </a:r>
            <a:r>
              <a:rPr lang="en-US" sz="3200" dirty="0"/>
              <a:t> and Likelihood Ratio Tests </a:t>
            </a:r>
            <a:endParaRPr lang="en-US" sz="3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1" y="1325517"/>
            <a:ext cx="11689379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Maksimum</a:t>
            </a:r>
            <a:r>
              <a:rPr lang="en-ID" sz="2100" dirty="0"/>
              <a:t> </a:t>
            </a:r>
            <a:r>
              <a:rPr lang="en-ID" sz="2100" dirty="0" err="1"/>
              <a:t>multivariat</a:t>
            </a:r>
            <a:r>
              <a:rPr lang="en-ID" sz="2100" dirty="0"/>
              <a:t> normal likelihood dan </a:t>
            </a:r>
            <a:r>
              <a:rPr lang="en-ID" sz="2100" dirty="0" err="1"/>
              <a:t>bervariasi</a:t>
            </a:r>
            <a:r>
              <a:rPr lang="en-ID" sz="2100" dirty="0"/>
              <a:t> </a:t>
            </a:r>
            <a:r>
              <a:rPr lang="en-ID" sz="2100" dirty="0" err="1"/>
              <a:t>atas</a:t>
            </a:r>
            <a:r>
              <a:rPr lang="en-ID" sz="2100" dirty="0"/>
              <a:t> </a:t>
            </a:r>
            <a:r>
              <a:rPr lang="en-ID" sz="2100" dirty="0" err="1"/>
              <a:t>nilai</a:t>
            </a:r>
            <a:r>
              <a:rPr lang="en-ID" sz="2100" dirty="0"/>
              <a:t> </a:t>
            </a:r>
            <a:r>
              <a:rPr lang="en-US" sz="2400" dirty="0">
                <a:sym typeface="Symbol" panose="05050102010706020507" pitchFamily="18" charset="2"/>
              </a:rPr>
              <a:t> dan  </a:t>
            </a:r>
            <a:r>
              <a:rPr lang="en-ID" sz="2100" dirty="0"/>
              <a:t>yang </a:t>
            </a:r>
            <a:r>
              <a:rPr lang="en-ID" sz="2100" dirty="0" err="1"/>
              <a:t>mungkin</a:t>
            </a:r>
            <a:r>
              <a:rPr lang="en-ID" sz="2100" dirty="0"/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Dimana: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99C351-70F2-EC90-2ADB-2421F927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153" y="1853682"/>
            <a:ext cx="3752850" cy="64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9EBB69C-F08E-A65C-3608-30CFDA332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778" y="3026206"/>
            <a:ext cx="5381625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C621E13-39FA-AFFF-1351-A97706463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778" y="3712006"/>
            <a:ext cx="4029075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A3B2E03-6D5A-71E9-4E4B-7966C54A37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021" y="4492717"/>
            <a:ext cx="3371850" cy="7239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41161B-BDB5-6247-20D9-D5B18F00D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131" y="5413213"/>
            <a:ext cx="5314950" cy="876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90AEBEA-A59C-F72E-0241-34891FE6E4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3243" y="1911782"/>
            <a:ext cx="5381626" cy="136322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7CF22C2-4743-AB91-D268-1324850947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7656" y="3369106"/>
            <a:ext cx="3352800" cy="762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E87E6B-15A8-0E7A-1938-209B34352C9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5503" y="4426381"/>
            <a:ext cx="4599365" cy="2072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92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132" y="0"/>
            <a:ext cx="11864868" cy="782782"/>
          </a:xfrm>
        </p:spPr>
        <p:txBody>
          <a:bodyPr>
            <a:noAutofit/>
          </a:bodyPr>
          <a:lstStyle/>
          <a:p>
            <a:r>
              <a:rPr lang="en-US" dirty="0"/>
              <a:t>Confidence Regions and Simultaneous Comparisons </a:t>
            </a:r>
            <a:r>
              <a:rPr lang="en-ID" dirty="0"/>
              <a:t>of Component Means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2" y="1067099"/>
            <a:ext cx="1168937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Untuk</a:t>
            </a:r>
            <a:r>
              <a:rPr lang="en-ID" sz="2100" dirty="0"/>
              <a:t> </a:t>
            </a:r>
            <a:r>
              <a:rPr lang="en-ID" sz="2100" dirty="0" err="1"/>
              <a:t>mendapatkan</a:t>
            </a:r>
            <a:r>
              <a:rPr lang="en-ID" sz="2100" dirty="0"/>
              <a:t> </a:t>
            </a:r>
            <a:r>
              <a:rPr lang="en-ID" sz="2100" dirty="0" err="1"/>
              <a:t>metode</a:t>
            </a:r>
            <a:r>
              <a:rPr lang="en-ID" sz="2100" dirty="0"/>
              <a:t> </a:t>
            </a:r>
            <a:r>
              <a:rPr lang="en-ID" sz="2100" dirty="0" err="1"/>
              <a:t>membuat</a:t>
            </a:r>
            <a:r>
              <a:rPr lang="en-ID" sz="2100" dirty="0"/>
              <a:t> </a:t>
            </a:r>
            <a:r>
              <a:rPr lang="en-ID" sz="2100" dirty="0" err="1"/>
              <a:t>kesimpulan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</a:t>
            </a:r>
            <a:r>
              <a:rPr lang="en-ID" sz="2100" dirty="0" err="1"/>
              <a:t>sampel</a:t>
            </a:r>
            <a:r>
              <a:rPr lang="en-ID" sz="2100" dirty="0"/>
              <a:t>, </a:t>
            </a:r>
            <a:r>
              <a:rPr lang="en-ID" sz="2100" dirty="0" err="1"/>
              <a:t>perlu</a:t>
            </a:r>
            <a:r>
              <a:rPr lang="en-ID" sz="2100" dirty="0"/>
              <a:t> </a:t>
            </a:r>
            <a:r>
              <a:rPr lang="en-ID" sz="2100" dirty="0" err="1"/>
              <a:t>memperluas</a:t>
            </a:r>
            <a:r>
              <a:rPr lang="en-ID" sz="2100" dirty="0"/>
              <a:t> </a:t>
            </a:r>
            <a:r>
              <a:rPr lang="en-ID" sz="2100" dirty="0" err="1"/>
              <a:t>konsep</a:t>
            </a:r>
            <a:r>
              <a:rPr lang="en-ID" sz="2100" dirty="0"/>
              <a:t> interval </a:t>
            </a:r>
            <a:r>
              <a:rPr lang="en-ID" sz="2100" dirty="0" err="1"/>
              <a:t>kepercayaan</a:t>
            </a:r>
            <a:r>
              <a:rPr lang="en-ID" sz="2100" dirty="0"/>
              <a:t> </a:t>
            </a:r>
            <a:r>
              <a:rPr lang="en-ID" sz="2100" dirty="0" err="1"/>
              <a:t>univariat</a:t>
            </a:r>
            <a:r>
              <a:rPr lang="en-ID" sz="2100" dirty="0"/>
              <a:t> </a:t>
            </a:r>
            <a:r>
              <a:rPr lang="en-ID" sz="2100" dirty="0" err="1"/>
              <a:t>ke</a:t>
            </a:r>
            <a:r>
              <a:rPr lang="en-ID" sz="2100" dirty="0"/>
              <a:t> wilayah </a:t>
            </a:r>
            <a:r>
              <a:rPr lang="en-ID" sz="2100" dirty="0" err="1"/>
              <a:t>konfiden</a:t>
            </a:r>
            <a:r>
              <a:rPr lang="en-ID" sz="2100" dirty="0"/>
              <a:t> </a:t>
            </a:r>
            <a:r>
              <a:rPr lang="en-ID" sz="2100" dirty="0" err="1"/>
              <a:t>multivariat</a:t>
            </a:r>
            <a:r>
              <a:rPr lang="en-ID" sz="2100" dirty="0"/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Notasi</a:t>
            </a:r>
            <a:r>
              <a:rPr lang="en-ID" sz="2100" dirty="0"/>
              <a:t> </a:t>
            </a:r>
            <a:r>
              <a:rPr lang="en-ID" sz="2100" dirty="0">
                <a:sym typeface="Symbol" panose="05050102010706020507" pitchFamily="18" charset="2"/>
              </a:rPr>
              <a:t> </a:t>
            </a:r>
            <a:r>
              <a:rPr lang="en-ID" sz="2100" dirty="0" err="1">
                <a:sym typeface="Symbol" panose="05050102010706020507" pitchFamily="18" charset="2"/>
              </a:rPr>
              <a:t>adalah</a:t>
            </a:r>
            <a:r>
              <a:rPr lang="en-ID" sz="2100" dirty="0">
                <a:sym typeface="Symbol" panose="05050102010706020507" pitchFamily="18" charset="2"/>
              </a:rPr>
              <a:t> </a:t>
            </a:r>
            <a:r>
              <a:rPr lang="en-ID" sz="2100" dirty="0" err="1"/>
              <a:t>vektor</a:t>
            </a:r>
            <a:r>
              <a:rPr lang="en-ID" sz="2100" dirty="0"/>
              <a:t> pada parameter </a:t>
            </a:r>
            <a:r>
              <a:rPr lang="en-ID" sz="2100" dirty="0" err="1"/>
              <a:t>populasi</a:t>
            </a:r>
            <a:r>
              <a:rPr lang="en-ID" sz="2100" dirty="0"/>
              <a:t> yang </a:t>
            </a:r>
            <a:r>
              <a:rPr lang="en-ID" sz="2100" dirty="0" err="1"/>
              <a:t>tidak</a:t>
            </a:r>
            <a:r>
              <a:rPr lang="en-ID" sz="2100" dirty="0"/>
              <a:t> </a:t>
            </a:r>
            <a:r>
              <a:rPr lang="en-ID" sz="2100" dirty="0" err="1"/>
              <a:t>diketahui</a:t>
            </a:r>
            <a:r>
              <a:rPr lang="en-ID" sz="2100" dirty="0"/>
              <a:t> dan </a:t>
            </a:r>
            <a:r>
              <a:rPr lang="en-ID" sz="2100" dirty="0">
                <a:sym typeface="Symbol" panose="05050102010706020507" pitchFamily="18" charset="2"/>
              </a:rPr>
              <a:t> </a:t>
            </a:r>
            <a:r>
              <a:rPr lang="en-ID" sz="2100" dirty="0" err="1"/>
              <a:t>menjadi</a:t>
            </a:r>
            <a:r>
              <a:rPr lang="en-ID" sz="2100" dirty="0"/>
              <a:t> </a:t>
            </a:r>
            <a:r>
              <a:rPr lang="en-ID" sz="2100" dirty="0" err="1"/>
              <a:t>nilai</a:t>
            </a:r>
            <a:r>
              <a:rPr lang="en-ID" sz="2100" dirty="0"/>
              <a:t> yang </a:t>
            </a:r>
            <a:r>
              <a:rPr lang="en-ID" sz="2100" dirty="0" err="1"/>
              <a:t>mungkin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</a:t>
            </a:r>
            <a:r>
              <a:rPr lang="en-ID" sz="2100" dirty="0">
                <a:sym typeface="Symbol" panose="05050102010706020507" pitchFamily="18" charset="2"/>
              </a:rPr>
              <a:t>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Daerah </a:t>
            </a:r>
            <a:r>
              <a:rPr lang="en-ID" sz="2100" dirty="0" err="1"/>
              <a:t>kepercayaan</a:t>
            </a:r>
            <a:r>
              <a:rPr lang="en-ID" sz="2100" dirty="0"/>
              <a:t> </a:t>
            </a:r>
            <a:r>
              <a:rPr lang="en-ID" sz="2100" dirty="0" err="1"/>
              <a:t>adalah</a:t>
            </a:r>
            <a:r>
              <a:rPr lang="en-ID" sz="2100" dirty="0"/>
              <a:t> </a:t>
            </a:r>
            <a:r>
              <a:rPr lang="en-ID" sz="2100" dirty="0" err="1"/>
              <a:t>daerah</a:t>
            </a:r>
            <a:r>
              <a:rPr lang="en-ID" sz="2100" dirty="0"/>
              <a:t> </a:t>
            </a:r>
            <a:r>
              <a:rPr lang="en-ID" sz="2100" dirty="0" err="1"/>
              <a:t>dengan</a:t>
            </a:r>
            <a:r>
              <a:rPr lang="en-ID" sz="2100" dirty="0"/>
              <a:t> </a:t>
            </a:r>
            <a:r>
              <a:rPr lang="en-ID" sz="2100" dirty="0" err="1"/>
              <a:t>nilai</a:t>
            </a:r>
            <a:r>
              <a:rPr lang="en-ID" sz="2100" dirty="0"/>
              <a:t> </a:t>
            </a:r>
            <a:r>
              <a:rPr lang="en-ID" sz="2100" dirty="0">
                <a:sym typeface="Symbol" panose="05050102010706020507" pitchFamily="18" charset="2"/>
              </a:rPr>
              <a:t> </a:t>
            </a:r>
            <a:r>
              <a:rPr lang="en-ID" sz="2100" dirty="0"/>
              <a:t>yang </a:t>
            </a:r>
            <a:r>
              <a:rPr lang="en-ID" sz="2100" dirty="0" err="1"/>
              <a:t>mungkin</a:t>
            </a:r>
            <a:r>
              <a:rPr lang="en-ID" sz="2100" dirty="0"/>
              <a:t>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Daerah </a:t>
            </a:r>
            <a:r>
              <a:rPr lang="en-ID" sz="2100" dirty="0" err="1"/>
              <a:t>ini</a:t>
            </a:r>
            <a:r>
              <a:rPr lang="en-ID" sz="2100" dirty="0"/>
              <a:t> </a:t>
            </a:r>
            <a:r>
              <a:rPr lang="en-ID" sz="2100" dirty="0" err="1"/>
              <a:t>ditentukan</a:t>
            </a:r>
            <a:r>
              <a:rPr lang="en-ID" sz="2100" dirty="0"/>
              <a:t> oleh data, </a:t>
            </a:r>
            <a:r>
              <a:rPr lang="en-ID" sz="2100" dirty="0" err="1"/>
              <a:t>dengan</a:t>
            </a:r>
            <a:r>
              <a:rPr lang="en-ID" sz="2100" dirty="0"/>
              <a:t>  </a:t>
            </a:r>
            <a:r>
              <a:rPr lang="en-ID" sz="2100" i="1" dirty="0"/>
              <a:t>R</a:t>
            </a:r>
            <a:r>
              <a:rPr lang="en-ID" sz="2100" dirty="0"/>
              <a:t>(</a:t>
            </a:r>
            <a:r>
              <a:rPr lang="en-ID" sz="2100" b="1" dirty="0"/>
              <a:t>X</a:t>
            </a:r>
            <a:r>
              <a:rPr lang="en-ID" sz="2100" dirty="0"/>
              <a:t>), </a:t>
            </a:r>
            <a:r>
              <a:rPr lang="en-ID" sz="2100" dirty="0" err="1"/>
              <a:t>dimana</a:t>
            </a:r>
            <a:r>
              <a:rPr lang="en-ID" sz="2100" dirty="0"/>
              <a:t> X= [X</a:t>
            </a:r>
            <a:r>
              <a:rPr lang="en-ID" sz="2100" baseline="-25000" dirty="0"/>
              <a:t>1</a:t>
            </a:r>
            <a:r>
              <a:rPr lang="en-ID" sz="2100" dirty="0"/>
              <a:t>,X</a:t>
            </a:r>
            <a:r>
              <a:rPr lang="en-ID" sz="2100" baseline="-25000" dirty="0"/>
              <a:t>2</a:t>
            </a:r>
            <a:r>
              <a:rPr lang="en-ID" sz="2100" dirty="0"/>
              <a:t>, … , </a:t>
            </a:r>
            <a:r>
              <a:rPr lang="en-ID" sz="2100" dirty="0" err="1"/>
              <a:t>X</a:t>
            </a:r>
            <a:r>
              <a:rPr lang="en-ID" sz="2100" baseline="-25000" dirty="0" err="1"/>
              <a:t>n</a:t>
            </a:r>
            <a:r>
              <a:rPr lang="en-ID" sz="2100" dirty="0"/>
              <a:t>]’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Daerah </a:t>
            </a:r>
            <a:r>
              <a:rPr lang="en-ID" sz="2100" i="1" dirty="0"/>
              <a:t>R</a:t>
            </a:r>
            <a:r>
              <a:rPr lang="en-ID" sz="2100" dirty="0"/>
              <a:t>(</a:t>
            </a:r>
            <a:r>
              <a:rPr lang="en-ID" sz="2100" b="1" dirty="0"/>
              <a:t>X</a:t>
            </a:r>
            <a:r>
              <a:rPr lang="en-ID" sz="2100" dirty="0"/>
              <a:t>) </a:t>
            </a:r>
            <a:r>
              <a:rPr lang="en-ID" sz="2100" dirty="0" err="1"/>
              <a:t>dapat</a:t>
            </a:r>
            <a:r>
              <a:rPr lang="en-ID" sz="2100" dirty="0"/>
              <a:t> </a:t>
            </a:r>
            <a:r>
              <a:rPr lang="en-ID" sz="2100" dirty="0" err="1"/>
              <a:t>dikatakan</a:t>
            </a:r>
            <a:r>
              <a:rPr lang="en-ID" sz="2100" dirty="0"/>
              <a:t> 100(1-</a:t>
            </a:r>
            <a:r>
              <a:rPr lang="en-ID" sz="2100" dirty="0">
                <a:sym typeface="Symbol" panose="05050102010706020507" pitchFamily="18" charset="2"/>
              </a:rPr>
              <a:t></a:t>
            </a:r>
            <a:r>
              <a:rPr lang="en-ID" sz="2100" dirty="0"/>
              <a:t>)% </a:t>
            </a:r>
            <a:r>
              <a:rPr lang="en-ID" sz="2100" dirty="0" err="1"/>
              <a:t>daerah</a:t>
            </a:r>
            <a:r>
              <a:rPr lang="en-ID" sz="2100" dirty="0"/>
              <a:t> </a:t>
            </a:r>
            <a:r>
              <a:rPr lang="en-ID" sz="2100" dirty="0" err="1"/>
              <a:t>konfiden</a:t>
            </a:r>
            <a:r>
              <a:rPr lang="en-ID" sz="2100" dirty="0"/>
              <a:t> </a:t>
            </a:r>
            <a:r>
              <a:rPr lang="en-ID" sz="2100" dirty="0" err="1"/>
              <a:t>jika</a:t>
            </a:r>
            <a:r>
              <a:rPr lang="en-ID" sz="2100" dirty="0"/>
              <a:t> </a:t>
            </a:r>
            <a:r>
              <a:rPr lang="en-ID" sz="2100" dirty="0" err="1"/>
              <a:t>sebelum</a:t>
            </a:r>
            <a:r>
              <a:rPr lang="en-ID" sz="2100" dirty="0"/>
              <a:t> sample yang </a:t>
            </a:r>
            <a:r>
              <a:rPr lang="en-ID" sz="2100" dirty="0" err="1"/>
              <a:t>dipilih</a:t>
            </a:r>
            <a:r>
              <a:rPr lang="en-ID" sz="2100" dirty="0"/>
              <a:t>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Maka</a:t>
            </a:r>
            <a:r>
              <a:rPr lang="en-ID" sz="2100" dirty="0"/>
              <a:t>: 100(1-</a:t>
            </a:r>
            <a:r>
              <a:rPr lang="en-ID" sz="2100" dirty="0">
                <a:sym typeface="Symbol" panose="05050102010706020507" pitchFamily="18" charset="2"/>
              </a:rPr>
              <a:t></a:t>
            </a:r>
            <a:r>
              <a:rPr lang="en-ID" sz="2100" dirty="0"/>
              <a:t>)% </a:t>
            </a:r>
            <a:r>
              <a:rPr lang="en-ID" sz="2100" dirty="0" err="1"/>
              <a:t>daerah</a:t>
            </a:r>
            <a:r>
              <a:rPr lang="en-ID" sz="2100" dirty="0"/>
              <a:t> </a:t>
            </a:r>
            <a:r>
              <a:rPr lang="en-ID" sz="2100" dirty="0" err="1"/>
              <a:t>konfiden</a:t>
            </a:r>
            <a:r>
              <a:rPr lang="en-ID" sz="2100" dirty="0"/>
              <a:t> </a:t>
            </a:r>
            <a:r>
              <a:rPr lang="en-ID" sz="2100" dirty="0" err="1"/>
              <a:t>untuk</a:t>
            </a:r>
            <a:r>
              <a:rPr lang="en-ID" sz="2100" dirty="0"/>
              <a:t> mean </a:t>
            </a:r>
            <a:r>
              <a:rPr lang="en-ID" sz="2100" dirty="0" err="1"/>
              <a:t>dari</a:t>
            </a:r>
            <a:r>
              <a:rPr lang="en-ID" sz="2100" dirty="0"/>
              <a:t> p-</a:t>
            </a:r>
            <a:r>
              <a:rPr lang="en-ID" sz="2100" dirty="0" err="1"/>
              <a:t>dimensi</a:t>
            </a:r>
            <a:r>
              <a:rPr lang="en-ID" sz="2100" dirty="0"/>
              <a:t> </a:t>
            </a:r>
            <a:r>
              <a:rPr lang="en-ID" sz="2100" dirty="0" err="1"/>
              <a:t>distribusi</a:t>
            </a:r>
            <a:r>
              <a:rPr lang="en-ID" sz="2100" dirty="0"/>
              <a:t> normal, </a:t>
            </a:r>
            <a:r>
              <a:rPr lang="en-ID" sz="2100" dirty="0" err="1"/>
              <a:t>adalah</a:t>
            </a:r>
            <a:r>
              <a:rPr lang="en-ID" sz="2100" dirty="0"/>
              <a:t> </a:t>
            </a:r>
            <a:r>
              <a:rPr lang="en-ID" sz="2100" dirty="0" err="1"/>
              <a:t>titik</a:t>
            </a:r>
            <a:r>
              <a:rPr lang="en-ID" sz="2100" dirty="0"/>
              <a:t> </a:t>
            </a:r>
            <a:r>
              <a:rPr lang="en-ID" sz="2100" dirty="0" err="1"/>
              <a:t>elip</a:t>
            </a:r>
            <a:r>
              <a:rPr lang="en-ID" sz="2100" dirty="0"/>
              <a:t> </a:t>
            </a:r>
            <a:r>
              <a:rPr lang="en-ID" sz="2100" dirty="0" err="1"/>
              <a:t>ditentukan</a:t>
            </a:r>
            <a:r>
              <a:rPr lang="en-ID" sz="2100" dirty="0"/>
              <a:t> oleh </a:t>
            </a:r>
            <a:r>
              <a:rPr lang="en-ID" sz="2100" dirty="0" err="1"/>
              <a:t>nilai</a:t>
            </a:r>
            <a:r>
              <a:rPr lang="en-ID" sz="2100" dirty="0"/>
              <a:t> </a:t>
            </a:r>
            <a:r>
              <a:rPr lang="en-ID" sz="2100" dirty="0">
                <a:sym typeface="Symbol" panose="05050102010706020507" pitchFamily="18" charset="2"/>
              </a:rPr>
              <a:t>, </a:t>
            </a:r>
            <a:r>
              <a:rPr lang="en-ID" sz="2100" dirty="0" err="1">
                <a:sym typeface="Symbol" panose="05050102010706020507" pitchFamily="18" charset="2"/>
              </a:rPr>
              <a:t>sehingga</a:t>
            </a:r>
            <a:r>
              <a:rPr lang="en-ID" sz="2100" dirty="0">
                <a:sym typeface="Symbol" panose="05050102010706020507" pitchFamily="18" charset="2"/>
              </a:rPr>
              <a:t>:</a:t>
            </a:r>
            <a:endParaRPr lang="en-ID" sz="21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B4D59-9DB4-15BC-3D50-BA4907667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812" y="3823183"/>
            <a:ext cx="3943350" cy="38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3290FE-CCAD-276F-293F-D13D5DAE54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4396" y="4949066"/>
            <a:ext cx="4514850" cy="6572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8395C0-DBA2-A1DC-35A4-556332D941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4296" y="5790901"/>
            <a:ext cx="67056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975</TotalTime>
  <Words>772</Words>
  <Application>Microsoft Office PowerPoint</Application>
  <PresentationFormat>Widescreen</PresentationFormat>
  <Paragraphs>106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Cambria Math</vt:lpstr>
      <vt:lpstr>Euphemia</vt:lpstr>
      <vt:lpstr>GoudySans-Bold</vt:lpstr>
      <vt:lpstr>Plantagenet Cherokee</vt:lpstr>
      <vt:lpstr>TimesTen-Roman</vt:lpstr>
      <vt:lpstr>Wingdings</vt:lpstr>
      <vt:lpstr>Academic Literature 16x9</vt:lpstr>
      <vt:lpstr>INFERENCES ABOUT A MEAN VECTOR</vt:lpstr>
      <vt:lpstr>AGENDA</vt:lpstr>
      <vt:lpstr>0 sebagai Nilai Normal Rata-Rata Populasi</vt:lpstr>
      <vt:lpstr>0 sebagai Nilai Normal Rata-Rata Populasi</vt:lpstr>
      <vt:lpstr>0 sebagai Nilai Normal Rata-Rata Populasi</vt:lpstr>
      <vt:lpstr>0 sebagai Nilai Normal Rata-Rata Populasi</vt:lpstr>
      <vt:lpstr>0 sebagai Nilai Normal Rata-Rata Populasi</vt:lpstr>
      <vt:lpstr>Hotelling’s and Likelihood Ratio Tests </vt:lpstr>
      <vt:lpstr>Confidence Regions and Simultaneous Comparisons of Component Means</vt:lpstr>
      <vt:lpstr>Confidence Regions and Simultaneous Comparisons of Component Means</vt:lpstr>
      <vt:lpstr>Confidence Regions and Simultaneous Comparisons of Component Means</vt:lpstr>
      <vt:lpstr>Confidence Regions and Simultaneous Comparisons of Component Means</vt:lpstr>
      <vt:lpstr>Confidence Regions and Simultaneous Comparisons of Component Means</vt:lpstr>
      <vt:lpstr>Confidence Regions and Simultaneous Comparisons of Component Means</vt:lpstr>
      <vt:lpstr>TERIMAKSIH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Normal Multivariat</dc:title>
  <dc:creator>deni</dc:creator>
  <cp:lastModifiedBy>Desktop Staff campur</cp:lastModifiedBy>
  <cp:revision>17</cp:revision>
  <dcterms:created xsi:type="dcterms:W3CDTF">2023-03-12T09:03:50Z</dcterms:created>
  <dcterms:modified xsi:type="dcterms:W3CDTF">2023-03-20T03:04:31Z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