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81" r:id="rId7"/>
    <p:sldId id="283" r:id="rId8"/>
    <p:sldId id="284" r:id="rId9"/>
    <p:sldId id="285" r:id="rId10"/>
    <p:sldId id="28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6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4/17/2023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4/17/2023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181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470C02-A795-EC42-E6C0-DED9BEDD280B}"/>
              </a:ext>
            </a:extLst>
          </p:cNvPr>
          <p:cNvCxnSpPr/>
          <p:nvPr userDrawn="1"/>
        </p:nvCxnSpPr>
        <p:spPr>
          <a:xfrm>
            <a:off x="1104900" y="794327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0DEF66-BA59-B242-9C8B-677B1A8D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181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0F5D6-B863-2443-261D-FA04804A3EAE}"/>
              </a:ext>
            </a:extLst>
          </p:cNvPr>
          <p:cNvCxnSpPr/>
          <p:nvPr userDrawn="1"/>
        </p:nvCxnSpPr>
        <p:spPr>
          <a:xfrm>
            <a:off x="1104900" y="794327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609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3F5DC7-BC12-EE1D-3850-AE185765397A}"/>
              </a:ext>
            </a:extLst>
          </p:cNvPr>
          <p:cNvCxnSpPr/>
          <p:nvPr userDrawn="1"/>
        </p:nvCxnSpPr>
        <p:spPr>
          <a:xfrm>
            <a:off x="1104900" y="794327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BD1C95-6B54-12FD-B90F-F6F0825268E7}"/>
              </a:ext>
            </a:extLst>
          </p:cNvPr>
          <p:cNvCxnSpPr/>
          <p:nvPr userDrawn="1"/>
        </p:nvCxnSpPr>
        <p:spPr>
          <a:xfrm>
            <a:off x="1104899" y="933223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05847" y="1965284"/>
            <a:ext cx="8949446" cy="2219691"/>
          </a:xfrm>
        </p:spPr>
        <p:txBody>
          <a:bodyPr anchor="ctr"/>
          <a:lstStyle/>
          <a:p>
            <a:pPr algn="ctr"/>
            <a:r>
              <a:rPr lang="en-ID" dirty="0"/>
              <a:t>PRINCIPAL COMPONENTS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332124" y="4437894"/>
            <a:ext cx="5734050" cy="955565"/>
          </a:xfrm>
        </p:spPr>
        <p:txBody>
          <a:bodyPr/>
          <a:lstStyle/>
          <a:p>
            <a:pPr algn="ctr"/>
            <a:r>
              <a:rPr lang="en-US" dirty="0"/>
              <a:t>Deni W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/>
              <a:t>Perhitungan</a:t>
            </a:r>
            <a:r>
              <a:rPr lang="en-US" sz="2800" dirty="0"/>
              <a:t> Eigenvalue dan Eigenvector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1DE44-6A45-2DDF-4CA1-90D3BD3D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1" y="1590319"/>
            <a:ext cx="10319657" cy="49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4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/>
              <a:t>Perhitungan</a:t>
            </a:r>
            <a:r>
              <a:rPr lang="en-US" sz="2800" dirty="0"/>
              <a:t> Eigenvalue dan Eigenvector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5722B-3C3E-6D22-3491-FA3B4AB62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63" y="1726660"/>
            <a:ext cx="4103526" cy="1470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D2FAA-8A9E-10AC-5197-922059F94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3" y="3429000"/>
            <a:ext cx="3753752" cy="2294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1AE359-5F97-D0D9-B66D-DA0FDE347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38" y="5790901"/>
            <a:ext cx="3444401" cy="887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173E28-0502-5017-3096-DFAA607B3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647" y="1905583"/>
            <a:ext cx="5788278" cy="543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930200-A575-1323-FF31-74B6DCF54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726" y="2719084"/>
            <a:ext cx="3702983" cy="5011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A029A6-1969-CF81-6DB5-B94D5F72F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846" y="3530326"/>
            <a:ext cx="3955369" cy="579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D25217-0148-2321-13A7-F7495C88F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946" y="4309039"/>
            <a:ext cx="1906575" cy="9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/>
              <a:t>Perhitungan</a:t>
            </a:r>
            <a:r>
              <a:rPr lang="en-US" sz="2800" dirty="0"/>
              <a:t> Eigenvalue dan Eigenvector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53E5F-E098-75D9-D220-F725D4615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0" y="1874636"/>
            <a:ext cx="5897640" cy="3153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4501A2-9E71-0EE7-3AEA-1D9645A9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16" y="1945320"/>
            <a:ext cx="6043484" cy="31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8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/>
              <a:t>Urutkan</a:t>
            </a:r>
            <a:r>
              <a:rPr lang="en-US" sz="2800" dirty="0"/>
              <a:t> eigenvector by eigenvalue </a:t>
            </a:r>
            <a:r>
              <a:rPr lang="en-US" sz="2800" dirty="0" err="1"/>
              <a:t>terbesar</a:t>
            </a:r>
            <a:r>
              <a:rPr lang="en-US" sz="2800" dirty="0"/>
              <a:t> pada </a:t>
            </a:r>
            <a:r>
              <a:rPr lang="en-US" sz="2800" dirty="0" err="1"/>
              <a:t>terkecil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D69A9-A9AB-8830-09B1-5A60C82D9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28" y="2097804"/>
            <a:ext cx="4884417" cy="1037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78F571-63C1-AE45-2822-7968910C6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69" y="3722915"/>
            <a:ext cx="5047941" cy="20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2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Construct new feature vector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71720-47B8-FD6F-E7A6-7CF3D8F21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0" y="2064066"/>
            <a:ext cx="5616438" cy="3643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D4B37C-F6D2-97F2-68E4-CC2C9A8554F7}"/>
              </a:ext>
            </a:extLst>
          </p:cNvPr>
          <p:cNvSpPr txBox="1"/>
          <p:nvPr/>
        </p:nvSpPr>
        <p:spPr>
          <a:xfrm>
            <a:off x="6330461" y="1802457"/>
            <a:ext cx="54736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Cari </a:t>
            </a:r>
            <a:r>
              <a:rPr lang="en-US" sz="2400" dirty="0" err="1"/>
              <a:t>Persentasi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ym typeface="Symbol" panose="05050102010706020507" pitchFamily="18" charset="2"/>
              </a:rPr>
              <a:t>1 =    411.52    x 100 = 98.5%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ym typeface="Symbol" panose="05050102010706020507" pitchFamily="18" charset="2"/>
              </a:rPr>
              <a:t>     411.52+ 6.18  </a:t>
            </a:r>
          </a:p>
          <a:p>
            <a:pPr>
              <a:spcAft>
                <a:spcPts val="600"/>
              </a:spcAft>
            </a:pPr>
            <a:endParaRPr lang="en-US" sz="2400" dirty="0"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ym typeface="Symbol" panose="05050102010706020507" pitchFamily="18" charset="2"/>
              </a:rPr>
              <a:t>2 =    6.18      x 100 = 1.5%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ym typeface="Symbol" panose="05050102010706020507" pitchFamily="18" charset="2"/>
              </a:rPr>
              <a:t>     411.52+ 6.18     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yang </a:t>
            </a:r>
            <a:r>
              <a:rPr lang="en-US" sz="2400" dirty="0" err="1">
                <a:sym typeface="Symbol" panose="05050102010706020507" pitchFamily="18" charset="2"/>
              </a:rPr>
              <a:t>dipilih</a:t>
            </a:r>
            <a:r>
              <a:rPr lang="en-US" sz="2400" dirty="0">
                <a:sym typeface="Symbol" panose="05050102010706020507" pitchFamily="18" charset="2"/>
              </a:rPr>
              <a:t> 1</a:t>
            </a: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BF3632-68E3-49C9-17FD-05FB7425E821}"/>
              </a:ext>
            </a:extLst>
          </p:cNvPr>
          <p:cNvCxnSpPr/>
          <p:nvPr/>
        </p:nvCxnSpPr>
        <p:spPr>
          <a:xfrm>
            <a:off x="7186812" y="2699169"/>
            <a:ext cx="189582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094EED-05AE-9F78-FFDD-0769BF49090E}"/>
              </a:ext>
            </a:extLst>
          </p:cNvPr>
          <p:cNvCxnSpPr/>
          <p:nvPr/>
        </p:nvCxnSpPr>
        <p:spPr>
          <a:xfrm>
            <a:off x="7056184" y="3975065"/>
            <a:ext cx="189582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1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Derive the New Data set (</a:t>
            </a:r>
            <a:r>
              <a:rPr lang="en-US" sz="2800" dirty="0" err="1"/>
              <a:t>Transformasi</a:t>
            </a:r>
            <a:r>
              <a:rPr lang="en-US" sz="2800" dirty="0"/>
              <a:t> 12x2  x </a:t>
            </a:r>
            <a:r>
              <a:rPr lang="en-US" sz="2800" dirty="0">
                <a:sym typeface="Wingdings" panose="05000000000000000000" pitchFamily="2" charset="2"/>
              </a:rPr>
              <a:t> 2x2  12x2 )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5C5EC-787B-A455-989F-86DAC8F1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96"/>
          <a:stretch/>
        </p:blipFill>
        <p:spPr>
          <a:xfrm>
            <a:off x="153555" y="2200018"/>
            <a:ext cx="11884889" cy="39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4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/>
              <a:t>Reduksi</a:t>
            </a:r>
            <a:r>
              <a:rPr lang="en-US" sz="2800" dirty="0"/>
              <a:t> </a:t>
            </a:r>
            <a:r>
              <a:rPr lang="en-US" sz="2800" dirty="0" err="1"/>
              <a:t>dimensi</a:t>
            </a:r>
            <a:r>
              <a:rPr lang="en-US" sz="2800" dirty="0"/>
              <a:t> (</a:t>
            </a:r>
            <a:r>
              <a:rPr lang="en-US" sz="2800" dirty="0" err="1"/>
              <a:t>Tranformasi</a:t>
            </a:r>
            <a:r>
              <a:rPr lang="en-US" sz="2800" dirty="0"/>
              <a:t> 12x2  x </a:t>
            </a:r>
            <a:r>
              <a:rPr lang="en-US" sz="2800" dirty="0">
                <a:sym typeface="Wingdings" panose="05000000000000000000" pitchFamily="2" charset="2"/>
              </a:rPr>
              <a:t> 2x1 12x1 )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CFDB5-15C0-DBA2-81CF-73896005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23" y="2181267"/>
            <a:ext cx="11726463" cy="38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3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4000" b="0" i="0" u="none" strike="noStrike" baseline="0" dirty="0" err="1">
                <a:latin typeface="GoudySans-Medium"/>
              </a:rPr>
              <a:t>Tugas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138873" y="782782"/>
            <a:ext cx="1120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/>
              <a:t>Carilah</a:t>
            </a:r>
            <a:r>
              <a:rPr lang="en-US" sz="2000" dirty="0"/>
              <a:t> </a:t>
            </a:r>
            <a:r>
              <a:rPr lang="en-US" sz="2000" dirty="0" err="1"/>
              <a:t>reduksi</a:t>
            </a:r>
            <a:r>
              <a:rPr lang="en-US" sz="2000" dirty="0"/>
              <a:t> data dan </a:t>
            </a:r>
            <a:r>
              <a:rPr lang="en-US" sz="2000" dirty="0" err="1"/>
              <a:t>transformasi</a:t>
            </a:r>
            <a:r>
              <a:rPr lang="en-US" sz="2000" dirty="0"/>
              <a:t> data pada data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8DEAC50-7243-8D2E-8B2B-0AC8ABFDC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57523"/>
              </p:ext>
            </p:extLst>
          </p:nvPr>
        </p:nvGraphicFramePr>
        <p:xfrm>
          <a:off x="1332755" y="1255832"/>
          <a:ext cx="381747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490">
                  <a:extLst>
                    <a:ext uri="{9D8B030D-6E8A-4147-A177-3AD203B41FA5}">
                      <a16:colId xmlns:a16="http://schemas.microsoft.com/office/drawing/2014/main" val="56517753"/>
                    </a:ext>
                  </a:extLst>
                </a:gridCol>
                <a:gridCol w="1272490">
                  <a:extLst>
                    <a:ext uri="{9D8B030D-6E8A-4147-A177-3AD203B41FA5}">
                      <a16:colId xmlns:a16="http://schemas.microsoft.com/office/drawing/2014/main" val="905207373"/>
                    </a:ext>
                  </a:extLst>
                </a:gridCol>
                <a:gridCol w="1272490">
                  <a:extLst>
                    <a:ext uri="{9D8B030D-6E8A-4147-A177-3AD203B41FA5}">
                      <a16:colId xmlns:a16="http://schemas.microsoft.com/office/drawing/2014/main" val="1992746247"/>
                    </a:ext>
                  </a:extLst>
                </a:gridCol>
              </a:tblGrid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27662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97331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93158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460539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558709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22859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90361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842230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88826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13593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654361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251660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316082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040771"/>
                  </a:ext>
                </a:extLst>
              </a:tr>
              <a:tr h="3404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26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83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TERIMAKSIH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8278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Analisis</a:t>
            </a:r>
            <a:r>
              <a:rPr lang="en-US" sz="2100" dirty="0"/>
              <a:t> </a:t>
            </a:r>
            <a:r>
              <a:rPr lang="en-US" sz="2100" dirty="0" err="1"/>
              <a:t>komponen</a:t>
            </a:r>
            <a:r>
              <a:rPr lang="en-US" sz="2100" dirty="0"/>
              <a:t> </a:t>
            </a:r>
            <a:r>
              <a:rPr lang="en-US" sz="2100" dirty="0" err="1"/>
              <a:t>utama</a:t>
            </a:r>
            <a:r>
              <a:rPr lang="en-US" sz="2100" dirty="0"/>
              <a:t> </a:t>
            </a:r>
            <a:r>
              <a:rPr lang="en-US" sz="2100" dirty="0" err="1"/>
              <a:t>berkaitan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menjelaskan</a:t>
            </a:r>
            <a:r>
              <a:rPr lang="en-US" sz="2100" dirty="0"/>
              <a:t> </a:t>
            </a:r>
            <a:r>
              <a:rPr lang="en-US" sz="2100" dirty="0" err="1"/>
              <a:t>struktur</a:t>
            </a:r>
            <a:r>
              <a:rPr lang="en-US" sz="2100" dirty="0"/>
              <a:t> </a:t>
            </a:r>
            <a:r>
              <a:rPr lang="en-US" sz="2100" dirty="0" err="1"/>
              <a:t>varians-kovarians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sekumpulan</a:t>
            </a:r>
            <a:r>
              <a:rPr lang="en-US" sz="2100" dirty="0"/>
              <a:t> </a:t>
            </a:r>
            <a:r>
              <a:rPr lang="en-US" sz="2100" dirty="0" err="1"/>
              <a:t>variabel</a:t>
            </a:r>
            <a:r>
              <a:rPr lang="en-US" sz="2100" dirty="0"/>
              <a:t> </a:t>
            </a:r>
            <a:r>
              <a:rPr lang="en-US" sz="2100" dirty="0" err="1"/>
              <a:t>melalui</a:t>
            </a:r>
            <a:r>
              <a:rPr lang="en-US" sz="2100" dirty="0"/>
              <a:t> </a:t>
            </a:r>
            <a:r>
              <a:rPr lang="en-US" sz="2100" dirty="0" err="1"/>
              <a:t>beberapa</a:t>
            </a:r>
            <a:r>
              <a:rPr lang="en-US" sz="2100" dirty="0"/>
              <a:t> </a:t>
            </a:r>
            <a:r>
              <a:rPr lang="en-US" sz="2100" dirty="0" err="1"/>
              <a:t>kombinasi</a:t>
            </a:r>
            <a:r>
              <a:rPr lang="en-US" sz="2100" dirty="0"/>
              <a:t> linear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variabel</a:t>
            </a:r>
            <a:r>
              <a:rPr lang="en-US" sz="2100" dirty="0"/>
              <a:t>-variable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Tujuannya</a:t>
            </a:r>
            <a:r>
              <a:rPr lang="en-ID" sz="2100" dirty="0"/>
              <a:t> </a:t>
            </a:r>
            <a:r>
              <a:rPr lang="en-ID" sz="2100" dirty="0" err="1"/>
              <a:t>adalah</a:t>
            </a:r>
            <a:r>
              <a:rPr lang="en-ID" sz="2100" dirty="0"/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(1) </a:t>
            </a:r>
            <a:r>
              <a:rPr lang="en-ID" sz="2100" dirty="0" err="1"/>
              <a:t>reduksi</a:t>
            </a:r>
            <a:r>
              <a:rPr lang="en-ID" sz="2100" dirty="0"/>
              <a:t> data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(2) </a:t>
            </a:r>
            <a:r>
              <a:rPr lang="en-ID" sz="2100" dirty="0" err="1"/>
              <a:t>interpretasi</a:t>
            </a:r>
            <a:r>
              <a:rPr lang="en-ID" sz="21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p </a:t>
            </a:r>
            <a:r>
              <a:rPr lang="en-ID" sz="2100" dirty="0" err="1"/>
              <a:t>komponen</a:t>
            </a:r>
            <a:r>
              <a:rPr lang="en-ID" sz="2100" dirty="0"/>
              <a:t> </a:t>
            </a:r>
            <a:r>
              <a:rPr lang="en-ID" sz="2100" dirty="0" err="1"/>
              <a:t>diperlukan</a:t>
            </a:r>
            <a:r>
              <a:rPr lang="en-ID" sz="2100" dirty="0"/>
              <a:t> </a:t>
            </a:r>
            <a:r>
              <a:rPr lang="en-ID" sz="2100" dirty="0" err="1"/>
              <a:t>untuk</a:t>
            </a:r>
            <a:r>
              <a:rPr lang="en-ID" sz="2100" dirty="0"/>
              <a:t> </a:t>
            </a:r>
            <a:r>
              <a:rPr lang="en-ID" sz="2100" dirty="0" err="1"/>
              <a:t>mereproduksi</a:t>
            </a:r>
            <a:r>
              <a:rPr lang="en-ID" sz="2100" dirty="0"/>
              <a:t> </a:t>
            </a:r>
            <a:r>
              <a:rPr lang="en-ID" sz="2100" dirty="0" err="1"/>
              <a:t>variabilitas</a:t>
            </a:r>
            <a:r>
              <a:rPr lang="en-ID" sz="2100" dirty="0"/>
              <a:t> </a:t>
            </a:r>
            <a:r>
              <a:rPr lang="en-ID" sz="2100" dirty="0" err="1"/>
              <a:t>sistem</a:t>
            </a:r>
            <a:r>
              <a:rPr lang="en-ID" sz="2100" dirty="0"/>
              <a:t> total, </a:t>
            </a:r>
            <a:r>
              <a:rPr lang="en-ID" sz="2100" dirty="0" err="1"/>
              <a:t>seringkali</a:t>
            </a:r>
            <a:r>
              <a:rPr lang="en-ID" sz="2100" dirty="0"/>
              <a:t> </a:t>
            </a:r>
            <a:r>
              <a:rPr lang="en-ID" sz="2100" dirty="0" err="1"/>
              <a:t>sebagian</a:t>
            </a:r>
            <a:r>
              <a:rPr lang="en-ID" sz="2100" dirty="0"/>
              <a:t> </a:t>
            </a:r>
            <a:r>
              <a:rPr lang="en-ID" sz="2100" dirty="0" err="1"/>
              <a:t>besar</a:t>
            </a:r>
            <a:r>
              <a:rPr lang="en-ID" sz="2100" dirty="0"/>
              <a:t> </a:t>
            </a:r>
            <a:r>
              <a:rPr lang="en-ID" sz="2100" dirty="0" err="1"/>
              <a:t>variabilitas</a:t>
            </a:r>
            <a:r>
              <a:rPr lang="en-ID" sz="2100" dirty="0"/>
              <a:t> </a:t>
            </a:r>
            <a:r>
              <a:rPr lang="en-ID" sz="2100" dirty="0" err="1"/>
              <a:t>ini</a:t>
            </a:r>
            <a:r>
              <a:rPr lang="en-ID" sz="2100" dirty="0"/>
              <a:t> </a:t>
            </a:r>
            <a:r>
              <a:rPr lang="en-ID" sz="2100" dirty="0" err="1"/>
              <a:t>dapat</a:t>
            </a:r>
            <a:r>
              <a:rPr lang="en-ID" sz="2100" dirty="0"/>
              <a:t> </a:t>
            </a:r>
            <a:r>
              <a:rPr lang="en-ID" sz="2100" dirty="0" err="1"/>
              <a:t>dijelaskan</a:t>
            </a:r>
            <a:r>
              <a:rPr lang="en-ID" sz="2100" dirty="0"/>
              <a:t> oleh </a:t>
            </a:r>
            <a:r>
              <a:rPr lang="en-ID" sz="2100" dirty="0" err="1"/>
              <a:t>sejumlah</a:t>
            </a:r>
            <a:r>
              <a:rPr lang="en-ID" sz="2100" dirty="0"/>
              <a:t> </a:t>
            </a:r>
            <a:r>
              <a:rPr lang="en-ID" sz="2100" dirty="0" err="1"/>
              <a:t>kecil</a:t>
            </a:r>
            <a:r>
              <a:rPr lang="en-ID" sz="2100" dirty="0"/>
              <a:t> k </a:t>
            </a:r>
            <a:r>
              <a:rPr lang="en-ID" sz="2100" dirty="0" err="1"/>
              <a:t>komponen</a:t>
            </a:r>
            <a:r>
              <a:rPr lang="en-ID" sz="2100" dirty="0"/>
              <a:t> </a:t>
            </a:r>
            <a:r>
              <a:rPr lang="en-ID" sz="2100" dirty="0" err="1"/>
              <a:t>utama</a:t>
            </a:r>
            <a:r>
              <a:rPr lang="en-ID" sz="2100" dirty="0"/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Informasi</a:t>
            </a:r>
            <a:r>
              <a:rPr lang="en-ID" sz="2100" dirty="0"/>
              <a:t> </a:t>
            </a:r>
            <a:r>
              <a:rPr lang="en-ID" sz="2100" dirty="0" err="1"/>
              <a:t>dalam</a:t>
            </a:r>
            <a:r>
              <a:rPr lang="en-ID" sz="2100" dirty="0"/>
              <a:t> k </a:t>
            </a:r>
            <a:r>
              <a:rPr lang="en-ID" sz="2100" dirty="0" err="1"/>
              <a:t>komponen</a:t>
            </a:r>
            <a:r>
              <a:rPr lang="en-ID" sz="2100" dirty="0"/>
              <a:t> (</a:t>
            </a:r>
            <a:r>
              <a:rPr lang="en-ID" sz="2100" dirty="0" err="1"/>
              <a:t>hampir</a:t>
            </a:r>
            <a:r>
              <a:rPr lang="en-ID" sz="2100" dirty="0"/>
              <a:t>) </a:t>
            </a:r>
            <a:r>
              <a:rPr lang="en-ID" sz="2100" dirty="0" err="1"/>
              <a:t>sebanyak</a:t>
            </a:r>
            <a:r>
              <a:rPr lang="en-ID" sz="2100" dirty="0"/>
              <a:t> yang </a:t>
            </a:r>
            <a:r>
              <a:rPr lang="en-ID" sz="2100" dirty="0" err="1"/>
              <a:t>ada</a:t>
            </a:r>
            <a:r>
              <a:rPr lang="en-ID" sz="2100" dirty="0"/>
              <a:t> </a:t>
            </a:r>
            <a:r>
              <a:rPr lang="en-ID" sz="2100" dirty="0" err="1"/>
              <a:t>dalam</a:t>
            </a:r>
            <a:r>
              <a:rPr lang="en-ID" sz="2100" dirty="0"/>
              <a:t> </a:t>
            </a:r>
            <a:r>
              <a:rPr lang="en-ID" sz="2100" dirty="0" err="1"/>
              <a:t>variabel</a:t>
            </a:r>
            <a:r>
              <a:rPr lang="en-ID" sz="2100" dirty="0"/>
              <a:t> p </a:t>
            </a:r>
            <a:r>
              <a:rPr lang="en-ID" sz="2100" dirty="0" err="1"/>
              <a:t>asli</a:t>
            </a:r>
            <a:r>
              <a:rPr lang="en-ID" sz="2100" dirty="0"/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Komponen</a:t>
            </a:r>
            <a:r>
              <a:rPr lang="en-ID" sz="2100" dirty="0"/>
              <a:t> </a:t>
            </a:r>
            <a:r>
              <a:rPr lang="en-ID" sz="2100" dirty="0" err="1"/>
              <a:t>utama</a:t>
            </a:r>
            <a:r>
              <a:rPr lang="en-ID" sz="2100" dirty="0"/>
              <a:t> k </a:t>
            </a:r>
            <a:r>
              <a:rPr lang="en-ID" sz="2100" dirty="0" err="1"/>
              <a:t>kemudian</a:t>
            </a:r>
            <a:r>
              <a:rPr lang="en-ID" sz="2100" dirty="0"/>
              <a:t> </a:t>
            </a:r>
            <a:r>
              <a:rPr lang="en-ID" sz="2100" dirty="0" err="1"/>
              <a:t>dapat</a:t>
            </a:r>
            <a:r>
              <a:rPr lang="en-ID" sz="2100" dirty="0"/>
              <a:t> </a:t>
            </a:r>
            <a:r>
              <a:rPr lang="en-ID" sz="2100" dirty="0" err="1"/>
              <a:t>menggantikan</a:t>
            </a:r>
            <a:r>
              <a:rPr lang="en-ID" sz="2100" dirty="0"/>
              <a:t> </a:t>
            </a:r>
            <a:r>
              <a:rPr lang="en-ID" sz="2100" dirty="0" err="1"/>
              <a:t>variabel</a:t>
            </a:r>
            <a:r>
              <a:rPr lang="en-ID" sz="2100" dirty="0"/>
              <a:t> p </a:t>
            </a:r>
            <a:r>
              <a:rPr lang="en-ID" sz="2100" dirty="0" err="1"/>
              <a:t>awal</a:t>
            </a:r>
            <a:r>
              <a:rPr lang="en-ID" sz="2100" dirty="0"/>
              <a:t>, dan </a:t>
            </a:r>
            <a:r>
              <a:rPr lang="en-ID" sz="2100" dirty="0" err="1"/>
              <a:t>kumpulan</a:t>
            </a:r>
            <a:r>
              <a:rPr lang="en-ID" sz="2100" dirty="0"/>
              <a:t> data </a:t>
            </a:r>
            <a:r>
              <a:rPr lang="en-ID" sz="2100" dirty="0" err="1"/>
              <a:t>asli</a:t>
            </a:r>
            <a:r>
              <a:rPr lang="en-ID" sz="2100" dirty="0"/>
              <a:t>, yang </a:t>
            </a:r>
            <a:r>
              <a:rPr lang="en-ID" sz="2100" dirty="0" err="1"/>
              <a:t>terdiri</a:t>
            </a:r>
            <a:r>
              <a:rPr lang="en-ID" sz="2100" dirty="0"/>
              <a:t> </a:t>
            </a:r>
            <a:r>
              <a:rPr lang="en-ID" sz="2100" dirty="0" err="1"/>
              <a:t>dari</a:t>
            </a:r>
            <a:r>
              <a:rPr lang="en-ID" sz="2100" dirty="0"/>
              <a:t> n </a:t>
            </a:r>
            <a:r>
              <a:rPr lang="en-ID" sz="2100" dirty="0" err="1"/>
              <a:t>pengukuran</a:t>
            </a:r>
            <a:r>
              <a:rPr lang="en-ID" sz="2100" dirty="0"/>
              <a:t> </a:t>
            </a:r>
            <a:r>
              <a:rPr lang="en-ID" sz="2100" dirty="0" err="1"/>
              <a:t>padap</a:t>
            </a:r>
            <a:r>
              <a:rPr lang="en-ID" sz="2100" dirty="0"/>
              <a:t> </a:t>
            </a:r>
            <a:r>
              <a:rPr lang="en-ID" sz="2100" dirty="0" err="1"/>
              <a:t>variabel</a:t>
            </a:r>
            <a:r>
              <a:rPr lang="en-ID" sz="2100" dirty="0"/>
              <a:t>, </a:t>
            </a:r>
            <a:r>
              <a:rPr lang="en-ID" sz="2100" dirty="0" err="1"/>
              <a:t>direduksi</a:t>
            </a:r>
            <a:r>
              <a:rPr lang="en-ID" sz="2100" dirty="0"/>
              <a:t> </a:t>
            </a:r>
            <a:r>
              <a:rPr lang="en-ID" sz="2100" dirty="0" err="1"/>
              <a:t>menjadi</a:t>
            </a:r>
            <a:r>
              <a:rPr lang="en-ID" sz="2100" dirty="0"/>
              <a:t> </a:t>
            </a:r>
            <a:r>
              <a:rPr lang="en-ID" sz="2100" dirty="0" err="1"/>
              <a:t>kumpulan</a:t>
            </a:r>
            <a:r>
              <a:rPr lang="en-ID" sz="2100" dirty="0"/>
              <a:t> data yang </a:t>
            </a:r>
            <a:r>
              <a:rPr lang="en-ID" sz="2100" dirty="0" err="1"/>
              <a:t>terdiri</a:t>
            </a:r>
            <a:r>
              <a:rPr lang="en-ID" sz="2100" dirty="0"/>
              <a:t> </a:t>
            </a:r>
            <a:r>
              <a:rPr lang="en-ID" sz="2100" dirty="0" err="1"/>
              <a:t>dari</a:t>
            </a:r>
            <a:r>
              <a:rPr lang="en-ID" sz="2100" dirty="0"/>
              <a:t> n </a:t>
            </a:r>
            <a:r>
              <a:rPr lang="en-ID" sz="2100" dirty="0" err="1"/>
              <a:t>pengukuran</a:t>
            </a:r>
            <a:r>
              <a:rPr lang="en-ID" sz="2100" dirty="0"/>
              <a:t> pada k </a:t>
            </a:r>
            <a:r>
              <a:rPr lang="en-ID" sz="2100" dirty="0" err="1"/>
              <a:t>komponen</a:t>
            </a:r>
            <a:r>
              <a:rPr lang="en-ID" sz="2100" dirty="0"/>
              <a:t> </a:t>
            </a:r>
            <a:r>
              <a:rPr lang="en-ID" sz="2100" dirty="0" err="1"/>
              <a:t>utama</a:t>
            </a:r>
            <a:endParaRPr lang="en-ID" sz="2100" dirty="0"/>
          </a:p>
        </p:txBody>
      </p:sp>
    </p:spTree>
    <p:extLst>
      <p:ext uri="{BB962C8B-B14F-4D97-AF65-F5344CB8AC3E}">
        <p14:creationId xmlns:p14="http://schemas.microsoft.com/office/powerpoint/2010/main" val="5529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/>
              <a:t>Data </a:t>
            </a:r>
            <a:r>
              <a:rPr lang="en-US" sz="2100" dirty="0" err="1"/>
              <a:t>Reduksi</a:t>
            </a:r>
            <a:endParaRPr lang="en-US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Digunakan</a:t>
            </a:r>
            <a:r>
              <a:rPr lang="en-ID" sz="2100" dirty="0"/>
              <a:t> </a:t>
            </a:r>
            <a:r>
              <a:rPr lang="en-ID" sz="2100" dirty="0" err="1"/>
              <a:t>untuk</a:t>
            </a:r>
            <a:r>
              <a:rPr lang="en-ID" sz="2100" dirty="0"/>
              <a:t> </a:t>
            </a:r>
            <a:r>
              <a:rPr lang="en-ID" sz="2100" dirty="0" err="1"/>
              <a:t>mendapatkan</a:t>
            </a:r>
            <a:r>
              <a:rPr lang="en-ID" sz="2100" dirty="0"/>
              <a:t> </a:t>
            </a:r>
            <a:r>
              <a:rPr lang="en-ID" sz="2100" dirty="0" err="1"/>
              <a:t>representasi</a:t>
            </a:r>
            <a:r>
              <a:rPr lang="en-ID" sz="2100" dirty="0"/>
              <a:t> data yang </a:t>
            </a:r>
            <a:r>
              <a:rPr lang="en-ID" sz="2100" dirty="0" err="1"/>
              <a:t>dikurangi</a:t>
            </a:r>
            <a:r>
              <a:rPr lang="en-ID" sz="2100" dirty="0"/>
              <a:t> </a:t>
            </a:r>
            <a:r>
              <a:rPr lang="en-ID" sz="2100" dirty="0" err="1"/>
              <a:t>lebih</a:t>
            </a:r>
            <a:r>
              <a:rPr lang="en-ID" sz="2100" dirty="0"/>
              <a:t> </a:t>
            </a:r>
            <a:r>
              <a:rPr lang="en-ID" sz="2100" dirty="0" err="1"/>
              <a:t>kecil</a:t>
            </a:r>
            <a:r>
              <a:rPr lang="en-ID" sz="2100" dirty="0"/>
              <a:t> (volume), </a:t>
            </a:r>
            <a:r>
              <a:rPr lang="en-ID" sz="2100" dirty="0" err="1"/>
              <a:t>namun</a:t>
            </a:r>
            <a:r>
              <a:rPr lang="en-ID" sz="2100" dirty="0"/>
              <a:t> </a:t>
            </a:r>
            <a:r>
              <a:rPr lang="en-ID" sz="2100" dirty="0" err="1"/>
              <a:t>masih</a:t>
            </a:r>
            <a:r>
              <a:rPr lang="en-ID" sz="2100" dirty="0"/>
              <a:t> </a:t>
            </a:r>
            <a:r>
              <a:rPr lang="en-ID" sz="2100" dirty="0" err="1"/>
              <a:t>menjaga</a:t>
            </a:r>
            <a:r>
              <a:rPr lang="en-ID" sz="2100" dirty="0"/>
              <a:t> </a:t>
            </a:r>
            <a:r>
              <a:rPr lang="en-ID" sz="2100" dirty="0" err="1"/>
              <a:t>integritas</a:t>
            </a:r>
            <a:r>
              <a:rPr lang="en-ID" sz="2100" dirty="0"/>
              <a:t> data </a:t>
            </a:r>
            <a:r>
              <a:rPr lang="en-ID" sz="2100" dirty="0" err="1"/>
              <a:t>asli</a:t>
            </a:r>
            <a:r>
              <a:rPr lang="en-ID" sz="210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Proses pada </a:t>
            </a:r>
            <a:r>
              <a:rPr lang="en-ID" sz="2100" dirty="0" err="1"/>
              <a:t>kumpulan</a:t>
            </a:r>
            <a:r>
              <a:rPr lang="en-ID" sz="2100" dirty="0"/>
              <a:t> data yang </a:t>
            </a:r>
            <a:r>
              <a:rPr lang="en-ID" sz="2100" dirty="0" err="1"/>
              <a:t>telah</a:t>
            </a:r>
            <a:r>
              <a:rPr lang="en-ID" sz="2100" dirty="0"/>
              <a:t> </a:t>
            </a:r>
            <a:r>
              <a:rPr lang="en-ID" sz="2100" dirty="0" err="1"/>
              <a:t>dikurangi</a:t>
            </a:r>
            <a:r>
              <a:rPr lang="en-ID" sz="2100" dirty="0"/>
              <a:t> </a:t>
            </a:r>
            <a:r>
              <a:rPr lang="en-ID" sz="2100" dirty="0" err="1"/>
              <a:t>harus</a:t>
            </a:r>
            <a:r>
              <a:rPr lang="en-ID" sz="2100" dirty="0"/>
              <a:t> </a:t>
            </a:r>
            <a:r>
              <a:rPr lang="en-ID" sz="2100" dirty="0" err="1"/>
              <a:t>lebih</a:t>
            </a:r>
            <a:r>
              <a:rPr lang="en-ID" sz="2100" dirty="0"/>
              <a:t> </a:t>
            </a:r>
            <a:r>
              <a:rPr lang="en-ID" sz="2100" dirty="0" err="1"/>
              <a:t>efisien</a:t>
            </a:r>
            <a:r>
              <a:rPr lang="en-ID" sz="2100" dirty="0"/>
              <a:t>, </a:t>
            </a:r>
            <a:r>
              <a:rPr lang="en-ID" sz="2100" dirty="0" err="1"/>
              <a:t>tetapi</a:t>
            </a:r>
            <a:r>
              <a:rPr lang="en-ID" sz="2100" dirty="0"/>
              <a:t> </a:t>
            </a:r>
            <a:r>
              <a:rPr lang="en-ID" sz="2100" dirty="0" err="1"/>
              <a:t>masih</a:t>
            </a:r>
            <a:r>
              <a:rPr lang="en-ID" sz="2100" dirty="0"/>
              <a:t> </a:t>
            </a:r>
            <a:r>
              <a:rPr lang="en-ID" sz="2100" dirty="0" err="1"/>
              <a:t>menghasilkan</a:t>
            </a:r>
            <a:r>
              <a:rPr lang="en-ID" sz="2100" dirty="0"/>
              <a:t> </a:t>
            </a:r>
            <a:r>
              <a:rPr lang="en-ID" sz="2100" dirty="0" err="1"/>
              <a:t>hasil</a:t>
            </a:r>
            <a:r>
              <a:rPr lang="en-ID" sz="2100" dirty="0"/>
              <a:t> </a:t>
            </a:r>
            <a:r>
              <a:rPr lang="en-ID" sz="2100" dirty="0" err="1"/>
              <a:t>analisis</a:t>
            </a:r>
            <a:r>
              <a:rPr lang="en-ID" sz="2100" dirty="0"/>
              <a:t> yang </a:t>
            </a:r>
            <a:r>
              <a:rPr lang="en-ID" sz="2100" dirty="0" err="1"/>
              <a:t>sama</a:t>
            </a:r>
            <a:endParaRPr lang="en-ID" sz="2100" dirty="0"/>
          </a:p>
          <a:p>
            <a:pPr>
              <a:spcAft>
                <a:spcPts val="600"/>
              </a:spcAft>
            </a:pPr>
            <a:endParaRPr lang="en-ID" sz="2100" dirty="0"/>
          </a:p>
          <a:p>
            <a:pPr>
              <a:spcAft>
                <a:spcPts val="600"/>
              </a:spcAft>
            </a:pPr>
            <a:r>
              <a:rPr lang="en-ID" sz="2100" dirty="0" err="1"/>
              <a:t>Reduksi</a:t>
            </a:r>
            <a:r>
              <a:rPr lang="en-ID" sz="2100" dirty="0"/>
              <a:t> </a:t>
            </a:r>
            <a:r>
              <a:rPr lang="en-ID" sz="2100" dirty="0" err="1"/>
              <a:t>Dimensi</a:t>
            </a:r>
            <a:endParaRPr lang="en-ID" sz="2100" dirty="0"/>
          </a:p>
          <a:p>
            <a:pPr>
              <a:spcAft>
                <a:spcPts val="600"/>
              </a:spcAft>
            </a:pPr>
            <a:r>
              <a:rPr lang="en-ID" sz="2100" dirty="0" err="1"/>
              <a:t>Mengurangi</a:t>
            </a:r>
            <a:r>
              <a:rPr lang="en-ID" sz="2100" dirty="0"/>
              <a:t> data </a:t>
            </a:r>
            <a:r>
              <a:rPr lang="en-ID" sz="2100" dirty="0" err="1"/>
              <a:t>dengan</a:t>
            </a:r>
            <a:r>
              <a:rPr lang="en-ID" sz="2100" dirty="0"/>
              <a:t> </a:t>
            </a:r>
            <a:r>
              <a:rPr lang="en-ID" sz="2100" dirty="0" err="1"/>
              <a:t>banyak</a:t>
            </a:r>
            <a:r>
              <a:rPr lang="en-ID" sz="2100" dirty="0"/>
              <a:t> (p) variable </a:t>
            </a:r>
            <a:r>
              <a:rPr lang="en-ID" sz="2100" dirty="0" err="1"/>
              <a:t>dengan</a:t>
            </a:r>
            <a:r>
              <a:rPr lang="en-ID" sz="2100" dirty="0"/>
              <a:t> </a:t>
            </a:r>
            <a:r>
              <a:rPr lang="en-ID" sz="2100" dirty="0" err="1"/>
              <a:t>satu</a:t>
            </a:r>
            <a:r>
              <a:rPr lang="en-ID" sz="2100" dirty="0"/>
              <a:t> set yang </a:t>
            </a:r>
            <a:r>
              <a:rPr lang="en-ID" sz="2100" dirty="0" err="1"/>
              <a:t>lebih</a:t>
            </a:r>
            <a:r>
              <a:rPr lang="en-ID" sz="2100" dirty="0"/>
              <a:t> </a:t>
            </a:r>
            <a:r>
              <a:rPr lang="en-ID" sz="2100" dirty="0" err="1"/>
              <a:t>kecil</a:t>
            </a:r>
            <a:endParaRPr lang="en-ID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1BFE1-8C82-8841-F866-D16EF14D0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984" y="4413793"/>
            <a:ext cx="4393066" cy="21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5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Principal Components Analysis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800" dirty="0" err="1"/>
              <a:t>Merpakan</a:t>
            </a:r>
            <a:r>
              <a:rPr lang="en-ID" sz="2800" dirty="0"/>
              <a:t> Teknik </a:t>
            </a:r>
            <a:r>
              <a:rPr lang="en-ID" sz="2800" dirty="0" err="1"/>
              <a:t>mereduksi</a:t>
            </a:r>
            <a:r>
              <a:rPr lang="en-ID" sz="2800" dirty="0"/>
              <a:t> </a:t>
            </a:r>
            <a:r>
              <a:rPr lang="en-ID" sz="2800" dirty="0" err="1"/>
              <a:t>suatu</a:t>
            </a:r>
            <a:r>
              <a:rPr lang="en-ID" sz="2800" dirty="0"/>
              <a:t> set variable yang </a:t>
            </a:r>
            <a:r>
              <a:rPr lang="en-ID" sz="2800" dirty="0" err="1"/>
              <a:t>berdimensi</a:t>
            </a:r>
            <a:r>
              <a:rPr lang="en-ID" sz="2800" dirty="0"/>
              <a:t> </a:t>
            </a:r>
            <a:r>
              <a:rPr lang="en-ID" sz="2800" dirty="0" err="1"/>
              <a:t>tinggi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lebih</a:t>
            </a:r>
            <a:r>
              <a:rPr lang="en-ID" sz="2800" dirty="0"/>
              <a:t> </a:t>
            </a:r>
            <a:r>
              <a:rPr lang="en-ID" sz="2800" dirty="0" err="1"/>
              <a:t>rendah</a:t>
            </a:r>
            <a:r>
              <a:rPr lang="en-ID" sz="2800" dirty="0"/>
              <a:t>, </a:t>
            </a:r>
            <a:r>
              <a:rPr lang="en-ID" sz="2800" dirty="0" err="1"/>
              <a:t>namun</a:t>
            </a:r>
            <a:r>
              <a:rPr lang="en-ID" sz="2800" dirty="0"/>
              <a:t> </a:t>
            </a:r>
            <a:r>
              <a:rPr lang="en-ID" sz="2800" dirty="0" err="1"/>
              <a:t>masih</a:t>
            </a:r>
            <a:r>
              <a:rPr lang="en-ID" sz="2800" dirty="0"/>
              <a:t> </a:t>
            </a:r>
            <a:r>
              <a:rPr lang="en-ID" sz="2800" dirty="0" err="1"/>
              <a:t>mengandung</a:t>
            </a:r>
            <a:r>
              <a:rPr lang="en-ID" sz="2800" dirty="0"/>
              <a:t> Sebagian </a:t>
            </a:r>
            <a:r>
              <a:rPr lang="en-ID" sz="2800" dirty="0" err="1"/>
              <a:t>besar</a:t>
            </a:r>
            <a:r>
              <a:rPr lang="en-ID" sz="2800" dirty="0"/>
              <a:t> </a:t>
            </a:r>
            <a:r>
              <a:rPr lang="en-ID" sz="2800" dirty="0" err="1"/>
              <a:t>informasi</a:t>
            </a:r>
            <a:r>
              <a:rPr lang="en-ID" sz="2800" dirty="0"/>
              <a:t> data </a:t>
            </a:r>
            <a:r>
              <a:rPr lang="en-ID" sz="2800" dirty="0" err="1"/>
              <a:t>awal</a:t>
            </a:r>
            <a:endParaRPr lang="en-ID" sz="2800" dirty="0"/>
          </a:p>
          <a:p>
            <a:pPr>
              <a:spcAft>
                <a:spcPts val="600"/>
              </a:spcAft>
            </a:pPr>
            <a:endParaRPr lang="en-ID" sz="2800" dirty="0"/>
          </a:p>
          <a:p>
            <a:pPr>
              <a:spcAft>
                <a:spcPts val="600"/>
              </a:spcAft>
            </a:pPr>
            <a:r>
              <a:rPr lang="en-ID" sz="2800" dirty="0"/>
              <a:t>Dua </a:t>
            </a:r>
            <a:r>
              <a:rPr lang="en-ID" sz="2800" dirty="0" err="1"/>
              <a:t>Fungsi</a:t>
            </a:r>
            <a:r>
              <a:rPr lang="en-ID" sz="2800" dirty="0"/>
              <a:t> Utama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800" dirty="0" err="1"/>
              <a:t>Fungsi</a:t>
            </a:r>
            <a:r>
              <a:rPr lang="en-ID" sz="2800" dirty="0"/>
              <a:t> </a:t>
            </a:r>
            <a:r>
              <a:rPr lang="en-ID" sz="2800" dirty="0" err="1"/>
              <a:t>reduksi</a:t>
            </a:r>
            <a:r>
              <a:rPr lang="en-ID" sz="2800" dirty="0"/>
              <a:t> </a:t>
            </a:r>
            <a:r>
              <a:rPr lang="en-ID" sz="2800" dirty="0" err="1"/>
              <a:t>digunakan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mengurangi</a:t>
            </a:r>
            <a:r>
              <a:rPr lang="en-ID" sz="2800" dirty="0"/>
              <a:t> </a:t>
            </a:r>
            <a:r>
              <a:rPr lang="en-ID" sz="2800" dirty="0" err="1"/>
              <a:t>jumlah</a:t>
            </a:r>
            <a:r>
              <a:rPr lang="en-ID" sz="2800" dirty="0"/>
              <a:t> variable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lebih</a:t>
            </a:r>
            <a:r>
              <a:rPr lang="en-ID" sz="2800" dirty="0"/>
              <a:t> </a:t>
            </a:r>
            <a:r>
              <a:rPr lang="en-ID" sz="2800" dirty="0" err="1"/>
              <a:t>sedikit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memudahkan</a:t>
            </a:r>
            <a:r>
              <a:rPr lang="en-ID" sz="2800" dirty="0"/>
              <a:t> </a:t>
            </a:r>
            <a:r>
              <a:rPr lang="en-ID" sz="2800" dirty="0" err="1"/>
              <a:t>analisis</a:t>
            </a:r>
            <a:r>
              <a:rPr lang="en-ID" sz="2800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800" dirty="0" err="1"/>
              <a:t>Fungsi</a:t>
            </a:r>
            <a:r>
              <a:rPr lang="en-ID" sz="2800" dirty="0"/>
              <a:t> </a:t>
            </a:r>
            <a:r>
              <a:rPr lang="en-ID" sz="2800" dirty="0" err="1"/>
              <a:t>transformasi</a:t>
            </a:r>
            <a:r>
              <a:rPr lang="en-ID" sz="2800" dirty="0"/>
              <a:t> </a:t>
            </a:r>
            <a:r>
              <a:rPr lang="en-ID" sz="2800" dirty="0" err="1"/>
              <a:t>digunakan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mengubah</a:t>
            </a:r>
            <a:r>
              <a:rPr lang="en-ID" sz="2800" dirty="0"/>
              <a:t> variable yang </a:t>
            </a:r>
            <a:r>
              <a:rPr lang="en-ID" sz="2800" dirty="0" err="1"/>
              <a:t>awalnya</a:t>
            </a:r>
            <a:r>
              <a:rPr lang="en-ID" sz="2800" dirty="0"/>
              <a:t> </a:t>
            </a:r>
            <a:r>
              <a:rPr lang="en-ID" sz="2800" dirty="0" err="1"/>
              <a:t>saling</a:t>
            </a:r>
            <a:r>
              <a:rPr lang="en-ID" sz="2800" dirty="0"/>
              <a:t> </a:t>
            </a:r>
            <a:r>
              <a:rPr lang="en-ID" sz="2800" dirty="0" err="1"/>
              <a:t>berkorelasi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saling</a:t>
            </a:r>
            <a:r>
              <a:rPr lang="en-ID" sz="2800" dirty="0"/>
              <a:t> </a:t>
            </a:r>
            <a:r>
              <a:rPr lang="en-ID" sz="2800" dirty="0" err="1"/>
              <a:t>berkorelasi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51074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/>
              <a:t>Tahapan</a:t>
            </a:r>
            <a:endParaRPr lang="en-US" sz="28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ID" sz="2800" dirty="0" err="1"/>
              <a:t>Standarisasi</a:t>
            </a:r>
            <a:endParaRPr lang="en-ID" sz="28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ID" sz="2800" dirty="0" err="1"/>
              <a:t>Menghitung</a:t>
            </a:r>
            <a:r>
              <a:rPr lang="en-ID" sz="2800" dirty="0"/>
              <a:t> </a:t>
            </a:r>
            <a:r>
              <a:rPr lang="en-ID" sz="2800" dirty="0" err="1"/>
              <a:t>Matrik</a:t>
            </a:r>
            <a:r>
              <a:rPr lang="en-ID" sz="2800" dirty="0"/>
              <a:t> </a:t>
            </a:r>
            <a:r>
              <a:rPr lang="en-ID" sz="2800" dirty="0" err="1"/>
              <a:t>covarian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korelasi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mendapatkan</a:t>
            </a:r>
            <a:r>
              <a:rPr lang="en-ID" sz="2800" dirty="0"/>
              <a:t> </a:t>
            </a:r>
            <a:r>
              <a:rPr lang="en-ID" sz="2800" dirty="0" err="1"/>
              <a:t>nilai</a:t>
            </a:r>
            <a:r>
              <a:rPr lang="en-ID" sz="2800" dirty="0"/>
              <a:t> eigen dan vector eigen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ID" sz="2800" dirty="0" err="1"/>
              <a:t>Menghitung</a:t>
            </a:r>
            <a:r>
              <a:rPr lang="en-ID" sz="2800" dirty="0"/>
              <a:t> </a:t>
            </a:r>
            <a:r>
              <a:rPr lang="en-ID" sz="2800" dirty="0" err="1"/>
              <a:t>nila</a:t>
            </a:r>
            <a:r>
              <a:rPr lang="en-ID" sz="2800" dirty="0"/>
              <a:t> eigen value yang </a:t>
            </a:r>
            <a:r>
              <a:rPr lang="en-ID" sz="2800" dirty="0" err="1"/>
              <a:t>menyatakan</a:t>
            </a:r>
            <a:r>
              <a:rPr lang="en-ID" sz="2800" dirty="0"/>
              <a:t> </a:t>
            </a:r>
            <a:r>
              <a:rPr lang="en-ID" sz="2800" dirty="0" err="1"/>
              <a:t>seberapa</a:t>
            </a:r>
            <a:r>
              <a:rPr lang="en-ID" sz="2800" dirty="0"/>
              <a:t> </a:t>
            </a:r>
            <a:r>
              <a:rPr lang="en-ID" sz="2800" dirty="0" err="1"/>
              <a:t>besar</a:t>
            </a:r>
            <a:r>
              <a:rPr lang="en-ID" sz="2800" dirty="0"/>
              <a:t> </a:t>
            </a:r>
            <a:r>
              <a:rPr lang="en-ID" sz="2800" dirty="0" err="1"/>
              <a:t>keragaman</a:t>
            </a:r>
            <a:r>
              <a:rPr lang="en-ID" sz="2800" dirty="0"/>
              <a:t> yang </a:t>
            </a:r>
            <a:r>
              <a:rPr lang="en-ID" sz="2800" dirty="0" err="1"/>
              <a:t>mampu</a:t>
            </a:r>
            <a:r>
              <a:rPr lang="en-ID" sz="2800" dirty="0"/>
              <a:t> </a:t>
            </a:r>
            <a:r>
              <a:rPr lang="en-ID" sz="2800" dirty="0" err="1"/>
              <a:t>dijelaskan</a:t>
            </a:r>
            <a:r>
              <a:rPr lang="en-ID" sz="2800" dirty="0"/>
              <a:t> oleh </a:t>
            </a:r>
            <a:r>
              <a:rPr lang="en-ID" sz="2800" dirty="0" err="1"/>
              <a:t>suatu</a:t>
            </a:r>
            <a:r>
              <a:rPr lang="en-ID" sz="2800" dirty="0"/>
              <a:t> variable PC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ID" sz="2800" dirty="0" err="1"/>
              <a:t>Menghitung</a:t>
            </a:r>
            <a:r>
              <a:rPr lang="en-ID" sz="2800" dirty="0"/>
              <a:t> Principal Component, </a:t>
            </a:r>
            <a:r>
              <a:rPr lang="en-ID" sz="2800" dirty="0" err="1"/>
              <a:t>karena</a:t>
            </a:r>
            <a:r>
              <a:rPr lang="en-ID" sz="2800" dirty="0"/>
              <a:t> </a:t>
            </a:r>
            <a:r>
              <a:rPr lang="en-ID" sz="2800" dirty="0" err="1"/>
              <a:t>nilai</a:t>
            </a:r>
            <a:r>
              <a:rPr lang="en-ID" sz="2800" dirty="0"/>
              <a:t> eigen dan vector </a:t>
            </a:r>
            <a:r>
              <a:rPr lang="en-ID" sz="2800" dirty="0" err="1"/>
              <a:t>sudah</a:t>
            </a:r>
            <a:r>
              <a:rPr lang="en-ID" sz="2800" dirty="0"/>
              <a:t> </a:t>
            </a:r>
            <a:r>
              <a:rPr lang="en-ID" sz="2800" dirty="0" err="1"/>
              <a:t>diketahui</a:t>
            </a:r>
            <a:r>
              <a:rPr lang="en-ID" sz="2800" dirty="0"/>
              <a:t>, </a:t>
            </a:r>
            <a:r>
              <a:rPr lang="en-ID" sz="2800" dirty="0" err="1"/>
              <a:t>maka</a:t>
            </a:r>
            <a:r>
              <a:rPr lang="en-ID" sz="2800" dirty="0"/>
              <a:t> </a:t>
            </a:r>
            <a:r>
              <a:rPr lang="en-ID" sz="2800" dirty="0" err="1"/>
              <a:t>nilai</a:t>
            </a:r>
            <a:r>
              <a:rPr lang="en-ID" sz="2800" dirty="0"/>
              <a:t> </a:t>
            </a:r>
            <a:r>
              <a:rPr lang="en-ID" sz="2800" dirty="0" err="1"/>
              <a:t>setiap</a:t>
            </a:r>
            <a:r>
              <a:rPr lang="en-ID" sz="2800" dirty="0"/>
              <a:t> PC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dihitung</a:t>
            </a:r>
            <a:endParaRPr lang="en-ID" sz="28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ID" sz="2800" dirty="0" err="1"/>
              <a:t>Reduksi</a:t>
            </a:r>
            <a:r>
              <a:rPr lang="en-ID" sz="2800" dirty="0"/>
              <a:t> </a:t>
            </a:r>
            <a:r>
              <a:rPr lang="en-ID" sz="2800" dirty="0" err="1"/>
              <a:t>Dimensi</a:t>
            </a:r>
            <a:r>
              <a:rPr lang="en-ID" sz="2800" dirty="0"/>
              <a:t>,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semua</a:t>
            </a:r>
            <a:r>
              <a:rPr lang="en-ID" sz="2800" dirty="0"/>
              <a:t> variable PC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dipilih</a:t>
            </a:r>
            <a:r>
              <a:rPr lang="en-ID" sz="2800" dirty="0"/>
              <a:t>, </a:t>
            </a:r>
            <a:r>
              <a:rPr lang="en-ID" sz="2800" dirty="0" err="1"/>
              <a:t>nilai</a:t>
            </a:r>
            <a:r>
              <a:rPr lang="en-ID" sz="2800" dirty="0"/>
              <a:t> eigen &gt; 1 yang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dipilih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4087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7332609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Contoh</a:t>
            </a:r>
            <a:r>
              <a:rPr lang="en-US" sz="2100" dirty="0"/>
              <a:t> 3 </a:t>
            </a:r>
            <a:r>
              <a:rPr lang="en-US" sz="2100" dirty="0" err="1"/>
              <a:t>Diketahui</a:t>
            </a:r>
            <a:r>
              <a:rPr lang="en-US" sz="2100" dirty="0"/>
              <a:t> </a:t>
            </a:r>
            <a:r>
              <a:rPr lang="en-US" sz="2100" dirty="0" err="1"/>
              <a:t>matrik</a:t>
            </a:r>
            <a:r>
              <a:rPr lang="en-US" sz="2100" dirty="0"/>
              <a:t> A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berikut</a:t>
            </a:r>
            <a:r>
              <a:rPr lang="en-US" sz="2100" dirty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Carilah</a:t>
            </a:r>
            <a:r>
              <a:rPr lang="en-US" sz="2100" dirty="0"/>
              <a:t> </a:t>
            </a:r>
            <a:r>
              <a:rPr lang="en-ID" sz="2100" dirty="0"/>
              <a:t>eigenvalue (</a:t>
            </a:r>
            <a:r>
              <a:rPr lang="en-ID" sz="2100" dirty="0">
                <a:sym typeface="Symbol" panose="05050102010706020507" pitchFamily="18" charset="2"/>
              </a:rPr>
              <a:t>)</a:t>
            </a:r>
            <a:r>
              <a:rPr lang="en-ID" sz="2100" dirty="0"/>
              <a:t> dan eigenvector (e)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Maka</a:t>
            </a:r>
            <a:r>
              <a:rPr lang="en-ID" sz="2100" dirty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>
                <a:sym typeface="Symbol" panose="05050102010706020507" pitchFamily="18" charset="2"/>
              </a:rPr>
              <a:t>Hasilnya</a:t>
            </a:r>
            <a:r>
              <a:rPr lang="en-ID" sz="2100" dirty="0">
                <a:sym typeface="Symbol" panose="05050102010706020507" pitchFamily="18" charset="2"/>
              </a:rPr>
              <a:t> </a:t>
            </a:r>
            <a:r>
              <a:rPr lang="en-ID" sz="2100" baseline="-25000" dirty="0">
                <a:sym typeface="Symbol" panose="05050102010706020507" pitchFamily="18" charset="2"/>
              </a:rPr>
              <a:t>1</a:t>
            </a:r>
            <a:r>
              <a:rPr lang="en-ID" sz="2100" dirty="0">
                <a:sym typeface="Symbol" panose="05050102010706020507" pitchFamily="18" charset="2"/>
              </a:rPr>
              <a:t> = 1 dan </a:t>
            </a:r>
            <a:r>
              <a:rPr lang="en-ID" sz="2100" baseline="-25000" dirty="0">
                <a:sym typeface="Symbol" panose="05050102010706020507" pitchFamily="18" charset="2"/>
              </a:rPr>
              <a:t>2</a:t>
            </a:r>
            <a:r>
              <a:rPr lang="en-ID" sz="2100" dirty="0">
                <a:sym typeface="Symbol" panose="05050102010706020507" pitchFamily="18" charset="2"/>
              </a:rPr>
              <a:t> = 3</a:t>
            </a:r>
            <a:endParaRPr lang="en-ID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2439A-4792-8A9E-88B4-F9C73C074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874" y="1577351"/>
            <a:ext cx="11049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44550-7386-5059-CFA0-607A8EE4B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30" y="3210546"/>
            <a:ext cx="2895600" cy="695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56170B-8FB7-28AD-7B74-FD8E10B7A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991" y="4033382"/>
            <a:ext cx="3457575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E4948D-D7D8-3858-C8E4-192F093CB563}"/>
              </a:ext>
            </a:extLst>
          </p:cNvPr>
          <p:cNvSpPr txBox="1"/>
          <p:nvPr/>
        </p:nvSpPr>
        <p:spPr>
          <a:xfrm>
            <a:off x="472109" y="5044734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/>
              <a:t>eigenvector </a:t>
            </a:r>
            <a:r>
              <a:rPr lang="en-ID" dirty="0"/>
              <a:t>yang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sz="1800" dirty="0"/>
              <a:t>eigenvalue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persamaan</a:t>
            </a:r>
            <a:r>
              <a:rPr lang="en-ID" dirty="0"/>
              <a:t> </a:t>
            </a:r>
            <a:r>
              <a:rPr lang="en-ID" dirty="0" err="1"/>
              <a:t>berikut</a:t>
            </a:r>
            <a:endParaRPr lang="en-ID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5D9004-CDC3-5361-D3AA-DC4104D9D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30" y="5790901"/>
            <a:ext cx="1981200" cy="9239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AE80AB-6B22-4EE0-7C0E-EABA265C7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224" y="5790901"/>
            <a:ext cx="1943100" cy="933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55738B-A13F-4461-1B4F-B1131165E6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5274" y="1882151"/>
            <a:ext cx="1400175" cy="10382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F0386EE-5322-9464-068F-4BAFCF80AA03}"/>
              </a:ext>
            </a:extLst>
          </p:cNvPr>
          <p:cNvSpPr txBox="1"/>
          <p:nvPr/>
        </p:nvSpPr>
        <p:spPr>
          <a:xfrm>
            <a:off x="6812015" y="1338551"/>
            <a:ext cx="4876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/>
              <a:t>Untuk</a:t>
            </a:r>
            <a:r>
              <a:rPr lang="en-ID" sz="1800" dirty="0"/>
              <a:t> eigenvalue  = 1, </a:t>
            </a:r>
            <a:r>
              <a:rPr lang="en-ID" sz="1800" dirty="0" err="1"/>
              <a:t>maka</a:t>
            </a:r>
            <a:r>
              <a:rPr lang="en-ID" sz="1800" dirty="0"/>
              <a:t> </a:t>
            </a:r>
            <a:r>
              <a:rPr lang="en-ID" dirty="0"/>
              <a:t>eigenvector 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7682C95-44E9-AB24-2EEE-3ACAFF6C5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3061" y="2019762"/>
            <a:ext cx="990600" cy="6572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29E4EE-EF09-5E25-7899-014CE33754D6}"/>
              </a:ext>
            </a:extLst>
          </p:cNvPr>
          <p:cNvSpPr txBox="1"/>
          <p:nvPr/>
        </p:nvSpPr>
        <p:spPr>
          <a:xfrm>
            <a:off x="6849894" y="3122615"/>
            <a:ext cx="4876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/>
              <a:t>Untuk</a:t>
            </a:r>
            <a:r>
              <a:rPr lang="en-ID" sz="1800" dirty="0"/>
              <a:t> eigenvalue  = 3, </a:t>
            </a:r>
            <a:r>
              <a:rPr lang="en-ID" sz="1800" dirty="0" err="1"/>
              <a:t>maka</a:t>
            </a:r>
            <a:r>
              <a:rPr lang="en-ID" sz="1800" dirty="0"/>
              <a:t> </a:t>
            </a:r>
            <a:r>
              <a:rPr lang="en-ID" dirty="0"/>
              <a:t>eigenvector 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EF04EB-E79A-AA7F-0E93-CA290F1F22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0338" y="3661350"/>
            <a:ext cx="1352550" cy="552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247A9D-AAB3-177F-F082-2072878098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0577" y="3661350"/>
            <a:ext cx="885825" cy="6572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EC3E34B-262F-D87F-8386-FE4FF5EF3F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4670" y="4475300"/>
            <a:ext cx="1085850" cy="3619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FBB28A7-2C23-67D1-4A26-4C486B15BF2C}"/>
              </a:ext>
            </a:extLst>
          </p:cNvPr>
          <p:cNvSpPr txBox="1"/>
          <p:nvPr/>
        </p:nvSpPr>
        <p:spPr>
          <a:xfrm>
            <a:off x="7007265" y="4418226"/>
            <a:ext cx="4876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/>
              <a:t>Jika</a:t>
            </a:r>
            <a:r>
              <a:rPr lang="en-ID" dirty="0"/>
              <a:t>:             </a:t>
            </a:r>
            <a:r>
              <a:rPr lang="en-ID" dirty="0" err="1"/>
              <a:t>maka</a:t>
            </a:r>
            <a:r>
              <a:rPr lang="en-ID" dirty="0"/>
              <a:t>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DF707BF-9A92-64D5-D3D8-3748C74AD8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1927" y="4440282"/>
            <a:ext cx="1514475" cy="381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8A97FF-CACA-1BFB-DD12-51379E9DD9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4632" y="5039498"/>
            <a:ext cx="2771775" cy="400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B4EA9F3-E641-0B1A-8FDB-4B5C46507F45}"/>
                  </a:ext>
                </a:extLst>
              </p:cNvPr>
              <p:cNvSpPr txBox="1"/>
              <p:nvPr/>
            </p:nvSpPr>
            <p:spPr>
              <a:xfrm>
                <a:off x="7513256" y="5843224"/>
                <a:ext cx="13937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D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B4EA9F3-E641-0B1A-8FDB-4B5C46507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256" y="5843224"/>
                <a:ext cx="1393778" cy="276999"/>
              </a:xfrm>
              <a:prstGeom prst="rect">
                <a:avLst/>
              </a:prstGeom>
              <a:blipFill>
                <a:blip r:embed="rId1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71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/>
              <a:t>Misalkan</a:t>
            </a:r>
            <a:r>
              <a:rPr lang="en-US" sz="2800" dirty="0"/>
              <a:t> </a:t>
            </a:r>
            <a:r>
              <a:rPr lang="en-US" sz="2800" dirty="0" err="1"/>
              <a:t>atribut</a:t>
            </a:r>
            <a:r>
              <a:rPr lang="en-US" sz="2800" dirty="0"/>
              <a:t> A1 dan A2 </a:t>
            </a:r>
            <a:r>
              <a:rPr lang="en-US" sz="2800" dirty="0" err="1"/>
              <a:t>memiliki</a:t>
            </a:r>
            <a:r>
              <a:rPr lang="en-US" sz="2800" dirty="0"/>
              <a:t> n data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800" dirty="0"/>
              <a:t>X </a:t>
            </a:r>
            <a:r>
              <a:rPr lang="en-ID" sz="2800" dirty="0" err="1"/>
              <a:t>menunjukan</a:t>
            </a:r>
            <a:r>
              <a:rPr lang="en-ID" sz="2800" dirty="0"/>
              <a:t> A1 dan y </a:t>
            </a:r>
            <a:r>
              <a:rPr lang="en-ID" sz="2800" dirty="0" err="1"/>
              <a:t>menyatakan</a:t>
            </a:r>
            <a:r>
              <a:rPr lang="en-ID" sz="2800" dirty="0"/>
              <a:t> A2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800" dirty="0"/>
              <a:t>Varian </a:t>
            </a:r>
            <a:r>
              <a:rPr lang="en-ID" sz="2800" dirty="0" err="1"/>
              <a:t>atribut</a:t>
            </a:r>
            <a:endParaRPr lang="en-ID" sz="2800" dirty="0"/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800" dirty="0"/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800" dirty="0"/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800" dirty="0"/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800" dirty="0"/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800" dirty="0" err="1"/>
              <a:t>Kovarian</a:t>
            </a:r>
            <a:r>
              <a:rPr lang="en-ID" sz="2800" dirty="0"/>
              <a:t> dua </a:t>
            </a:r>
            <a:r>
              <a:rPr lang="en-ID" sz="2800" dirty="0" err="1"/>
              <a:t>atribut</a:t>
            </a:r>
            <a:endParaRPr lang="en-ID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B3283-1A74-269F-FE6C-73810B94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11" y="2890299"/>
            <a:ext cx="2428875" cy="1647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1F5CF5-4C10-D706-370E-573CC3B17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49" y="5235000"/>
            <a:ext cx="3629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8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ID" sz="2800" b="0" i="0" u="none" strike="noStrike" baseline="0" dirty="0">
                <a:latin typeface="GoudySans-Medium"/>
              </a:rPr>
              <a:t>Population Principal Components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20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/>
              <a:t>Contoh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1E259-440E-B7A8-B0AF-D5924844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2" y="1609572"/>
            <a:ext cx="2517103" cy="3638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58420-2159-D5F2-13E5-67446118E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441" y="1328709"/>
            <a:ext cx="8151265" cy="3649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2D3D34-8274-F716-F133-F4443E9C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84" y="5267681"/>
            <a:ext cx="2976418" cy="675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F5E04C-74B7-DFD8-4844-78DDC6AEE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95" y="6075218"/>
            <a:ext cx="2876378" cy="6752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6479ED-0B8B-8A04-0017-B2FA9EEB8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556" y="5383289"/>
            <a:ext cx="2301793" cy="1139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DE96D1-D2B0-7237-D557-889F377B0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847" y="5554739"/>
            <a:ext cx="2287205" cy="8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1345</TotalTime>
  <Words>584</Words>
  <Application>Microsoft Office PowerPoint</Application>
  <PresentationFormat>Widescreen</PresentationFormat>
  <Paragraphs>132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Euphemia</vt:lpstr>
      <vt:lpstr>GoudySans-Medium</vt:lpstr>
      <vt:lpstr>Plantagenet Cherokee</vt:lpstr>
      <vt:lpstr>Wingdings</vt:lpstr>
      <vt:lpstr>Academic Literature 16x9</vt:lpstr>
      <vt:lpstr>PRINCIPAL COMPONENTS</vt:lpstr>
      <vt:lpstr>AGENDA</vt:lpstr>
      <vt:lpstr>Population Principal Components</vt:lpstr>
      <vt:lpstr>Population Principal Components</vt:lpstr>
      <vt:lpstr>Population Principal Components</vt:lpstr>
      <vt:lpstr>Population Principal Components</vt:lpstr>
      <vt:lpstr>Population Principal Components</vt:lpstr>
      <vt:lpstr>Population Principal Components</vt:lpstr>
      <vt:lpstr>Population Principal Components</vt:lpstr>
      <vt:lpstr>Population Principal Components</vt:lpstr>
      <vt:lpstr>Population Principal Components</vt:lpstr>
      <vt:lpstr>Population Principal Components</vt:lpstr>
      <vt:lpstr>Population Principal Components</vt:lpstr>
      <vt:lpstr>Population Principal Components</vt:lpstr>
      <vt:lpstr>Population Principal Components</vt:lpstr>
      <vt:lpstr>Population Principal Components</vt:lpstr>
      <vt:lpstr>Tugas</vt:lpstr>
      <vt:lpstr>TERIMAKSIH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Normal Multivariat</dc:title>
  <dc:creator>deni</dc:creator>
  <cp:lastModifiedBy>deni</cp:lastModifiedBy>
  <cp:revision>23</cp:revision>
  <dcterms:created xsi:type="dcterms:W3CDTF">2023-03-12T09:03:50Z</dcterms:created>
  <dcterms:modified xsi:type="dcterms:W3CDTF">2023-04-16T19:13:45Z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