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37"/>
  </p:notesMasterIdLst>
  <p:handoutMasterIdLst>
    <p:handoutMasterId r:id="rId38"/>
  </p:handoutMasterIdLst>
  <p:sldIdLst>
    <p:sldId id="256" r:id="rId5"/>
    <p:sldId id="277" r:id="rId6"/>
    <p:sldId id="430" r:id="rId7"/>
    <p:sldId id="431" r:id="rId8"/>
    <p:sldId id="432" r:id="rId9"/>
    <p:sldId id="258" r:id="rId10"/>
    <p:sldId id="357" r:id="rId11"/>
    <p:sldId id="359" r:id="rId12"/>
    <p:sldId id="360" r:id="rId13"/>
    <p:sldId id="361" r:id="rId14"/>
    <p:sldId id="358" r:id="rId15"/>
    <p:sldId id="356" r:id="rId16"/>
    <p:sldId id="405" r:id="rId17"/>
    <p:sldId id="406" r:id="rId18"/>
    <p:sldId id="259" r:id="rId19"/>
    <p:sldId id="260" r:id="rId20"/>
    <p:sldId id="363" r:id="rId21"/>
    <p:sldId id="424" r:id="rId22"/>
    <p:sldId id="261" r:id="rId23"/>
    <p:sldId id="433" r:id="rId24"/>
    <p:sldId id="434" r:id="rId25"/>
    <p:sldId id="420" r:id="rId26"/>
    <p:sldId id="364" r:id="rId27"/>
    <p:sldId id="264" r:id="rId28"/>
    <p:sldId id="414" r:id="rId29"/>
    <p:sldId id="425" r:id="rId30"/>
    <p:sldId id="436" r:id="rId31"/>
    <p:sldId id="435" r:id="rId32"/>
    <p:sldId id="426" r:id="rId33"/>
    <p:sldId id="429" r:id="rId34"/>
    <p:sldId id="427" r:id="rId35"/>
    <p:sldId id="263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2" userDrawn="1">
          <p15:clr>
            <a:srgbClr val="A4A3A4"/>
          </p15:clr>
        </p15:guide>
        <p15:guide id="2" pos="3144" userDrawn="1">
          <p15:clr>
            <a:srgbClr val="A4A3A4"/>
          </p15:clr>
        </p15:guide>
        <p15:guide id="3" orient="horz" pos="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  <p:cmAuthor id="3" name="Sabitha Kamath" initials="SK" lastIdx="3" clrIdx="2">
    <p:extLst>
      <p:ext uri="{19B8F6BF-5375-455C-9EA6-DF929625EA0E}">
        <p15:presenceInfo xmlns:p15="http://schemas.microsoft.com/office/powerpoint/2012/main" userId="426981563e065a7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C4B1156A-380E-4F78-BDF5-A606A8083BF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3" autoAdjust="0"/>
    <p:restoredTop sz="93204" autoAdjust="0"/>
  </p:normalViewPr>
  <p:slideViewPr>
    <p:cSldViewPr snapToGrid="0">
      <p:cViewPr varScale="1">
        <p:scale>
          <a:sx n="79" d="100"/>
          <a:sy n="79" d="100"/>
        </p:scale>
        <p:origin x="730" y="72"/>
      </p:cViewPr>
      <p:guideLst>
        <p:guide orient="horz" pos="792"/>
        <p:guide pos="3144"/>
        <p:guide orient="horz" pos="960"/>
      </p:guideLst>
    </p:cSldViewPr>
  </p:slideViewPr>
  <p:outlineViewPr>
    <p:cViewPr>
      <p:scale>
        <a:sx n="33" d="100"/>
        <a:sy n="33" d="100"/>
      </p:scale>
      <p:origin x="0" y="-1194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CAE72A9-67A2-4FB1-BBF6-740F2C2EAA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B748C-466C-45D8-970C-D4FB4FE80C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ABBF3-49A8-4B3F-9773-22E67695BB12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8C23F-271A-4B7C-87EC-108046165C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E7ABF6-4152-4126-AC20-23B44A3111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B6193-5AA7-489B-8575-00593FC261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405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AAC2B-A50D-4386-849A-6B59FB991B4C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95658-EA1F-4910-80AB-4DA76E1674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73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8643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/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1575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/>
        </p:spPr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9062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4085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/>
        </p:spPr>
      </p:sp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0656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/>
        </p:spPr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0168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1310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3721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/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1507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227C36-A7A9-D849-A222-A9F3C03AB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F6D070DC-23A7-9AC4-128E-71AAA86161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72B2B444-9116-982F-9892-73CC3563C0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327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71676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11A88D-EF10-D0B5-2FC1-4682E720E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2E27BAD1-2956-55A7-B358-C9D773D84F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3F91AABB-BA74-077D-3F5F-32D032DF9C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7095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/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8080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/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0846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/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1454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026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13.svg"/><Relationship Id="rId7" Type="http://schemas.openxmlformats.org/officeDocument/2006/relationships/image" Target="../media/image17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10" Type="http://schemas.openxmlformats.org/officeDocument/2006/relationships/image" Target="../media/image5.png"/><Relationship Id="rId4" Type="http://schemas.openxmlformats.org/officeDocument/2006/relationships/image" Target="../media/image14.png"/><Relationship Id="rId9" Type="http://schemas.openxmlformats.org/officeDocument/2006/relationships/image" Target="../media/image2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7" Type="http://schemas.openxmlformats.org/officeDocument/2006/relationships/image" Target="../media/image24.sv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3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9AF4D7D-42EC-4F30-296A-81B05C4E7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14772" y="677918"/>
            <a:ext cx="6856292" cy="3590596"/>
          </a:xfrm>
        </p:spPr>
        <p:txBody>
          <a:bodyPr anchor="ctr"/>
          <a:lstStyle>
            <a:lvl1pPr algn="l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670392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Tab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896112"/>
            <a:ext cx="10668000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0FC509-0D49-9500-59C9-DAE0A699FB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2417197"/>
            <a:ext cx="4278313" cy="3737541"/>
          </a:xfr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lang="en-US" sz="1800" smtClean="0"/>
            </a:lvl1pPr>
            <a:lvl2pPr>
              <a:spcBef>
                <a:spcPts val="0"/>
              </a:spcBef>
              <a:spcAft>
                <a:spcPts val="1200"/>
              </a:spcAft>
              <a:defRPr lang="en-US" sz="1800" smtClean="0"/>
            </a:lvl2pPr>
            <a:lvl3pPr>
              <a:spcBef>
                <a:spcPts val="0"/>
              </a:spcBef>
              <a:spcAft>
                <a:spcPts val="1200"/>
              </a:spcAft>
              <a:defRPr lang="en-US" sz="1800" smtClean="0"/>
            </a:lvl3pPr>
            <a:lvl4pPr>
              <a:spcBef>
                <a:spcPts val="0"/>
              </a:spcBef>
              <a:spcAft>
                <a:spcPts val="1200"/>
              </a:spcAft>
              <a:defRPr lang="en-US" sz="1800" smtClean="0"/>
            </a:lvl4pPr>
            <a:lvl5pPr>
              <a:spcBef>
                <a:spcPts val="0"/>
              </a:spcBef>
              <a:spcAft>
                <a:spcPts val="1200"/>
              </a:spcAft>
              <a:defRPr lang="en-US" sz="1800"/>
            </a:lvl5pPr>
          </a:lstStyle>
          <a:p>
            <a:pPr lvl="0"/>
            <a:r>
              <a:rPr lang="en-US" dirty="0"/>
              <a:t>Click to add text </a:t>
            </a:r>
          </a:p>
          <a:p>
            <a:pPr marL="685800" lvl="1" indent="-228600"/>
            <a:r>
              <a:rPr lang="en-US" dirty="0"/>
              <a:t>Second level</a:t>
            </a:r>
          </a:p>
          <a:p>
            <a:pPr marL="1143000" lvl="2" indent="-228600"/>
            <a:r>
              <a:rPr lang="en-US" dirty="0"/>
              <a:t>Third level</a:t>
            </a:r>
          </a:p>
          <a:p>
            <a:pPr marL="1600200" lvl="3" indent="-228600"/>
            <a:r>
              <a:rPr lang="en-US" dirty="0"/>
              <a:t>Fourth level</a:t>
            </a:r>
          </a:p>
          <a:p>
            <a:pPr marL="2057400" lvl="4" indent="-228600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7113F543-A373-5951-EBF3-7E283EE52F0B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5241471" y="2417763"/>
            <a:ext cx="6188529" cy="37369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table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D4C80AE-01F3-AAB6-99EF-DB1B5934CF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0241B24-8629-6BC2-C72F-A156F0624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FBBF9-1C14-3371-F0AC-507FFCAB3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890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2574" y="896111"/>
            <a:ext cx="9866540" cy="1358140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9F1898E-3E74-4E43-A202-1A664022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014984" cy="6858000"/>
            <a:chOff x="0" y="0"/>
            <a:chExt cx="1014984" cy="68580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14776F7-F8A5-4235-8C8D-17F0E4F45B03}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F301899-34C1-47B4-B5CD-F77BA341C0F9}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66E9363-03B7-439D-8B5E-0665E48F046E}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432F5F5-1688-44BD-B071-A62C04824FB8}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689FF8F5-F7B8-46B0-BB03-FE972A6832E7}"/>
                </a:ext>
              </a:extLst>
            </p:cNvPr>
            <p:cNvSpPr/>
            <p:nvPr userDrawn="1"/>
          </p:nvSpPr>
          <p:spPr>
            <a:xfrm rot="10800000">
              <a:off x="100582" y="2936725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48" name="Graphic 47">
              <a:extLst>
                <a:ext uri="{FF2B5EF4-FFF2-40B4-BE49-F238E27FC236}">
                  <a16:creationId xmlns:a16="http://schemas.microsoft.com/office/drawing/2014/main" id="{31EB8EE7-3843-4CA8-879D-5D985DAA0D1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57200" y="5416459"/>
              <a:ext cx="1828800" cy="914400"/>
            </a:xfrm>
            <a:prstGeom prst="rect">
              <a:avLst/>
            </a:prstGeom>
          </p:spPr>
        </p:pic>
        <p:pic>
          <p:nvPicPr>
            <p:cNvPr id="50" name="Graphic 49">
              <a:extLst>
                <a:ext uri="{FF2B5EF4-FFF2-40B4-BE49-F238E27FC236}">
                  <a16:creationId xmlns:a16="http://schemas.microsoft.com/office/drawing/2014/main" id="{5FF0EEFD-0038-4A2F-AD3B-01A98EFF5C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63329"/>
              <a:ext cx="1828800" cy="914400"/>
            </a:xfrm>
            <a:prstGeom prst="rect">
              <a:avLst/>
            </a:prstGeom>
          </p:spPr>
        </p:pic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50232-76AA-C9E3-F846-8DB1B44E5AF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552575" y="2481940"/>
            <a:ext cx="6477952" cy="363583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2pPr>
            <a:lvl3pPr marL="9144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3pPr>
            <a:lvl4pPr marL="13716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4pPr>
            <a:lvl5pPr marL="18288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37A04978-5D2C-BBF1-9C05-C527176190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72723" y="2481940"/>
            <a:ext cx="3046391" cy="3759200"/>
          </a:xfrm>
        </p:spPr>
        <p:txBody>
          <a:bodyPr>
            <a:normAutofit/>
          </a:bodyPr>
          <a:lstStyle>
            <a:lvl1pPr marL="342900" indent="-342900">
              <a:spcAft>
                <a:spcPts val="600"/>
              </a:spcAft>
              <a:buFont typeface="+mj-lt"/>
              <a:buAutoNum type="arabicPeriod"/>
              <a:defRPr sz="1800">
                <a:solidFill>
                  <a:schemeClr val="bg1"/>
                </a:solidFill>
              </a:defRPr>
            </a:lvl1pPr>
            <a:lvl2pPr marL="800100" indent="-342900">
              <a:spcAft>
                <a:spcPts val="600"/>
              </a:spcAft>
              <a:buFont typeface="+mj-lt"/>
              <a:buAutoNum type="alphaLcPeriod"/>
              <a:defRPr sz="1800">
                <a:solidFill>
                  <a:schemeClr val="bg1"/>
                </a:solidFill>
              </a:defRPr>
            </a:lvl2pPr>
            <a:lvl3pPr marL="1257300" indent="-342900">
              <a:spcAft>
                <a:spcPts val="600"/>
              </a:spcAft>
              <a:buFont typeface="+mj-lt"/>
              <a:buAutoNum type="arabicParenR"/>
              <a:defRPr sz="1800">
                <a:solidFill>
                  <a:schemeClr val="bg1"/>
                </a:solidFill>
              </a:defRPr>
            </a:lvl3pPr>
            <a:lvl4pPr marL="1714500" indent="-342900">
              <a:spcAft>
                <a:spcPts val="600"/>
              </a:spcAft>
              <a:buFont typeface="+mj-lt"/>
              <a:buAutoNum type="alphaLcParenR"/>
              <a:defRPr sz="1800">
                <a:solidFill>
                  <a:schemeClr val="bg1"/>
                </a:solidFill>
              </a:defRPr>
            </a:lvl4pPr>
            <a:lvl5pPr marL="2171700" indent="-342900">
              <a:spcAft>
                <a:spcPts val="600"/>
              </a:spcAft>
              <a:buFont typeface="+mj-lt"/>
              <a:buAutoNum type="romanLcPeriod"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3" name="Date Placeholder 3">
            <a:extLst>
              <a:ext uri="{FF2B5EF4-FFF2-40B4-BE49-F238E27FC236}">
                <a16:creationId xmlns:a16="http://schemas.microsoft.com/office/drawing/2014/main" id="{41C57AEB-9E33-4F77-9F58-DB0D1B9787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5448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64" name="Footer Placeholder 4">
            <a:extLst>
              <a:ext uri="{FF2B5EF4-FFF2-40B4-BE49-F238E27FC236}">
                <a16:creationId xmlns:a16="http://schemas.microsoft.com/office/drawing/2014/main" id="{182F895D-C48A-41AA-9DE6-43A17B7E0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4452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5" name="Slide Number Placeholder 5">
            <a:extLst>
              <a:ext uri="{FF2B5EF4-FFF2-40B4-BE49-F238E27FC236}">
                <a16:creationId xmlns:a16="http://schemas.microsoft.com/office/drawing/2014/main" id="{4C15BF58-30D9-4A0E-8506-1CD777B0F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3688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4155" y="896112"/>
            <a:ext cx="10665845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E06194BC-6453-CA18-2623-B07F3A5D4E9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762000" y="2417763"/>
            <a:ext cx="10665845" cy="3678235"/>
          </a:xfrm>
        </p:spPr>
        <p:txBody>
          <a:bodyPr/>
          <a:lstStyle>
            <a:lvl1pPr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icon to insert table</a:t>
            </a:r>
          </a:p>
          <a:p>
            <a:endParaRPr lang="en-US" dirty="0"/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3A465A0-88AA-B50B-92D8-3A54928329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195F626-7C08-9907-6A85-922BE6AA0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AD34A-4F3F-C89B-BBBC-E7740F414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748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211C2927-0A13-DC57-A83B-B8DB787A48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00245" y="544285"/>
            <a:ext cx="5528217" cy="2685383"/>
          </a:xfrm>
        </p:spPr>
        <p:txBody>
          <a:bodyPr anchor="b">
            <a:normAutofit/>
          </a:bodyPr>
          <a:lstStyle>
            <a:lvl1pPr algn="l">
              <a:defRPr sz="44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96340" y="3423773"/>
            <a:ext cx="5528217" cy="2029969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8395834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1_Title 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oogle Shape;24;p12"/>
          <p:cNvGrpSpPr/>
          <p:nvPr/>
        </p:nvGrpSpPr>
        <p:grpSpPr>
          <a:xfrm>
            <a:off x="6673398" y="0"/>
            <a:ext cx="5518615" cy="6858189"/>
            <a:chOff x="5005048" y="0"/>
            <a:chExt cx="4138961" cy="5143642"/>
          </a:xfrm>
        </p:grpSpPr>
        <p:sp>
          <p:nvSpPr>
            <p:cNvPr id="25" name="Google Shape;25;p12"/>
            <p:cNvSpPr/>
            <p:nvPr/>
          </p:nvSpPr>
          <p:spPr>
            <a:xfrm>
              <a:off x="5005049" y="0"/>
              <a:ext cx="4138960" cy="5143500"/>
            </a:xfrm>
            <a:custGeom>
              <a:avLst/>
              <a:gdLst/>
              <a:ahLst/>
              <a:cxnLst/>
              <a:rect l="l" t="t" r="r" b="b"/>
              <a:pathLst>
                <a:path w="5518613" h="6858000" extrusionOk="0">
                  <a:moveTo>
                    <a:pt x="4347879" y="6858000"/>
                  </a:moveTo>
                  <a:lnTo>
                    <a:pt x="4538614" y="6858000"/>
                  </a:lnTo>
                  <a:cubicBezTo>
                    <a:pt x="4551534" y="5930683"/>
                    <a:pt x="4899626" y="5039346"/>
                    <a:pt x="5518613" y="4348570"/>
                  </a:cubicBezTo>
                  <a:lnTo>
                    <a:pt x="5518613" y="4070500"/>
                  </a:lnTo>
                  <a:cubicBezTo>
                    <a:pt x="4781548" y="4812740"/>
                    <a:pt x="4361771" y="5812222"/>
                    <a:pt x="4347879" y="6858000"/>
                  </a:cubicBezTo>
                  <a:close/>
                  <a:moveTo>
                    <a:pt x="4301085" y="5188627"/>
                  </a:moveTo>
                  <a:cubicBezTo>
                    <a:pt x="4077511" y="5717157"/>
                    <a:pt x="3959147" y="6284191"/>
                    <a:pt x="3952611" y="6858000"/>
                  </a:cubicBezTo>
                  <a:lnTo>
                    <a:pt x="4143347" y="6858000"/>
                  </a:lnTo>
                  <a:cubicBezTo>
                    <a:pt x="4157130" y="5751110"/>
                    <a:pt x="4603757" y="4693586"/>
                    <a:pt x="5387642" y="3911730"/>
                  </a:cubicBezTo>
                  <a:cubicBezTo>
                    <a:pt x="5430449" y="3868935"/>
                    <a:pt x="5474000" y="3827197"/>
                    <a:pt x="5518295" y="3786519"/>
                  </a:cubicBezTo>
                  <a:lnTo>
                    <a:pt x="5518295" y="3532283"/>
                  </a:lnTo>
                  <a:cubicBezTo>
                    <a:pt x="5426952" y="3609615"/>
                    <a:pt x="5338451" y="3691136"/>
                    <a:pt x="5252792" y="3776858"/>
                  </a:cubicBezTo>
                  <a:cubicBezTo>
                    <a:pt x="4847103" y="4181397"/>
                    <a:pt x="4523877" y="4660866"/>
                    <a:pt x="4301085" y="5188627"/>
                  </a:cubicBezTo>
                  <a:close/>
                  <a:moveTo>
                    <a:pt x="4742956" y="6858000"/>
                  </a:moveTo>
                  <a:lnTo>
                    <a:pt x="4933691" y="6858000"/>
                  </a:lnTo>
                  <a:cubicBezTo>
                    <a:pt x="4944296" y="6192253"/>
                    <a:pt x="5147442" y="5543813"/>
                    <a:pt x="5518613" y="4990959"/>
                  </a:cubicBezTo>
                  <a:lnTo>
                    <a:pt x="5518613" y="4666809"/>
                  </a:lnTo>
                  <a:cubicBezTo>
                    <a:pt x="5027419" y="5292807"/>
                    <a:pt x="4754965" y="6062479"/>
                    <a:pt x="4742956" y="6858000"/>
                  </a:cubicBezTo>
                  <a:close/>
                  <a:moveTo>
                    <a:pt x="3936844" y="5034751"/>
                  </a:moveTo>
                  <a:cubicBezTo>
                    <a:pt x="3692690" y="5611967"/>
                    <a:pt x="3563753" y="6231329"/>
                    <a:pt x="3557280" y="6858000"/>
                  </a:cubicBezTo>
                  <a:lnTo>
                    <a:pt x="3748016" y="6858000"/>
                  </a:lnTo>
                  <a:cubicBezTo>
                    <a:pt x="3761742" y="5646276"/>
                    <a:pt x="4250019" y="4488202"/>
                    <a:pt x="5108087" y="3632261"/>
                  </a:cubicBezTo>
                  <a:cubicBezTo>
                    <a:pt x="5237705" y="3502760"/>
                    <a:pt x="5374780" y="3380944"/>
                    <a:pt x="5518613" y="3267434"/>
                  </a:cubicBezTo>
                  <a:lnTo>
                    <a:pt x="5518613" y="3027435"/>
                  </a:lnTo>
                  <a:cubicBezTo>
                    <a:pt x="4821685" y="3543508"/>
                    <a:pt x="4275552" y="4236573"/>
                    <a:pt x="3936844" y="5034751"/>
                  </a:cubicBezTo>
                  <a:close/>
                  <a:moveTo>
                    <a:pt x="1590798" y="2330830"/>
                  </a:moveTo>
                  <a:cubicBezTo>
                    <a:pt x="2180774" y="1457646"/>
                    <a:pt x="2932850" y="705739"/>
                    <a:pt x="3806254" y="115868"/>
                  </a:cubicBezTo>
                  <a:cubicBezTo>
                    <a:pt x="3864619" y="76504"/>
                    <a:pt x="3923511" y="37881"/>
                    <a:pt x="3982938" y="0"/>
                  </a:cubicBezTo>
                  <a:lnTo>
                    <a:pt x="3637961" y="0"/>
                  </a:lnTo>
                  <a:cubicBezTo>
                    <a:pt x="2317309" y="907938"/>
                    <a:pt x="1283739" y="2174291"/>
                    <a:pt x="658991" y="3649867"/>
                  </a:cubicBezTo>
                  <a:cubicBezTo>
                    <a:pt x="229264" y="4666364"/>
                    <a:pt x="7820" y="5745720"/>
                    <a:pt x="0" y="6858000"/>
                  </a:cubicBezTo>
                  <a:lnTo>
                    <a:pt x="190735" y="6858000"/>
                  </a:lnTo>
                  <a:cubicBezTo>
                    <a:pt x="198492" y="5771144"/>
                    <a:pt x="414913" y="4716957"/>
                    <a:pt x="834595" y="3724104"/>
                  </a:cubicBezTo>
                  <a:cubicBezTo>
                    <a:pt x="1041009" y="3236353"/>
                    <a:pt x="1294217" y="2769749"/>
                    <a:pt x="1590670" y="2330830"/>
                  </a:cubicBezTo>
                  <a:close/>
                  <a:moveTo>
                    <a:pt x="5138478" y="6858000"/>
                  </a:moveTo>
                  <a:lnTo>
                    <a:pt x="5329213" y="6858000"/>
                  </a:lnTo>
                  <a:cubicBezTo>
                    <a:pt x="5335393" y="6514973"/>
                    <a:pt x="5399423" y="6175480"/>
                    <a:pt x="5518613" y="5853770"/>
                  </a:cubicBezTo>
                  <a:lnTo>
                    <a:pt x="5518613" y="5388583"/>
                  </a:lnTo>
                  <a:cubicBezTo>
                    <a:pt x="5473428" y="5473625"/>
                    <a:pt x="5431892" y="5560847"/>
                    <a:pt x="5394000" y="5650255"/>
                  </a:cubicBezTo>
                  <a:cubicBezTo>
                    <a:pt x="5232135" y="6032727"/>
                    <a:pt x="5145382" y="6442770"/>
                    <a:pt x="5138478" y="6858000"/>
                  </a:cubicBezTo>
                  <a:close/>
                  <a:moveTo>
                    <a:pt x="1918417" y="2551824"/>
                  </a:moveTo>
                  <a:cubicBezTo>
                    <a:pt x="2643092" y="1478290"/>
                    <a:pt x="3623084" y="601442"/>
                    <a:pt x="4770422" y="0"/>
                  </a:cubicBezTo>
                  <a:lnTo>
                    <a:pt x="4376235" y="0"/>
                  </a:lnTo>
                  <a:cubicBezTo>
                    <a:pt x="4221103" y="90127"/>
                    <a:pt x="4069195" y="185317"/>
                    <a:pt x="3920504" y="285570"/>
                  </a:cubicBezTo>
                  <a:cubicBezTo>
                    <a:pt x="2634426" y="1153193"/>
                    <a:pt x="1627921" y="2375366"/>
                    <a:pt x="1023169" y="3803743"/>
                  </a:cubicBezTo>
                  <a:cubicBezTo>
                    <a:pt x="614105" y="4771490"/>
                    <a:pt x="403024" y="5798792"/>
                    <a:pt x="395331" y="6858000"/>
                  </a:cubicBezTo>
                  <a:lnTo>
                    <a:pt x="586067" y="6858000"/>
                  </a:lnTo>
                  <a:cubicBezTo>
                    <a:pt x="593760" y="5824406"/>
                    <a:pt x="799754" y="4822147"/>
                    <a:pt x="1198836" y="3877980"/>
                  </a:cubicBezTo>
                  <a:cubicBezTo>
                    <a:pt x="1395332" y="3413753"/>
                    <a:pt x="1636313" y="2969629"/>
                    <a:pt x="1918417" y="2551824"/>
                  </a:cubicBezTo>
                  <a:close/>
                  <a:moveTo>
                    <a:pt x="3295909" y="1820898"/>
                  </a:moveTo>
                  <a:cubicBezTo>
                    <a:pt x="2638349" y="2477855"/>
                    <a:pt x="2113960" y="3255643"/>
                    <a:pt x="1751587" y="4111495"/>
                  </a:cubicBezTo>
                  <a:cubicBezTo>
                    <a:pt x="1383722" y="4981807"/>
                    <a:pt x="1193495" y="5905571"/>
                    <a:pt x="1185739" y="6858000"/>
                  </a:cubicBezTo>
                  <a:lnTo>
                    <a:pt x="1376474" y="6858000"/>
                  </a:lnTo>
                  <a:cubicBezTo>
                    <a:pt x="1384167" y="5931185"/>
                    <a:pt x="1569308" y="5032463"/>
                    <a:pt x="1927255" y="4185732"/>
                  </a:cubicBezTo>
                  <a:cubicBezTo>
                    <a:pt x="2618518" y="2553159"/>
                    <a:pt x="3901291" y="1241972"/>
                    <a:pt x="5518613" y="514827"/>
                  </a:cubicBezTo>
                  <a:lnTo>
                    <a:pt x="5518613" y="306544"/>
                  </a:lnTo>
                  <a:cubicBezTo>
                    <a:pt x="4689289" y="667432"/>
                    <a:pt x="3935274" y="1181063"/>
                    <a:pt x="3295909" y="1820643"/>
                  </a:cubicBezTo>
                  <a:close/>
                  <a:moveTo>
                    <a:pt x="3572666" y="4881129"/>
                  </a:moveTo>
                  <a:cubicBezTo>
                    <a:pt x="3307970" y="5506962"/>
                    <a:pt x="3168460" y="6178556"/>
                    <a:pt x="3162013" y="6858000"/>
                  </a:cubicBezTo>
                  <a:lnTo>
                    <a:pt x="3352748" y="6858000"/>
                  </a:lnTo>
                  <a:cubicBezTo>
                    <a:pt x="3372565" y="5227315"/>
                    <a:pt x="4179313" y="3706695"/>
                    <a:pt x="5518613" y="2775615"/>
                  </a:cubicBezTo>
                  <a:lnTo>
                    <a:pt x="5518613" y="2545341"/>
                  </a:lnTo>
                  <a:cubicBezTo>
                    <a:pt x="4654149" y="3115286"/>
                    <a:pt x="3977337" y="3927785"/>
                    <a:pt x="3573111" y="4880875"/>
                  </a:cubicBezTo>
                  <a:close/>
                  <a:moveTo>
                    <a:pt x="5235308" y="0"/>
                  </a:moveTo>
                  <a:cubicBezTo>
                    <a:pt x="3502800" y="791829"/>
                    <a:pt x="2129930" y="2203840"/>
                    <a:pt x="1387410" y="3957619"/>
                  </a:cubicBezTo>
                  <a:cubicBezTo>
                    <a:pt x="998882" y="4876680"/>
                    <a:pt x="798292" y="5852181"/>
                    <a:pt x="790535" y="6858000"/>
                  </a:cubicBezTo>
                  <a:lnTo>
                    <a:pt x="981270" y="6858000"/>
                  </a:lnTo>
                  <a:cubicBezTo>
                    <a:pt x="989027" y="5877796"/>
                    <a:pt x="1184722" y="4927273"/>
                    <a:pt x="1563077" y="4031856"/>
                  </a:cubicBezTo>
                  <a:cubicBezTo>
                    <a:pt x="2315465" y="2254877"/>
                    <a:pt x="3730277" y="840502"/>
                    <a:pt x="5507805" y="88347"/>
                  </a:cubicBezTo>
                  <a:lnTo>
                    <a:pt x="5518295" y="83961"/>
                  </a:lnTo>
                  <a:lnTo>
                    <a:pt x="5518295" y="0"/>
                  </a:lnTo>
                  <a:close/>
                  <a:moveTo>
                    <a:pt x="2115829" y="4265371"/>
                  </a:moveTo>
                  <a:cubicBezTo>
                    <a:pt x="1768499" y="5086996"/>
                    <a:pt x="1588763" y="5958960"/>
                    <a:pt x="1581070" y="6858000"/>
                  </a:cubicBezTo>
                  <a:lnTo>
                    <a:pt x="1771805" y="6858000"/>
                  </a:lnTo>
                  <a:cubicBezTo>
                    <a:pt x="1779499" y="5984575"/>
                    <a:pt x="1954148" y="5137589"/>
                    <a:pt x="2291496" y="4339608"/>
                  </a:cubicBezTo>
                  <a:cubicBezTo>
                    <a:pt x="2920256" y="2855992"/>
                    <a:pt x="4067231" y="1651564"/>
                    <a:pt x="5518613" y="950841"/>
                  </a:cubicBezTo>
                  <a:lnTo>
                    <a:pt x="5518613" y="739889"/>
                  </a:lnTo>
                  <a:cubicBezTo>
                    <a:pt x="3987230" y="1453890"/>
                    <a:pt x="2774896" y="2709940"/>
                    <a:pt x="2115829" y="4265371"/>
                  </a:cubicBezTo>
                  <a:close/>
                  <a:moveTo>
                    <a:pt x="3208425" y="4726999"/>
                  </a:moveTo>
                  <a:cubicBezTo>
                    <a:pt x="2923104" y="5401587"/>
                    <a:pt x="2773059" y="6125618"/>
                    <a:pt x="2766809" y="6858000"/>
                  </a:cubicBezTo>
                  <a:lnTo>
                    <a:pt x="2957544" y="6858000"/>
                  </a:lnTo>
                  <a:cubicBezTo>
                    <a:pt x="2978335" y="5002228"/>
                    <a:pt x="3943723" y="3284988"/>
                    <a:pt x="5518613" y="2302356"/>
                  </a:cubicBezTo>
                  <a:lnTo>
                    <a:pt x="5518613" y="2079201"/>
                  </a:lnTo>
                  <a:cubicBezTo>
                    <a:pt x="4486524" y="2693796"/>
                    <a:pt x="3677291" y="3621298"/>
                    <a:pt x="3208425" y="4726999"/>
                  </a:cubicBezTo>
                  <a:close/>
                  <a:moveTo>
                    <a:pt x="2844247" y="4573123"/>
                  </a:moveTo>
                  <a:cubicBezTo>
                    <a:pt x="2538117" y="5297313"/>
                    <a:pt x="2379234" y="6065676"/>
                    <a:pt x="2371478" y="6858000"/>
                  </a:cubicBezTo>
                  <a:lnTo>
                    <a:pt x="2562213" y="6858000"/>
                  </a:lnTo>
                  <a:cubicBezTo>
                    <a:pt x="2569906" y="6091353"/>
                    <a:pt x="2723703" y="5347905"/>
                    <a:pt x="3019978" y="4647360"/>
                  </a:cubicBezTo>
                  <a:cubicBezTo>
                    <a:pt x="3521924" y="3463366"/>
                    <a:pt x="4400064" y="2477658"/>
                    <a:pt x="5518613" y="1842635"/>
                  </a:cubicBezTo>
                  <a:lnTo>
                    <a:pt x="5518613" y="1624564"/>
                  </a:lnTo>
                  <a:cubicBezTo>
                    <a:pt x="4319580" y="2277199"/>
                    <a:pt x="3376933" y="3316482"/>
                    <a:pt x="2844247" y="4573123"/>
                  </a:cubicBezTo>
                  <a:close/>
                  <a:moveTo>
                    <a:pt x="2480006" y="4419247"/>
                  </a:moveTo>
                  <a:cubicBezTo>
                    <a:pt x="2153276" y="5192123"/>
                    <a:pt x="1984094" y="6012350"/>
                    <a:pt x="1976274" y="6858000"/>
                  </a:cubicBezTo>
                  <a:lnTo>
                    <a:pt x="2167009" y="6858000"/>
                  </a:lnTo>
                  <a:cubicBezTo>
                    <a:pt x="2174702" y="6038091"/>
                    <a:pt x="2338989" y="5242779"/>
                    <a:pt x="2655737" y="4493611"/>
                  </a:cubicBezTo>
                  <a:cubicBezTo>
                    <a:pt x="3221262" y="3159288"/>
                    <a:pt x="4233361" y="2063108"/>
                    <a:pt x="5518613" y="1392892"/>
                  </a:cubicBezTo>
                  <a:lnTo>
                    <a:pt x="5518613" y="1178826"/>
                  </a:lnTo>
                  <a:cubicBezTo>
                    <a:pt x="4153132" y="1864200"/>
                    <a:pt x="3076061" y="3012811"/>
                    <a:pt x="2480006" y="4419247"/>
                  </a:cubicBezTo>
                  <a:close/>
                </a:path>
              </a:pathLst>
            </a:custGeom>
            <a:solidFill>
              <a:srgbClr val="004591">
                <a:alpha val="4313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26;p12"/>
            <p:cNvSpPr/>
            <p:nvPr/>
          </p:nvSpPr>
          <p:spPr>
            <a:xfrm>
              <a:off x="5005048" y="0"/>
              <a:ext cx="4138960" cy="5143642"/>
            </a:xfrm>
            <a:custGeom>
              <a:avLst/>
              <a:gdLst/>
              <a:ahLst/>
              <a:cxnLst/>
              <a:rect l="l" t="t" r="r" b="b"/>
              <a:pathLst>
                <a:path w="5518613" h="6858190" extrusionOk="0">
                  <a:moveTo>
                    <a:pt x="2240760" y="4214715"/>
                  </a:moveTo>
                  <a:cubicBezTo>
                    <a:pt x="2192225" y="4194261"/>
                    <a:pt x="2136295" y="4217016"/>
                    <a:pt x="2115841" y="4265537"/>
                  </a:cubicBezTo>
                  <a:cubicBezTo>
                    <a:pt x="2115835" y="4265543"/>
                    <a:pt x="2115835" y="4265556"/>
                    <a:pt x="2115829" y="4265562"/>
                  </a:cubicBezTo>
                  <a:cubicBezTo>
                    <a:pt x="1768499" y="5087187"/>
                    <a:pt x="1588763" y="5959151"/>
                    <a:pt x="1581070" y="6858191"/>
                  </a:cubicBezTo>
                  <a:lnTo>
                    <a:pt x="1771805" y="6858191"/>
                  </a:lnTo>
                  <a:cubicBezTo>
                    <a:pt x="1779499" y="5984765"/>
                    <a:pt x="1954148" y="5137780"/>
                    <a:pt x="2291496" y="4339799"/>
                  </a:cubicBezTo>
                  <a:cubicBezTo>
                    <a:pt x="2312070" y="4291329"/>
                    <a:pt x="2289436" y="4235359"/>
                    <a:pt x="2240951" y="4214797"/>
                  </a:cubicBezTo>
                  <a:cubicBezTo>
                    <a:pt x="2240888" y="4214766"/>
                    <a:pt x="2240824" y="4214740"/>
                    <a:pt x="2240760" y="4214715"/>
                  </a:cubicBezTo>
                  <a:close/>
                  <a:moveTo>
                    <a:pt x="2250170" y="2598095"/>
                  </a:moveTo>
                  <a:cubicBezTo>
                    <a:pt x="2206714" y="2568350"/>
                    <a:pt x="2147370" y="2579447"/>
                    <a:pt x="2117609" y="2622883"/>
                  </a:cubicBezTo>
                  <a:cubicBezTo>
                    <a:pt x="1637146" y="3322742"/>
                    <a:pt x="1278195" y="4098599"/>
                    <a:pt x="1055848" y="4917803"/>
                  </a:cubicBezTo>
                  <a:cubicBezTo>
                    <a:pt x="1040138" y="4968059"/>
                    <a:pt x="1068151" y="5021531"/>
                    <a:pt x="1118422" y="5037242"/>
                  </a:cubicBezTo>
                  <a:cubicBezTo>
                    <a:pt x="1168694" y="5052948"/>
                    <a:pt x="1222182" y="5024944"/>
                    <a:pt x="1237899" y="4974688"/>
                  </a:cubicBezTo>
                  <a:cubicBezTo>
                    <a:pt x="1238611" y="4972400"/>
                    <a:pt x="1239240" y="4970093"/>
                    <a:pt x="1239781" y="4967760"/>
                  </a:cubicBezTo>
                  <a:cubicBezTo>
                    <a:pt x="1456596" y="4169149"/>
                    <a:pt x="1806538" y="3412786"/>
                    <a:pt x="2274902" y="2730488"/>
                  </a:cubicBezTo>
                  <a:cubicBezTo>
                    <a:pt x="2304581" y="2687090"/>
                    <a:pt x="2293518" y="2627860"/>
                    <a:pt x="2250170" y="2598095"/>
                  </a:cubicBezTo>
                  <a:close/>
                  <a:moveTo>
                    <a:pt x="5289222" y="4471365"/>
                  </a:moveTo>
                  <a:cubicBezTo>
                    <a:pt x="5247089" y="4439770"/>
                    <a:pt x="5187312" y="4448313"/>
                    <a:pt x="5155707" y="4490433"/>
                  </a:cubicBezTo>
                  <a:cubicBezTo>
                    <a:pt x="4642139" y="5174034"/>
                    <a:pt x="4359361" y="6003210"/>
                    <a:pt x="4348260" y="6858064"/>
                  </a:cubicBezTo>
                  <a:lnTo>
                    <a:pt x="4538996" y="6858064"/>
                  </a:lnTo>
                  <a:cubicBezTo>
                    <a:pt x="4550065" y="6044479"/>
                    <a:pt x="4819460" y="5255459"/>
                    <a:pt x="5308296" y="4604903"/>
                  </a:cubicBezTo>
                  <a:cubicBezTo>
                    <a:pt x="5339900" y="4562782"/>
                    <a:pt x="5331375" y="4503024"/>
                    <a:pt x="5289241" y="4471429"/>
                  </a:cubicBezTo>
                  <a:cubicBezTo>
                    <a:pt x="5289216" y="4471403"/>
                    <a:pt x="5289184" y="4471384"/>
                    <a:pt x="5289158" y="4471365"/>
                  </a:cubicBezTo>
                  <a:close/>
                  <a:moveTo>
                    <a:pt x="2682504" y="5323054"/>
                  </a:moveTo>
                  <a:cubicBezTo>
                    <a:pt x="2631558" y="5309764"/>
                    <a:pt x="2579475" y="5340266"/>
                    <a:pt x="2566155" y="5391189"/>
                  </a:cubicBezTo>
                  <a:cubicBezTo>
                    <a:pt x="2441510" y="5870327"/>
                    <a:pt x="2376125" y="6362940"/>
                    <a:pt x="2371478" y="6858000"/>
                  </a:cubicBezTo>
                  <a:lnTo>
                    <a:pt x="2562213" y="6858000"/>
                  </a:lnTo>
                  <a:cubicBezTo>
                    <a:pt x="2566810" y="6379148"/>
                    <a:pt x="2630122" y="5902679"/>
                    <a:pt x="2750724" y="5439240"/>
                  </a:cubicBezTo>
                  <a:cubicBezTo>
                    <a:pt x="2764018" y="5388310"/>
                    <a:pt x="2733513" y="5336243"/>
                    <a:pt x="2682567" y="5322927"/>
                  </a:cubicBezTo>
                  <a:close/>
                  <a:moveTo>
                    <a:pt x="4160068" y="5925910"/>
                  </a:moveTo>
                  <a:cubicBezTo>
                    <a:pt x="4108531" y="5915060"/>
                    <a:pt x="4057948" y="5948028"/>
                    <a:pt x="4047095" y="5999555"/>
                  </a:cubicBezTo>
                  <a:cubicBezTo>
                    <a:pt x="4047089" y="5999562"/>
                    <a:pt x="4047089" y="5999568"/>
                    <a:pt x="4047089" y="5999574"/>
                  </a:cubicBezTo>
                  <a:cubicBezTo>
                    <a:pt x="3988006" y="6282004"/>
                    <a:pt x="3956363" y="6569507"/>
                    <a:pt x="3952611" y="6858000"/>
                  </a:cubicBezTo>
                  <a:lnTo>
                    <a:pt x="4143347" y="6858000"/>
                  </a:lnTo>
                  <a:cubicBezTo>
                    <a:pt x="4147123" y="6582600"/>
                    <a:pt x="4177425" y="6308242"/>
                    <a:pt x="4233819" y="6038663"/>
                  </a:cubicBezTo>
                  <a:cubicBezTo>
                    <a:pt x="4244634" y="5987155"/>
                    <a:pt x="4211649" y="5936626"/>
                    <a:pt x="4160132" y="5925783"/>
                  </a:cubicBezTo>
                  <a:close/>
                  <a:moveTo>
                    <a:pt x="2089189" y="6428024"/>
                  </a:moveTo>
                  <a:cubicBezTo>
                    <a:pt x="2036629" y="6424783"/>
                    <a:pt x="1991399" y="6464762"/>
                    <a:pt x="1988163" y="6517325"/>
                  </a:cubicBezTo>
                  <a:cubicBezTo>
                    <a:pt x="1981233" y="6630015"/>
                    <a:pt x="1977228" y="6744293"/>
                    <a:pt x="1976147" y="6857937"/>
                  </a:cubicBezTo>
                  <a:lnTo>
                    <a:pt x="2166882" y="6857937"/>
                  </a:lnTo>
                  <a:cubicBezTo>
                    <a:pt x="2167900" y="6748170"/>
                    <a:pt x="2171778" y="6637832"/>
                    <a:pt x="2178454" y="6529020"/>
                  </a:cubicBezTo>
                  <a:cubicBezTo>
                    <a:pt x="2181645" y="6476520"/>
                    <a:pt x="2141737" y="6431393"/>
                    <a:pt x="2089253" y="6428088"/>
                  </a:cubicBezTo>
                  <a:close/>
                  <a:moveTo>
                    <a:pt x="3184583" y="972450"/>
                  </a:moveTo>
                  <a:cubicBezTo>
                    <a:pt x="3218833" y="1012264"/>
                    <a:pt x="3278838" y="1016897"/>
                    <a:pt x="3318797" y="982811"/>
                  </a:cubicBezTo>
                  <a:cubicBezTo>
                    <a:pt x="3763936" y="601738"/>
                    <a:pt x="4250629" y="272053"/>
                    <a:pt x="4769659" y="0"/>
                  </a:cubicBezTo>
                  <a:lnTo>
                    <a:pt x="4375472" y="0"/>
                  </a:lnTo>
                  <a:cubicBezTo>
                    <a:pt x="3957475" y="243105"/>
                    <a:pt x="3562373" y="523572"/>
                    <a:pt x="3195010" y="837960"/>
                  </a:cubicBezTo>
                  <a:cubicBezTo>
                    <a:pt x="3154981" y="872186"/>
                    <a:pt x="3150289" y="932364"/>
                    <a:pt x="3184526" y="972381"/>
                  </a:cubicBezTo>
                  <a:cubicBezTo>
                    <a:pt x="3184545" y="972406"/>
                    <a:pt x="3184564" y="972425"/>
                    <a:pt x="3184583" y="972450"/>
                  </a:cubicBezTo>
                  <a:close/>
                  <a:moveTo>
                    <a:pt x="3860550" y="1312617"/>
                  </a:moveTo>
                  <a:cubicBezTo>
                    <a:pt x="2823496" y="2150361"/>
                    <a:pt x="2039217" y="3259260"/>
                    <a:pt x="1594930" y="4515984"/>
                  </a:cubicBezTo>
                  <a:cubicBezTo>
                    <a:pt x="1577376" y="4565636"/>
                    <a:pt x="1603405" y="4620118"/>
                    <a:pt x="1653073" y="4637667"/>
                  </a:cubicBezTo>
                  <a:cubicBezTo>
                    <a:pt x="1702740" y="4655216"/>
                    <a:pt x="1757240" y="4629195"/>
                    <a:pt x="1774794" y="4579543"/>
                  </a:cubicBezTo>
                  <a:cubicBezTo>
                    <a:pt x="2207331" y="3355996"/>
                    <a:pt x="2970909" y="2276380"/>
                    <a:pt x="3980586" y="1460773"/>
                  </a:cubicBezTo>
                  <a:cubicBezTo>
                    <a:pt x="4021531" y="1427634"/>
                    <a:pt x="4027850" y="1367596"/>
                    <a:pt x="3994700" y="1326664"/>
                  </a:cubicBezTo>
                  <a:cubicBezTo>
                    <a:pt x="3961551" y="1285732"/>
                    <a:pt x="3901494" y="1279414"/>
                    <a:pt x="3860550" y="1312554"/>
                  </a:cubicBezTo>
                  <a:close/>
                  <a:moveTo>
                    <a:pt x="1208945" y="3617516"/>
                  </a:moveTo>
                  <a:cubicBezTo>
                    <a:pt x="1160835" y="3596077"/>
                    <a:pt x="1104454" y="3617687"/>
                    <a:pt x="1083015" y="3665782"/>
                  </a:cubicBezTo>
                  <a:cubicBezTo>
                    <a:pt x="1083009" y="3665795"/>
                    <a:pt x="1083002" y="3665808"/>
                    <a:pt x="1082996" y="3665820"/>
                  </a:cubicBezTo>
                  <a:cubicBezTo>
                    <a:pt x="859435" y="4168317"/>
                    <a:pt x="688555" y="4692614"/>
                    <a:pt x="573097" y="5230321"/>
                  </a:cubicBezTo>
                  <a:cubicBezTo>
                    <a:pt x="458636" y="5765430"/>
                    <a:pt x="398987" y="6310803"/>
                    <a:pt x="395077" y="6858000"/>
                  </a:cubicBezTo>
                  <a:lnTo>
                    <a:pt x="585812" y="6858000"/>
                  </a:lnTo>
                  <a:cubicBezTo>
                    <a:pt x="589655" y="6324252"/>
                    <a:pt x="647789" y="5792284"/>
                    <a:pt x="759318" y="5270300"/>
                  </a:cubicBezTo>
                  <a:cubicBezTo>
                    <a:pt x="872119" y="4745584"/>
                    <a:pt x="1038993" y="4233954"/>
                    <a:pt x="1257265" y="3743616"/>
                  </a:cubicBezTo>
                  <a:cubicBezTo>
                    <a:pt x="1278792" y="3695566"/>
                    <a:pt x="1257284" y="3639157"/>
                    <a:pt x="1209212" y="3617637"/>
                  </a:cubicBezTo>
                  <a:cubicBezTo>
                    <a:pt x="1209123" y="3617598"/>
                    <a:pt x="1209034" y="3617554"/>
                    <a:pt x="1208945" y="3617516"/>
                  </a:cubicBezTo>
                  <a:close/>
                  <a:moveTo>
                    <a:pt x="943632" y="5974532"/>
                  </a:moveTo>
                  <a:cubicBezTo>
                    <a:pt x="891294" y="5968659"/>
                    <a:pt x="844106" y="6006305"/>
                    <a:pt x="838219" y="6058620"/>
                  </a:cubicBezTo>
                  <a:cubicBezTo>
                    <a:pt x="808496" y="6324074"/>
                    <a:pt x="792557" y="6590926"/>
                    <a:pt x="790471" y="6858000"/>
                  </a:cubicBezTo>
                  <a:lnTo>
                    <a:pt x="981207" y="6858000"/>
                  </a:lnTo>
                  <a:cubicBezTo>
                    <a:pt x="983267" y="6597917"/>
                    <a:pt x="998799" y="6338127"/>
                    <a:pt x="1027746" y="6079658"/>
                  </a:cubicBezTo>
                  <a:cubicBezTo>
                    <a:pt x="1033475" y="6027432"/>
                    <a:pt x="995855" y="5980418"/>
                    <a:pt x="943632" y="5974532"/>
                  </a:cubicBezTo>
                  <a:close/>
                  <a:moveTo>
                    <a:pt x="2331805" y="1389587"/>
                  </a:moveTo>
                  <a:cubicBezTo>
                    <a:pt x="2707325" y="978292"/>
                    <a:pt x="3123535" y="606057"/>
                    <a:pt x="3574065" y="278578"/>
                  </a:cubicBezTo>
                  <a:cubicBezTo>
                    <a:pt x="3707535" y="181588"/>
                    <a:pt x="3843911" y="88728"/>
                    <a:pt x="3983193" y="0"/>
                  </a:cubicBezTo>
                  <a:lnTo>
                    <a:pt x="3637771" y="0"/>
                  </a:lnTo>
                  <a:cubicBezTo>
                    <a:pt x="3578433" y="40678"/>
                    <a:pt x="3519814" y="82118"/>
                    <a:pt x="3461913" y="124321"/>
                  </a:cubicBezTo>
                  <a:cubicBezTo>
                    <a:pt x="3000969" y="459401"/>
                    <a:pt x="2575133" y="840261"/>
                    <a:pt x="2190915" y="1261071"/>
                  </a:cubicBezTo>
                  <a:cubicBezTo>
                    <a:pt x="2155794" y="1300312"/>
                    <a:pt x="2159145" y="1360585"/>
                    <a:pt x="2198398" y="1395695"/>
                  </a:cubicBezTo>
                  <a:cubicBezTo>
                    <a:pt x="2237111" y="1430316"/>
                    <a:pt x="2296417" y="1427602"/>
                    <a:pt x="2331805" y="1389587"/>
                  </a:cubicBezTo>
                  <a:close/>
                  <a:moveTo>
                    <a:pt x="558283" y="4174100"/>
                  </a:moveTo>
                  <a:cubicBezTo>
                    <a:pt x="508369" y="4157308"/>
                    <a:pt x="454289" y="4184143"/>
                    <a:pt x="437484" y="4234036"/>
                  </a:cubicBezTo>
                  <a:cubicBezTo>
                    <a:pt x="152999" y="5079865"/>
                    <a:pt x="5315" y="5965653"/>
                    <a:pt x="0" y="6858000"/>
                  </a:cubicBezTo>
                  <a:lnTo>
                    <a:pt x="190735" y="6858000"/>
                  </a:lnTo>
                  <a:cubicBezTo>
                    <a:pt x="196021" y="5986354"/>
                    <a:pt x="340335" y="5121127"/>
                    <a:pt x="618237" y="4294926"/>
                  </a:cubicBezTo>
                  <a:cubicBezTo>
                    <a:pt x="635068" y="4245032"/>
                    <a:pt x="608253" y="4190944"/>
                    <a:pt x="558344" y="4174119"/>
                  </a:cubicBezTo>
                  <a:cubicBezTo>
                    <a:pt x="558323" y="4174113"/>
                    <a:pt x="558303" y="4174107"/>
                    <a:pt x="558283" y="4174100"/>
                  </a:cubicBezTo>
                  <a:close/>
                  <a:moveTo>
                    <a:pt x="3037844" y="3379615"/>
                  </a:moveTo>
                  <a:cubicBezTo>
                    <a:pt x="3010054" y="3424341"/>
                    <a:pt x="3023793" y="3483121"/>
                    <a:pt x="3068533" y="3510909"/>
                  </a:cubicBezTo>
                  <a:cubicBezTo>
                    <a:pt x="3111436" y="3537552"/>
                    <a:pt x="3167678" y="3526131"/>
                    <a:pt x="3196790" y="3484868"/>
                  </a:cubicBezTo>
                  <a:cubicBezTo>
                    <a:pt x="3756262" y="2640934"/>
                    <a:pt x="4511937" y="1945073"/>
                    <a:pt x="5399149" y="1456833"/>
                  </a:cubicBezTo>
                  <a:cubicBezTo>
                    <a:pt x="5438612" y="1435178"/>
                    <a:pt x="5478324" y="1413994"/>
                    <a:pt x="5518295" y="1393274"/>
                  </a:cubicBezTo>
                  <a:lnTo>
                    <a:pt x="5518295" y="1179080"/>
                  </a:lnTo>
                  <a:cubicBezTo>
                    <a:pt x="5447342" y="1214673"/>
                    <a:pt x="5377024" y="1251582"/>
                    <a:pt x="5307342" y="1289800"/>
                  </a:cubicBezTo>
                  <a:cubicBezTo>
                    <a:pt x="4393090" y="1792906"/>
                    <a:pt x="3614361" y="2509939"/>
                    <a:pt x="3037780" y="3379551"/>
                  </a:cubicBezTo>
                  <a:close/>
                  <a:moveTo>
                    <a:pt x="4015808" y="3381140"/>
                  </a:moveTo>
                  <a:cubicBezTo>
                    <a:pt x="3403115" y="4138641"/>
                    <a:pt x="2998006" y="5042404"/>
                    <a:pt x="2840242" y="6003706"/>
                  </a:cubicBezTo>
                  <a:cubicBezTo>
                    <a:pt x="2831761" y="6055671"/>
                    <a:pt x="2867028" y="6104675"/>
                    <a:pt x="2919009" y="6113154"/>
                  </a:cubicBezTo>
                  <a:cubicBezTo>
                    <a:pt x="2919009" y="6113154"/>
                    <a:pt x="2919016" y="6113154"/>
                    <a:pt x="2919016" y="6113154"/>
                  </a:cubicBezTo>
                  <a:cubicBezTo>
                    <a:pt x="2924121" y="6114012"/>
                    <a:pt x="2929290" y="6114438"/>
                    <a:pt x="2934465" y="6114425"/>
                  </a:cubicBezTo>
                  <a:cubicBezTo>
                    <a:pt x="2981183" y="6114381"/>
                    <a:pt x="3020989" y="6080504"/>
                    <a:pt x="3028498" y="6034405"/>
                  </a:cubicBezTo>
                  <a:cubicBezTo>
                    <a:pt x="3282755" y="4490388"/>
                    <a:pt x="4190147" y="3130744"/>
                    <a:pt x="5518613" y="2303182"/>
                  </a:cubicBezTo>
                  <a:lnTo>
                    <a:pt x="5518613" y="2080027"/>
                  </a:lnTo>
                  <a:cubicBezTo>
                    <a:pt x="4944729" y="2421681"/>
                    <a:pt x="4435910" y="2862252"/>
                    <a:pt x="4015745" y="3381331"/>
                  </a:cubicBezTo>
                  <a:close/>
                  <a:moveTo>
                    <a:pt x="3489188" y="3682663"/>
                  </a:moveTo>
                  <a:cubicBezTo>
                    <a:pt x="3520805" y="3682689"/>
                    <a:pt x="3550382" y="3667047"/>
                    <a:pt x="3568152" y="3640906"/>
                  </a:cubicBezTo>
                  <a:cubicBezTo>
                    <a:pt x="3901106" y="3151394"/>
                    <a:pt x="4306483" y="2715260"/>
                    <a:pt x="4770422" y="2347419"/>
                  </a:cubicBezTo>
                  <a:cubicBezTo>
                    <a:pt x="4811678" y="2314686"/>
                    <a:pt x="4818582" y="2254712"/>
                    <a:pt x="4785839" y="2213469"/>
                  </a:cubicBezTo>
                  <a:cubicBezTo>
                    <a:pt x="4753096" y="2172225"/>
                    <a:pt x="4693104" y="2165323"/>
                    <a:pt x="4651848" y="2198056"/>
                  </a:cubicBezTo>
                  <a:cubicBezTo>
                    <a:pt x="4172796" y="2577934"/>
                    <a:pt x="3754234" y="3028338"/>
                    <a:pt x="3410477" y="3533872"/>
                  </a:cubicBezTo>
                  <a:cubicBezTo>
                    <a:pt x="3380843" y="3577397"/>
                    <a:pt x="3392116" y="3636704"/>
                    <a:pt x="3435655" y="3666329"/>
                  </a:cubicBezTo>
                  <a:cubicBezTo>
                    <a:pt x="3451441" y="3677071"/>
                    <a:pt x="3470089" y="3682829"/>
                    <a:pt x="3489188" y="3682854"/>
                  </a:cubicBezTo>
                  <a:close/>
                  <a:moveTo>
                    <a:pt x="5235117" y="0"/>
                  </a:moveTo>
                  <a:cubicBezTo>
                    <a:pt x="5039295" y="89448"/>
                    <a:pt x="4847415" y="187160"/>
                    <a:pt x="4659477" y="293133"/>
                  </a:cubicBezTo>
                  <a:cubicBezTo>
                    <a:pt x="4613020" y="317947"/>
                    <a:pt x="4595485" y="375710"/>
                    <a:pt x="4620306" y="422150"/>
                  </a:cubicBezTo>
                  <a:cubicBezTo>
                    <a:pt x="4645127" y="468591"/>
                    <a:pt x="4702908" y="486122"/>
                    <a:pt x="4749364" y="461309"/>
                  </a:cubicBezTo>
                  <a:cubicBezTo>
                    <a:pt x="4750655" y="460619"/>
                    <a:pt x="4751933" y="459899"/>
                    <a:pt x="4753192" y="459149"/>
                  </a:cubicBezTo>
                  <a:cubicBezTo>
                    <a:pt x="5000906" y="319499"/>
                    <a:pt x="5256473" y="194249"/>
                    <a:pt x="5518613" y="84025"/>
                  </a:cubicBezTo>
                  <a:lnTo>
                    <a:pt x="5518613" y="0"/>
                  </a:lnTo>
                  <a:close/>
                  <a:moveTo>
                    <a:pt x="4506698" y="959040"/>
                  </a:moveTo>
                  <a:cubicBezTo>
                    <a:pt x="4534914" y="1003493"/>
                    <a:pt x="4593832" y="1016668"/>
                    <a:pt x="4638305" y="988467"/>
                  </a:cubicBezTo>
                  <a:cubicBezTo>
                    <a:pt x="4920053" y="809892"/>
                    <a:pt x="5214244" y="651732"/>
                    <a:pt x="5518613" y="515208"/>
                  </a:cubicBezTo>
                  <a:lnTo>
                    <a:pt x="5518613" y="306799"/>
                  </a:lnTo>
                  <a:cubicBezTo>
                    <a:pt x="5178233" y="454670"/>
                    <a:pt x="4849857" y="628751"/>
                    <a:pt x="4536453" y="827473"/>
                  </a:cubicBezTo>
                  <a:cubicBezTo>
                    <a:pt x="4491903" y="855559"/>
                    <a:pt x="4478558" y="914434"/>
                    <a:pt x="4506654" y="958970"/>
                  </a:cubicBezTo>
                  <a:cubicBezTo>
                    <a:pt x="4506666" y="958995"/>
                    <a:pt x="4506685" y="959014"/>
                    <a:pt x="4506698" y="959040"/>
                  </a:cubicBezTo>
                  <a:close/>
                  <a:moveTo>
                    <a:pt x="4505109" y="4769266"/>
                  </a:moveTo>
                  <a:cubicBezTo>
                    <a:pt x="4479111" y="4815060"/>
                    <a:pt x="4495178" y="4873248"/>
                    <a:pt x="4540986" y="4899237"/>
                  </a:cubicBezTo>
                  <a:cubicBezTo>
                    <a:pt x="4586794" y="4925227"/>
                    <a:pt x="4645000" y="4909165"/>
                    <a:pt x="4670998" y="4863371"/>
                  </a:cubicBezTo>
                  <a:cubicBezTo>
                    <a:pt x="4671334" y="4862767"/>
                    <a:pt x="4671672" y="4862163"/>
                    <a:pt x="4672002" y="4861553"/>
                  </a:cubicBezTo>
                  <a:cubicBezTo>
                    <a:pt x="4894546" y="4460236"/>
                    <a:pt x="5180426" y="4097461"/>
                    <a:pt x="5518613" y="3787218"/>
                  </a:cubicBezTo>
                  <a:lnTo>
                    <a:pt x="5518613" y="3532982"/>
                  </a:lnTo>
                  <a:cubicBezTo>
                    <a:pt x="5109015" y="3880656"/>
                    <a:pt x="4765659" y="4299483"/>
                    <a:pt x="4505109" y="4769266"/>
                  </a:cubicBezTo>
                  <a:close/>
                  <a:moveTo>
                    <a:pt x="5138541" y="6858000"/>
                  </a:moveTo>
                  <a:lnTo>
                    <a:pt x="5329276" y="6858000"/>
                  </a:lnTo>
                  <a:cubicBezTo>
                    <a:pt x="5336270" y="6515418"/>
                    <a:pt x="5400255" y="6176332"/>
                    <a:pt x="5518613" y="5854724"/>
                  </a:cubicBezTo>
                  <a:lnTo>
                    <a:pt x="5518613" y="5389791"/>
                  </a:lnTo>
                  <a:cubicBezTo>
                    <a:pt x="5516706" y="5392651"/>
                    <a:pt x="5514862" y="5395638"/>
                    <a:pt x="5513146" y="5398816"/>
                  </a:cubicBezTo>
                  <a:cubicBezTo>
                    <a:pt x="5276239" y="5849385"/>
                    <a:pt x="5147964" y="6349072"/>
                    <a:pt x="5138541" y="6858000"/>
                  </a:cubicBezTo>
                  <a:close/>
                  <a:moveTo>
                    <a:pt x="4985952" y="5893686"/>
                  </a:moveTo>
                  <a:cubicBezTo>
                    <a:pt x="5035970" y="5910160"/>
                    <a:pt x="5089878" y="5882988"/>
                    <a:pt x="5106370" y="5832987"/>
                  </a:cubicBezTo>
                  <a:cubicBezTo>
                    <a:pt x="5204847" y="5534978"/>
                    <a:pt x="5343543" y="5251798"/>
                    <a:pt x="5518613" y="4991277"/>
                  </a:cubicBezTo>
                  <a:lnTo>
                    <a:pt x="5518613" y="4667127"/>
                  </a:lnTo>
                  <a:cubicBezTo>
                    <a:pt x="5258469" y="4998866"/>
                    <a:pt x="5057911" y="5373234"/>
                    <a:pt x="4925871" y="5773559"/>
                  </a:cubicBezTo>
                  <a:cubicBezTo>
                    <a:pt x="4909525" y="5823396"/>
                    <a:pt x="4936514" y="5877065"/>
                    <a:pt x="4986271" y="5893686"/>
                  </a:cubicBezTo>
                  <a:close/>
                  <a:moveTo>
                    <a:pt x="4231022" y="3746922"/>
                  </a:moveTo>
                  <a:cubicBezTo>
                    <a:pt x="3547960" y="4641328"/>
                    <a:pt x="3172923" y="5732780"/>
                    <a:pt x="3162013" y="6858000"/>
                  </a:cubicBezTo>
                  <a:lnTo>
                    <a:pt x="3352748" y="6858000"/>
                  </a:lnTo>
                  <a:cubicBezTo>
                    <a:pt x="3371256" y="5227137"/>
                    <a:pt x="4178328" y="3706129"/>
                    <a:pt x="5518613" y="2776187"/>
                  </a:cubicBezTo>
                  <a:lnTo>
                    <a:pt x="5518613" y="2545913"/>
                  </a:lnTo>
                  <a:cubicBezTo>
                    <a:pt x="5487758" y="2566252"/>
                    <a:pt x="5457088" y="2586909"/>
                    <a:pt x="5426615" y="2607883"/>
                  </a:cubicBezTo>
                  <a:cubicBezTo>
                    <a:pt x="4970414" y="2922055"/>
                    <a:pt x="4566875" y="3306503"/>
                    <a:pt x="4231022" y="3746922"/>
                  </a:cubicBezTo>
                  <a:close/>
                  <a:moveTo>
                    <a:pt x="4908260" y="6204806"/>
                  </a:moveTo>
                  <a:cubicBezTo>
                    <a:pt x="4856386" y="6195698"/>
                    <a:pt x="4806947" y="6230357"/>
                    <a:pt x="4797837" y="6282220"/>
                  </a:cubicBezTo>
                  <a:cubicBezTo>
                    <a:pt x="4797830" y="6282240"/>
                    <a:pt x="4797830" y="6282265"/>
                    <a:pt x="4797824" y="6282284"/>
                  </a:cubicBezTo>
                  <a:cubicBezTo>
                    <a:pt x="4764509" y="6472452"/>
                    <a:pt x="4746160" y="6664972"/>
                    <a:pt x="4742956" y="6858000"/>
                  </a:cubicBezTo>
                  <a:lnTo>
                    <a:pt x="4933691" y="6858000"/>
                  </a:lnTo>
                  <a:cubicBezTo>
                    <a:pt x="4936800" y="6676031"/>
                    <a:pt x="4954081" y="6494507"/>
                    <a:pt x="4985380" y="6315208"/>
                  </a:cubicBezTo>
                  <a:cubicBezTo>
                    <a:pt x="4994510" y="6263445"/>
                    <a:pt x="4960013" y="6214067"/>
                    <a:pt x="4908260" y="6204806"/>
                  </a:cubicBezTo>
                  <a:close/>
                  <a:moveTo>
                    <a:pt x="4560803" y="3966517"/>
                  </a:moveTo>
                  <a:cubicBezTo>
                    <a:pt x="4263180" y="4352091"/>
                    <a:pt x="4025727" y="4780535"/>
                    <a:pt x="3856544" y="5237250"/>
                  </a:cubicBezTo>
                  <a:cubicBezTo>
                    <a:pt x="3838253" y="5286641"/>
                    <a:pt x="3863468" y="5341505"/>
                    <a:pt x="3912875" y="5359791"/>
                  </a:cubicBezTo>
                  <a:cubicBezTo>
                    <a:pt x="3962282" y="5378077"/>
                    <a:pt x="4017163" y="5352869"/>
                    <a:pt x="4035454" y="5303478"/>
                  </a:cubicBezTo>
                  <a:cubicBezTo>
                    <a:pt x="4333199" y="4501537"/>
                    <a:pt x="4846398" y="3797203"/>
                    <a:pt x="5518613" y="3267942"/>
                  </a:cubicBezTo>
                  <a:lnTo>
                    <a:pt x="5518613" y="3027944"/>
                  </a:lnTo>
                  <a:cubicBezTo>
                    <a:pt x="5157405" y="3294948"/>
                    <a:pt x="4835056" y="3610823"/>
                    <a:pt x="4560803" y="3966517"/>
                  </a:cubicBezTo>
                  <a:close/>
                </a:path>
              </a:pathLst>
            </a:custGeom>
            <a:solidFill>
              <a:srgbClr val="004591">
                <a:alpha val="4313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27;p12"/>
            <p:cNvSpPr/>
            <p:nvPr/>
          </p:nvSpPr>
          <p:spPr>
            <a:xfrm>
              <a:off x="5330737" y="210583"/>
              <a:ext cx="3668526" cy="4753341"/>
            </a:xfrm>
            <a:custGeom>
              <a:avLst/>
              <a:gdLst/>
              <a:ahLst/>
              <a:cxnLst/>
              <a:rect l="l" t="t" r="r" b="b"/>
              <a:pathLst>
                <a:path w="4891368" h="6337788" extrusionOk="0">
                  <a:moveTo>
                    <a:pt x="745243" y="3328976"/>
                  </a:moveTo>
                  <a:cubicBezTo>
                    <a:pt x="615034" y="3317536"/>
                    <a:pt x="605370" y="3517682"/>
                    <a:pt x="735833" y="3519144"/>
                  </a:cubicBezTo>
                  <a:cubicBezTo>
                    <a:pt x="854598" y="3519335"/>
                    <a:pt x="863499" y="3340544"/>
                    <a:pt x="745243" y="3328976"/>
                  </a:cubicBezTo>
                  <a:close/>
                  <a:moveTo>
                    <a:pt x="1658484" y="6147620"/>
                  </a:moveTo>
                  <a:cubicBezTo>
                    <a:pt x="1528275" y="6136180"/>
                    <a:pt x="1518611" y="6336390"/>
                    <a:pt x="1649138" y="6337788"/>
                  </a:cubicBezTo>
                  <a:cubicBezTo>
                    <a:pt x="1767903" y="6337916"/>
                    <a:pt x="1776676" y="6159125"/>
                    <a:pt x="1658484" y="6147620"/>
                  </a:cubicBezTo>
                  <a:close/>
                  <a:moveTo>
                    <a:pt x="1259974" y="4171957"/>
                  </a:moveTo>
                  <a:cubicBezTo>
                    <a:pt x="1129765" y="4160580"/>
                    <a:pt x="1119783" y="4360664"/>
                    <a:pt x="1250564" y="4362189"/>
                  </a:cubicBezTo>
                  <a:cubicBezTo>
                    <a:pt x="1369329" y="4362253"/>
                    <a:pt x="1378166" y="4183652"/>
                    <a:pt x="1259974" y="4171957"/>
                  </a:cubicBezTo>
                  <a:close/>
                  <a:moveTo>
                    <a:pt x="1778774" y="3926811"/>
                  </a:moveTo>
                  <a:cubicBezTo>
                    <a:pt x="1648566" y="3915307"/>
                    <a:pt x="1638902" y="4115517"/>
                    <a:pt x="1769365" y="4116979"/>
                  </a:cubicBezTo>
                  <a:cubicBezTo>
                    <a:pt x="1888066" y="4117487"/>
                    <a:pt x="1896967" y="3938442"/>
                    <a:pt x="1778774" y="3926811"/>
                  </a:cubicBezTo>
                  <a:close/>
                  <a:moveTo>
                    <a:pt x="2490854" y="5643345"/>
                  </a:moveTo>
                  <a:cubicBezTo>
                    <a:pt x="2372661" y="5654976"/>
                    <a:pt x="2381499" y="5833513"/>
                    <a:pt x="2500200" y="5833576"/>
                  </a:cubicBezTo>
                  <a:cubicBezTo>
                    <a:pt x="2630790" y="5832115"/>
                    <a:pt x="2621062" y="5632095"/>
                    <a:pt x="2490727" y="5643408"/>
                  </a:cubicBezTo>
                  <a:close/>
                  <a:moveTo>
                    <a:pt x="1817685" y="949650"/>
                  </a:moveTo>
                  <a:cubicBezTo>
                    <a:pt x="1699556" y="961282"/>
                    <a:pt x="1708330" y="1139882"/>
                    <a:pt x="1827031" y="1139882"/>
                  </a:cubicBezTo>
                  <a:cubicBezTo>
                    <a:pt x="1957811" y="1138420"/>
                    <a:pt x="1947957" y="938337"/>
                    <a:pt x="1817685" y="949650"/>
                  </a:cubicBezTo>
                  <a:close/>
                  <a:moveTo>
                    <a:pt x="1761990" y="2491334"/>
                  </a:moveTo>
                  <a:cubicBezTo>
                    <a:pt x="1892707" y="2489745"/>
                    <a:pt x="1882789" y="2289725"/>
                    <a:pt x="1752580" y="2301102"/>
                  </a:cubicBezTo>
                  <a:cubicBezTo>
                    <a:pt x="1634388" y="2312734"/>
                    <a:pt x="1643289" y="2491334"/>
                    <a:pt x="1761990" y="2491334"/>
                  </a:cubicBezTo>
                  <a:close/>
                  <a:moveTo>
                    <a:pt x="722863" y="4567103"/>
                  </a:moveTo>
                  <a:cubicBezTo>
                    <a:pt x="592591" y="4555789"/>
                    <a:pt x="582990" y="4755682"/>
                    <a:pt x="713453" y="4757334"/>
                  </a:cubicBezTo>
                  <a:cubicBezTo>
                    <a:pt x="832154" y="4757334"/>
                    <a:pt x="841119" y="4578734"/>
                    <a:pt x="722863" y="4567103"/>
                  </a:cubicBezTo>
                  <a:close/>
                  <a:moveTo>
                    <a:pt x="4272069" y="190694"/>
                  </a:moveTo>
                  <a:cubicBezTo>
                    <a:pt x="4402786" y="189105"/>
                    <a:pt x="4392868" y="-10851"/>
                    <a:pt x="4262659" y="463"/>
                  </a:cubicBezTo>
                  <a:cubicBezTo>
                    <a:pt x="4144467" y="12157"/>
                    <a:pt x="4153304" y="190758"/>
                    <a:pt x="4272069" y="190694"/>
                  </a:cubicBezTo>
                  <a:close/>
                  <a:moveTo>
                    <a:pt x="84153" y="3888675"/>
                  </a:moveTo>
                  <a:cubicBezTo>
                    <a:pt x="-33721" y="3900434"/>
                    <a:pt x="-25138" y="4079352"/>
                    <a:pt x="93436" y="4079352"/>
                  </a:cubicBezTo>
                  <a:cubicBezTo>
                    <a:pt x="224280" y="4077445"/>
                    <a:pt x="214235" y="3877425"/>
                    <a:pt x="84153" y="3888675"/>
                  </a:cubicBezTo>
                  <a:close/>
                  <a:moveTo>
                    <a:pt x="489339" y="5693238"/>
                  </a:moveTo>
                  <a:cubicBezTo>
                    <a:pt x="371210" y="5704679"/>
                    <a:pt x="379984" y="5883470"/>
                    <a:pt x="498685" y="5883407"/>
                  </a:cubicBezTo>
                  <a:cubicBezTo>
                    <a:pt x="629403" y="5882135"/>
                    <a:pt x="619611" y="5681925"/>
                    <a:pt x="489339" y="5693366"/>
                  </a:cubicBezTo>
                  <a:close/>
                  <a:moveTo>
                    <a:pt x="2214860" y="5039345"/>
                  </a:moveTo>
                  <a:cubicBezTo>
                    <a:pt x="2096731" y="5050976"/>
                    <a:pt x="2105504" y="5229576"/>
                    <a:pt x="2224206" y="5229576"/>
                  </a:cubicBezTo>
                  <a:cubicBezTo>
                    <a:pt x="2354923" y="5228178"/>
                    <a:pt x="2345132" y="5028222"/>
                    <a:pt x="2214860" y="5039472"/>
                  </a:cubicBezTo>
                  <a:close/>
                  <a:moveTo>
                    <a:pt x="4448054" y="5922813"/>
                  </a:moveTo>
                  <a:cubicBezTo>
                    <a:pt x="4329862" y="5934444"/>
                    <a:pt x="4338763" y="6113108"/>
                    <a:pt x="4457464" y="6113044"/>
                  </a:cubicBezTo>
                  <a:cubicBezTo>
                    <a:pt x="4588435" y="6111774"/>
                    <a:pt x="4578326" y="5911754"/>
                    <a:pt x="4448054" y="5923067"/>
                  </a:cubicBezTo>
                  <a:close/>
                  <a:moveTo>
                    <a:pt x="4267491" y="1896804"/>
                  </a:moveTo>
                  <a:cubicBezTo>
                    <a:pt x="4149299" y="1908372"/>
                    <a:pt x="4158136" y="2086973"/>
                    <a:pt x="4276837" y="2087036"/>
                  </a:cubicBezTo>
                  <a:cubicBezTo>
                    <a:pt x="4407554" y="2085765"/>
                    <a:pt x="4397700" y="1885682"/>
                    <a:pt x="4267491" y="1897059"/>
                  </a:cubicBezTo>
                  <a:close/>
                  <a:moveTo>
                    <a:pt x="4153050" y="722301"/>
                  </a:moveTo>
                  <a:cubicBezTo>
                    <a:pt x="4283831" y="720775"/>
                    <a:pt x="4273849" y="520755"/>
                    <a:pt x="4143704" y="532069"/>
                  </a:cubicBezTo>
                  <a:cubicBezTo>
                    <a:pt x="4025384" y="543954"/>
                    <a:pt x="4034222" y="722491"/>
                    <a:pt x="4152923" y="722555"/>
                  </a:cubicBezTo>
                  <a:close/>
                  <a:moveTo>
                    <a:pt x="4144848" y="4439731"/>
                  </a:moveTo>
                  <a:cubicBezTo>
                    <a:pt x="4026719" y="4451362"/>
                    <a:pt x="4035557" y="4629962"/>
                    <a:pt x="4154258" y="4629962"/>
                  </a:cubicBezTo>
                  <a:cubicBezTo>
                    <a:pt x="4284975" y="4628373"/>
                    <a:pt x="4275184" y="4428417"/>
                    <a:pt x="4144848" y="4439731"/>
                  </a:cubicBezTo>
                  <a:close/>
                  <a:moveTo>
                    <a:pt x="4591233" y="5427499"/>
                  </a:moveTo>
                  <a:cubicBezTo>
                    <a:pt x="4461278" y="5416058"/>
                    <a:pt x="4451042" y="5616269"/>
                    <a:pt x="4582078" y="5617476"/>
                  </a:cubicBezTo>
                  <a:cubicBezTo>
                    <a:pt x="4700524" y="5617858"/>
                    <a:pt x="4709235" y="5439067"/>
                    <a:pt x="4591233" y="5427499"/>
                  </a:cubicBezTo>
                  <a:close/>
                  <a:moveTo>
                    <a:pt x="4806955" y="4171957"/>
                  </a:moveTo>
                  <a:cubicBezTo>
                    <a:pt x="4676746" y="4160580"/>
                    <a:pt x="4667082" y="4360600"/>
                    <a:pt x="4797609" y="4362189"/>
                  </a:cubicBezTo>
                  <a:cubicBezTo>
                    <a:pt x="4916373" y="4362189"/>
                    <a:pt x="4925401" y="4183589"/>
                    <a:pt x="4806955" y="4171957"/>
                  </a:cubicBezTo>
                  <a:close/>
                  <a:moveTo>
                    <a:pt x="3486302" y="1201216"/>
                  </a:moveTo>
                  <a:cubicBezTo>
                    <a:pt x="3605003" y="1201216"/>
                    <a:pt x="3613841" y="1022616"/>
                    <a:pt x="3495648" y="1010985"/>
                  </a:cubicBezTo>
                  <a:cubicBezTo>
                    <a:pt x="3365439" y="999608"/>
                    <a:pt x="3355585" y="1199627"/>
                    <a:pt x="3486302" y="1201216"/>
                  </a:cubicBezTo>
                  <a:close/>
                  <a:moveTo>
                    <a:pt x="2813387" y="534738"/>
                  </a:moveTo>
                  <a:cubicBezTo>
                    <a:pt x="2695259" y="546370"/>
                    <a:pt x="2704032" y="724906"/>
                    <a:pt x="2822734" y="724970"/>
                  </a:cubicBezTo>
                  <a:cubicBezTo>
                    <a:pt x="2953451" y="723445"/>
                    <a:pt x="2943660" y="523425"/>
                    <a:pt x="2813387" y="534738"/>
                  </a:cubicBezTo>
                  <a:close/>
                  <a:moveTo>
                    <a:pt x="3045640" y="3211646"/>
                  </a:moveTo>
                  <a:cubicBezTo>
                    <a:pt x="2927447" y="3223278"/>
                    <a:pt x="2936285" y="3401878"/>
                    <a:pt x="3055049" y="3401878"/>
                  </a:cubicBezTo>
                  <a:cubicBezTo>
                    <a:pt x="3185767" y="3400289"/>
                    <a:pt x="3175848" y="3200333"/>
                    <a:pt x="3045640" y="3211646"/>
                  </a:cubicBezTo>
                  <a:close/>
                  <a:moveTo>
                    <a:pt x="3521080" y="4894812"/>
                  </a:moveTo>
                  <a:cubicBezTo>
                    <a:pt x="3390871" y="4883499"/>
                    <a:pt x="3381207" y="5083518"/>
                    <a:pt x="3511734" y="5085044"/>
                  </a:cubicBezTo>
                  <a:cubicBezTo>
                    <a:pt x="3630498" y="5085044"/>
                    <a:pt x="3639272" y="4906507"/>
                    <a:pt x="3521080" y="4894812"/>
                  </a:cubicBezTo>
                  <a:close/>
                  <a:moveTo>
                    <a:pt x="3706220" y="5642900"/>
                  </a:moveTo>
                  <a:cubicBezTo>
                    <a:pt x="3581606" y="5643599"/>
                    <a:pt x="3581606" y="5832877"/>
                    <a:pt x="3706220" y="5833576"/>
                  </a:cubicBezTo>
                  <a:cubicBezTo>
                    <a:pt x="3830834" y="5832941"/>
                    <a:pt x="3830897" y="5643662"/>
                    <a:pt x="3706220" y="5642900"/>
                  </a:cubicBezTo>
                  <a:close/>
                  <a:moveTo>
                    <a:pt x="2673642" y="3056499"/>
                  </a:moveTo>
                  <a:cubicBezTo>
                    <a:pt x="2555513" y="3068131"/>
                    <a:pt x="2564351" y="3246731"/>
                    <a:pt x="2683051" y="3246731"/>
                  </a:cubicBezTo>
                  <a:cubicBezTo>
                    <a:pt x="2813769" y="3245206"/>
                    <a:pt x="2803914" y="3045186"/>
                    <a:pt x="2673642" y="3056499"/>
                  </a:cubicBezTo>
                  <a:close/>
                </a:path>
              </a:pathLst>
            </a:custGeom>
            <a:solidFill>
              <a:srgbClr val="004591">
                <a:alpha val="4313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8" name="Google Shape;28;p12"/>
          <p:cNvSpPr txBox="1">
            <a:spLocks noGrp="1"/>
          </p:cNvSpPr>
          <p:nvPr>
            <p:ph type="title"/>
          </p:nvPr>
        </p:nvSpPr>
        <p:spPr>
          <a:xfrm>
            <a:off x="1140400" y="1114667"/>
            <a:ext cx="9911200" cy="52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2"/>
          <p:cNvSpPr txBox="1">
            <a:spLocks noGrp="1"/>
          </p:cNvSpPr>
          <p:nvPr>
            <p:ph type="sldNum" idx="12"/>
          </p:nvPr>
        </p:nvSpPr>
        <p:spPr>
          <a:xfrm>
            <a:off x="11307445" y="6333135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733" b="1" i="0" u="none" strike="noStrike" cap="none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733" b="1" i="0" u="none" strike="noStrike" cap="none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733" b="1" i="0" u="none" strike="noStrike" cap="none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733" b="1" i="0" u="none" strike="noStrike" cap="none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733" b="1" i="0" u="none" strike="noStrike" cap="none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733" b="1" i="0" u="none" strike="noStrike" cap="none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733" b="1" i="0" u="none" strike="noStrike" cap="none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733" b="1" i="0" u="none" strike="noStrike" cap="none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733" b="1" i="0" u="none" strike="noStrike" cap="none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156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09028"/>
      </p:ext>
    </p:extLst>
  </p:cSld>
  <p:clrMapOvr>
    <a:masterClrMapping/>
  </p:clrMapOvr>
  <p:transition>
    <p:zo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622057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3950" y="429461"/>
            <a:ext cx="6343650" cy="2668463"/>
          </a:xfrm>
        </p:spPr>
        <p:txBody>
          <a:bodyPr anchor="b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183B974-C7F1-5026-EC6E-647371B64BB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938712" y="3299953"/>
            <a:ext cx="6338888" cy="266846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64914EB-20DD-97B4-8FF9-94D739D21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867" y="-7753"/>
            <a:ext cx="4187536" cy="6865753"/>
            <a:chOff x="-9867" y="-7753"/>
            <a:chExt cx="4187536" cy="6865753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0407AED1-9974-465A-BC9C-530E270105DE}"/>
                </a:ext>
              </a:extLst>
            </p:cNvPr>
            <p:cNvSpPr/>
            <p:nvPr userDrawn="1"/>
          </p:nvSpPr>
          <p:spPr>
            <a:xfrm flipH="1">
              <a:off x="0" y="2021358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08ADBC6-C9BE-4302-A86A-4AC842874C24}"/>
                </a:ext>
              </a:extLst>
            </p:cNvPr>
            <p:cNvSpPr/>
            <p:nvPr userDrawn="1"/>
          </p:nvSpPr>
          <p:spPr>
            <a:xfrm>
              <a:off x="2029604" y="2031653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2B04AFC-F339-4DFB-AA44-D68317065E02}"/>
                </a:ext>
              </a:extLst>
            </p:cNvPr>
            <p:cNvSpPr/>
            <p:nvPr userDrawn="1"/>
          </p:nvSpPr>
          <p:spPr>
            <a:xfrm>
              <a:off x="2028253" y="4052815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0" name="Picture 19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E88B2398-8473-499F-836C-F3AF518F5BB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3015" y="5086646"/>
              <a:ext cx="2019299" cy="999451"/>
            </a:xfrm>
            <a:prstGeom prst="rect">
              <a:avLst/>
            </a:prstGeom>
          </p:spPr>
        </p:pic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1BC9BFE-80C0-4DA9-92DB-070C41E41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0800000">
              <a:off x="-9867" y="-1076"/>
              <a:ext cx="2029968" cy="2029968"/>
            </a:xfrm>
            <a:prstGeom prst="rect">
              <a:avLst/>
            </a:prstGeom>
          </p:spPr>
        </p:pic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522571C-09D3-4F39-B963-76F80D9973F1}"/>
                </a:ext>
              </a:extLst>
            </p:cNvPr>
            <p:cNvSpPr/>
            <p:nvPr userDrawn="1"/>
          </p:nvSpPr>
          <p:spPr>
            <a:xfrm>
              <a:off x="2029968" y="6045049"/>
              <a:ext cx="2029968" cy="81295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0268D7D-D5FB-492C-8D00-3E866534BD42}"/>
                </a:ext>
              </a:extLst>
            </p:cNvPr>
            <p:cNvSpPr/>
            <p:nvPr userDrawn="1"/>
          </p:nvSpPr>
          <p:spPr>
            <a:xfrm flipH="1">
              <a:off x="0" y="4828032"/>
              <a:ext cx="2032942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54BCEF24-C76B-44E5-A457-E55658E8EB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60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8216784-417D-44A8-8CF1-C0CAF410EB9B}"/>
                </a:ext>
              </a:extLst>
            </p:cNvPr>
            <p:cNvGrpSpPr/>
            <p:nvPr userDrawn="1"/>
          </p:nvGrpSpPr>
          <p:grpSpPr>
            <a:xfrm>
              <a:off x="100242" y="2099803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FFF90BA2-E949-4FDF-A88E-B68F607E3205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41F18930-2C24-4BA6-A1EB-BF1644EE8558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D5953E65-C24C-4C83-86BB-E4A6D2532FD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0B9DA7A8-A66E-4E0E-92DF-B3FF112EBB70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94E74739-1964-4A3C-B2E5-28FEF5EF8E49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E31C22DC-76BD-4E83-8A1A-B7AE70B2E8FE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F63C700C-5749-4BA1-8128-78559312E825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EC81C305-3A69-4634-8A07-56F8272122AF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A14AAEDA-8F87-420D-A6BD-FF115C08EB7A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A1FA4EA0-701D-49A3-8962-1BD0CE6E9C0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E362A8AA-1110-4C1C-9922-60F7D43E82B0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BC8B72EE-335A-4030-B500-7E6FB4D24F18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10167348-D9AA-4440-8569-849A6B0F2C2D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A5616AB2-7A83-42C0-883C-FFA27D5468C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6A9CA073-4F0B-4787-B46D-7886261E945E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9AF901A3-1EC5-458F-A653-74CCEAE9A13D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4D5E35A9-4BB5-48F3-AE34-E1BDD3343EB1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A9A549D5-A823-49C4-8C36-D074E6E039B9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6A767C47-7246-4B50-8E78-82766365754A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0AEE1DDC-07C3-4204-A3B1-BB7C77C0622B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5DA288D-BE35-46E8-AA86-9F28D8504DAB}"/>
                </a:ext>
              </a:extLst>
            </p:cNvPr>
            <p:cNvSpPr/>
            <p:nvPr userDrawn="1"/>
          </p:nvSpPr>
          <p:spPr>
            <a:xfrm>
              <a:off x="0" y="4043197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72557B54-30A3-4192-9D51-EE28AF522DE9}"/>
                </a:ext>
              </a:extLst>
            </p:cNvPr>
            <p:cNvSpPr/>
            <p:nvPr userDrawn="1"/>
          </p:nvSpPr>
          <p:spPr>
            <a:xfrm>
              <a:off x="0" y="2021358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208FD0E-034D-4DF3-85D7-F0EBE2775B5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632" y="-7753"/>
              <a:ext cx="4052352" cy="4040860"/>
            </a:xfrm>
            <a:prstGeom prst="line">
              <a:avLst/>
            </a:prstGeom>
            <a:ln w="508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E20239FE-47D0-4B4F-8440-F859F368C141}"/>
                </a:ext>
              </a:extLst>
            </p:cNvPr>
            <p:cNvSpPr/>
            <p:nvPr userDrawn="1"/>
          </p:nvSpPr>
          <p:spPr>
            <a:xfrm>
              <a:off x="3903349" y="3869829"/>
              <a:ext cx="274320" cy="2743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925BB7-B630-981C-964B-37A5DCBE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6165" y="635508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B4D24B0-E841-7B76-D133-06ABBAB6B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7357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7D011F5-A799-BEAA-9160-5743D58B45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33694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39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660358"/>
            <a:ext cx="6594768" cy="5537284"/>
          </a:xfrm>
        </p:spPr>
        <p:txBody>
          <a:bodyPr anchor="ctr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3" name="Picture Placeholder 62">
            <a:extLst>
              <a:ext uri="{FF2B5EF4-FFF2-40B4-BE49-F238E27FC236}">
                <a16:creationId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 rot="10800000">
            <a:off x="1" y="761322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1EA6F58-FA46-C921-5758-59234B148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4069439" cy="4828833"/>
            <a:chOff x="0" y="0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6F989FA-6E7A-3A98-AF95-F2384308BD32}"/>
                </a:ext>
              </a:extLst>
            </p:cNvPr>
            <p:cNvSpPr>
              <a:spLocks/>
            </p:cNvSpPr>
            <p:nvPr userDrawn="1"/>
          </p:nvSpPr>
          <p:spPr>
            <a:xfrm rot="10800000" flipH="1">
              <a:off x="2026630" y="77643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 rot="10800000">
              <a:off x="0" y="76613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 rot="10800000">
              <a:off x="1351" y="0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039471" y="2798865"/>
              <a:ext cx="2029968" cy="2029968"/>
            </a:xfrm>
            <a:prstGeom prst="rect">
              <a:avLst/>
            </a:prstGeom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 rot="10800000">
              <a:off x="2029604" y="0"/>
              <a:ext cx="2029968" cy="7845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Picture 10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CD1CD1B2-7EBC-96B6-A02D-7972C27874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2035948" y="788197"/>
              <a:ext cx="2019299" cy="9994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69663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544285"/>
            <a:ext cx="6594768" cy="3445329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29789" y="4130045"/>
            <a:ext cx="6594768" cy="195152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2A24CB0-5164-75CE-ED27-EF876C19C6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2029167"/>
            <a:ext cx="4069439" cy="4828833"/>
            <a:chOff x="0" y="2029167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6F989FA-6E7A-3A98-AF95-F2384308BD32}"/>
                </a:ext>
              </a:extLst>
            </p:cNvPr>
            <p:cNvSpPr/>
            <p:nvPr userDrawn="1"/>
          </p:nvSpPr>
          <p:spPr>
            <a:xfrm flipH="1">
              <a:off x="9867" y="405160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>
              <a:off x="2039471" y="406189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>
              <a:off x="2038120" y="6083058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0" y="2029167"/>
              <a:ext cx="2029968" cy="2029968"/>
            </a:xfrm>
            <a:prstGeom prst="rect">
              <a:avLst/>
            </a:prstGeom>
          </p:spPr>
        </p:pic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227BDAED-0D36-04AE-1A0C-E36977943C38}"/>
                </a:ext>
              </a:extLst>
            </p:cNvPr>
            <p:cNvGrpSpPr/>
            <p:nvPr userDrawn="1"/>
          </p:nvGrpSpPr>
          <p:grpSpPr>
            <a:xfrm>
              <a:off x="110109" y="4130046"/>
              <a:ext cx="1920240" cy="1920240"/>
              <a:chOff x="5361924" y="7472790"/>
              <a:chExt cx="1828800" cy="1828800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DCF3798F-8E8C-7928-8347-8BC5B07B29F9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A488BF7D-B7D9-249A-4EC2-8A1F6311D1BD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C68EE8A4-53F3-EAAD-F43C-1F73C11BCE4C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31" name="Group 30">
                      <a:extLst>
                        <a:ext uri="{FF2B5EF4-FFF2-40B4-BE49-F238E27FC236}">
                          <a16:creationId xmlns:a16="http://schemas.microsoft.com/office/drawing/2014/main" id="{806ABFB8-B814-19D4-3D47-A20F5AE8785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33" name="Group 32">
                        <a:extLst>
                          <a:ext uri="{FF2B5EF4-FFF2-40B4-BE49-F238E27FC236}">
                            <a16:creationId xmlns:a16="http://schemas.microsoft.com/office/drawing/2014/main" id="{992340A8-8A61-1791-D56D-37F56A662FE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35" name="Group 34">
                          <a:extLst>
                            <a:ext uri="{FF2B5EF4-FFF2-40B4-BE49-F238E27FC236}">
                              <a16:creationId xmlns:a16="http://schemas.microsoft.com/office/drawing/2014/main" id="{CD482B6F-4CF8-CEB3-7478-EB1A76DCF567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37" name="Group 36">
                            <a:extLst>
                              <a:ext uri="{FF2B5EF4-FFF2-40B4-BE49-F238E27FC236}">
                                <a16:creationId xmlns:a16="http://schemas.microsoft.com/office/drawing/2014/main" id="{48DB94FE-59B9-2EAD-D619-84D732CEACD3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39" name="Oval 38">
                              <a:extLst>
                                <a:ext uri="{FF2B5EF4-FFF2-40B4-BE49-F238E27FC236}">
                                  <a16:creationId xmlns:a16="http://schemas.microsoft.com/office/drawing/2014/main" id="{E9EB6EED-2663-2442-C484-EF27395DCEB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40" name="Oval 39">
                              <a:extLst>
                                <a:ext uri="{FF2B5EF4-FFF2-40B4-BE49-F238E27FC236}">
                                  <a16:creationId xmlns:a16="http://schemas.microsoft.com/office/drawing/2014/main" id="{E5978766-DE51-5FF5-41BE-B1007C37165E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38" name="Oval 37">
                            <a:extLst>
                              <a:ext uri="{FF2B5EF4-FFF2-40B4-BE49-F238E27FC236}">
                                <a16:creationId xmlns:a16="http://schemas.microsoft.com/office/drawing/2014/main" id="{749B68DA-C119-6301-085A-2E7F3F7E3CB1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36" name="Oval 35">
                          <a:extLst>
                            <a:ext uri="{FF2B5EF4-FFF2-40B4-BE49-F238E27FC236}">
                              <a16:creationId xmlns:a16="http://schemas.microsoft.com/office/drawing/2014/main" id="{D753957E-F4A5-E4CA-B8B3-F6AE73F159F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34" name="Oval 33">
                        <a:extLst>
                          <a:ext uri="{FF2B5EF4-FFF2-40B4-BE49-F238E27FC236}">
                            <a16:creationId xmlns:a16="http://schemas.microsoft.com/office/drawing/2014/main" id="{3C4F46AE-42C2-9E3D-D294-F9297389D110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32" name="Oval 31">
                      <a:extLst>
                        <a:ext uri="{FF2B5EF4-FFF2-40B4-BE49-F238E27FC236}">
                          <a16:creationId xmlns:a16="http://schemas.microsoft.com/office/drawing/2014/main" id="{42376F25-4466-0F15-CD2F-B821AC9CCE5C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BBC988D2-4FFC-612A-DD91-A41B6194EF6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53690E8A-1D3D-3D5D-932E-D2A2CFE5BDAB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5" name="Oval 24">
                  <a:extLst>
                    <a:ext uri="{FF2B5EF4-FFF2-40B4-BE49-F238E27FC236}">
                      <a16:creationId xmlns:a16="http://schemas.microsoft.com/office/drawing/2014/main" id="{1AE08D7C-4190-C00C-19F0-BEC1F608B97A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6" name="Oval 25">
                  <a:extLst>
                    <a:ext uri="{FF2B5EF4-FFF2-40B4-BE49-F238E27FC236}">
                      <a16:creationId xmlns:a16="http://schemas.microsoft.com/office/drawing/2014/main" id="{7B3E9873-3672-0001-60F1-6068B67A6DF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4CD85BCE-3B9E-234C-4D1D-EC1A6A57D298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5CC66A2F-CBBE-220E-5ECB-528B8EE34F83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B7B0A7FC-B497-31A6-1F93-414F96AF4C4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>
              <a:off x="9867" y="6073440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8CCEA94B-F499-5FCA-D063-7FD71F10F95B}"/>
                </a:ext>
              </a:extLst>
            </p:cNvPr>
            <p:cNvSpPr/>
            <p:nvPr userDrawn="1"/>
          </p:nvSpPr>
          <p:spPr>
            <a:xfrm>
              <a:off x="9867" y="405160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63" name="Picture Placeholder 62">
            <a:extLst>
              <a:ext uri="{FF2B5EF4-FFF2-40B4-BE49-F238E27FC236}">
                <a16:creationId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72356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1" y="896112"/>
            <a:ext cx="6589150" cy="1988706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8EF03D4-C3B7-918C-FF43-0A9C106ACA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27476" y="-9144"/>
            <a:ext cx="4069095" cy="6867144"/>
            <a:chOff x="8127476" y="-9144"/>
            <a:chExt cx="4069095" cy="686714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FADCD25-4CC2-4A9A-B033-132F3DA6D2F5}"/>
                </a:ext>
              </a:extLst>
            </p:cNvPr>
            <p:cNvSpPr/>
            <p:nvPr userDrawn="1"/>
          </p:nvSpPr>
          <p:spPr>
            <a:xfrm>
              <a:off x="10162032" y="2014436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23">
              <a:extLst>
                <a:ext uri="{FF2B5EF4-FFF2-40B4-BE49-F238E27FC236}">
                  <a16:creationId xmlns:a16="http://schemas.microsoft.com/office/drawing/2014/main" id="{D2F68DA8-1D58-42B0-A2C9-046E92884BC1}"/>
                </a:ext>
              </a:extLst>
            </p:cNvPr>
            <p:cNvSpPr/>
            <p:nvPr userDrawn="1"/>
          </p:nvSpPr>
          <p:spPr>
            <a:xfrm rot="5400000">
              <a:off x="10160492" y="2024569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DB232A4-4F4E-48E9-9E61-BE51F716635C}"/>
                </a:ext>
              </a:extLst>
            </p:cNvPr>
            <p:cNvSpPr/>
            <p:nvPr userDrawn="1"/>
          </p:nvSpPr>
          <p:spPr>
            <a:xfrm>
              <a:off x="10162032" y="0"/>
              <a:ext cx="2029968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4CB66576-218C-4236-B125-DD7B03A784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10162032" y="0"/>
              <a:ext cx="2029968" cy="2029968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557D1F3-8C55-47FE-B39A-86D30F8FFEA1}"/>
                </a:ext>
              </a:extLst>
            </p:cNvPr>
            <p:cNvSpPr/>
            <p:nvPr userDrawn="1"/>
          </p:nvSpPr>
          <p:spPr>
            <a:xfrm>
              <a:off x="8139364" y="-7084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4EB6F2E-2621-4EB5-A04D-906FD08CED87}"/>
                </a:ext>
              </a:extLst>
            </p:cNvPr>
            <p:cNvSpPr/>
            <p:nvPr userDrawn="1"/>
          </p:nvSpPr>
          <p:spPr>
            <a:xfrm flipH="1">
              <a:off x="8127476" y="4807776"/>
              <a:ext cx="2032942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CC28908-2548-441C-BE9D-8728E1FC84C0}"/>
                </a:ext>
              </a:extLst>
            </p:cNvPr>
            <p:cNvSpPr/>
            <p:nvPr userDrawn="1"/>
          </p:nvSpPr>
          <p:spPr>
            <a:xfrm>
              <a:off x="10160492" y="4041539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731DC170-FB16-45F8-B62C-DCAB2B9AC31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7272" y="5079562"/>
              <a:ext cx="2019299" cy="999451"/>
            </a:xfrm>
            <a:prstGeom prst="rect">
              <a:avLst/>
            </a:prstGeom>
          </p:spPr>
        </p:pic>
        <p:pic>
          <p:nvPicPr>
            <p:cNvPr id="36" name="Graphic 35">
              <a:extLst>
                <a:ext uri="{FF2B5EF4-FFF2-40B4-BE49-F238E27FC236}">
                  <a16:creationId xmlns:a16="http://schemas.microsoft.com/office/drawing/2014/main" id="{6529D2A7-ABB3-4E2D-88CA-F813997011F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10800000">
              <a:off x="8139640" y="-9144"/>
              <a:ext cx="2029968" cy="2029968"/>
            </a:xfrm>
            <a:prstGeom prst="rect">
              <a:avLst/>
            </a:prstGeom>
          </p:spPr>
        </p:pic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DB6750E-735F-4906-8BCA-E0BD4F029617}"/>
                </a:ext>
              </a:extLst>
            </p:cNvPr>
            <p:cNvSpPr/>
            <p:nvPr userDrawn="1"/>
          </p:nvSpPr>
          <p:spPr>
            <a:xfrm>
              <a:off x="10158984" y="6016751"/>
              <a:ext cx="2029968" cy="84124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8" name="Graphic 37">
              <a:extLst>
                <a:ext uri="{FF2B5EF4-FFF2-40B4-BE49-F238E27FC236}">
                  <a16:creationId xmlns:a16="http://schemas.microsoft.com/office/drawing/2014/main" id="{051ECE99-ACA6-46AF-98D5-81FBD3F834A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131156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3A847BA4-24DF-47BE-BE28-02415C2A2D3C}"/>
                </a:ext>
              </a:extLst>
            </p:cNvPr>
            <p:cNvGrpSpPr/>
            <p:nvPr userDrawn="1"/>
          </p:nvGrpSpPr>
          <p:grpSpPr>
            <a:xfrm>
              <a:off x="8227718" y="2092719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882CC485-8A14-4767-80E8-8FB0A9991D20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E119FAB2-4AF3-4EC9-98C6-E69760D02810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E2A21525-E952-4F39-A9B2-2CA7C5B14B8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53BFFD34-0142-4185-8790-1D792CB2F5DD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00D3FC75-8C07-4B5B-A025-3CCC5DC458DA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393D2F91-0E6A-4541-843C-1FC0CC2A024A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7C9F80E2-6A88-44DC-B048-7178CAA61DA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1D9D5420-70BE-477D-A17F-A86F19AD3FA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0BBACECF-9AE7-40B5-90D0-AE2CF1FBE0BD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1A76BEA0-888E-41CD-9B30-B128A39F781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2EA36045-2F1D-402B-A951-B9957D5C145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AAF58CB3-363E-4156-8148-52E0B9CB634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BDC4E05B-A602-483A-B19B-B907358D4629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55AC54D8-2C27-49A7-B1CE-C865E629499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C9753262-9BA1-4716-B4B5-AAFE232A72A2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5B2AD932-98DF-4DA1-B19E-E38A4DD270F0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DE13C879-BB42-4F2C-9413-A1322DE58809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28B4D2F2-9DD5-4B23-A2F2-7DBEE9E61F6C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C1A2F663-A8A7-4337-9C39-489B4C457111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1609761D-150A-4DE0-9604-CC3953C108D0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D1189D1C-85ED-4EF1-A384-7C4590ED50FD}"/>
                </a:ext>
              </a:extLst>
            </p:cNvPr>
            <p:cNvSpPr/>
            <p:nvPr userDrawn="1"/>
          </p:nvSpPr>
          <p:spPr>
            <a:xfrm>
              <a:off x="8138160" y="4045868"/>
              <a:ext cx="2029968" cy="82296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445306C5-E470-4A93-9C9F-5D066F760D16}"/>
                </a:ext>
              </a:extLst>
            </p:cNvPr>
            <p:cNvSpPr/>
            <p:nvPr userDrawn="1"/>
          </p:nvSpPr>
          <p:spPr>
            <a:xfrm>
              <a:off x="8138160" y="2029968"/>
              <a:ext cx="1014984" cy="201168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31C374B-40F2-4B1E-A9D8-6E5C932FF170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8138160" y="2012062"/>
              <a:ext cx="3044952" cy="7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C668341-39BE-4448-B29D-2594AE6D75C2}"/>
                </a:ext>
              </a:extLst>
            </p:cNvPr>
            <p:cNvSpPr/>
            <p:nvPr userDrawn="1"/>
          </p:nvSpPr>
          <p:spPr>
            <a:xfrm>
              <a:off x="11055096" y="1874902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7" name="Date Placeholder 3">
            <a:extLst>
              <a:ext uri="{FF2B5EF4-FFF2-40B4-BE49-F238E27FC236}">
                <a16:creationId xmlns:a16="http://schemas.microsoft.com/office/drawing/2014/main" id="{56895315-7883-40AA-AB6E-E7F8B77E5B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295" y="6355080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68" name="Footer Placeholder 4">
            <a:extLst>
              <a:ext uri="{FF2B5EF4-FFF2-40B4-BE49-F238E27FC236}">
                <a16:creationId xmlns:a16="http://schemas.microsoft.com/office/drawing/2014/main" id="{0000A4E2-8200-4049-B783-2C99FBDBA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99886" y="635508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9" name="Slide Number Placeholder 5">
            <a:extLst>
              <a:ext uri="{FF2B5EF4-FFF2-40B4-BE49-F238E27FC236}">
                <a16:creationId xmlns:a16="http://schemas.microsoft.com/office/drawing/2014/main" id="{179E1CD1-EB8F-4E56-ADD5-06293A7A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4091" y="635508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BB414F1-8F08-3A3B-45E3-9F44595164A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62001" y="3058886"/>
            <a:ext cx="6597372" cy="3296194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ts val="2000"/>
              </a:lnSpc>
              <a:defRPr sz="1800">
                <a:solidFill>
                  <a:schemeClr val="bg1"/>
                </a:solidFill>
              </a:defRPr>
            </a:lvl2pPr>
            <a:lvl3pPr marL="914400">
              <a:lnSpc>
                <a:spcPts val="2000"/>
              </a:lnSpc>
              <a:defRPr sz="1800">
                <a:solidFill>
                  <a:schemeClr val="bg1"/>
                </a:solidFill>
              </a:defRPr>
            </a:lvl3pPr>
            <a:lvl4pPr marL="1371600">
              <a:lnSpc>
                <a:spcPts val="2000"/>
              </a:lnSpc>
              <a:defRPr sz="1800">
                <a:solidFill>
                  <a:schemeClr val="bg1"/>
                </a:solidFill>
              </a:defRPr>
            </a:lvl4pPr>
            <a:lvl5pPr marL="1828800">
              <a:lnSpc>
                <a:spcPts val="2000"/>
              </a:lnSpc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6960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  <p15:guide id="4" pos="57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F09F422-89F7-BDA7-7801-F364BA5D95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3045" y="-4303"/>
            <a:ext cx="7252590" cy="6862680"/>
            <a:chOff x="-3045" y="-4303"/>
            <a:chExt cx="7252590" cy="6862680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D629CA98-D89C-4A69-9A55-8D6C17DCDDF0}"/>
                </a:ext>
              </a:extLst>
            </p:cNvPr>
            <p:cNvSpPr/>
            <p:nvPr userDrawn="1"/>
          </p:nvSpPr>
          <p:spPr>
            <a:xfrm>
              <a:off x="-1146" y="4775407"/>
              <a:ext cx="2029968" cy="207752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8" name="Graphic 27">
              <a:extLst>
                <a:ext uri="{FF2B5EF4-FFF2-40B4-BE49-F238E27FC236}">
                  <a16:creationId xmlns:a16="http://schemas.microsoft.com/office/drawing/2014/main" id="{12C5F573-21FC-4A6F-B46F-5583E20C994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-3045" y="-4303"/>
              <a:ext cx="2029968" cy="2029968"/>
            </a:xfrm>
            <a:prstGeom prst="rect">
              <a:avLst/>
            </a:prstGeom>
          </p:spPr>
        </p:pic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EA65556A-38A5-4BA5-9A40-33F02F960B1E}"/>
                </a:ext>
              </a:extLst>
            </p:cNvPr>
            <p:cNvSpPr/>
            <p:nvPr userDrawn="1"/>
          </p:nvSpPr>
          <p:spPr>
            <a:xfrm>
              <a:off x="3757" y="2033993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37900790-71B8-45C8-9B6D-07E23CEA7632}"/>
                </a:ext>
              </a:extLst>
            </p:cNvPr>
            <p:cNvSpPr/>
            <p:nvPr userDrawn="1"/>
          </p:nvSpPr>
          <p:spPr>
            <a:xfrm>
              <a:off x="-218" y="4059798"/>
              <a:ext cx="2029968" cy="75956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28AC969-4FA2-44AD-A273-2A0B7839749F}"/>
                </a:ext>
              </a:extLst>
            </p:cNvPr>
            <p:cNvSpPr/>
            <p:nvPr userDrawn="1"/>
          </p:nvSpPr>
          <p:spPr>
            <a:xfrm>
              <a:off x="4071442" y="4058828"/>
              <a:ext cx="3178103" cy="2799549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id="{91CB31D0-C621-4EF7-AE25-5C3BCD5882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038053" y="2029625"/>
              <a:ext cx="2029878" cy="2023760"/>
            </a:xfrm>
            <a:prstGeom prst="rect">
              <a:avLst/>
            </a:prstGeom>
          </p:spPr>
        </p:pic>
        <p:pic>
          <p:nvPicPr>
            <p:cNvPr id="69" name="Graphic 68">
              <a:extLst>
                <a:ext uri="{FF2B5EF4-FFF2-40B4-BE49-F238E27FC236}">
                  <a16:creationId xmlns:a16="http://schemas.microsoft.com/office/drawing/2014/main" id="{B2CC2F02-F98F-4E69-AA01-CCF96A602E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034034" y="4055808"/>
              <a:ext cx="2029968" cy="2029968"/>
            </a:xfrm>
            <a:prstGeom prst="rect">
              <a:avLst/>
            </a:prstGeom>
          </p:spPr>
        </p:pic>
        <p:sp>
          <p:nvSpPr>
            <p:cNvPr id="8" name="Rectangle 9">
              <a:extLst>
                <a:ext uri="{FF2B5EF4-FFF2-40B4-BE49-F238E27FC236}">
                  <a16:creationId xmlns:a16="http://schemas.microsoft.com/office/drawing/2014/main" id="{FE05B395-CB62-452B-A84F-936AD8EDDA92}"/>
                </a:ext>
              </a:extLst>
            </p:cNvPr>
            <p:cNvSpPr/>
            <p:nvPr userDrawn="1"/>
          </p:nvSpPr>
          <p:spPr>
            <a:xfrm>
              <a:off x="2028568" y="4060579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3" name="Graphic 72">
              <a:extLst>
                <a:ext uri="{FF2B5EF4-FFF2-40B4-BE49-F238E27FC236}">
                  <a16:creationId xmlns:a16="http://schemas.microsoft.com/office/drawing/2014/main" id="{2622C30D-68C5-43FD-997F-CFD4DD72E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rot="5400000">
              <a:off x="2043950" y="4059923"/>
              <a:ext cx="2029968" cy="2029968"/>
            </a:xfrm>
            <a:prstGeom prst="rect">
              <a:avLst/>
            </a:prstGeom>
          </p:spPr>
        </p:pic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AC3CDBDC-6EB4-4B7D-A9F6-4CFA748349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6" y="3062893"/>
              <a:ext cx="2019299" cy="999451"/>
            </a:xfrm>
            <a:prstGeom prst="rect">
              <a:avLst/>
            </a:prstGeom>
          </p:spPr>
        </p:pic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34457344-691C-417A-9C29-5AD8ABC43E5A}"/>
                </a:ext>
              </a:extLst>
            </p:cNvPr>
            <p:cNvGrpSpPr/>
            <p:nvPr userDrawn="1"/>
          </p:nvGrpSpPr>
          <p:grpSpPr>
            <a:xfrm>
              <a:off x="4433" y="4836676"/>
              <a:ext cx="1965960" cy="1965960"/>
              <a:chOff x="5361924" y="7472790"/>
              <a:chExt cx="1828800" cy="1828800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68DDC918-5A9B-4D14-98A4-9002D8520FD4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id="{2366D07F-988F-459E-BBD3-15126F92902E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173" name="Group 172">
                    <a:extLst>
                      <a:ext uri="{FF2B5EF4-FFF2-40B4-BE49-F238E27FC236}">
                        <a16:creationId xmlns:a16="http://schemas.microsoft.com/office/drawing/2014/main" id="{6CCACE8C-699F-4B10-BA84-94167BA05CC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176" name="Group 175">
                      <a:extLst>
                        <a:ext uri="{FF2B5EF4-FFF2-40B4-BE49-F238E27FC236}">
                          <a16:creationId xmlns:a16="http://schemas.microsoft.com/office/drawing/2014/main" id="{59F49E32-0B71-4676-8012-BA971DA2100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178" name="Group 177">
                        <a:extLst>
                          <a:ext uri="{FF2B5EF4-FFF2-40B4-BE49-F238E27FC236}">
                            <a16:creationId xmlns:a16="http://schemas.microsoft.com/office/drawing/2014/main" id="{DF41FA5A-1504-4DC4-B514-00C377423E7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180" name="Group 179">
                          <a:extLst>
                            <a:ext uri="{FF2B5EF4-FFF2-40B4-BE49-F238E27FC236}">
                              <a16:creationId xmlns:a16="http://schemas.microsoft.com/office/drawing/2014/main" id="{68B4610A-A91F-459F-A9C5-9FC624665516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182" name="Group 181">
                            <a:extLst>
                              <a:ext uri="{FF2B5EF4-FFF2-40B4-BE49-F238E27FC236}">
                                <a16:creationId xmlns:a16="http://schemas.microsoft.com/office/drawing/2014/main" id="{D794F6E3-A9E3-42A9-93AA-7B9E20AD922D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184" name="Oval 183">
                              <a:extLst>
                                <a:ext uri="{FF2B5EF4-FFF2-40B4-BE49-F238E27FC236}">
                                  <a16:creationId xmlns:a16="http://schemas.microsoft.com/office/drawing/2014/main" id="{90B634B0-4792-4A28-B92A-ACA35F17767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185" name="Oval 184">
                              <a:extLst>
                                <a:ext uri="{FF2B5EF4-FFF2-40B4-BE49-F238E27FC236}">
                                  <a16:creationId xmlns:a16="http://schemas.microsoft.com/office/drawing/2014/main" id="{1B466310-2C61-42F1-81EB-2B5BF01B2267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183" name="Oval 182">
                            <a:extLst>
                              <a:ext uri="{FF2B5EF4-FFF2-40B4-BE49-F238E27FC236}">
                                <a16:creationId xmlns:a16="http://schemas.microsoft.com/office/drawing/2014/main" id="{53A72A9A-79AE-4A89-8938-7A85E2248DE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6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181" name="Oval 180">
                          <a:extLst>
                            <a:ext uri="{FF2B5EF4-FFF2-40B4-BE49-F238E27FC236}">
                              <a16:creationId xmlns:a16="http://schemas.microsoft.com/office/drawing/2014/main" id="{02618DCD-5B83-4412-9D1A-968C246DCAC1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6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179" name="Oval 178">
                        <a:extLst>
                          <a:ext uri="{FF2B5EF4-FFF2-40B4-BE49-F238E27FC236}">
                            <a16:creationId xmlns:a16="http://schemas.microsoft.com/office/drawing/2014/main" id="{29B173F9-A6EA-4B31-B4C6-3C8DE08F2F11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6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177" name="Oval 176">
                      <a:extLst>
                        <a:ext uri="{FF2B5EF4-FFF2-40B4-BE49-F238E27FC236}">
                          <a16:creationId xmlns:a16="http://schemas.microsoft.com/office/drawing/2014/main" id="{466DB0E2-4B80-4A09-8BCA-9432E1E1DAE3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6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174" name="Oval 173">
                    <a:extLst>
                      <a:ext uri="{FF2B5EF4-FFF2-40B4-BE49-F238E27FC236}">
                        <a16:creationId xmlns:a16="http://schemas.microsoft.com/office/drawing/2014/main" id="{20D2F087-D77F-4913-922E-014FB9DEE63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166" name="Oval 165">
                  <a:extLst>
                    <a:ext uri="{FF2B5EF4-FFF2-40B4-BE49-F238E27FC236}">
                      <a16:creationId xmlns:a16="http://schemas.microsoft.com/office/drawing/2014/main" id="{DD44EC19-A244-4489-9CB8-0361CFBFD02F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67" name="Oval 166">
                  <a:extLst>
                    <a:ext uri="{FF2B5EF4-FFF2-40B4-BE49-F238E27FC236}">
                      <a16:creationId xmlns:a16="http://schemas.microsoft.com/office/drawing/2014/main" id="{C5C029E7-6D6D-4D14-8D8E-E407011AF097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69" name="Oval 168">
                  <a:extLst>
                    <a:ext uri="{FF2B5EF4-FFF2-40B4-BE49-F238E27FC236}">
                      <a16:creationId xmlns:a16="http://schemas.microsoft.com/office/drawing/2014/main" id="{4A74D8A7-ACD3-40A3-918D-46DF99BF9F3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71" name="Oval 170">
                  <a:extLst>
                    <a:ext uri="{FF2B5EF4-FFF2-40B4-BE49-F238E27FC236}">
                      <a16:creationId xmlns:a16="http://schemas.microsoft.com/office/drawing/2014/main" id="{9C994ED9-5124-452B-986B-4782056BCFB3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72" name="Oval 171">
                  <a:extLst>
                    <a:ext uri="{FF2B5EF4-FFF2-40B4-BE49-F238E27FC236}">
                      <a16:creationId xmlns:a16="http://schemas.microsoft.com/office/drawing/2014/main" id="{8ADCBFB4-9F0A-40FB-A585-2728254E0A7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64" name="Oval 163">
                <a:extLst>
                  <a:ext uri="{FF2B5EF4-FFF2-40B4-BE49-F238E27FC236}">
                    <a16:creationId xmlns:a16="http://schemas.microsoft.com/office/drawing/2014/main" id="{42E049E2-81A6-45F8-BA9F-DEA21400B1AD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75F20D6C-6085-4D3F-9186-6895908C97B9}"/>
                </a:ext>
              </a:extLst>
            </p:cNvPr>
            <p:cNvSpPr/>
            <p:nvPr userDrawn="1"/>
          </p:nvSpPr>
          <p:spPr>
            <a:xfrm rot="16200000">
              <a:off x="506891" y="5335524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BC56BE23-DE49-4D55-A6A0-DFE2A870120D}"/>
                </a:ext>
              </a:extLst>
            </p:cNvPr>
            <p:cNvSpPr/>
            <p:nvPr userDrawn="1"/>
          </p:nvSpPr>
          <p:spPr>
            <a:xfrm>
              <a:off x="2028658" y="6089528"/>
              <a:ext cx="2049251" cy="76847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BCF3BD55-FF25-4CA9-8016-81AEB8AA43E8}"/>
                </a:ext>
              </a:extLst>
            </p:cNvPr>
            <p:cNvSpPr/>
            <p:nvPr userDrawn="1"/>
          </p:nvSpPr>
          <p:spPr>
            <a:xfrm>
              <a:off x="3838078" y="1859479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DE09EA6C-7AC2-47BE-95B8-4D3412867BA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1990665"/>
              <a:ext cx="4023360" cy="33894"/>
            </a:xfrm>
            <a:prstGeom prst="line">
              <a:avLst/>
            </a:prstGeom>
            <a:ln w="508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74771" y="576943"/>
            <a:ext cx="6449786" cy="2785508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00591F-8CE8-B626-C81A-6C960B2BAE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74772" y="3373686"/>
            <a:ext cx="6449785" cy="1029586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92" name="Date Placeholder 3">
            <a:extLst>
              <a:ext uri="{FF2B5EF4-FFF2-40B4-BE49-F238E27FC236}">
                <a16:creationId xmlns:a16="http://schemas.microsoft.com/office/drawing/2014/main" id="{2837477B-3D20-4982-86AF-91100FE408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19821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193" name="Footer Placeholder 4">
            <a:extLst>
              <a:ext uri="{FF2B5EF4-FFF2-40B4-BE49-F238E27FC236}">
                <a16:creationId xmlns:a16="http://schemas.microsoft.com/office/drawing/2014/main" id="{B6E38A1E-AF37-4A09-9B69-65397A079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27198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94" name="Slide Number Placeholder 5">
            <a:extLst>
              <a:ext uri="{FF2B5EF4-FFF2-40B4-BE49-F238E27FC236}">
                <a16:creationId xmlns:a16="http://schemas.microsoft.com/office/drawing/2014/main" id="{FB77B535-C760-4E32-8A7E-BF9AD08BB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2847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70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56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1736" y="896112"/>
            <a:ext cx="9389288" cy="1362456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88DF45F-9FEA-47BE-AC15-52BE148E1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C51E8B0-FB58-4BB5-9CDA-4A1B4DBC5E90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548A0B2-480B-4F04-B7B5-67A328B174D1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60A19E0-B2DF-4E35-AD7A-80B5C429C6C1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Picture 11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9C1C8F39-77F2-4753-A57A-2FD46715F2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A6AF7B2-2B49-4313-AA4E-3FD77CF46A04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9AA5A01-9E59-4C92-9634-32DB51F918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D3A8643-F793-41FD-AA08-DC814719C40C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31" name="Graphic 30">
              <a:extLst>
                <a:ext uri="{FF2B5EF4-FFF2-40B4-BE49-F238E27FC236}">
                  <a16:creationId xmlns:a16="http://schemas.microsoft.com/office/drawing/2014/main" id="{F50D01F0-AD27-490F-8044-37B2D9E233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  <p:sp>
        <p:nvSpPr>
          <p:cNvPr id="32" name="Date Placeholder 3">
            <a:extLst>
              <a:ext uri="{FF2B5EF4-FFF2-40B4-BE49-F238E27FC236}">
                <a16:creationId xmlns:a16="http://schemas.microsoft.com/office/drawing/2014/main" id="{417A4AF6-C906-4001-BDD2-33E1163185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1735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33" name="Footer Placeholder 4">
            <a:extLst>
              <a:ext uri="{FF2B5EF4-FFF2-40B4-BE49-F238E27FC236}">
                <a16:creationId xmlns:a16="http://schemas.microsoft.com/office/drawing/2014/main" id="{5D94E674-98A0-4C77-80E5-084E3946B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2448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36214990-C58C-4D62-9381-40A242460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135D7B7-20E9-ADCF-4417-B443AF3112F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71734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D4468C5-0B68-8408-80C5-F8681CA9891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5645989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813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raphic 25">
            <a:extLst>
              <a:ext uri="{FF2B5EF4-FFF2-40B4-BE49-F238E27FC236}">
                <a16:creationId xmlns:a16="http://schemas.microsoft.com/office/drawing/2014/main" id="{E1BC9BFE-80C0-4DA9-92DB-070C41E412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8097646">
            <a:off x="403102" y="-983359"/>
            <a:ext cx="2029968" cy="2029968"/>
          </a:xfrm>
          <a:prstGeom prst="rect">
            <a:avLst/>
          </a:prstGeom>
        </p:spPr>
      </p:pic>
      <p:sp>
        <p:nvSpPr>
          <p:cNvPr id="8" name="Rectangle 23">
            <a:extLst>
              <a:ext uri="{FF2B5EF4-FFF2-40B4-BE49-F238E27FC236}">
                <a16:creationId xmlns:a16="http://schemas.microsoft.com/office/drawing/2014/main" id="{F5ED01E4-35BF-4165-86B2-E3BDFD91D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3508190">
            <a:off x="-1025089" y="458228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7E6DD28-C71B-4484-973A-D12A27730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902533">
            <a:off x="407892" y="1900474"/>
            <a:ext cx="2029968" cy="2029968"/>
          </a:xfrm>
          <a:prstGeom prst="rect">
            <a:avLst/>
          </a:prstGeom>
        </p:spPr>
      </p:pic>
      <p:sp>
        <p:nvSpPr>
          <p:cNvPr id="11" name="Rectangle 23">
            <a:extLst>
              <a:ext uri="{FF2B5EF4-FFF2-40B4-BE49-F238E27FC236}">
                <a16:creationId xmlns:a16="http://schemas.microsoft.com/office/drawing/2014/main" id="{AB403917-256D-4254-A12F-F8BD19470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8900000">
            <a:off x="413443" y="1923515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EB06A536-5FCB-4761-9EFF-D54BE44B1F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8786">
            <a:off x="-1021285" y="3355869"/>
            <a:ext cx="2029968" cy="2029968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B73C61F-3D48-4791-8280-D98D2C01E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3489227">
            <a:off x="1859807" y="3357927"/>
            <a:ext cx="2029968" cy="2029968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94213EEF-F759-4045-9F53-49C1B4ECED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7411" y="5806395"/>
            <a:ext cx="2870810" cy="1000774"/>
            <a:chOff x="-13699" y="5839164"/>
            <a:chExt cx="2862790" cy="1000774"/>
          </a:xfrm>
        </p:grpSpPr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2EA4D38A-6ACD-4296-B454-E5BD7EAC7990}"/>
                </a:ext>
              </a:extLst>
            </p:cNvPr>
            <p:cNvSpPr/>
            <p:nvPr userDrawn="1"/>
          </p:nvSpPr>
          <p:spPr>
            <a:xfrm>
              <a:off x="-13699" y="5839164"/>
              <a:ext cx="2862790" cy="28868"/>
            </a:xfrm>
            <a:custGeom>
              <a:avLst/>
              <a:gdLst>
                <a:gd name="connsiteX0" fmla="*/ 0 w 2862790"/>
                <a:gd name="connsiteY0" fmla="*/ 0 h 28868"/>
                <a:gd name="connsiteX1" fmla="*/ 2862790 w 2862790"/>
                <a:gd name="connsiteY1" fmla="*/ 0 h 28868"/>
                <a:gd name="connsiteX2" fmla="*/ 2833921 w 2862790"/>
                <a:gd name="connsiteY2" fmla="*/ 28868 h 28868"/>
                <a:gd name="connsiteX3" fmla="*/ 28868 w 2862790"/>
                <a:gd name="connsiteY3" fmla="*/ 28868 h 28868"/>
                <a:gd name="connsiteX4" fmla="*/ 0 w 286279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2790" h="28868">
                  <a:moveTo>
                    <a:pt x="0" y="0"/>
                  </a:moveTo>
                  <a:lnTo>
                    <a:pt x="2862790" y="0"/>
                  </a:lnTo>
                  <a:lnTo>
                    <a:pt x="2833921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74E32D04-F635-443B-B642-A509F0473CB5}"/>
                </a:ext>
              </a:extLst>
            </p:cNvPr>
            <p:cNvSpPr/>
            <p:nvPr userDrawn="1"/>
          </p:nvSpPr>
          <p:spPr>
            <a:xfrm>
              <a:off x="47246" y="5900109"/>
              <a:ext cx="2740900" cy="28868"/>
            </a:xfrm>
            <a:custGeom>
              <a:avLst/>
              <a:gdLst>
                <a:gd name="connsiteX0" fmla="*/ 0 w 2740900"/>
                <a:gd name="connsiteY0" fmla="*/ 0 h 28868"/>
                <a:gd name="connsiteX1" fmla="*/ 2740900 w 2740900"/>
                <a:gd name="connsiteY1" fmla="*/ 0 h 28868"/>
                <a:gd name="connsiteX2" fmla="*/ 2712032 w 2740900"/>
                <a:gd name="connsiteY2" fmla="*/ 28868 h 28868"/>
                <a:gd name="connsiteX3" fmla="*/ 28868 w 2740900"/>
                <a:gd name="connsiteY3" fmla="*/ 28868 h 28868"/>
                <a:gd name="connsiteX4" fmla="*/ 0 w 274090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0900" h="28868">
                  <a:moveTo>
                    <a:pt x="0" y="0"/>
                  </a:moveTo>
                  <a:lnTo>
                    <a:pt x="2740900" y="0"/>
                  </a:lnTo>
                  <a:lnTo>
                    <a:pt x="2712032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C95F7659-0C0B-4798-8392-E6B36B62DEA4}"/>
                </a:ext>
              </a:extLst>
            </p:cNvPr>
            <p:cNvSpPr/>
            <p:nvPr userDrawn="1"/>
          </p:nvSpPr>
          <p:spPr>
            <a:xfrm>
              <a:off x="108992" y="5960251"/>
              <a:ext cx="2619012" cy="29671"/>
            </a:xfrm>
            <a:custGeom>
              <a:avLst/>
              <a:gdLst>
                <a:gd name="connsiteX0" fmla="*/ 0 w 2619012"/>
                <a:gd name="connsiteY0" fmla="*/ 0 h 29671"/>
                <a:gd name="connsiteX1" fmla="*/ 2619012 w 2619012"/>
                <a:gd name="connsiteY1" fmla="*/ 0 h 29671"/>
                <a:gd name="connsiteX2" fmla="*/ 2590143 w 2619012"/>
                <a:gd name="connsiteY2" fmla="*/ 28868 h 29671"/>
                <a:gd name="connsiteX3" fmla="*/ 28067 w 2619012"/>
                <a:gd name="connsiteY3" fmla="*/ 29671 h 29671"/>
                <a:gd name="connsiteX4" fmla="*/ 28869 w 2619012"/>
                <a:gd name="connsiteY4" fmla="*/ 28869 h 29671"/>
                <a:gd name="connsiteX5" fmla="*/ 0 w 2619012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19012" h="29671">
                  <a:moveTo>
                    <a:pt x="0" y="0"/>
                  </a:moveTo>
                  <a:lnTo>
                    <a:pt x="2619012" y="0"/>
                  </a:lnTo>
                  <a:lnTo>
                    <a:pt x="2590143" y="28868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BB69ABA-A9D2-4649-A1AB-E12AA2D2C8E7}"/>
                </a:ext>
              </a:extLst>
            </p:cNvPr>
            <p:cNvSpPr/>
            <p:nvPr userDrawn="1"/>
          </p:nvSpPr>
          <p:spPr>
            <a:xfrm>
              <a:off x="169937" y="6021196"/>
              <a:ext cx="2497122" cy="29670"/>
            </a:xfrm>
            <a:custGeom>
              <a:avLst/>
              <a:gdLst>
                <a:gd name="connsiteX0" fmla="*/ 0 w 2497122"/>
                <a:gd name="connsiteY0" fmla="*/ 0 h 29670"/>
                <a:gd name="connsiteX1" fmla="*/ 2497122 w 2497122"/>
                <a:gd name="connsiteY1" fmla="*/ 0 h 29670"/>
                <a:gd name="connsiteX2" fmla="*/ 2468254 w 2497122"/>
                <a:gd name="connsiteY2" fmla="*/ 28868 h 29670"/>
                <a:gd name="connsiteX3" fmla="*/ 28066 w 2497122"/>
                <a:gd name="connsiteY3" fmla="*/ 29670 h 29670"/>
                <a:gd name="connsiteX4" fmla="*/ 28868 w 2497122"/>
                <a:gd name="connsiteY4" fmla="*/ 28868 h 29670"/>
                <a:gd name="connsiteX5" fmla="*/ 0 w 2497122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97122" h="29670">
                  <a:moveTo>
                    <a:pt x="0" y="0"/>
                  </a:moveTo>
                  <a:lnTo>
                    <a:pt x="2497122" y="0"/>
                  </a:lnTo>
                  <a:lnTo>
                    <a:pt x="2468254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8B88CE23-E34F-470C-8C56-46C08322365F}"/>
                </a:ext>
              </a:extLst>
            </p:cNvPr>
            <p:cNvSpPr/>
            <p:nvPr userDrawn="1"/>
          </p:nvSpPr>
          <p:spPr>
            <a:xfrm>
              <a:off x="229279" y="6082140"/>
              <a:ext cx="2376837" cy="28869"/>
            </a:xfrm>
            <a:custGeom>
              <a:avLst/>
              <a:gdLst>
                <a:gd name="connsiteX0" fmla="*/ 0 w 2376837"/>
                <a:gd name="connsiteY0" fmla="*/ 0 h 28869"/>
                <a:gd name="connsiteX1" fmla="*/ 2376837 w 2376837"/>
                <a:gd name="connsiteY1" fmla="*/ 0 h 28869"/>
                <a:gd name="connsiteX2" fmla="*/ 2347968 w 2376837"/>
                <a:gd name="connsiteY2" fmla="*/ 28868 h 28869"/>
                <a:gd name="connsiteX3" fmla="*/ 28868 w 2376837"/>
                <a:gd name="connsiteY3" fmla="*/ 28869 h 28869"/>
                <a:gd name="connsiteX4" fmla="*/ 0 w 2376837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837" h="28869">
                  <a:moveTo>
                    <a:pt x="0" y="0"/>
                  </a:moveTo>
                  <a:lnTo>
                    <a:pt x="2376837" y="0"/>
                  </a:lnTo>
                  <a:lnTo>
                    <a:pt x="2347968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75BCEDE2-961E-42E0-AF9C-3D070C974007}"/>
                </a:ext>
              </a:extLst>
            </p:cNvPr>
            <p:cNvSpPr/>
            <p:nvPr userDrawn="1"/>
          </p:nvSpPr>
          <p:spPr>
            <a:xfrm>
              <a:off x="290222" y="6143085"/>
              <a:ext cx="2254948" cy="28868"/>
            </a:xfrm>
            <a:custGeom>
              <a:avLst/>
              <a:gdLst>
                <a:gd name="connsiteX0" fmla="*/ 0 w 2254948"/>
                <a:gd name="connsiteY0" fmla="*/ 0 h 28868"/>
                <a:gd name="connsiteX1" fmla="*/ 2254948 w 2254948"/>
                <a:gd name="connsiteY1" fmla="*/ 0 h 28868"/>
                <a:gd name="connsiteX2" fmla="*/ 2226080 w 2254948"/>
                <a:gd name="connsiteY2" fmla="*/ 28868 h 28868"/>
                <a:gd name="connsiteX3" fmla="*/ 28868 w 2254948"/>
                <a:gd name="connsiteY3" fmla="*/ 28868 h 28868"/>
                <a:gd name="connsiteX4" fmla="*/ 0 w 2254948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54948" h="28868">
                  <a:moveTo>
                    <a:pt x="0" y="0"/>
                  </a:moveTo>
                  <a:lnTo>
                    <a:pt x="2254948" y="0"/>
                  </a:lnTo>
                  <a:lnTo>
                    <a:pt x="2226080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B930397-7A2A-4C50-9EC9-7E3107D065D2}"/>
                </a:ext>
              </a:extLst>
            </p:cNvPr>
            <p:cNvSpPr/>
            <p:nvPr userDrawn="1"/>
          </p:nvSpPr>
          <p:spPr>
            <a:xfrm>
              <a:off x="351970" y="6203227"/>
              <a:ext cx="2133059" cy="29671"/>
            </a:xfrm>
            <a:custGeom>
              <a:avLst/>
              <a:gdLst>
                <a:gd name="connsiteX0" fmla="*/ 2133059 w 2133059"/>
                <a:gd name="connsiteY0" fmla="*/ 0 h 29671"/>
                <a:gd name="connsiteX1" fmla="*/ 2104190 w 2133059"/>
                <a:gd name="connsiteY1" fmla="*/ 28869 h 29671"/>
                <a:gd name="connsiteX2" fmla="*/ 28066 w 2133059"/>
                <a:gd name="connsiteY2" fmla="*/ 29671 h 29671"/>
                <a:gd name="connsiteX3" fmla="*/ 28868 w 2133059"/>
                <a:gd name="connsiteY3" fmla="*/ 28869 h 29671"/>
                <a:gd name="connsiteX4" fmla="*/ 0 w 2133059"/>
                <a:gd name="connsiteY4" fmla="*/ 1 h 29671"/>
                <a:gd name="connsiteX5" fmla="*/ 2133059 w 2133059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33059" h="29671">
                  <a:moveTo>
                    <a:pt x="2133059" y="0"/>
                  </a:moveTo>
                  <a:lnTo>
                    <a:pt x="2104190" y="28869"/>
                  </a:lnTo>
                  <a:lnTo>
                    <a:pt x="28066" y="29671"/>
                  </a:lnTo>
                  <a:lnTo>
                    <a:pt x="28868" y="28869"/>
                  </a:lnTo>
                  <a:lnTo>
                    <a:pt x="0" y="1"/>
                  </a:lnTo>
                  <a:lnTo>
                    <a:pt x="213305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8CA98174-D81B-4241-92F9-D0D2028FFEA9}"/>
                </a:ext>
              </a:extLst>
            </p:cNvPr>
            <p:cNvSpPr/>
            <p:nvPr userDrawn="1"/>
          </p:nvSpPr>
          <p:spPr>
            <a:xfrm>
              <a:off x="411310" y="6264172"/>
              <a:ext cx="2012774" cy="28868"/>
            </a:xfrm>
            <a:custGeom>
              <a:avLst/>
              <a:gdLst>
                <a:gd name="connsiteX0" fmla="*/ 0 w 2012774"/>
                <a:gd name="connsiteY0" fmla="*/ 0 h 28868"/>
                <a:gd name="connsiteX1" fmla="*/ 2012774 w 2012774"/>
                <a:gd name="connsiteY1" fmla="*/ 0 h 28868"/>
                <a:gd name="connsiteX2" fmla="*/ 1983905 w 2012774"/>
                <a:gd name="connsiteY2" fmla="*/ 28868 h 28868"/>
                <a:gd name="connsiteX3" fmla="*/ 28868 w 2012774"/>
                <a:gd name="connsiteY3" fmla="*/ 28868 h 28868"/>
                <a:gd name="connsiteX4" fmla="*/ 0 w 201277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2774" h="28868">
                  <a:moveTo>
                    <a:pt x="0" y="0"/>
                  </a:moveTo>
                  <a:lnTo>
                    <a:pt x="2012774" y="0"/>
                  </a:lnTo>
                  <a:lnTo>
                    <a:pt x="1983905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E4CE4FB8-5E60-4288-B2FA-CF9316ED449F}"/>
                </a:ext>
              </a:extLst>
            </p:cNvPr>
            <p:cNvSpPr/>
            <p:nvPr userDrawn="1"/>
          </p:nvSpPr>
          <p:spPr>
            <a:xfrm>
              <a:off x="472255" y="6325117"/>
              <a:ext cx="1890884" cy="28868"/>
            </a:xfrm>
            <a:custGeom>
              <a:avLst/>
              <a:gdLst>
                <a:gd name="connsiteX0" fmla="*/ 0 w 1890884"/>
                <a:gd name="connsiteY0" fmla="*/ 0 h 28868"/>
                <a:gd name="connsiteX1" fmla="*/ 1890884 w 1890884"/>
                <a:gd name="connsiteY1" fmla="*/ 0 h 28868"/>
                <a:gd name="connsiteX2" fmla="*/ 1862016 w 1890884"/>
                <a:gd name="connsiteY2" fmla="*/ 28868 h 28868"/>
                <a:gd name="connsiteX3" fmla="*/ 28868 w 1890884"/>
                <a:gd name="connsiteY3" fmla="*/ 28868 h 28868"/>
                <a:gd name="connsiteX4" fmla="*/ 0 w 189088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0884" h="28868">
                  <a:moveTo>
                    <a:pt x="0" y="0"/>
                  </a:moveTo>
                  <a:lnTo>
                    <a:pt x="1890884" y="0"/>
                  </a:lnTo>
                  <a:lnTo>
                    <a:pt x="1862016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6F69FE5C-0AF0-42F6-A721-9E2244C967AA}"/>
                </a:ext>
              </a:extLst>
            </p:cNvPr>
            <p:cNvSpPr/>
            <p:nvPr userDrawn="1"/>
          </p:nvSpPr>
          <p:spPr>
            <a:xfrm>
              <a:off x="533199" y="6386061"/>
              <a:ext cx="1768996" cy="28869"/>
            </a:xfrm>
            <a:custGeom>
              <a:avLst/>
              <a:gdLst>
                <a:gd name="connsiteX0" fmla="*/ 0 w 1768996"/>
                <a:gd name="connsiteY0" fmla="*/ 0 h 28869"/>
                <a:gd name="connsiteX1" fmla="*/ 1768996 w 1768996"/>
                <a:gd name="connsiteY1" fmla="*/ 0 h 28869"/>
                <a:gd name="connsiteX2" fmla="*/ 1740128 w 1768996"/>
                <a:gd name="connsiteY2" fmla="*/ 28868 h 28869"/>
                <a:gd name="connsiteX3" fmla="*/ 28869 w 1768996"/>
                <a:gd name="connsiteY3" fmla="*/ 28869 h 28869"/>
                <a:gd name="connsiteX4" fmla="*/ 0 w 1768996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8996" h="28869">
                  <a:moveTo>
                    <a:pt x="0" y="0"/>
                  </a:moveTo>
                  <a:lnTo>
                    <a:pt x="1768996" y="0"/>
                  </a:lnTo>
                  <a:lnTo>
                    <a:pt x="1740128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E8311083-D41B-4770-B6A9-AFA83AAF2885}"/>
                </a:ext>
              </a:extLst>
            </p:cNvPr>
            <p:cNvSpPr/>
            <p:nvPr userDrawn="1"/>
          </p:nvSpPr>
          <p:spPr>
            <a:xfrm>
              <a:off x="594946" y="6446204"/>
              <a:ext cx="1647106" cy="29670"/>
            </a:xfrm>
            <a:custGeom>
              <a:avLst/>
              <a:gdLst>
                <a:gd name="connsiteX0" fmla="*/ 0 w 1647106"/>
                <a:gd name="connsiteY0" fmla="*/ 0 h 29670"/>
                <a:gd name="connsiteX1" fmla="*/ 1647106 w 1647106"/>
                <a:gd name="connsiteY1" fmla="*/ 0 h 29670"/>
                <a:gd name="connsiteX2" fmla="*/ 1618238 w 1647106"/>
                <a:gd name="connsiteY2" fmla="*/ 28868 h 29670"/>
                <a:gd name="connsiteX3" fmla="*/ 28066 w 1647106"/>
                <a:gd name="connsiteY3" fmla="*/ 29670 h 29670"/>
                <a:gd name="connsiteX4" fmla="*/ 28868 w 1647106"/>
                <a:gd name="connsiteY4" fmla="*/ 28868 h 29670"/>
                <a:gd name="connsiteX5" fmla="*/ 0 w 1647106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7106" h="29670">
                  <a:moveTo>
                    <a:pt x="0" y="0"/>
                  </a:moveTo>
                  <a:lnTo>
                    <a:pt x="1647106" y="0"/>
                  </a:lnTo>
                  <a:lnTo>
                    <a:pt x="1618238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730A62EE-9416-445D-B0B2-018F008614B8}"/>
                </a:ext>
              </a:extLst>
            </p:cNvPr>
            <p:cNvSpPr/>
            <p:nvPr userDrawn="1"/>
          </p:nvSpPr>
          <p:spPr>
            <a:xfrm>
              <a:off x="654287" y="6507148"/>
              <a:ext cx="1526821" cy="28869"/>
            </a:xfrm>
            <a:custGeom>
              <a:avLst/>
              <a:gdLst>
                <a:gd name="connsiteX0" fmla="*/ 0 w 1526821"/>
                <a:gd name="connsiteY0" fmla="*/ 0 h 28869"/>
                <a:gd name="connsiteX1" fmla="*/ 1526821 w 1526821"/>
                <a:gd name="connsiteY1" fmla="*/ 0 h 28869"/>
                <a:gd name="connsiteX2" fmla="*/ 1497952 w 1526821"/>
                <a:gd name="connsiteY2" fmla="*/ 28868 h 28869"/>
                <a:gd name="connsiteX3" fmla="*/ 28868 w 1526821"/>
                <a:gd name="connsiteY3" fmla="*/ 28869 h 28869"/>
                <a:gd name="connsiteX4" fmla="*/ 0 w 1526821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26821" h="28869">
                  <a:moveTo>
                    <a:pt x="0" y="0"/>
                  </a:moveTo>
                  <a:lnTo>
                    <a:pt x="1526821" y="0"/>
                  </a:lnTo>
                  <a:lnTo>
                    <a:pt x="1497952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4A92E211-EBEF-4E62-97FD-46ECC42436DF}"/>
                </a:ext>
              </a:extLst>
            </p:cNvPr>
            <p:cNvSpPr/>
            <p:nvPr userDrawn="1"/>
          </p:nvSpPr>
          <p:spPr>
            <a:xfrm>
              <a:off x="715231" y="6568093"/>
              <a:ext cx="1404932" cy="28868"/>
            </a:xfrm>
            <a:custGeom>
              <a:avLst/>
              <a:gdLst>
                <a:gd name="connsiteX0" fmla="*/ 0 w 1404932"/>
                <a:gd name="connsiteY0" fmla="*/ 0 h 28868"/>
                <a:gd name="connsiteX1" fmla="*/ 1404932 w 1404932"/>
                <a:gd name="connsiteY1" fmla="*/ 0 h 28868"/>
                <a:gd name="connsiteX2" fmla="*/ 1376064 w 1404932"/>
                <a:gd name="connsiteY2" fmla="*/ 28868 h 28868"/>
                <a:gd name="connsiteX3" fmla="*/ 28868 w 1404932"/>
                <a:gd name="connsiteY3" fmla="*/ 28868 h 28868"/>
                <a:gd name="connsiteX4" fmla="*/ 0 w 1404932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4932" h="28868">
                  <a:moveTo>
                    <a:pt x="0" y="0"/>
                  </a:moveTo>
                  <a:lnTo>
                    <a:pt x="1404932" y="0"/>
                  </a:lnTo>
                  <a:lnTo>
                    <a:pt x="1376064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CC8A63A1-564C-478A-B490-96E1C76014CC}"/>
                </a:ext>
              </a:extLst>
            </p:cNvPr>
            <p:cNvSpPr/>
            <p:nvPr userDrawn="1"/>
          </p:nvSpPr>
          <p:spPr>
            <a:xfrm>
              <a:off x="776977" y="6628235"/>
              <a:ext cx="1283044" cy="29671"/>
            </a:xfrm>
            <a:custGeom>
              <a:avLst/>
              <a:gdLst>
                <a:gd name="connsiteX0" fmla="*/ 1283044 w 1283044"/>
                <a:gd name="connsiteY0" fmla="*/ 0 h 29671"/>
                <a:gd name="connsiteX1" fmla="*/ 1254175 w 1283044"/>
                <a:gd name="connsiteY1" fmla="*/ 28869 h 29671"/>
                <a:gd name="connsiteX2" fmla="*/ 28067 w 1283044"/>
                <a:gd name="connsiteY2" fmla="*/ 29671 h 29671"/>
                <a:gd name="connsiteX3" fmla="*/ 28869 w 1283044"/>
                <a:gd name="connsiteY3" fmla="*/ 28869 h 29671"/>
                <a:gd name="connsiteX4" fmla="*/ 0 w 1283044"/>
                <a:gd name="connsiteY4" fmla="*/ 1 h 29671"/>
                <a:gd name="connsiteX5" fmla="*/ 1283044 w 1283044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3044" h="29671">
                  <a:moveTo>
                    <a:pt x="1283044" y="0"/>
                  </a:moveTo>
                  <a:lnTo>
                    <a:pt x="1254175" y="28869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1"/>
                  </a:lnTo>
                  <a:lnTo>
                    <a:pt x="128304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4162FC41-462F-4E99-AACA-F5B9C804FB14}"/>
                </a:ext>
              </a:extLst>
            </p:cNvPr>
            <p:cNvSpPr/>
            <p:nvPr userDrawn="1"/>
          </p:nvSpPr>
          <p:spPr>
            <a:xfrm>
              <a:off x="837922" y="6689180"/>
              <a:ext cx="1161154" cy="29670"/>
            </a:xfrm>
            <a:custGeom>
              <a:avLst/>
              <a:gdLst>
                <a:gd name="connsiteX0" fmla="*/ 0 w 1161154"/>
                <a:gd name="connsiteY0" fmla="*/ 0 h 29670"/>
                <a:gd name="connsiteX1" fmla="*/ 1161154 w 1161154"/>
                <a:gd name="connsiteY1" fmla="*/ 0 h 29670"/>
                <a:gd name="connsiteX2" fmla="*/ 1132285 w 1161154"/>
                <a:gd name="connsiteY2" fmla="*/ 28868 h 29670"/>
                <a:gd name="connsiteX3" fmla="*/ 28066 w 1161154"/>
                <a:gd name="connsiteY3" fmla="*/ 29670 h 29670"/>
                <a:gd name="connsiteX4" fmla="*/ 28868 w 1161154"/>
                <a:gd name="connsiteY4" fmla="*/ 28868 h 29670"/>
                <a:gd name="connsiteX5" fmla="*/ 0 w 1161154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1154" h="29670">
                  <a:moveTo>
                    <a:pt x="0" y="0"/>
                  </a:moveTo>
                  <a:lnTo>
                    <a:pt x="1161154" y="0"/>
                  </a:lnTo>
                  <a:lnTo>
                    <a:pt x="1132285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F9B61AC-B03D-4064-9DE6-9818F53F333C}"/>
                </a:ext>
              </a:extLst>
            </p:cNvPr>
            <p:cNvSpPr/>
            <p:nvPr userDrawn="1"/>
          </p:nvSpPr>
          <p:spPr>
            <a:xfrm>
              <a:off x="897263" y="6750124"/>
              <a:ext cx="1040868" cy="28869"/>
            </a:xfrm>
            <a:custGeom>
              <a:avLst/>
              <a:gdLst>
                <a:gd name="connsiteX0" fmla="*/ 0 w 1040868"/>
                <a:gd name="connsiteY0" fmla="*/ 0 h 28869"/>
                <a:gd name="connsiteX1" fmla="*/ 1040868 w 1040868"/>
                <a:gd name="connsiteY1" fmla="*/ 0 h 28869"/>
                <a:gd name="connsiteX2" fmla="*/ 1012000 w 1040868"/>
                <a:gd name="connsiteY2" fmla="*/ 28869 h 28869"/>
                <a:gd name="connsiteX3" fmla="*/ 28868 w 1040868"/>
                <a:gd name="connsiteY3" fmla="*/ 28869 h 28869"/>
                <a:gd name="connsiteX4" fmla="*/ 0 w 1040868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0868" h="28869">
                  <a:moveTo>
                    <a:pt x="0" y="0"/>
                  </a:moveTo>
                  <a:lnTo>
                    <a:pt x="1040868" y="0"/>
                  </a:lnTo>
                  <a:lnTo>
                    <a:pt x="1012000" y="28869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104BA00-790F-438D-AC93-117E23CF2099}"/>
                </a:ext>
              </a:extLst>
            </p:cNvPr>
            <p:cNvSpPr/>
            <p:nvPr userDrawn="1"/>
          </p:nvSpPr>
          <p:spPr>
            <a:xfrm>
              <a:off x="958207" y="6811069"/>
              <a:ext cx="918980" cy="28869"/>
            </a:xfrm>
            <a:custGeom>
              <a:avLst/>
              <a:gdLst>
                <a:gd name="connsiteX0" fmla="*/ 0 w 918980"/>
                <a:gd name="connsiteY0" fmla="*/ 0 h 28869"/>
                <a:gd name="connsiteX1" fmla="*/ 918980 w 918980"/>
                <a:gd name="connsiteY1" fmla="*/ 0 h 28869"/>
                <a:gd name="connsiteX2" fmla="*/ 890112 w 918980"/>
                <a:gd name="connsiteY2" fmla="*/ 28868 h 28869"/>
                <a:gd name="connsiteX3" fmla="*/ 28869 w 918980"/>
                <a:gd name="connsiteY3" fmla="*/ 28869 h 28869"/>
                <a:gd name="connsiteX4" fmla="*/ 0 w 918980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8980" h="28869">
                  <a:moveTo>
                    <a:pt x="0" y="0"/>
                  </a:moveTo>
                  <a:lnTo>
                    <a:pt x="918980" y="0"/>
                  </a:lnTo>
                  <a:lnTo>
                    <a:pt x="890112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01" name="Freeform: Shape 100">
            <a:extLst>
              <a:ext uri="{FF2B5EF4-FFF2-40B4-BE49-F238E27FC236}">
                <a16:creationId xmlns:a16="http://schemas.microsoft.com/office/drawing/2014/main" id="{788A3CD7-1915-41CF-9FB5-E6FEDCA8F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3659" y="5801762"/>
            <a:ext cx="1075475" cy="1058335"/>
          </a:xfrm>
          <a:custGeom>
            <a:avLst/>
            <a:gdLst>
              <a:gd name="connsiteX0" fmla="*/ 1062720 w 1062720"/>
              <a:gd name="connsiteY0" fmla="*/ 0 h 1062720"/>
              <a:gd name="connsiteX1" fmla="*/ 1062720 w 1062720"/>
              <a:gd name="connsiteY1" fmla="*/ 1062720 h 1062720"/>
              <a:gd name="connsiteX2" fmla="*/ 0 w 1062720"/>
              <a:gd name="connsiteY2" fmla="*/ 1062720 h 1062720"/>
              <a:gd name="connsiteX3" fmla="*/ 1062720 w 1062720"/>
              <a:gd name="connsiteY3" fmla="*/ 0 h 1062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2720" h="1062720">
                <a:moveTo>
                  <a:pt x="1062720" y="0"/>
                </a:moveTo>
                <a:lnTo>
                  <a:pt x="1062720" y="1062720"/>
                </a:lnTo>
                <a:lnTo>
                  <a:pt x="0" y="1062720"/>
                </a:lnTo>
                <a:lnTo>
                  <a:pt x="106272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3" name="Freeform: Shape 162">
            <a:extLst>
              <a:ext uri="{FF2B5EF4-FFF2-40B4-BE49-F238E27FC236}">
                <a16:creationId xmlns:a16="http://schemas.microsoft.com/office/drawing/2014/main" id="{FEE07693-1822-40D4-88A4-0F663C787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5546" y="6829131"/>
            <a:ext cx="918980" cy="28869"/>
          </a:xfrm>
          <a:custGeom>
            <a:avLst/>
            <a:gdLst>
              <a:gd name="connsiteX0" fmla="*/ 0 w 918980"/>
              <a:gd name="connsiteY0" fmla="*/ 0 h 28869"/>
              <a:gd name="connsiteX1" fmla="*/ 918980 w 918980"/>
              <a:gd name="connsiteY1" fmla="*/ 0 h 28869"/>
              <a:gd name="connsiteX2" fmla="*/ 890112 w 918980"/>
              <a:gd name="connsiteY2" fmla="*/ 28868 h 28869"/>
              <a:gd name="connsiteX3" fmla="*/ 28869 w 918980"/>
              <a:gd name="connsiteY3" fmla="*/ 28869 h 28869"/>
              <a:gd name="connsiteX4" fmla="*/ 0 w 918980"/>
              <a:gd name="connsiteY4" fmla="*/ 0 h 28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8980" h="28869">
                <a:moveTo>
                  <a:pt x="0" y="0"/>
                </a:moveTo>
                <a:lnTo>
                  <a:pt x="918980" y="0"/>
                </a:lnTo>
                <a:lnTo>
                  <a:pt x="890112" y="28868"/>
                </a:lnTo>
                <a:lnTo>
                  <a:pt x="28869" y="2886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8142DAF-BE54-C239-5685-89D55E027E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0440" y="896111"/>
            <a:ext cx="7889768" cy="2039341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A2EBD71-EB16-773C-A6CB-C6E1259AE70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520440" y="3259056"/>
            <a:ext cx="2994660" cy="3006531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/>
            </a:lvl1pPr>
            <a:lvl2pPr>
              <a:lnSpc>
                <a:spcPts val="2000"/>
              </a:lnSpc>
              <a:defRPr sz="1800"/>
            </a:lvl2pPr>
            <a:lvl3pPr>
              <a:lnSpc>
                <a:spcPts val="2000"/>
              </a:lnSpc>
              <a:defRPr sz="1800"/>
            </a:lvl3pPr>
            <a:lvl4pPr>
              <a:lnSpc>
                <a:spcPts val="2000"/>
              </a:lnSpc>
              <a:defRPr sz="1800"/>
            </a:lvl4pPr>
            <a:lvl5pPr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6944BE1-9937-7EA2-AA56-336B8D5CAAD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826432" y="3253740"/>
            <a:ext cx="4580088" cy="3006531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9" name="Date Placeholder 3">
            <a:extLst>
              <a:ext uri="{FF2B5EF4-FFF2-40B4-BE49-F238E27FC236}">
                <a16:creationId xmlns:a16="http://schemas.microsoft.com/office/drawing/2014/main" id="{5A56B3AA-5CA2-4004-8F95-11FD7B895D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52372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210" name="Footer Placeholder 4">
            <a:extLst>
              <a:ext uri="{FF2B5EF4-FFF2-40B4-BE49-F238E27FC236}">
                <a16:creationId xmlns:a16="http://schemas.microsoft.com/office/drawing/2014/main" id="{07D92F37-472D-4CCB-AA97-FA42E560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42161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11" name="Slide Number Placeholder 5">
            <a:extLst>
              <a:ext uri="{FF2B5EF4-FFF2-40B4-BE49-F238E27FC236}">
                <a16:creationId xmlns:a16="http://schemas.microsoft.com/office/drawing/2014/main" id="{C0E89FFF-230F-4CBA-A6BC-D887B3FF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9320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51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Pictu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07877" y="898524"/>
            <a:ext cx="7606895" cy="2029967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01CF25F4-1889-5FE4-9BE0-413C509639D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11337" y="9212"/>
            <a:ext cx="2029967" cy="4850544"/>
          </a:xfrm>
          <a:custGeom>
            <a:avLst/>
            <a:gdLst>
              <a:gd name="connsiteX0" fmla="*/ 0 w 2029967"/>
              <a:gd name="connsiteY0" fmla="*/ 0 h 4850544"/>
              <a:gd name="connsiteX1" fmla="*/ 2029967 w 2029967"/>
              <a:gd name="connsiteY1" fmla="*/ 0 h 4850544"/>
              <a:gd name="connsiteX2" fmla="*/ 2029967 w 2029967"/>
              <a:gd name="connsiteY2" fmla="*/ 4850544 h 4850544"/>
              <a:gd name="connsiteX3" fmla="*/ 2025599 w 2029967"/>
              <a:gd name="connsiteY3" fmla="*/ 4850544 h 4850544"/>
              <a:gd name="connsiteX4" fmla="*/ 2 w 2029967"/>
              <a:gd name="connsiteY4" fmla="*/ 2824947 h 4850544"/>
              <a:gd name="connsiteX5" fmla="*/ 2 w 2029967"/>
              <a:gd name="connsiteY5" fmla="*/ 4850544 h 4850544"/>
              <a:gd name="connsiteX6" fmla="*/ 0 w 2029967"/>
              <a:gd name="connsiteY6" fmla="*/ 4850544 h 4850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29967" h="4850544">
                <a:moveTo>
                  <a:pt x="0" y="0"/>
                </a:moveTo>
                <a:lnTo>
                  <a:pt x="2029967" y="0"/>
                </a:lnTo>
                <a:lnTo>
                  <a:pt x="2029967" y="4850544"/>
                </a:lnTo>
                <a:lnTo>
                  <a:pt x="2025599" y="4850544"/>
                </a:lnTo>
                <a:lnTo>
                  <a:pt x="2" y="2824947"/>
                </a:lnTo>
                <a:lnTo>
                  <a:pt x="2" y="4850544"/>
                </a:lnTo>
                <a:lnTo>
                  <a:pt x="0" y="485054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C28908-2548-441C-BE9D-8728E1FC8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4863266"/>
            <a:ext cx="2029968" cy="200489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31DC170-FB16-45F8-B62C-DCAB2B9AC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338" y="5865203"/>
            <a:ext cx="2019299" cy="999451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DE2E4A5-BFB0-8F89-C606-A1581EB9FC6E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3803953" y="3259138"/>
            <a:ext cx="7615274" cy="2978150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685800">
              <a:lnSpc>
                <a:spcPts val="2000"/>
              </a:lnSpc>
              <a:defRPr sz="1800">
                <a:solidFill>
                  <a:schemeClr val="tx2"/>
                </a:solidFill>
              </a:defRPr>
            </a:lvl2pPr>
            <a:lvl3pPr marL="1143000">
              <a:lnSpc>
                <a:spcPts val="2000"/>
              </a:lnSpc>
              <a:defRPr sz="1800">
                <a:solidFill>
                  <a:schemeClr val="tx2"/>
                </a:solidFill>
              </a:defRPr>
            </a:lvl3pPr>
            <a:lvl4pPr marL="1600200">
              <a:lnSpc>
                <a:spcPts val="2000"/>
              </a:lnSpc>
              <a:defRPr sz="1800">
                <a:solidFill>
                  <a:schemeClr val="tx2"/>
                </a:solidFill>
              </a:defRPr>
            </a:lvl4pPr>
            <a:lvl5pPr marL="2057400">
              <a:lnSpc>
                <a:spcPts val="2000"/>
              </a:lnSpc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9" name="Date Placeholder 3">
            <a:extLst>
              <a:ext uri="{FF2B5EF4-FFF2-40B4-BE49-F238E27FC236}">
                <a16:creationId xmlns:a16="http://schemas.microsoft.com/office/drawing/2014/main" id="{E2B0C6B8-E2CB-460E-BBC8-AC4339C89D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0395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70" name="Footer Placeholder 4">
            <a:extLst>
              <a:ext uri="{FF2B5EF4-FFF2-40B4-BE49-F238E27FC236}">
                <a16:creationId xmlns:a16="http://schemas.microsoft.com/office/drawing/2014/main" id="{433844D3-0FDA-4C97-9B21-5021A38E4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88630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1" name="Slide Number Placeholder 5">
            <a:extLst>
              <a:ext uri="{FF2B5EF4-FFF2-40B4-BE49-F238E27FC236}">
                <a16:creationId xmlns:a16="http://schemas.microsoft.com/office/drawing/2014/main" id="{EC059538-F80F-46C9-80EB-AC9B56D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2027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78F81CD-65D4-6CA1-E2C2-34DF58B56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000" y="0"/>
            <a:ext cx="1015984" cy="6858000"/>
            <a:chOff x="-1000" y="0"/>
            <a:chExt cx="1015984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419657A-6BE9-88F7-BE4C-6BF3C13F7E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BB2BB8E-26BE-8FBF-1C62-4F42858193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864BEFA-BF82-8BAF-1977-518DCAB0F3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4C6E7FC-E03B-5EE2-7126-8CC1FBCB9D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-462818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59957EF-0F68-275E-1FFC-87388D7174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CECEEA3-55C1-1632-4F14-7E57A80266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00582" y="2932749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16" name="Graphic 15">
              <a:extLst>
                <a:ext uri="{FF2B5EF4-FFF2-40B4-BE49-F238E27FC236}">
                  <a16:creationId xmlns:a16="http://schemas.microsoft.com/office/drawing/2014/main" id="{A6290E86-B21F-0C88-099F-07B046CA1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380762"/>
              <a:ext cx="1828800" cy="914400"/>
            </a:xfrm>
            <a:prstGeom prst="rect">
              <a:avLst/>
            </a:prstGeom>
          </p:spPr>
        </p:pic>
      </p:grpSp>
      <p:sp>
        <p:nvSpPr>
          <p:cNvPr id="26" name="Rectangle 23">
            <a:extLst>
              <a:ext uri="{FF2B5EF4-FFF2-40B4-BE49-F238E27FC236}">
                <a16:creationId xmlns:a16="http://schemas.microsoft.com/office/drawing/2014/main" id="{E489F066-AA0F-D3C7-739B-15808100E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2834159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55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5"/>
            <a:ext cx="10668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1825625"/>
            <a:ext cx="106680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917CC-671D-47EA-B065-51E87EC27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D0B54-5D87-4D1B-9C6E-5A7B87C83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66" r:id="rId2"/>
    <p:sldLayoutId id="2147483704" r:id="rId3"/>
    <p:sldLayoutId id="2147483702" r:id="rId4"/>
    <p:sldLayoutId id="2147483678" r:id="rId5"/>
    <p:sldLayoutId id="2147483681" r:id="rId6"/>
    <p:sldLayoutId id="2147483696" r:id="rId7"/>
    <p:sldLayoutId id="2147483691" r:id="rId8"/>
    <p:sldLayoutId id="2147483677" r:id="rId9"/>
    <p:sldLayoutId id="2147483699" r:id="rId10"/>
    <p:sldLayoutId id="2147483685" r:id="rId11"/>
    <p:sldLayoutId id="2147483676" r:id="rId12"/>
    <p:sldLayoutId id="2147483649" r:id="rId13"/>
    <p:sldLayoutId id="2147483705" r:id="rId14"/>
    <p:sldLayoutId id="2147483706" r:id="rId15"/>
    <p:sldLayoutId id="2147483707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76" userDrawn="1">
          <p15:clr>
            <a:srgbClr val="5ACBF0"/>
          </p15:clr>
        </p15:guide>
        <p15:guide id="2" pos="1920" userDrawn="1">
          <p15:clr>
            <a:srgbClr val="F26B43"/>
          </p15:clr>
        </p15:guide>
        <p15:guide id="3" pos="576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pos="1272" userDrawn="1">
          <p15:clr>
            <a:srgbClr val="9FCC3B"/>
          </p15:clr>
        </p15:guide>
        <p15:guide id="6" pos="2544" userDrawn="1">
          <p15:clr>
            <a:srgbClr val="9FCC3B"/>
          </p15:clr>
        </p15:guide>
        <p15:guide id="7" pos="5112" userDrawn="1">
          <p15:clr>
            <a:srgbClr val="9FCC3B"/>
          </p15:clr>
        </p15:guide>
        <p15:guide id="8" pos="6408" userDrawn="1">
          <p15:clr>
            <a:srgbClr val="9FCC3B"/>
          </p15:clr>
        </p15:guide>
        <p15:guide id="9" pos="3940" userDrawn="1">
          <p15:clr>
            <a:srgbClr val="F26B43"/>
          </p15:clr>
        </p15:guide>
        <p15:guide id="10" pos="7104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3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3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0.png"/><Relationship Id="rId7" Type="http://schemas.openxmlformats.org/officeDocument/2006/relationships/image" Target="../media/image4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35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50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1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1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1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815C6-3AD0-46E6-A74A-1967BD91A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99729" y="765003"/>
            <a:ext cx="6856292" cy="2130596"/>
          </a:xfrm>
        </p:spPr>
        <p:txBody>
          <a:bodyPr>
            <a:normAutofit/>
          </a:bodyPr>
          <a:lstStyle/>
          <a:p>
            <a:r>
              <a:rPr lang="en-US" dirty="0"/>
              <a:t>MULTIVARIAT DATA ANALYSIS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1E9D3D-F60E-31E9-59B6-A7CE29247269}"/>
              </a:ext>
            </a:extLst>
          </p:cNvPr>
          <p:cNvSpPr txBox="1"/>
          <p:nvPr/>
        </p:nvSpPr>
        <p:spPr>
          <a:xfrm>
            <a:off x="6324600" y="4517571"/>
            <a:ext cx="37610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PERTEMUAN 3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br>
              <a:rPr lang="en-US" dirty="0"/>
            </a:b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42425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0" name="Rectangle 4"/>
          <p:cNvSpPr>
            <a:spLocks noChangeArrowheads="1"/>
          </p:cNvSpPr>
          <p:nvPr/>
        </p:nvSpPr>
        <p:spPr bwMode="auto">
          <a:xfrm>
            <a:off x="925108" y="1098550"/>
            <a:ext cx="10337562" cy="539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cs typeface="Arial" panose="020B0604020202020204" pitchFamily="34" charset="0"/>
              </a:rPr>
              <a:t>No Relationship</a:t>
            </a:r>
            <a:endParaRPr lang="en-US" sz="2400" b="1" i="1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83298" name="Rectangle 2"/>
          <p:cNvSpPr>
            <a:spLocks noChangeArrowheads="1"/>
          </p:cNvSpPr>
          <p:nvPr/>
        </p:nvSpPr>
        <p:spPr bwMode="auto">
          <a:xfrm>
            <a:off x="2270089" y="1638300"/>
            <a:ext cx="7727835" cy="4114800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83301" name="Line 5"/>
          <p:cNvSpPr>
            <a:spLocks noChangeShapeType="1"/>
          </p:cNvSpPr>
          <p:nvPr/>
        </p:nvSpPr>
        <p:spPr bwMode="auto">
          <a:xfrm>
            <a:off x="4449084" y="2343150"/>
            <a:ext cx="0" cy="30861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02" name="Text Box 6"/>
          <p:cNvSpPr txBox="1">
            <a:spLocks noChangeArrowheads="1"/>
          </p:cNvSpPr>
          <p:nvPr/>
        </p:nvSpPr>
        <p:spPr bwMode="auto">
          <a:xfrm>
            <a:off x="4145901" y="1824040"/>
            <a:ext cx="659155" cy="46166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E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y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</a:p>
        </p:txBody>
      </p:sp>
      <p:sp>
        <p:nvSpPr>
          <p:cNvPr id="183303" name="Line 7"/>
          <p:cNvSpPr>
            <a:spLocks noChangeShapeType="1"/>
          </p:cNvSpPr>
          <p:nvPr/>
        </p:nvSpPr>
        <p:spPr bwMode="auto">
          <a:xfrm rot="5400000">
            <a:off x="6678755" y="3180531"/>
            <a:ext cx="0" cy="4459341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04" name="Text Box 8"/>
          <p:cNvSpPr txBox="1">
            <a:spLocks noChangeArrowheads="1"/>
          </p:cNvSpPr>
          <p:nvPr/>
        </p:nvSpPr>
        <p:spPr bwMode="auto">
          <a:xfrm>
            <a:off x="9129625" y="5138739"/>
            <a:ext cx="317715" cy="46166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x</a:t>
            </a:r>
            <a:endParaRPr lang="en-US" sz="24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83305" name="Line 9"/>
          <p:cNvSpPr>
            <a:spLocks noChangeShapeType="1"/>
          </p:cNvSpPr>
          <p:nvPr/>
        </p:nvSpPr>
        <p:spPr bwMode="auto">
          <a:xfrm flipV="1">
            <a:off x="4474422" y="3543300"/>
            <a:ext cx="435799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06" name="Text Box 10"/>
          <p:cNvSpPr txBox="1">
            <a:spLocks noChangeArrowheads="1"/>
          </p:cNvSpPr>
          <p:nvPr/>
        </p:nvSpPr>
        <p:spPr bwMode="auto">
          <a:xfrm>
            <a:off x="6128651" y="3725865"/>
            <a:ext cx="1729664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Slope </a:t>
            </a:r>
            <a:r>
              <a:rPr lang="en-US" sz="2400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2400" baseline="-25000" dirty="0">
                <a:solidFill>
                  <a:srgbClr val="000000"/>
                </a:solidFill>
                <a:cs typeface="Arial" panose="020B0604020202020204" pitchFamily="34" charset="0"/>
              </a:rPr>
              <a:t>1</a:t>
            </a:r>
          </a:p>
          <a:p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is 0</a:t>
            </a:r>
          </a:p>
        </p:txBody>
      </p:sp>
      <p:sp>
        <p:nvSpPr>
          <p:cNvPr id="183307" name="Text Box 11"/>
          <p:cNvSpPr txBox="1">
            <a:spLocks noChangeArrowheads="1"/>
          </p:cNvSpPr>
          <p:nvPr/>
        </p:nvSpPr>
        <p:spPr bwMode="auto">
          <a:xfrm>
            <a:off x="5654148" y="3035302"/>
            <a:ext cx="2465996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cs typeface="Arial" panose="020B0604020202020204" pitchFamily="34" charset="0"/>
              </a:rPr>
              <a:t>Regression line</a:t>
            </a:r>
          </a:p>
        </p:txBody>
      </p:sp>
      <p:sp>
        <p:nvSpPr>
          <p:cNvPr id="183308" name="Text Box 12"/>
          <p:cNvSpPr txBox="1">
            <a:spLocks noChangeArrowheads="1"/>
          </p:cNvSpPr>
          <p:nvPr/>
        </p:nvSpPr>
        <p:spPr bwMode="auto">
          <a:xfrm>
            <a:off x="2771171" y="2928940"/>
            <a:ext cx="1447063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Intercept</a:t>
            </a:r>
          </a:p>
          <a:p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             </a:t>
            </a:r>
            <a:r>
              <a:rPr lang="en-US" sz="2400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2400" baseline="-25000" dirty="0">
                <a:solidFill>
                  <a:srgbClr val="000000"/>
                </a:solidFill>
                <a:cs typeface="Arial" panose="020B0604020202020204" pitchFamily="34" charset="0"/>
              </a:rPr>
              <a:t>0</a:t>
            </a:r>
            <a:endParaRPr lang="en-US" sz="24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10</a:t>
            </a:fld>
            <a:endParaRPr lang="en-US"/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301290" y="310423"/>
            <a:ext cx="10337562" cy="64977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b="1" dirty="0"/>
              <a:t>Simple Linear Regression Equation</a:t>
            </a:r>
          </a:p>
        </p:txBody>
      </p:sp>
    </p:spTree>
    <p:extLst>
      <p:ext uri="{BB962C8B-B14F-4D97-AF65-F5344CB8AC3E}">
        <p14:creationId xmlns:p14="http://schemas.microsoft.com/office/powerpoint/2010/main" val="3049593888"/>
      </p:ext>
    </p:extLst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4626444" y="1847850"/>
            <a:ext cx="3187656" cy="762000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7154" name="Rectangle 2"/>
          <p:cNvSpPr>
            <a:spLocks noChangeArrowheads="1"/>
          </p:cNvSpPr>
          <p:nvPr/>
        </p:nvSpPr>
        <p:spPr bwMode="auto">
          <a:xfrm>
            <a:off x="927219" y="557142"/>
            <a:ext cx="10337562" cy="528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l"/>
            <a:r>
              <a:rPr lang="en-US" sz="3200" dirty="0">
                <a:cs typeface="Arial" panose="020B0604020202020204" pitchFamily="34" charset="0"/>
              </a:rPr>
              <a:t>Estimated Simple Linear Regression Equation</a:t>
            </a:r>
          </a:p>
        </p:txBody>
      </p:sp>
      <p:sp>
        <p:nvSpPr>
          <p:cNvPr id="177155" name="Rectangle 3"/>
          <p:cNvSpPr>
            <a:spLocks noChangeArrowheads="1"/>
          </p:cNvSpPr>
          <p:nvPr/>
        </p:nvSpPr>
        <p:spPr bwMode="auto">
          <a:xfrm>
            <a:off x="925108" y="1098550"/>
            <a:ext cx="10337562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The </a:t>
            </a:r>
            <a:r>
              <a:rPr lang="en-US" sz="2400" u="sng" dirty="0">
                <a:solidFill>
                  <a:srgbClr val="000000"/>
                </a:solidFill>
                <a:cs typeface="Arial" panose="020B0604020202020204" pitchFamily="34" charset="0"/>
              </a:rPr>
              <a:t>estimated simple linear regression equation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endParaRPr lang="en-US" sz="2400" i="1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7165" name="Text Box 13"/>
              <p:cNvSpPr txBox="1">
                <a:spLocks noChangeArrowheads="1"/>
              </p:cNvSpPr>
              <p:nvPr/>
            </p:nvSpPr>
            <p:spPr bwMode="auto">
              <a:xfrm>
                <a:off x="906106" y="4167190"/>
                <a:ext cx="7531229" cy="46166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marL="800100" lvl="1" indent="-342900">
                  <a:spcBef>
                    <a:spcPct val="20000"/>
                  </a:spcBef>
                  <a:buSzPct val="100000"/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𝑦</m:t>
                        </m:r>
                      </m:e>
                    </m:acc>
                    <m:r>
                      <a:rPr lang="en-US" sz="2400" i="1">
                        <a:solidFill>
                          <a:srgbClr val="00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is the estimated value of </a:t>
                </a:r>
                <a:r>
                  <a:rPr lang="en-US" sz="2400" i="1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y</a:t>
                </a:r>
                <a:r>
                  <a:rPr lang="en-US" sz="2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for a given </a:t>
                </a:r>
                <a:r>
                  <a:rPr lang="en-US" sz="2400" i="1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x</a:t>
                </a:r>
                <a:r>
                  <a:rPr lang="en-US" sz="2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value.</a:t>
                </a:r>
                <a:endParaRPr lang="en-US" dirty="0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7165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06106" y="4167190"/>
                <a:ext cx="7531229" cy="461665"/>
              </a:xfrm>
              <a:prstGeom prst="rect">
                <a:avLst/>
              </a:prstGeom>
              <a:blipFill>
                <a:blip r:embed="rId3"/>
                <a:stretch>
                  <a:fillRect t="-9333" r="-648" b="-32000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7162" name="Text Box 10"/>
          <p:cNvSpPr txBox="1">
            <a:spLocks noChangeArrowheads="1"/>
          </p:cNvSpPr>
          <p:nvPr/>
        </p:nvSpPr>
        <p:spPr bwMode="auto">
          <a:xfrm>
            <a:off x="906105" y="3729039"/>
            <a:ext cx="4500912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800100" lvl="1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b</a:t>
            </a:r>
            <a:r>
              <a:rPr lang="en-US" sz="2400" baseline="-25000" dirty="0">
                <a:solidFill>
                  <a:srgbClr val="000000"/>
                </a:solidFill>
                <a:cs typeface="Arial" panose="020B0604020202020204" pitchFamily="34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is the slope of the line.</a:t>
            </a:r>
            <a:endParaRPr lang="en-US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77163" name="Text Box 11"/>
          <p:cNvSpPr txBox="1">
            <a:spLocks noChangeArrowheads="1"/>
          </p:cNvSpPr>
          <p:nvPr/>
        </p:nvSpPr>
        <p:spPr bwMode="auto">
          <a:xfrm>
            <a:off x="906104" y="3290889"/>
            <a:ext cx="520225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800100" lvl="1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b</a:t>
            </a:r>
            <a:r>
              <a:rPr lang="en-US" sz="2400" baseline="-25000" dirty="0">
                <a:solidFill>
                  <a:srgbClr val="000000"/>
                </a:solidFill>
                <a:cs typeface="Arial" panose="020B0604020202020204" pitchFamily="34" charset="0"/>
              </a:rPr>
              <a:t>0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is the </a:t>
            </a:r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y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intercept of the line.</a:t>
            </a:r>
            <a:endParaRPr lang="en-US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77164" name="Text Box 12"/>
          <p:cNvSpPr txBox="1">
            <a:spLocks noChangeArrowheads="1"/>
          </p:cNvSpPr>
          <p:nvPr/>
        </p:nvSpPr>
        <p:spPr bwMode="auto">
          <a:xfrm>
            <a:off x="906106" y="2852739"/>
            <a:ext cx="7863563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800100" lvl="1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The graph is called the estimated regression line.</a:t>
            </a:r>
            <a:endParaRPr lang="en-US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760254" y="1978482"/>
                <a:ext cx="3035858" cy="46166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</m:acc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400" dirty="0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0254" y="1978482"/>
                <a:ext cx="3035858" cy="461665"/>
              </a:xfrm>
              <a:prstGeom prst="rect">
                <a:avLst/>
              </a:prstGeom>
              <a:blipFill>
                <a:blip r:embed="rId4"/>
                <a:stretch>
                  <a:fillRect t="-2667" b="-12000"/>
                </a:stretch>
              </a:blipFill>
              <a:effectLst/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989075"/>
      </p:ext>
    </p:extLst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erif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erif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erif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erif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erif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erif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erif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erif" pitchFamily="18" charset="0"/>
                <a:ea typeface="+mn-ea"/>
                <a:cs typeface="+mn-cs"/>
              </a:defRPr>
            </a:lvl9pPr>
          </a:lstStyle>
          <a:p>
            <a:fld id="{949EBC64-41CB-41B8-B6DF-9B1367312BD4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740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1011" y="256858"/>
            <a:ext cx="10337800" cy="706437"/>
          </a:xfrm>
        </p:spPr>
        <p:txBody>
          <a:bodyPr>
            <a:normAutofit/>
          </a:bodyPr>
          <a:lstStyle/>
          <a:p>
            <a:r>
              <a:rPr lang="en-US" sz="3200" dirty="0"/>
              <a:t>Estimation Process</a:t>
            </a:r>
          </a:p>
        </p:txBody>
      </p:sp>
      <p:sp>
        <p:nvSpPr>
          <p:cNvPr id="174083" name="Oval 3"/>
          <p:cNvSpPr>
            <a:spLocks noChangeArrowheads="1"/>
          </p:cNvSpPr>
          <p:nvPr/>
        </p:nvSpPr>
        <p:spPr bwMode="auto">
          <a:xfrm>
            <a:off x="1028568" y="1084852"/>
            <a:ext cx="4712712" cy="23241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6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marL="400050">
              <a:lnSpc>
                <a:spcPct val="90000"/>
              </a:lnSpc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Regression Model</a:t>
            </a:r>
          </a:p>
          <a:p>
            <a:pPr marL="400050">
              <a:lnSpc>
                <a:spcPct val="90000"/>
              </a:lnSpc>
            </a:pP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000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2000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</a:t>
            </a:r>
            <a:r>
              <a:rPr lang="en-US" sz="2000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</a:p>
          <a:p>
            <a:pPr marL="400050">
              <a:lnSpc>
                <a:spcPct val="90000"/>
              </a:lnSpc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Regression Equation</a:t>
            </a:r>
          </a:p>
          <a:p>
            <a:pPr marL="400050">
              <a:lnSpc>
                <a:spcPct val="90000"/>
              </a:lnSpc>
            </a:pP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= </a:t>
            </a:r>
            <a:r>
              <a:rPr lang="en-US" sz="2000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2000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>
              <a:lnSpc>
                <a:spcPct val="90000"/>
              </a:lnSpc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Unknown Parameters</a:t>
            </a:r>
          </a:p>
          <a:p>
            <a:pPr marL="400050">
              <a:lnSpc>
                <a:spcPct val="90000"/>
              </a:lnSpc>
            </a:pPr>
            <a:r>
              <a:rPr lang="en-US" sz="2000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0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084" name="Oval 4"/>
          <p:cNvSpPr>
            <a:spLocks noChangeArrowheads="1"/>
          </p:cNvSpPr>
          <p:nvPr/>
        </p:nvSpPr>
        <p:spPr bwMode="auto">
          <a:xfrm>
            <a:off x="6501394" y="1028700"/>
            <a:ext cx="4636701" cy="24003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 wrap="none" anchor="ctr"/>
          <a:lstStyle/>
          <a:p>
            <a:pPr marL="1027113">
              <a:lnSpc>
                <a:spcPct val="90000"/>
              </a:lnSpc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 Data:</a:t>
            </a:r>
          </a:p>
          <a:p>
            <a:pPr marL="1027113">
              <a:lnSpc>
                <a:spcPct val="90000"/>
              </a:lnSpc>
            </a:pPr>
            <a:r>
              <a:rPr lang="en-US" sz="2000" i="1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2000" i="1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</a:p>
          <a:p>
            <a:pPr marL="1027113">
              <a:lnSpc>
                <a:spcPct val="90000"/>
              </a:lnSpc>
            </a:pPr>
            <a:endParaRPr lang="en-US" sz="7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27113">
              <a:lnSpc>
                <a:spcPct val="90000"/>
              </a:lnSpc>
            </a:pP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y</a:t>
            </a:r>
            <a:r>
              <a:rPr 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pPr marL="1027113">
              <a:lnSpc>
                <a:spcPct val="90000"/>
              </a:lnSpc>
            </a:pPr>
            <a:r>
              <a:rPr lang="en-US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  .</a:t>
            </a:r>
          </a:p>
          <a:p>
            <a:pPr marL="1027113">
              <a:lnSpc>
                <a:spcPct val="90000"/>
              </a:lnSpc>
            </a:pPr>
            <a:r>
              <a:rPr lang="en-US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       .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27113">
              <a:lnSpc>
                <a:spcPct val="90000"/>
              </a:lnSpc>
            </a:pPr>
            <a:r>
              <a:rPr lang="en-US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i="1" baseline="-25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2000" i="1" baseline="-25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000" i="1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085" name="Line 5"/>
          <p:cNvSpPr>
            <a:spLocks noChangeShapeType="1"/>
          </p:cNvSpPr>
          <p:nvPr/>
        </p:nvSpPr>
        <p:spPr bwMode="auto">
          <a:xfrm>
            <a:off x="8097636" y="1847850"/>
            <a:ext cx="1444218" cy="0"/>
          </a:xfrm>
          <a:prstGeom prst="line">
            <a:avLst/>
          </a:prstGeom>
          <a:noFill/>
          <a:ln w="127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endParaRPr lang="en-US"/>
          </a:p>
        </p:txBody>
      </p:sp>
      <p:sp>
        <p:nvSpPr>
          <p:cNvPr id="174087" name="Oval 7"/>
          <p:cNvSpPr>
            <a:spLocks noChangeArrowheads="1"/>
          </p:cNvSpPr>
          <p:nvPr/>
        </p:nvSpPr>
        <p:spPr bwMode="auto">
          <a:xfrm>
            <a:off x="1028568" y="3790950"/>
            <a:ext cx="4712712" cy="23241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0000"/>
            </a:solidFill>
            <a:round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 wrap="none" anchor="ctr"/>
          <a:lstStyle/>
          <a:p>
            <a:pPr marL="739775"/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39775"/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 estimates of</a:t>
            </a:r>
          </a:p>
          <a:p>
            <a:pPr marL="739775"/>
            <a:r>
              <a:rPr lang="en-US" sz="2000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000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cxnSp>
        <p:nvCxnSpPr>
          <p:cNvPr id="174090" name="AutoShape 10"/>
          <p:cNvCxnSpPr>
            <a:cxnSpLocks noChangeShapeType="1"/>
            <a:stCxn id="174083" idx="6"/>
            <a:endCxn id="174084" idx="2"/>
          </p:cNvCxnSpPr>
          <p:nvPr/>
        </p:nvCxnSpPr>
        <p:spPr bwMode="auto">
          <a:xfrm flipV="1">
            <a:off x="5741280" y="2228850"/>
            <a:ext cx="760114" cy="1805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4091" name="AutoShape 11"/>
          <p:cNvCxnSpPr>
            <a:cxnSpLocks noChangeShapeType="1"/>
            <a:stCxn id="174086" idx="2"/>
            <a:endCxn id="174087" idx="6"/>
          </p:cNvCxnSpPr>
          <p:nvPr/>
        </p:nvCxnSpPr>
        <p:spPr bwMode="auto">
          <a:xfrm flipH="1">
            <a:off x="5741280" y="4951186"/>
            <a:ext cx="831904" cy="1814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4092" name="AutoShape 12"/>
          <p:cNvCxnSpPr>
            <a:cxnSpLocks noChangeShapeType="1"/>
            <a:stCxn id="174084" idx="4"/>
            <a:endCxn id="174086" idx="0"/>
          </p:cNvCxnSpPr>
          <p:nvPr/>
        </p:nvCxnSpPr>
        <p:spPr bwMode="auto">
          <a:xfrm>
            <a:off x="8819745" y="3429000"/>
            <a:ext cx="71790" cy="360136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4093" name="AutoShape 13"/>
          <p:cNvCxnSpPr>
            <a:cxnSpLocks noChangeShapeType="1"/>
            <a:stCxn id="174087" idx="0"/>
            <a:endCxn id="174083" idx="4"/>
          </p:cNvCxnSpPr>
          <p:nvPr/>
        </p:nvCxnSpPr>
        <p:spPr bwMode="auto">
          <a:xfrm flipV="1">
            <a:off x="3384924" y="3408952"/>
            <a:ext cx="0" cy="38199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4086" name="Oval 6"/>
          <p:cNvSpPr>
            <a:spLocks noChangeArrowheads="1"/>
          </p:cNvSpPr>
          <p:nvPr/>
        </p:nvSpPr>
        <p:spPr bwMode="auto">
          <a:xfrm>
            <a:off x="6573184" y="3789136"/>
            <a:ext cx="4636701" cy="23241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 wrap="none" anchor="ctr"/>
          <a:lstStyle/>
          <a:p>
            <a:pPr marL="627063"/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Estimated</a:t>
            </a:r>
          </a:p>
          <a:p>
            <a:pPr marL="627063"/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Regression Equation</a:t>
            </a:r>
            <a:endParaRPr lang="en-US" sz="28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7063"/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7063"/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 Statistics</a:t>
            </a:r>
          </a:p>
          <a:p>
            <a:pPr marL="627063"/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0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558317" y="4720353"/>
                <a:ext cx="3035858" cy="46166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</m:acc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4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8317" y="4720353"/>
                <a:ext cx="3035858" cy="461665"/>
              </a:xfrm>
              <a:prstGeom prst="rect">
                <a:avLst/>
              </a:prstGeom>
              <a:blipFill>
                <a:blip r:embed="rId3"/>
                <a:stretch>
                  <a:fillRect t="-2632" b="-11842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5475768"/>
      </p:ext>
    </p:extLst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7" name="Rectangle 3"/>
          <p:cNvSpPr>
            <a:spLocks noChangeArrowheads="1"/>
          </p:cNvSpPr>
          <p:nvPr/>
        </p:nvSpPr>
        <p:spPr bwMode="auto">
          <a:xfrm>
            <a:off x="927219" y="569174"/>
            <a:ext cx="10337562" cy="528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l"/>
            <a:r>
              <a:rPr lang="en-US" sz="3200" b="1" dirty="0">
                <a:cs typeface="Arial" panose="020B0604020202020204" pitchFamily="34" charset="0"/>
              </a:rPr>
              <a:t>Simple Linear Regression</a:t>
            </a:r>
          </a:p>
        </p:txBody>
      </p:sp>
      <p:sp>
        <p:nvSpPr>
          <p:cNvPr id="369670" name="Text Box 6"/>
          <p:cNvSpPr txBox="1">
            <a:spLocks noChangeArrowheads="1"/>
          </p:cNvSpPr>
          <p:nvPr/>
        </p:nvSpPr>
        <p:spPr bwMode="auto">
          <a:xfrm>
            <a:off x="918137" y="1952376"/>
            <a:ext cx="10358676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u="sng" dirty="0">
                <a:solidFill>
                  <a:srgbClr val="000000"/>
                </a:solidFill>
                <a:cs typeface="Arial" panose="020B0604020202020204" pitchFamily="34" charset="0"/>
              </a:rPr>
              <a:t>Regression analysis</a:t>
            </a:r>
            <a:r>
              <a:rPr lang="en-US" sz="2400" b="1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can be used to develop an equation showing how the variables are related.</a:t>
            </a:r>
          </a:p>
        </p:txBody>
      </p:sp>
      <p:sp>
        <p:nvSpPr>
          <p:cNvPr id="369671" name="Text Box 7"/>
          <p:cNvSpPr txBox="1">
            <a:spLocks noChangeArrowheads="1"/>
          </p:cNvSpPr>
          <p:nvPr/>
        </p:nvSpPr>
        <p:spPr bwMode="auto">
          <a:xfrm>
            <a:off x="918138" y="1095126"/>
            <a:ext cx="1017802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Managerial decisions often are based on the relationship between two or more variables.</a:t>
            </a:r>
          </a:p>
        </p:txBody>
      </p:sp>
      <p:sp>
        <p:nvSpPr>
          <p:cNvPr id="369674" name="Text Box 10"/>
          <p:cNvSpPr txBox="1">
            <a:spLocks noChangeArrowheads="1"/>
          </p:cNvSpPr>
          <p:nvPr/>
        </p:nvSpPr>
        <p:spPr bwMode="auto">
          <a:xfrm>
            <a:off x="930805" y="3733551"/>
            <a:ext cx="1034600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The variables being used to predict the value of the dependent variable are called the </a:t>
            </a:r>
            <a:r>
              <a:rPr lang="en-US" sz="2400" u="sng" dirty="0">
                <a:solidFill>
                  <a:srgbClr val="000000"/>
                </a:solidFill>
                <a:cs typeface="Arial" panose="020B0604020202020204" pitchFamily="34" charset="0"/>
              </a:rPr>
              <a:t>independent variables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and are denoted by </a:t>
            </a:r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x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.</a:t>
            </a:r>
          </a:p>
        </p:txBody>
      </p:sp>
      <p:sp>
        <p:nvSpPr>
          <p:cNvPr id="369675" name="Text Box 11"/>
          <p:cNvSpPr txBox="1">
            <a:spLocks noChangeArrowheads="1"/>
          </p:cNvSpPr>
          <p:nvPr/>
        </p:nvSpPr>
        <p:spPr bwMode="auto">
          <a:xfrm>
            <a:off x="930806" y="2876301"/>
            <a:ext cx="10165360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The variable being predicted is called the </a:t>
            </a:r>
            <a:r>
              <a:rPr lang="en-US" sz="2400" u="sng" dirty="0">
                <a:solidFill>
                  <a:srgbClr val="000000"/>
                </a:solidFill>
                <a:cs typeface="Arial" panose="020B0604020202020204" pitchFamily="34" charset="0"/>
              </a:rPr>
              <a:t>dependent variable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and is denoted by </a:t>
            </a:r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y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652992"/>
      </p:ext>
    </p:extLst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1" name="Text Box 3"/>
          <p:cNvSpPr txBox="1">
            <a:spLocks noChangeArrowheads="1"/>
          </p:cNvSpPr>
          <p:nvPr/>
        </p:nvSpPr>
        <p:spPr bwMode="auto">
          <a:xfrm>
            <a:off x="918137" y="1952376"/>
            <a:ext cx="10358677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relationship between the two variables is approximated by a straight line.</a:t>
            </a:r>
          </a:p>
        </p:txBody>
      </p:sp>
      <p:sp>
        <p:nvSpPr>
          <p:cNvPr id="370692" name="Text Box 4"/>
          <p:cNvSpPr txBox="1">
            <a:spLocks noChangeArrowheads="1"/>
          </p:cNvSpPr>
          <p:nvPr/>
        </p:nvSpPr>
        <p:spPr bwMode="auto">
          <a:xfrm>
            <a:off x="918137" y="1083094"/>
            <a:ext cx="10358676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 linear regression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involves one independent variable and one dependent variable.</a:t>
            </a:r>
          </a:p>
        </p:txBody>
      </p:sp>
      <p:sp>
        <p:nvSpPr>
          <p:cNvPr id="370696" name="Text Box 8"/>
          <p:cNvSpPr txBox="1">
            <a:spLocks noChangeArrowheads="1"/>
          </p:cNvSpPr>
          <p:nvPr/>
        </p:nvSpPr>
        <p:spPr bwMode="auto">
          <a:xfrm>
            <a:off x="930805" y="2812801"/>
            <a:ext cx="10346008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Regression analysis involving two or more 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independent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variables is called </a:t>
            </a:r>
            <a:r>
              <a:rPr lang="en-US" sz="2400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multiple regression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14</a:t>
            </a:fld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927219" y="569174"/>
            <a:ext cx="10337562" cy="528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l"/>
            <a:r>
              <a:rPr lang="en-US" sz="3200" dirty="0">
                <a:cs typeface="Arial" panose="020B0604020202020204" pitchFamily="34" charset="0"/>
              </a:rPr>
              <a:t>Simple Linear Regression</a:t>
            </a:r>
          </a:p>
        </p:txBody>
      </p:sp>
    </p:spTree>
    <p:extLst>
      <p:ext uri="{BB962C8B-B14F-4D97-AF65-F5344CB8AC3E}">
        <p14:creationId xmlns:p14="http://schemas.microsoft.com/office/powerpoint/2010/main" val="752291368"/>
      </p:ext>
    </p:extLst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4457532" y="1651000"/>
            <a:ext cx="3374065" cy="730250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66604" y="410659"/>
            <a:ext cx="10337562" cy="528638"/>
          </a:xfrm>
          <a:noFill/>
          <a:ln/>
        </p:spPr>
        <p:txBody>
          <a:bodyPr>
            <a:noAutofit/>
          </a:bodyPr>
          <a:lstStyle/>
          <a:p>
            <a:r>
              <a:rPr lang="en-US" sz="3200" dirty="0"/>
              <a:t>Ordinary Least Squares Method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522336" y="1096583"/>
            <a:ext cx="10337562" cy="566737"/>
          </a:xfrm>
          <a:noFill/>
          <a:ln/>
        </p:spPr>
        <p:txBody>
          <a:bodyPr/>
          <a:lstStyle/>
          <a:p>
            <a:r>
              <a:rPr lang="en-US" dirty="0"/>
              <a:t>Ordinary Least Squares Criterion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2506486" y="2575014"/>
            <a:ext cx="7543412" cy="13480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where: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	</a:t>
            </a:r>
            <a:r>
              <a:rPr lang="en-US" sz="2400" i="1" dirty="0" err="1">
                <a:solidFill>
                  <a:srgbClr val="000000"/>
                </a:solidFill>
                <a:cs typeface="Arial" panose="020B0604020202020204" pitchFamily="34" charset="0"/>
              </a:rPr>
              <a:t>y</a:t>
            </a:r>
            <a:r>
              <a:rPr lang="en-US" sz="2400" i="1" baseline="-25000" dirty="0" err="1">
                <a:solidFill>
                  <a:srgbClr val="000000"/>
                </a:solidFill>
                <a:cs typeface="Arial" panose="020B0604020202020204" pitchFamily="34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= </a:t>
            </a:r>
            <a:r>
              <a:rPr lang="en-US" sz="2400" u="sng" dirty="0">
                <a:solidFill>
                  <a:srgbClr val="000000"/>
                </a:solidFill>
                <a:cs typeface="Arial" panose="020B0604020202020204" pitchFamily="34" charset="0"/>
              </a:rPr>
              <a:t>observed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value of the dependent variable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	       for the </a:t>
            </a:r>
            <a:r>
              <a:rPr lang="en-US" sz="2400" i="1" dirty="0" err="1">
                <a:solidFill>
                  <a:srgbClr val="000000"/>
                </a:solidFill>
                <a:cs typeface="Arial" panose="020B0604020202020204" pitchFamily="34" charset="0"/>
              </a:rPr>
              <a:t>i</a:t>
            </a:r>
            <a:r>
              <a:rPr lang="en-US" sz="2400" dirty="0" err="1">
                <a:solidFill>
                  <a:srgbClr val="000000"/>
                </a:solidFill>
                <a:cs typeface="Arial" panose="020B0604020202020204" pitchFamily="34" charset="0"/>
              </a:rPr>
              <a:t>th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observation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78" name="Text Box 10"/>
              <p:cNvSpPr txBox="1">
                <a:spLocks noChangeArrowheads="1"/>
              </p:cNvSpPr>
              <p:nvPr/>
            </p:nvSpPr>
            <p:spPr bwMode="auto">
              <a:xfrm>
                <a:off x="3359165" y="3908513"/>
                <a:ext cx="6759671" cy="90486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spcBef>
                    <a:spcPct val="20000"/>
                  </a:spcBef>
                  <a:buClr>
                    <a:srgbClr val="66FFFF"/>
                  </a:buClr>
                  <a:buSzPct val="75000"/>
                  <a:buFont typeface="Monotype Sorts" pitchFamily="2" charset="2"/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</m:acc>
                      </m:e>
                      <m:sub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= </a:t>
                </a:r>
                <a:r>
                  <a:rPr lang="en-US" sz="2400" u="sng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estimated</a:t>
                </a:r>
                <a:r>
                  <a:rPr lang="en-US" sz="2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value of the dependent variable</a:t>
                </a:r>
              </a:p>
              <a:p>
                <a:pPr algn="l">
                  <a:spcBef>
                    <a:spcPct val="20000"/>
                  </a:spcBef>
                  <a:buClr>
                    <a:srgbClr val="66FFFF"/>
                  </a:buClr>
                  <a:buSzPct val="75000"/>
                  <a:buFont typeface="Monotype Sorts" pitchFamily="2" charset="2"/>
                  <a:buNone/>
                </a:pPr>
                <a:r>
                  <a:rPr lang="en-US" sz="2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      for the </a:t>
                </a:r>
                <a:r>
                  <a:rPr lang="en-US" sz="2400" i="1" dirty="0" err="1">
                    <a:solidFill>
                      <a:srgbClr val="000000"/>
                    </a:solidFill>
                    <a:cs typeface="Arial" panose="020B0604020202020204" pitchFamily="34" charset="0"/>
                  </a:rPr>
                  <a:t>i</a:t>
                </a:r>
                <a:r>
                  <a:rPr lang="en-US" sz="2400" dirty="0" err="1">
                    <a:solidFill>
                      <a:srgbClr val="000000"/>
                    </a:solidFill>
                    <a:cs typeface="Arial" panose="020B0604020202020204" pitchFamily="34" charset="0"/>
                  </a:rPr>
                  <a:t>th</a:t>
                </a:r>
                <a:r>
                  <a:rPr lang="en-US" sz="2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observation</a:t>
                </a:r>
              </a:p>
            </p:txBody>
          </p:sp>
        </mc:Choice>
        <mc:Fallback xmlns="">
          <p:sp>
            <p:nvSpPr>
              <p:cNvPr id="7178" name="Text 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59165" y="3908513"/>
                <a:ext cx="6759671" cy="904863"/>
              </a:xfrm>
              <a:prstGeom prst="rect">
                <a:avLst/>
              </a:prstGeom>
              <a:blipFill>
                <a:blip r:embed="rId3"/>
                <a:stretch>
                  <a:fillRect l="-271" t="-4698" r="-541" b="-14765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043542" y="1792484"/>
                <a:ext cx="2286652" cy="461665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000000"/>
                    </a:solidFill>
                  </a:rPr>
                  <a:t>min</a:t>
                </a:r>
                <a14:m>
                  <m:oMath xmlns:m="http://schemas.openxmlformats.org/officeDocument/2006/math">
                    <m:r>
                      <a:rPr lang="en-US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2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2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̂"/>
                                    <m:ctrlPr>
                                      <a:rPr lang="en-US" sz="24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4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2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2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endParaRPr lang="en-US" sz="24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3542" y="1792484"/>
                <a:ext cx="2286652" cy="461665"/>
              </a:xfrm>
              <a:prstGeom prst="rect">
                <a:avLst/>
              </a:prstGeom>
              <a:blipFill>
                <a:blip r:embed="rId4"/>
                <a:stretch>
                  <a:fillRect l="-4000" t="-128947" r="-1333" b="-196053"/>
                </a:stretch>
              </a:blipFill>
              <a:effectLst/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433848"/>
      </p:ext>
    </p:extLst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3716419" y="1722440"/>
            <a:ext cx="4756276" cy="1201737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>
          <a:xfrm>
            <a:off x="529891" y="372647"/>
            <a:ext cx="10337562" cy="579438"/>
          </a:xfrm>
          <a:noFill/>
          <a:ln/>
        </p:spPr>
        <p:txBody>
          <a:bodyPr>
            <a:normAutofit/>
          </a:bodyPr>
          <a:lstStyle/>
          <a:p>
            <a:r>
              <a:rPr lang="en-US" sz="3200" dirty="0"/>
              <a:t>Least Squares Method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xfrm>
            <a:off x="925108" y="1133059"/>
            <a:ext cx="10337562" cy="533400"/>
          </a:xfrm>
          <a:noFill/>
          <a:ln/>
        </p:spPr>
        <p:txBody>
          <a:bodyPr/>
          <a:lstStyle/>
          <a:p>
            <a:r>
              <a:rPr lang="en-US" dirty="0"/>
              <a:t>Slope for the Estimated Regression Equation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2013175" y="3105151"/>
            <a:ext cx="8981396" cy="79630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where: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	</a:t>
            </a:r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x</a:t>
            </a:r>
            <a:r>
              <a:rPr lang="en-US" sz="2400" i="1" baseline="-25000" dirty="0">
                <a:solidFill>
                  <a:srgbClr val="000000"/>
                </a:solidFill>
                <a:cs typeface="Arial" panose="020B0604020202020204" pitchFamily="34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= value of independent variable for </a:t>
            </a:r>
            <a:r>
              <a:rPr lang="en-US" sz="2400" i="1" dirty="0" err="1">
                <a:solidFill>
                  <a:srgbClr val="000000"/>
                </a:solidFill>
                <a:cs typeface="Arial" panose="020B0604020202020204" pitchFamily="34" charset="0"/>
              </a:rPr>
              <a:t>i</a:t>
            </a:r>
            <a:r>
              <a:rPr lang="en-US" sz="2400" dirty="0" err="1">
                <a:solidFill>
                  <a:srgbClr val="000000"/>
                </a:solidFill>
                <a:cs typeface="Arial" panose="020B0604020202020204" pitchFamily="34" charset="0"/>
              </a:rPr>
              <a:t>th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observation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208" name="Text Box 16"/>
              <p:cNvSpPr txBox="1">
                <a:spLocks noChangeArrowheads="1"/>
              </p:cNvSpPr>
              <p:nvPr/>
            </p:nvSpPr>
            <p:spPr bwMode="auto">
              <a:xfrm>
                <a:off x="2955204" y="4917393"/>
                <a:ext cx="5647956" cy="46166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sz="2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= mean value for dependent variable</a:t>
                </a:r>
              </a:p>
            </p:txBody>
          </p:sp>
        </mc:Choice>
        <mc:Fallback xmlns="">
          <p:sp>
            <p:nvSpPr>
              <p:cNvPr id="8208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55204" y="4917393"/>
                <a:ext cx="5647956" cy="461665"/>
              </a:xfrm>
              <a:prstGeom prst="rect">
                <a:avLst/>
              </a:prstGeom>
              <a:blipFill>
                <a:blip r:embed="rId3"/>
                <a:stretch>
                  <a:fillRect l="-324" t="-9333" r="-864" b="-32000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11" name="Text Box 19"/>
              <p:cNvSpPr txBox="1">
                <a:spLocks noChangeArrowheads="1"/>
              </p:cNvSpPr>
              <p:nvPr/>
            </p:nvSpPr>
            <p:spPr bwMode="auto">
              <a:xfrm>
                <a:off x="2968475" y="4407051"/>
                <a:ext cx="5890843" cy="46166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e>
                    </m:acc>
                    <m:r>
                      <a:rPr lang="en-US" sz="2400" i="1">
                        <a:solidFill>
                          <a:srgbClr val="00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= mean value for independent variable</a:t>
                </a:r>
              </a:p>
            </p:txBody>
          </p:sp>
        </mc:Choice>
        <mc:Fallback xmlns="">
          <p:sp>
            <p:nvSpPr>
              <p:cNvPr id="8211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68475" y="4407051"/>
                <a:ext cx="5890843" cy="461665"/>
              </a:xfrm>
              <a:prstGeom prst="rect">
                <a:avLst/>
              </a:prstGeom>
              <a:blipFill>
                <a:blip r:embed="rId4"/>
                <a:stretch>
                  <a:fillRect t="-9211" r="-725" b="-30263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2940590" y="3980940"/>
            <a:ext cx="8184610" cy="3900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 dirty="0" err="1">
                <a:solidFill>
                  <a:srgbClr val="000000"/>
                </a:solidFill>
                <a:cs typeface="Arial" panose="020B0604020202020204" pitchFamily="34" charset="0"/>
              </a:rPr>
              <a:t>y</a:t>
            </a:r>
            <a:r>
              <a:rPr lang="en-US" sz="2400" i="1" baseline="-25000" dirty="0" err="1">
                <a:solidFill>
                  <a:srgbClr val="000000"/>
                </a:solidFill>
                <a:cs typeface="Arial" panose="020B0604020202020204" pitchFamily="34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= value of dependent variable for </a:t>
            </a:r>
            <a:r>
              <a:rPr lang="en-US" sz="2400" i="1" dirty="0" err="1">
                <a:solidFill>
                  <a:srgbClr val="000000"/>
                </a:solidFill>
                <a:cs typeface="Arial" panose="020B0604020202020204" pitchFamily="34" charset="0"/>
              </a:rPr>
              <a:t>i</a:t>
            </a:r>
            <a:r>
              <a:rPr lang="en-US" sz="2400" dirty="0" err="1">
                <a:solidFill>
                  <a:srgbClr val="000000"/>
                </a:solidFill>
                <a:cs typeface="Arial" panose="020B0604020202020204" pitchFamily="34" charset="0"/>
              </a:rPr>
              <a:t>th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observation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509806" y="1874285"/>
                <a:ext cx="3285643" cy="871521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sz="24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</m:d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sz="24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acc>
                                </m:e>
                              </m:d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en-US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24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a:rPr lang="en-US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9806" y="1874285"/>
                <a:ext cx="3285643" cy="87152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4375"/>
      </p:ext>
    </p:extLst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6" name="Rectangle 4"/>
          <p:cNvSpPr>
            <a:spLocks noChangeArrowheads="1"/>
          </p:cNvSpPr>
          <p:nvPr/>
        </p:nvSpPr>
        <p:spPr bwMode="auto">
          <a:xfrm>
            <a:off x="925108" y="1131888"/>
            <a:ext cx="10337562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y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-Intercept for the Estimated Regression Equation</a:t>
            </a:r>
          </a:p>
        </p:txBody>
      </p:sp>
      <p:sp>
        <p:nvSpPr>
          <p:cNvPr id="187394" name="Rectangle 2"/>
          <p:cNvSpPr>
            <a:spLocks noChangeArrowheads="1"/>
          </p:cNvSpPr>
          <p:nvPr/>
        </p:nvSpPr>
        <p:spPr bwMode="auto">
          <a:xfrm>
            <a:off x="4677120" y="1746252"/>
            <a:ext cx="2808202" cy="758825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151780" y="1869205"/>
                <a:ext cx="1961434" cy="461665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acc>
                        <m:accPr>
                          <m:chr m:val="̅"/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</m:oMath>
                  </m:oMathPara>
                </a14:m>
                <a:endParaRPr lang="en-US" sz="24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1780" y="1869205"/>
                <a:ext cx="1961434" cy="461665"/>
              </a:xfrm>
              <a:prstGeom prst="rect">
                <a:avLst/>
              </a:prstGeom>
              <a:blipFill>
                <a:blip r:embed="rId3"/>
                <a:stretch>
                  <a:fillRect r="-16460" b="-12000"/>
                </a:stretch>
              </a:blipFill>
              <a:effectLst/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17</a:t>
            </a:fld>
            <a:endParaRPr lang="en-US"/>
          </a:p>
        </p:txBody>
      </p:sp>
      <p:sp>
        <p:nvSpPr>
          <p:cNvPr id="7" name="Rectangle 8"/>
          <p:cNvSpPr txBox="1">
            <a:spLocks noChangeArrowheads="1"/>
          </p:cNvSpPr>
          <p:nvPr/>
        </p:nvSpPr>
        <p:spPr>
          <a:xfrm>
            <a:off x="720391" y="497081"/>
            <a:ext cx="10337562" cy="579438"/>
          </a:xfrm>
          <a:prstGeom prst="rect">
            <a:avLst/>
          </a:prstGeom>
          <a:noFill/>
          <a:ln/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b="1" dirty="0"/>
              <a:t>Least Squares Method</a:t>
            </a:r>
          </a:p>
        </p:txBody>
      </p:sp>
    </p:spTree>
    <p:extLst>
      <p:ext uri="{BB962C8B-B14F-4D97-AF65-F5344CB8AC3E}">
        <p14:creationId xmlns:p14="http://schemas.microsoft.com/office/powerpoint/2010/main" val="2238778932"/>
      </p:ext>
    </p:extLst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A856F78-02EA-AB69-D7E3-01741C48F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18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CBFE2D-E856-BEA4-8964-8AAD5D2362A1}"/>
              </a:ext>
            </a:extLst>
          </p:cNvPr>
          <p:cNvSpPr txBox="1"/>
          <p:nvPr/>
        </p:nvSpPr>
        <p:spPr>
          <a:xfrm>
            <a:off x="762000" y="635836"/>
            <a:ext cx="10863943" cy="6689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ID" dirty="0">
                <a:effectLst/>
                <a:latin typeface="Helvetica" pitchFamily="2" charset="0"/>
              </a:rPr>
              <a:t>Model </a:t>
            </a:r>
            <a:r>
              <a:rPr lang="en-ID" dirty="0" err="1">
                <a:effectLst/>
                <a:latin typeface="Helvetica" pitchFamily="2" charset="0"/>
              </a:rPr>
              <a:t>regresi</a:t>
            </a:r>
            <a:r>
              <a:rPr lang="en-ID" dirty="0">
                <a:effectLst/>
                <a:latin typeface="Helvetica" pitchFamily="2" charset="0"/>
              </a:rPr>
              <a:t> linear, </a:t>
            </a:r>
            <a:r>
              <a:rPr lang="en-ID" dirty="0" err="1">
                <a:effectLst/>
                <a:latin typeface="Helvetica" pitchFamily="2" charset="0"/>
              </a:rPr>
              <a:t>artinya</a:t>
            </a:r>
            <a:r>
              <a:rPr lang="en-ID" dirty="0">
                <a:effectLst/>
                <a:latin typeface="Helvetica" pitchFamily="2" charset="0"/>
              </a:rPr>
              <a:t> linear </a:t>
            </a:r>
            <a:r>
              <a:rPr lang="en-ID" dirty="0" err="1">
                <a:effectLst/>
                <a:latin typeface="Helvetica" pitchFamily="2" charset="0"/>
              </a:rPr>
              <a:t>dalam</a:t>
            </a:r>
            <a:r>
              <a:rPr lang="en-ID" dirty="0">
                <a:effectLst/>
                <a:latin typeface="Helvetica" pitchFamily="2" charset="0"/>
              </a:rPr>
              <a:t> parameter.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ID" dirty="0">
                <a:effectLst/>
                <a:latin typeface="Helvetica" pitchFamily="2" charset="0"/>
              </a:rPr>
              <a:t>Nilai X </a:t>
            </a:r>
            <a:r>
              <a:rPr lang="en-ID" dirty="0" err="1">
                <a:effectLst/>
                <a:latin typeface="Helvetica" pitchFamily="2" charset="0"/>
              </a:rPr>
              <a:t>diasumsikan</a:t>
            </a:r>
            <a:r>
              <a:rPr lang="en-ID" dirty="0">
                <a:effectLst/>
                <a:latin typeface="Helvetica" pitchFamily="2" charset="0"/>
              </a:rPr>
              <a:t> non-</a:t>
            </a:r>
            <a:r>
              <a:rPr lang="en-ID" dirty="0" err="1">
                <a:effectLst/>
                <a:latin typeface="Helvetica" pitchFamily="2" charset="0"/>
              </a:rPr>
              <a:t>stokastik</a:t>
            </a:r>
            <a:r>
              <a:rPr lang="en-ID" dirty="0">
                <a:effectLst/>
                <a:latin typeface="Helvetica" pitchFamily="2" charset="0"/>
              </a:rPr>
              <a:t> (deterministic) </a:t>
            </a:r>
            <a:r>
              <a:rPr lang="en-ID" dirty="0" err="1">
                <a:effectLst/>
                <a:latin typeface="Helvetica" pitchFamily="2" charset="0"/>
              </a:rPr>
              <a:t>artinya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nilai</a:t>
            </a:r>
            <a:r>
              <a:rPr lang="en-ID" dirty="0">
                <a:effectLst/>
                <a:latin typeface="Helvetica" pitchFamily="2" charset="0"/>
              </a:rPr>
              <a:t> X </a:t>
            </a:r>
            <a:r>
              <a:rPr lang="en-ID" dirty="0" err="1">
                <a:effectLst/>
                <a:latin typeface="Helvetica" pitchFamily="2" charset="0"/>
              </a:rPr>
              <a:t>dianggap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tetap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dalam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sampel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berulang</a:t>
            </a:r>
            <a:r>
              <a:rPr lang="en-ID" dirty="0">
                <a:effectLst/>
                <a:latin typeface="Helvetica" pitchFamily="2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ID" dirty="0">
                <a:effectLst/>
                <a:latin typeface="Helvetica" pitchFamily="2" charset="0"/>
              </a:rPr>
              <a:t>Nilai rata-rata </a:t>
            </a:r>
            <a:r>
              <a:rPr lang="en-ID" dirty="0" err="1">
                <a:effectLst/>
                <a:latin typeface="Helvetica" pitchFamily="2" charset="0"/>
              </a:rPr>
              <a:t>kesalahan</a:t>
            </a:r>
            <a:r>
              <a:rPr lang="en-ID" dirty="0">
                <a:effectLst/>
                <a:latin typeface="Helvetica" pitchFamily="2" charset="0"/>
              </a:rPr>
              <a:t> y; </a:t>
            </a:r>
            <a:r>
              <a:rPr lang="en-ID" dirty="0" err="1">
                <a:effectLst/>
                <a:latin typeface="Helvetica" pitchFamily="2" charset="0"/>
              </a:rPr>
              <a:t>adalah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nol</a:t>
            </a:r>
            <a:r>
              <a:rPr lang="en-ID" dirty="0">
                <a:effectLst/>
                <a:latin typeface="Helvetica" pitchFamily="2" charset="0"/>
              </a:rPr>
              <a:t>, </a:t>
            </a:r>
            <a:r>
              <a:rPr lang="en-ID" dirty="0" err="1">
                <a:effectLst/>
                <a:latin typeface="Helvetica" pitchFamily="2" charset="0"/>
              </a:rPr>
              <a:t>atau</a:t>
            </a:r>
            <a:r>
              <a:rPr lang="en-ID" dirty="0">
                <a:effectLst/>
                <a:latin typeface="Helvetica" pitchFamily="2" charset="0"/>
              </a:rPr>
              <a:t> E (</a:t>
            </a:r>
            <a:r>
              <a:rPr lang="en-ID" dirty="0" err="1">
                <a:effectLst/>
                <a:latin typeface="Helvetica" pitchFamily="2" charset="0"/>
              </a:rPr>
              <a:t>milX</a:t>
            </a:r>
            <a:r>
              <a:rPr lang="en-ID" dirty="0">
                <a:effectLst/>
                <a:latin typeface="Helvetica" pitchFamily="2" charset="0"/>
              </a:rPr>
              <a:t>) = 0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ID" dirty="0" err="1">
                <a:effectLst/>
                <a:latin typeface="Helvetica" pitchFamily="2" charset="0"/>
              </a:rPr>
              <a:t>Homoskedastisitas</a:t>
            </a:r>
            <a:r>
              <a:rPr lang="en-ID" dirty="0">
                <a:effectLst/>
                <a:latin typeface="Helvetica" pitchFamily="2" charset="0"/>
              </a:rPr>
              <a:t>, </a:t>
            </a:r>
            <a:r>
              <a:rPr lang="en-ID" dirty="0" err="1">
                <a:effectLst/>
                <a:latin typeface="Helvetica" pitchFamily="2" charset="0"/>
              </a:rPr>
              <a:t>artinya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variansi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kesalahan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sama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untuk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setiap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periode</a:t>
            </a:r>
            <a:r>
              <a:rPr lang="en-ID" dirty="0">
                <a:effectLst/>
                <a:latin typeface="Helvetica" pitchFamily="2" charset="0"/>
              </a:rPr>
              <a:t> (Homo = </a:t>
            </a:r>
            <a:r>
              <a:rPr lang="en-ID" dirty="0" err="1">
                <a:effectLst/>
                <a:latin typeface="Helvetica" pitchFamily="2" charset="0"/>
              </a:rPr>
              <a:t>sama</a:t>
            </a:r>
            <a:r>
              <a:rPr lang="en-ID" dirty="0">
                <a:effectLst/>
                <a:latin typeface="Helvetica" pitchFamily="2" charset="0"/>
              </a:rPr>
              <a:t>,</a:t>
            </a:r>
            <a:br>
              <a:rPr lang="en-ID" dirty="0">
                <a:effectLst/>
                <a:latin typeface="Helvetica" pitchFamily="2" charset="0"/>
              </a:rPr>
            </a:br>
            <a:r>
              <a:rPr lang="en-ID" dirty="0" err="1">
                <a:effectLst/>
                <a:latin typeface="Helvetica" pitchFamily="2" charset="0"/>
              </a:rPr>
              <a:t>Skedastisitas</a:t>
            </a:r>
            <a:r>
              <a:rPr lang="en-ID" dirty="0">
                <a:effectLst/>
                <a:latin typeface="Helvetica" pitchFamily="2" charset="0"/>
              </a:rPr>
              <a:t> = </a:t>
            </a:r>
            <a:r>
              <a:rPr lang="en-ID" dirty="0" err="1">
                <a:effectLst/>
                <a:latin typeface="Helvetica" pitchFamily="2" charset="0"/>
              </a:rPr>
              <a:t>sebaran</a:t>
            </a:r>
            <a:r>
              <a:rPr lang="en-ID" dirty="0">
                <a:effectLst/>
                <a:latin typeface="Helvetica" pitchFamily="2" charset="0"/>
              </a:rPr>
              <a:t>) dan </a:t>
            </a:r>
            <a:r>
              <a:rPr lang="en-ID" dirty="0" err="1">
                <a:effectLst/>
                <a:latin typeface="Helvetica" pitchFamily="2" charset="0"/>
              </a:rPr>
              <a:t>dinyatakan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dalam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bentuk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matematis</a:t>
            </a:r>
            <a:r>
              <a:rPr lang="en-ID" dirty="0">
                <a:effectLst/>
                <a:latin typeface="Helvetica" pitchFamily="2" charset="0"/>
              </a:rPr>
              <a:t> Var (𝜇</a:t>
            </a:r>
            <a:r>
              <a:rPr lang="en-ID" dirty="0" err="1">
                <a:effectLst/>
                <a:latin typeface="Helvetica" pitchFamily="2" charset="0"/>
              </a:rPr>
              <a:t>iIX</a:t>
            </a:r>
            <a:r>
              <a:rPr lang="en-ID" dirty="0">
                <a:effectLst/>
                <a:latin typeface="Helvetica" pitchFamily="2" charset="0"/>
              </a:rPr>
              <a:t>) = </a:t>
            </a:r>
            <a:r>
              <a:rPr lang="en-ID" dirty="0">
                <a:latin typeface="Helvetica" pitchFamily="2" charset="0"/>
              </a:rPr>
              <a:t>𝜎</a:t>
            </a:r>
            <a:r>
              <a:rPr lang="en-ID" baseline="30000" dirty="0">
                <a:latin typeface="Helvetica" pitchFamily="2" charset="0"/>
              </a:rPr>
              <a:t>2</a:t>
            </a:r>
            <a:endParaRPr lang="en-ID" baseline="30000" dirty="0">
              <a:effectLst/>
              <a:latin typeface="Helvetica" pitchFamily="2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ID" dirty="0">
                <a:effectLst/>
                <a:latin typeface="Helvetica" pitchFamily="2" charset="0"/>
              </a:rPr>
              <a:t>﻿﻿﻿</a:t>
            </a:r>
            <a:r>
              <a:rPr lang="en-ID" dirty="0" err="1">
                <a:effectLst/>
                <a:latin typeface="Helvetica" pitchFamily="2" charset="0"/>
              </a:rPr>
              <a:t>Tidak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ada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autokorelasi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antar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kesalahan</a:t>
            </a:r>
            <a:r>
              <a:rPr lang="en-ID" dirty="0">
                <a:effectLst/>
                <a:latin typeface="Helvetica" pitchFamily="2" charset="0"/>
              </a:rPr>
              <a:t> (</a:t>
            </a:r>
            <a:r>
              <a:rPr lang="en-ID" dirty="0" err="1">
                <a:effectLst/>
                <a:latin typeface="Helvetica" pitchFamily="2" charset="0"/>
              </a:rPr>
              <a:t>antara</a:t>
            </a:r>
            <a:r>
              <a:rPr lang="en-ID" dirty="0">
                <a:effectLst/>
                <a:latin typeface="Helvetica" pitchFamily="2" charset="0"/>
              </a:rPr>
              <a:t> 𝜇</a:t>
            </a:r>
            <a:r>
              <a:rPr lang="en-ID" dirty="0" err="1">
                <a:effectLst/>
                <a:latin typeface="Helvetica" pitchFamily="2" charset="0"/>
              </a:rPr>
              <a:t>i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dengan</a:t>
            </a:r>
            <a:r>
              <a:rPr lang="en-ID" dirty="0">
                <a:latin typeface="Helvetica" pitchFamily="2" charset="0"/>
              </a:rPr>
              <a:t> 𝜇j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tidak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ada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autokorelasi</a:t>
            </a:r>
            <a:r>
              <a:rPr lang="en-ID" dirty="0">
                <a:effectLst/>
                <a:latin typeface="Helvetica" pitchFamily="2" charset="0"/>
              </a:rPr>
              <a:t>) </a:t>
            </a:r>
            <a:r>
              <a:rPr lang="en-ID" dirty="0" err="1">
                <a:effectLst/>
                <a:latin typeface="Helvetica" pitchFamily="2" charset="0"/>
              </a:rPr>
              <a:t>atau</a:t>
            </a:r>
            <a:br>
              <a:rPr lang="en-ID" dirty="0">
                <a:effectLst/>
                <a:latin typeface="Helvetica" pitchFamily="2" charset="0"/>
              </a:rPr>
            </a:br>
            <a:r>
              <a:rPr lang="en-ID" dirty="0" err="1">
                <a:effectLst/>
                <a:latin typeface="Helvetica" pitchFamily="2" charset="0"/>
              </a:rPr>
              <a:t>secara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matematis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Cov</a:t>
            </a:r>
            <a:r>
              <a:rPr lang="en-ID" dirty="0">
                <a:effectLst/>
                <a:latin typeface="Helvetica" pitchFamily="2" charset="0"/>
              </a:rPr>
              <a:t> (𝜇</a:t>
            </a:r>
            <a:r>
              <a:rPr lang="en-ID" dirty="0" err="1">
                <a:effectLst/>
                <a:latin typeface="Helvetica" pitchFamily="2" charset="0"/>
              </a:rPr>
              <a:t>i</a:t>
            </a:r>
            <a:r>
              <a:rPr lang="en-ID" dirty="0">
                <a:effectLst/>
                <a:latin typeface="Helvetica" pitchFamily="2" charset="0"/>
              </a:rPr>
              <a:t>, 𝜇j I Xi, </a:t>
            </a:r>
            <a:r>
              <a:rPr lang="en-ID" dirty="0" err="1">
                <a:effectLst/>
                <a:latin typeface="Helvetica" pitchFamily="2" charset="0"/>
              </a:rPr>
              <a:t>Xj</a:t>
            </a:r>
            <a:r>
              <a:rPr lang="en-ID" dirty="0">
                <a:effectLst/>
                <a:latin typeface="Helvetica" pitchFamily="2" charset="0"/>
              </a:rPr>
              <a:t>) = 0.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ID" dirty="0">
                <a:effectLst/>
                <a:latin typeface="Helvetica" pitchFamily="2" charset="0"/>
              </a:rPr>
              <a:t>Antara </a:t>
            </a:r>
            <a:r>
              <a:rPr lang="en-ID" dirty="0">
                <a:latin typeface="Helvetica" pitchFamily="2" charset="0"/>
              </a:rPr>
              <a:t>𝜇i</a:t>
            </a:r>
            <a:r>
              <a:rPr lang="en-ID" dirty="0">
                <a:effectLst/>
                <a:latin typeface="Helvetica" pitchFamily="2" charset="0"/>
              </a:rPr>
              <a:t> dan X; </a:t>
            </a:r>
            <a:r>
              <a:rPr lang="en-ID" dirty="0" err="1">
                <a:effectLst/>
                <a:latin typeface="Helvetica" pitchFamily="2" charset="0"/>
              </a:rPr>
              <a:t>saling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bebas</a:t>
            </a:r>
            <a:r>
              <a:rPr lang="en-ID" dirty="0">
                <a:effectLst/>
                <a:latin typeface="Helvetica" pitchFamily="2" charset="0"/>
              </a:rPr>
              <a:t>, </a:t>
            </a:r>
            <a:r>
              <a:rPr lang="en-ID" dirty="0" err="1">
                <a:effectLst/>
                <a:latin typeface="Helvetica" pitchFamily="2" charset="0"/>
              </a:rPr>
              <a:t>sehingga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Cov</a:t>
            </a:r>
            <a:r>
              <a:rPr lang="en-ID" dirty="0">
                <a:effectLst/>
                <a:latin typeface="Helvetica" pitchFamily="2" charset="0"/>
              </a:rPr>
              <a:t> (𝜇</a:t>
            </a:r>
            <a:r>
              <a:rPr lang="en-ID" dirty="0" err="1">
                <a:latin typeface="Helvetica" pitchFamily="2" charset="0"/>
              </a:rPr>
              <a:t>i</a:t>
            </a:r>
            <a:r>
              <a:rPr lang="en-ID" dirty="0">
                <a:effectLst/>
                <a:latin typeface="Helvetica" pitchFamily="2" charset="0"/>
              </a:rPr>
              <a:t> I X</a:t>
            </a:r>
            <a:r>
              <a:rPr lang="en-ID" dirty="0">
                <a:latin typeface="Helvetica" pitchFamily="2" charset="0"/>
              </a:rPr>
              <a:t>i</a:t>
            </a:r>
            <a:r>
              <a:rPr lang="en-ID" dirty="0">
                <a:effectLst/>
                <a:latin typeface="Helvetica" pitchFamily="2" charset="0"/>
              </a:rPr>
              <a:t>) = 0.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ID" dirty="0" err="1">
                <a:effectLst/>
                <a:latin typeface="Helvetica" pitchFamily="2" charset="0"/>
              </a:rPr>
              <a:t>Jumlah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observasi</a:t>
            </a:r>
            <a:r>
              <a:rPr lang="en-ID" dirty="0">
                <a:effectLst/>
                <a:latin typeface="Helvetica" pitchFamily="2" charset="0"/>
              </a:rPr>
              <a:t>, n </a:t>
            </a:r>
            <a:r>
              <a:rPr lang="en-ID" dirty="0" err="1">
                <a:effectLst/>
                <a:latin typeface="Helvetica" pitchFamily="2" charset="0"/>
              </a:rPr>
              <a:t>harus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lebih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besar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dari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jumlah</a:t>
            </a:r>
            <a:r>
              <a:rPr lang="en-ID" dirty="0">
                <a:effectLst/>
                <a:latin typeface="Helvetica" pitchFamily="2" charset="0"/>
              </a:rPr>
              <a:t> parameter yang </a:t>
            </a:r>
            <a:r>
              <a:rPr lang="en-ID" dirty="0" err="1">
                <a:effectLst/>
                <a:latin typeface="Helvetica" pitchFamily="2" charset="0"/>
              </a:rPr>
              <a:t>diestimasi</a:t>
            </a:r>
            <a:r>
              <a:rPr lang="en-ID" dirty="0">
                <a:effectLst/>
                <a:latin typeface="Helvetica" pitchFamily="2" charset="0"/>
              </a:rPr>
              <a:t> (</a:t>
            </a:r>
            <a:r>
              <a:rPr lang="en-ID" dirty="0" err="1">
                <a:effectLst/>
                <a:latin typeface="Helvetica" pitchFamily="2" charset="0"/>
              </a:rPr>
              <a:t>jumlah</a:t>
            </a:r>
            <a:br>
              <a:rPr lang="en-ID" dirty="0">
                <a:effectLst/>
                <a:latin typeface="Helvetica" pitchFamily="2" charset="0"/>
              </a:rPr>
            </a:br>
            <a:r>
              <a:rPr lang="en-ID" dirty="0" err="1">
                <a:effectLst/>
                <a:latin typeface="Helvetica" pitchFamily="2" charset="0"/>
              </a:rPr>
              <a:t>variabel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bebas</a:t>
            </a:r>
            <a:r>
              <a:rPr lang="en-ID" dirty="0">
                <a:effectLst/>
                <a:latin typeface="Helvetica" pitchFamily="2" charset="0"/>
              </a:rPr>
              <a:t>).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ID" dirty="0" err="1">
                <a:effectLst/>
                <a:latin typeface="Helvetica" pitchFamily="2" charset="0"/>
              </a:rPr>
              <a:t>Adanya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variabilitas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dalam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nilai</a:t>
            </a:r>
            <a:r>
              <a:rPr lang="en-ID" dirty="0">
                <a:effectLst/>
                <a:latin typeface="Helvetica" pitchFamily="2" charset="0"/>
              </a:rPr>
              <a:t> X, </a:t>
            </a:r>
            <a:r>
              <a:rPr lang="en-ID" dirty="0" err="1">
                <a:effectLst/>
                <a:latin typeface="Helvetica" pitchFamily="2" charset="0"/>
              </a:rPr>
              <a:t>artinya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nilai</a:t>
            </a:r>
            <a:r>
              <a:rPr lang="en-ID" dirty="0">
                <a:effectLst/>
                <a:latin typeface="Helvetica" pitchFamily="2" charset="0"/>
              </a:rPr>
              <a:t> X; </a:t>
            </a:r>
            <a:r>
              <a:rPr lang="en-ID" dirty="0" err="1">
                <a:effectLst/>
                <a:latin typeface="Helvetica" pitchFamily="2" charset="0"/>
              </a:rPr>
              <a:t>harus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berbeda</a:t>
            </a:r>
            <a:r>
              <a:rPr lang="en-ID" dirty="0">
                <a:effectLst/>
                <a:latin typeface="Helvetica" pitchFamily="2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ID" dirty="0">
                <a:effectLst/>
                <a:latin typeface="Helvetica" pitchFamily="2" charset="0"/>
              </a:rPr>
              <a:t>Model </a:t>
            </a:r>
            <a:r>
              <a:rPr lang="en-ID" dirty="0" err="1">
                <a:effectLst/>
                <a:latin typeface="Helvetica" pitchFamily="2" charset="0"/>
              </a:rPr>
              <a:t>regresi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telah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dispesifikasi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secara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benar</a:t>
            </a:r>
            <a:r>
              <a:rPr lang="en-ID" dirty="0">
                <a:effectLst/>
                <a:latin typeface="Helvetica" pitchFamily="2" charset="0"/>
              </a:rPr>
              <a:t>. </a:t>
            </a:r>
            <a:r>
              <a:rPr lang="en-ID" dirty="0" err="1">
                <a:effectLst/>
                <a:latin typeface="Helvetica" pitchFamily="2" charset="0"/>
              </a:rPr>
              <a:t>Dengan</a:t>
            </a:r>
            <a:r>
              <a:rPr lang="en-ID" dirty="0">
                <a:effectLst/>
                <a:latin typeface="Helvetica" pitchFamily="2" charset="0"/>
              </a:rPr>
              <a:t> kata lain </a:t>
            </a:r>
            <a:r>
              <a:rPr lang="en-ID" dirty="0" err="1">
                <a:effectLst/>
                <a:latin typeface="Helvetica" pitchFamily="2" charset="0"/>
              </a:rPr>
              <a:t>tidak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ada</a:t>
            </a:r>
            <a:r>
              <a:rPr lang="en-ID" dirty="0">
                <a:effectLst/>
                <a:latin typeface="Helvetica" pitchFamily="2" charset="0"/>
              </a:rPr>
              <a:t> bias (</a:t>
            </a:r>
            <a:r>
              <a:rPr lang="en-ID" dirty="0" err="1">
                <a:effectLst/>
                <a:latin typeface="Helvetica" pitchFamily="2" charset="0"/>
              </a:rPr>
              <a:t>kesalahan</a:t>
            </a:r>
            <a:r>
              <a:rPr lang="en-ID" dirty="0">
                <a:effectLst/>
                <a:latin typeface="Helvetica" pitchFamily="2" charset="0"/>
              </a:rPr>
              <a:t>)</a:t>
            </a:r>
            <a:br>
              <a:rPr lang="en-ID" dirty="0">
                <a:effectLst/>
                <a:latin typeface="Helvetica" pitchFamily="2" charset="0"/>
              </a:rPr>
            </a:br>
            <a:r>
              <a:rPr lang="en-ID" dirty="0" err="1">
                <a:effectLst/>
                <a:latin typeface="Helvetica" pitchFamily="2" charset="0"/>
              </a:rPr>
              <a:t>spesifikasi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dalam</a:t>
            </a:r>
            <a:r>
              <a:rPr lang="en-ID" dirty="0">
                <a:effectLst/>
                <a:latin typeface="Helvetica" pitchFamily="2" charset="0"/>
              </a:rPr>
              <a:t> model yang </a:t>
            </a:r>
            <a:r>
              <a:rPr lang="en-ID" dirty="0" err="1">
                <a:effectLst/>
                <a:latin typeface="Helvetica" pitchFamily="2" charset="0"/>
              </a:rPr>
              <a:t>digunakan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dalam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analisis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empirik</a:t>
            </a:r>
            <a:r>
              <a:rPr lang="en-ID" dirty="0">
                <a:effectLst/>
                <a:latin typeface="Helvetica" pitchFamily="2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ID" dirty="0" err="1">
                <a:effectLst/>
                <a:latin typeface="Helvetica" pitchFamily="2" charset="0"/>
              </a:rPr>
              <a:t>Tidak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ada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multikolinearitas</a:t>
            </a:r>
            <a:r>
              <a:rPr lang="en-ID" dirty="0">
                <a:effectLst/>
                <a:latin typeface="Helvetica" pitchFamily="2" charset="0"/>
              </a:rPr>
              <a:t> yang </a:t>
            </a:r>
            <a:r>
              <a:rPr lang="en-ID" dirty="0" err="1">
                <a:effectLst/>
                <a:latin typeface="Helvetica" pitchFamily="2" charset="0"/>
              </a:rPr>
              <a:t>sempurna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antar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variabel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bebas</a:t>
            </a:r>
            <a:r>
              <a:rPr lang="en-ID" dirty="0">
                <a:effectLst/>
                <a:latin typeface="Helvetica" pitchFamily="2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ID" dirty="0">
                <a:effectLst/>
                <a:latin typeface="Helvetica" pitchFamily="2" charset="0"/>
              </a:rPr>
              <a:t>Nilai </a:t>
            </a:r>
            <a:r>
              <a:rPr lang="en-ID" dirty="0" err="1">
                <a:effectLst/>
                <a:latin typeface="Helvetica" pitchFamily="2" charset="0"/>
              </a:rPr>
              <a:t>kesalahan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>
                <a:latin typeface="Helvetica" pitchFamily="2" charset="0"/>
              </a:rPr>
              <a:t>𝜇</a:t>
            </a:r>
            <a:r>
              <a:rPr lang="en-ID" dirty="0" err="1">
                <a:latin typeface="Helvetica" pitchFamily="2" charset="0"/>
              </a:rPr>
              <a:t>i</a:t>
            </a:r>
            <a:r>
              <a:rPr lang="en-ID" dirty="0">
                <a:latin typeface="Helvetica" pitchFamily="2" charset="0"/>
              </a:rPr>
              <a:t> </a:t>
            </a:r>
            <a:r>
              <a:rPr lang="en-ID" dirty="0" err="1">
                <a:effectLst/>
                <a:latin typeface="Helvetica" pitchFamily="2" charset="0"/>
              </a:rPr>
              <a:t>terdistribusi</a:t>
            </a:r>
            <a:r>
              <a:rPr lang="en-ID" dirty="0">
                <a:effectLst/>
                <a:latin typeface="Helvetica" pitchFamily="2" charset="0"/>
              </a:rPr>
              <a:t> normal </a:t>
            </a:r>
            <a:r>
              <a:rPr lang="en-ID" dirty="0" err="1">
                <a:effectLst/>
                <a:latin typeface="Helvetica" pitchFamily="2" charset="0"/>
              </a:rPr>
              <a:t>atau</a:t>
            </a:r>
            <a:r>
              <a:rPr lang="en-ID" dirty="0">
                <a:effectLst/>
                <a:latin typeface="Helvetica" pitchFamily="2" charset="0"/>
              </a:rPr>
              <a:t> </a:t>
            </a:r>
            <a:r>
              <a:rPr lang="en-ID" dirty="0">
                <a:latin typeface="Helvetica" pitchFamily="2" charset="0"/>
              </a:rPr>
              <a:t>𝜇</a:t>
            </a:r>
            <a:r>
              <a:rPr lang="en-ID" dirty="0" err="1">
                <a:effectLst/>
                <a:latin typeface="Helvetica" pitchFamily="2" charset="0"/>
              </a:rPr>
              <a:t>i~N</a:t>
            </a:r>
            <a:r>
              <a:rPr lang="en-ID" dirty="0">
                <a:effectLst/>
                <a:latin typeface="Helvetica" pitchFamily="2" charset="0"/>
              </a:rPr>
              <a:t>(0,𝜎2).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A6A5D3-6880-51CC-1851-D3ECCDE656C4}"/>
              </a:ext>
            </a:extLst>
          </p:cNvPr>
          <p:cNvSpPr txBox="1"/>
          <p:nvPr/>
        </p:nvSpPr>
        <p:spPr>
          <a:xfrm>
            <a:off x="685800" y="174171"/>
            <a:ext cx="4735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ASUMSI LINEAR REGRESSION</a:t>
            </a:r>
          </a:p>
        </p:txBody>
      </p:sp>
    </p:spTree>
    <p:extLst>
      <p:ext uri="{BB962C8B-B14F-4D97-AF65-F5344CB8AC3E}">
        <p14:creationId xmlns:p14="http://schemas.microsoft.com/office/powerpoint/2010/main" val="1453493089"/>
      </p:ext>
    </p:extLst>
  </p:cSld>
  <p:clrMapOvr>
    <a:masterClrMapping/>
  </p:clrMapOvr>
  <p:transition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33947" y="1617500"/>
            <a:ext cx="6054328" cy="1751345"/>
          </a:xfrm>
          <a:noFill/>
          <a:ln/>
        </p:spPr>
        <p:txBody>
          <a:bodyPr>
            <a:normAutofit fontScale="70000" lnSpcReduction="20000"/>
          </a:bodyPr>
          <a:lstStyle/>
          <a:p>
            <a:pPr marL="0" indent="61913">
              <a:buNone/>
              <a:tabLst>
                <a:tab pos="2114550" algn="ctr"/>
                <a:tab pos="5200650" algn="ctr"/>
              </a:tabLst>
            </a:pPr>
            <a:r>
              <a:rPr lang="en-US" dirty="0"/>
              <a:t>	</a:t>
            </a:r>
            <a:r>
              <a:rPr lang="en-ID" dirty="0"/>
              <a:t>Sebuah </a:t>
            </a:r>
            <a:r>
              <a:rPr lang="en-ID" dirty="0" err="1"/>
              <a:t>Restoran</a:t>
            </a:r>
            <a:r>
              <a:rPr lang="en-ID" dirty="0"/>
              <a:t> di </a:t>
            </a:r>
            <a:r>
              <a:rPr lang="en-ID" dirty="0" err="1"/>
              <a:t>kampus-kampus</a:t>
            </a:r>
            <a:r>
              <a:rPr lang="en-ID" dirty="0"/>
              <a:t> ingin mengetahui hubungan antara jumlah populasi </a:t>
            </a:r>
            <a:r>
              <a:rPr lang="en-ID" dirty="0" err="1"/>
              <a:t>mahasiswa</a:t>
            </a:r>
            <a:r>
              <a:rPr lang="en-ID" dirty="0"/>
              <a:t> pada </a:t>
            </a:r>
            <a:r>
              <a:rPr lang="en-ID" dirty="0" err="1"/>
              <a:t>kampus</a:t>
            </a:r>
            <a:r>
              <a:rPr lang="en-ID" dirty="0"/>
              <a:t> dengan jumlah penjualan produk </a:t>
            </a:r>
            <a:r>
              <a:rPr lang="en-ID" dirty="0" err="1"/>
              <a:t>makanannya</a:t>
            </a:r>
            <a:r>
              <a:rPr lang="en-ID" dirty="0"/>
              <a:t>. Pengambilan data jumlah </a:t>
            </a:r>
            <a:r>
              <a:rPr lang="en-ID" dirty="0" err="1"/>
              <a:t>mahasiswa</a:t>
            </a:r>
            <a:r>
              <a:rPr lang="en-ID" dirty="0"/>
              <a:t> dan jumlah penjualan dilakukan pada 10 </a:t>
            </a:r>
            <a:r>
              <a:rPr lang="en-ID" dirty="0" err="1"/>
              <a:t>kampus</a:t>
            </a:r>
            <a:r>
              <a:rPr lang="en-ID" dirty="0"/>
              <a:t> sebagai bahan pengolahan untuk mencari </a:t>
            </a:r>
            <a:r>
              <a:rPr lang="en-ID" dirty="0" err="1"/>
              <a:t>keterhubungan</a:t>
            </a:r>
            <a:r>
              <a:rPr lang="en-ID" dirty="0"/>
              <a:t> dua variabel tersebut. Data hasil </a:t>
            </a:r>
            <a:r>
              <a:rPr lang="en-ID" dirty="0" err="1"/>
              <a:t>observasinya</a:t>
            </a:r>
            <a:r>
              <a:rPr lang="en-ID" dirty="0"/>
              <a:t> dapat dilihat pada tabel berikut:</a:t>
            </a:r>
            <a:endParaRPr lang="en-US" dirty="0"/>
          </a:p>
        </p:txBody>
      </p:sp>
      <p:sp>
        <p:nvSpPr>
          <p:cNvPr id="9436" name="Rectangle 220"/>
          <p:cNvSpPr>
            <a:spLocks noChangeArrowheads="1"/>
          </p:cNvSpPr>
          <p:nvPr/>
        </p:nvSpPr>
        <p:spPr bwMode="auto">
          <a:xfrm>
            <a:off x="333947" y="271392"/>
            <a:ext cx="10337562" cy="642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l"/>
            <a:r>
              <a:rPr lang="en-US" sz="3200" b="1" dirty="0">
                <a:cs typeface="Arial" panose="020B0604020202020204" pitchFamily="34" charset="0"/>
              </a:rPr>
              <a:t>Simple Linear Regression</a:t>
            </a:r>
          </a:p>
        </p:txBody>
      </p:sp>
      <p:sp>
        <p:nvSpPr>
          <p:cNvPr id="9437" name="Rectangle 221"/>
          <p:cNvSpPr>
            <a:spLocks noChangeArrowheads="1"/>
          </p:cNvSpPr>
          <p:nvPr/>
        </p:nvSpPr>
        <p:spPr bwMode="auto">
          <a:xfrm>
            <a:off x="424067" y="1031713"/>
            <a:ext cx="7677160" cy="585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>
              <a:spcBef>
                <a:spcPct val="20000"/>
              </a:spcBef>
              <a:buSzPct val="100000"/>
              <a:tabLst>
                <a:tab pos="2114550" algn="ctr"/>
                <a:tab pos="5200650" algn="ctr"/>
              </a:tabLst>
            </a:pPr>
            <a:r>
              <a:rPr lang="en-ID" b="1" dirty="0" err="1"/>
              <a:t>Contoh</a:t>
            </a:r>
            <a:r>
              <a:rPr lang="en-ID" b="1" dirty="0"/>
              <a:t> 1</a:t>
            </a:r>
            <a:endParaRPr lang="en-US" sz="24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19</a:t>
            </a:fld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8C10B01-C254-611D-4519-2B45B79556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792182"/>
              </p:ext>
            </p:extLst>
          </p:nvPr>
        </p:nvGraphicFramePr>
        <p:xfrm>
          <a:off x="6560694" y="1734883"/>
          <a:ext cx="5389137" cy="4396174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1502017">
                  <a:extLst>
                    <a:ext uri="{9D8B030D-6E8A-4147-A177-3AD203B41FA5}">
                      <a16:colId xmlns:a16="http://schemas.microsoft.com/office/drawing/2014/main" val="2295176477"/>
                    </a:ext>
                  </a:extLst>
                </a:gridCol>
                <a:gridCol w="1865285">
                  <a:extLst>
                    <a:ext uri="{9D8B030D-6E8A-4147-A177-3AD203B41FA5}">
                      <a16:colId xmlns:a16="http://schemas.microsoft.com/office/drawing/2014/main" val="3567910101"/>
                    </a:ext>
                  </a:extLst>
                </a:gridCol>
                <a:gridCol w="2021835">
                  <a:extLst>
                    <a:ext uri="{9D8B030D-6E8A-4147-A177-3AD203B41FA5}">
                      <a16:colId xmlns:a16="http://schemas.microsoft.com/office/drawing/2014/main" val="3984972555"/>
                    </a:ext>
                  </a:extLst>
                </a:gridCol>
              </a:tblGrid>
              <a:tr h="2940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ID" sz="2000" dirty="0" err="1">
                          <a:effectLst/>
                        </a:rPr>
                        <a:t>Restoran</a:t>
                      </a:r>
                      <a:endParaRPr lang="en-ID" sz="18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ID" sz="2000" dirty="0" err="1">
                          <a:effectLst/>
                        </a:rPr>
                        <a:t>i</a:t>
                      </a:r>
                      <a:endParaRPr lang="en-ID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ID" sz="2000" dirty="0">
                          <a:effectLst/>
                        </a:rPr>
                        <a:t>Jumlah </a:t>
                      </a:r>
                      <a:r>
                        <a:rPr lang="en-ID" sz="2000" dirty="0" err="1">
                          <a:effectLst/>
                        </a:rPr>
                        <a:t>mahasiswa</a:t>
                      </a:r>
                      <a:r>
                        <a:rPr lang="en-ID" sz="2000" dirty="0">
                          <a:effectLst/>
                        </a:rPr>
                        <a:t> ( </a:t>
                      </a:r>
                      <a:r>
                        <a:rPr lang="en-ID" sz="2000" dirty="0" err="1">
                          <a:effectLst/>
                        </a:rPr>
                        <a:t>ribuan</a:t>
                      </a:r>
                      <a:r>
                        <a:rPr lang="en-ID" sz="2000" dirty="0">
                          <a:effectLst/>
                        </a:rPr>
                        <a:t>)</a:t>
                      </a:r>
                      <a:endParaRPr lang="en-ID" sz="18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ID" sz="2000" dirty="0">
                          <a:effectLst/>
                        </a:rPr>
                        <a:t>x</a:t>
                      </a:r>
                      <a:r>
                        <a:rPr lang="en-ID" sz="2000" baseline="-25000" dirty="0">
                          <a:effectLst/>
                        </a:rPr>
                        <a:t>i</a:t>
                      </a:r>
                      <a:endParaRPr lang="en-ID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ID" sz="2000" dirty="0">
                          <a:effectLst/>
                        </a:rPr>
                        <a:t>Jumlah Penjualan (</a:t>
                      </a:r>
                      <a:r>
                        <a:rPr lang="en-ID" sz="2000" dirty="0" err="1">
                          <a:effectLst/>
                        </a:rPr>
                        <a:t>ribuan</a:t>
                      </a:r>
                      <a:r>
                        <a:rPr lang="en-ID" sz="2000" dirty="0">
                          <a:effectLst/>
                        </a:rPr>
                        <a:t>)</a:t>
                      </a:r>
                      <a:endParaRPr lang="en-ID" sz="18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ID" sz="2000" dirty="0" err="1">
                          <a:effectLst/>
                        </a:rPr>
                        <a:t>y</a:t>
                      </a:r>
                      <a:r>
                        <a:rPr lang="en-ID" sz="2000" baseline="-25000" dirty="0" err="1">
                          <a:effectLst/>
                        </a:rPr>
                        <a:t>i</a:t>
                      </a:r>
                      <a:endParaRPr lang="en-ID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65225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1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2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58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9849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2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6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105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19063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3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8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88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01901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4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8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118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127396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5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 dirty="0">
                          <a:effectLst/>
                        </a:rPr>
                        <a:t>12</a:t>
                      </a:r>
                      <a:endParaRPr lang="en-ID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117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68728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6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16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137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60443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7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20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157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912911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8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20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169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10386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9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22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149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20636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10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>
                          <a:effectLst/>
                        </a:rPr>
                        <a:t>26</a:t>
                      </a:r>
                      <a:endParaRPr lang="en-ID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2000" dirty="0">
                          <a:effectLst/>
                        </a:rPr>
                        <a:t>202</a:t>
                      </a:r>
                      <a:endParaRPr lang="en-ID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126530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DE15F73-5FB1-ED29-9492-0AB3BE29B665}"/>
              </a:ext>
            </a:extLst>
          </p:cNvPr>
          <p:cNvSpPr txBox="1"/>
          <p:nvPr/>
        </p:nvSpPr>
        <p:spPr>
          <a:xfrm>
            <a:off x="424068" y="3666027"/>
            <a:ext cx="5463166" cy="8733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2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en-ID" sz="1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Carilah</a:t>
            </a:r>
            <a:r>
              <a:rPr lang="en-ID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estimasi persamaan regresinya!</a:t>
            </a:r>
            <a:endParaRPr lang="en-ID" sz="1200" dirty="0">
              <a:ea typeface="Calibri" panose="020F0502020204030204" pitchFamily="34" charset="0"/>
            </a:endParaRPr>
          </a:p>
          <a:p>
            <a:pPr marL="342900" lvl="2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en-ID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Apabila jumlah </a:t>
            </a:r>
            <a:r>
              <a:rPr lang="en-ID" sz="1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mahasiswa</a:t>
            </a:r>
            <a:r>
              <a:rPr lang="en-ID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16 </a:t>
            </a:r>
            <a:r>
              <a:rPr lang="en-ID" sz="1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ribu</a:t>
            </a:r>
            <a:r>
              <a:rPr lang="en-ID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, berapa prediksi jumlah penjualannya?</a:t>
            </a:r>
            <a:endParaRPr lang="en-ID" sz="2000" dirty="0"/>
          </a:p>
        </p:txBody>
      </p:sp>
    </p:spTree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9F29B-F233-48AF-8261-F33A4E079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1295925"/>
          </a:xfrm>
        </p:spPr>
        <p:txBody>
          <a:bodyPr>
            <a:normAutofit/>
          </a:bodyPr>
          <a:lstStyle/>
          <a:p>
            <a:r>
              <a:rPr lang="en-US" dirty="0"/>
              <a:t>ISI</a:t>
            </a:r>
            <a:endParaRPr lang="en-Z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E3EA69-4E0E-41BD-8095-A124225A2647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938713" y="2004488"/>
            <a:ext cx="6338887" cy="2668587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Model </a:t>
            </a:r>
            <a:r>
              <a:rPr lang="en-US" sz="3200" dirty="0" err="1"/>
              <a:t>Regresi</a:t>
            </a:r>
            <a:r>
              <a:rPr lang="en-US" sz="3200" dirty="0"/>
              <a:t> Linear </a:t>
            </a:r>
            <a:r>
              <a:rPr lang="en-US" sz="3200" dirty="0" err="1"/>
              <a:t>Sederhana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 err="1"/>
              <a:t>Asumsi</a:t>
            </a:r>
            <a:r>
              <a:rPr lang="en-US" sz="3200" dirty="0"/>
              <a:t> </a:t>
            </a:r>
            <a:r>
              <a:rPr lang="en-US" sz="3200" dirty="0" err="1"/>
              <a:t>Regresi</a:t>
            </a:r>
            <a:r>
              <a:rPr lang="en-US" sz="3200" dirty="0"/>
              <a:t> Linear (</a:t>
            </a:r>
            <a:r>
              <a:rPr lang="en-US" sz="3200" dirty="0" err="1"/>
              <a:t>Asumsi</a:t>
            </a:r>
            <a:r>
              <a:rPr lang="en-US" sz="3200" dirty="0"/>
              <a:t> </a:t>
            </a:r>
            <a:r>
              <a:rPr lang="en-US" sz="3200" dirty="0" err="1"/>
              <a:t>Klasik</a:t>
            </a:r>
            <a:r>
              <a:rPr lang="en-US" sz="3200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/>
              <a:t>Koefisien</a:t>
            </a:r>
            <a:r>
              <a:rPr lang="en-US" sz="3200" dirty="0"/>
              <a:t> </a:t>
            </a:r>
            <a:r>
              <a:rPr lang="en-US" sz="3200" dirty="0" err="1"/>
              <a:t>Determinasi</a:t>
            </a:r>
            <a:r>
              <a:rPr lang="en-US" sz="3200" dirty="0"/>
              <a:t> (R Squared)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/>
              <a:t>Pengujian</a:t>
            </a:r>
            <a:r>
              <a:rPr lang="en-US" sz="3200" dirty="0"/>
              <a:t> Partial (Uji t)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/>
              <a:t>Pengujian</a:t>
            </a:r>
            <a:r>
              <a:rPr lang="en-US" sz="3200" dirty="0"/>
              <a:t> </a:t>
            </a:r>
            <a:r>
              <a:rPr lang="en-US" sz="3200" dirty="0" err="1"/>
              <a:t>Simultan</a:t>
            </a:r>
            <a:r>
              <a:rPr lang="en-US" sz="3200" dirty="0"/>
              <a:t> (Uji F)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/>
              <a:t>Pengujian</a:t>
            </a:r>
            <a:r>
              <a:rPr lang="en-US" sz="3200" dirty="0"/>
              <a:t> </a:t>
            </a:r>
            <a:r>
              <a:rPr lang="en-US" sz="3200" dirty="0" err="1"/>
              <a:t>Normalitas</a:t>
            </a:r>
            <a:endParaRPr lang="en-US" sz="32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27DCA-F11F-1716-00DA-9EF49F131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4949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35531AF7-B9DE-6034-8C42-A26E820A47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>
            <a:extLst>
              <a:ext uri="{FF2B5EF4-FFF2-40B4-BE49-F238E27FC236}">
                <a16:creationId xmlns:a16="http://schemas.microsoft.com/office/drawing/2014/main" id="{2328207A-EEE4-29DD-621C-0B5226C0D0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0495" y="1376214"/>
            <a:ext cx="11307437" cy="715633"/>
          </a:xfrm>
          <a:noFill/>
          <a:ln/>
        </p:spPr>
        <p:txBody>
          <a:bodyPr>
            <a:normAutofit fontScale="77500" lnSpcReduction="20000"/>
          </a:bodyPr>
          <a:lstStyle/>
          <a:p>
            <a:pPr marL="0" indent="0">
              <a:buNone/>
              <a:tabLst>
                <a:tab pos="2114550" algn="ctr"/>
                <a:tab pos="5200650" algn="ctr"/>
              </a:tabLst>
            </a:pPr>
            <a:r>
              <a:rPr lang="en-ID" dirty="0"/>
              <a:t>Untuk mencari estimasi persamaan regresi kita dapat menghitung nilai dari b</a:t>
            </a:r>
            <a:r>
              <a:rPr lang="en-ID" baseline="-25000" dirty="0"/>
              <a:t>1</a:t>
            </a:r>
            <a:r>
              <a:rPr lang="en-ID" dirty="0"/>
              <a:t> dan b</a:t>
            </a:r>
            <a:r>
              <a:rPr lang="en-ID" baseline="-25000" dirty="0"/>
              <a:t>0</a:t>
            </a:r>
            <a:r>
              <a:rPr lang="en-ID" dirty="0"/>
              <a:t> dengan rumus b</a:t>
            </a:r>
            <a:r>
              <a:rPr lang="en-ID" baseline="-25000" dirty="0"/>
              <a:t>1</a:t>
            </a:r>
            <a:r>
              <a:rPr lang="en-ID" dirty="0"/>
              <a:t> dan b</a:t>
            </a:r>
            <a:r>
              <a:rPr lang="en-ID" baseline="-25000" dirty="0"/>
              <a:t>0</a:t>
            </a:r>
            <a:r>
              <a:rPr lang="en-ID" dirty="0"/>
              <a:t> , untuk </a:t>
            </a:r>
            <a:r>
              <a:rPr lang="en-ID" dirty="0" err="1"/>
              <a:t>mempermudah</a:t>
            </a:r>
            <a:r>
              <a:rPr lang="en-ID" dirty="0"/>
              <a:t> </a:t>
            </a:r>
            <a:r>
              <a:rPr lang="en-ID" dirty="0" err="1"/>
              <a:t>penghitungan</a:t>
            </a:r>
            <a:r>
              <a:rPr lang="en-ID" dirty="0"/>
              <a:t> kita dapat menggunakan tabel sebagai berikut:</a:t>
            </a:r>
            <a:endParaRPr lang="en-US" dirty="0"/>
          </a:p>
        </p:txBody>
      </p:sp>
      <p:sp>
        <p:nvSpPr>
          <p:cNvPr id="9436" name="Rectangle 220">
            <a:extLst>
              <a:ext uri="{FF2B5EF4-FFF2-40B4-BE49-F238E27FC236}">
                <a16:creationId xmlns:a16="http://schemas.microsoft.com/office/drawing/2014/main" id="{6B435DCF-15AA-5F53-2259-C71BCFDC29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947" y="271392"/>
            <a:ext cx="10337562" cy="642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l"/>
            <a:r>
              <a:rPr lang="en-US" sz="3200" b="1" dirty="0">
                <a:cs typeface="Arial" panose="020B0604020202020204" pitchFamily="34" charset="0"/>
              </a:rPr>
              <a:t>Simple Linear Regression</a:t>
            </a:r>
          </a:p>
        </p:txBody>
      </p:sp>
      <p:sp>
        <p:nvSpPr>
          <p:cNvPr id="9437" name="Rectangle 221">
            <a:extLst>
              <a:ext uri="{FF2B5EF4-FFF2-40B4-BE49-F238E27FC236}">
                <a16:creationId xmlns:a16="http://schemas.microsoft.com/office/drawing/2014/main" id="{CD505177-D2B0-D2DA-7CDE-DD0003C97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067" y="1031713"/>
            <a:ext cx="7677160" cy="585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>
              <a:spcBef>
                <a:spcPct val="20000"/>
              </a:spcBef>
              <a:buSzPct val="100000"/>
              <a:tabLst>
                <a:tab pos="2114550" algn="ctr"/>
                <a:tab pos="5200650" algn="ctr"/>
              </a:tabLst>
            </a:pPr>
            <a:r>
              <a:rPr lang="en-ID" b="1" dirty="0" err="1"/>
              <a:t>Contoh</a:t>
            </a:r>
            <a:r>
              <a:rPr lang="en-ID" b="1" dirty="0"/>
              <a:t> 1</a:t>
            </a:r>
            <a:endParaRPr lang="en-US" sz="24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D43D377-C63E-0EE7-DE73-09C9278B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20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E4982001-9704-773C-F5A1-E974B07BA73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9830018"/>
                  </p:ext>
                </p:extLst>
              </p:nvPr>
            </p:nvGraphicFramePr>
            <p:xfrm>
              <a:off x="1289031" y="2201289"/>
              <a:ext cx="10234914" cy="4334170"/>
            </p:xfrm>
            <a:graphic>
              <a:graphicData uri="http://schemas.openxmlformats.org/drawingml/2006/table">
                <a:tbl>
                  <a:tblPr bandRow="1">
                    <a:tableStyleId>{C4B1156A-380E-4F78-BDF5-A606A8083BF9}</a:tableStyleId>
                  </a:tblPr>
                  <a:tblGrid>
                    <a:gridCol w="1096360">
                      <a:extLst>
                        <a:ext uri="{9D8B030D-6E8A-4147-A177-3AD203B41FA5}">
                          <a16:colId xmlns:a16="http://schemas.microsoft.com/office/drawing/2014/main" val="3661664186"/>
                        </a:ext>
                      </a:extLst>
                    </a:gridCol>
                    <a:gridCol w="1738402">
                      <a:extLst>
                        <a:ext uri="{9D8B030D-6E8A-4147-A177-3AD203B41FA5}">
                          <a16:colId xmlns:a16="http://schemas.microsoft.com/office/drawing/2014/main" val="579645418"/>
                        </a:ext>
                      </a:extLst>
                    </a:gridCol>
                    <a:gridCol w="1590665">
                      <a:extLst>
                        <a:ext uri="{9D8B030D-6E8A-4147-A177-3AD203B41FA5}">
                          <a16:colId xmlns:a16="http://schemas.microsoft.com/office/drawing/2014/main" val="2677299499"/>
                        </a:ext>
                      </a:extLst>
                    </a:gridCol>
                    <a:gridCol w="1101912">
                      <a:extLst>
                        <a:ext uri="{9D8B030D-6E8A-4147-A177-3AD203B41FA5}">
                          <a16:colId xmlns:a16="http://schemas.microsoft.com/office/drawing/2014/main" val="3162905370"/>
                        </a:ext>
                      </a:extLst>
                    </a:gridCol>
                    <a:gridCol w="1105248">
                      <a:extLst>
                        <a:ext uri="{9D8B030D-6E8A-4147-A177-3AD203B41FA5}">
                          <a16:colId xmlns:a16="http://schemas.microsoft.com/office/drawing/2014/main" val="400591849"/>
                        </a:ext>
                      </a:extLst>
                    </a:gridCol>
                    <a:gridCol w="2184944">
                      <a:extLst>
                        <a:ext uri="{9D8B030D-6E8A-4147-A177-3AD203B41FA5}">
                          <a16:colId xmlns:a16="http://schemas.microsoft.com/office/drawing/2014/main" val="2621048350"/>
                        </a:ext>
                      </a:extLst>
                    </a:gridCol>
                    <a:gridCol w="1417383">
                      <a:extLst>
                        <a:ext uri="{9D8B030D-6E8A-4147-A177-3AD203B41FA5}">
                          <a16:colId xmlns:a16="http://schemas.microsoft.com/office/drawing/2014/main" val="2429042387"/>
                        </a:ext>
                      </a:extLst>
                    </a:gridCol>
                  </a:tblGrid>
                  <a:tr h="51799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Bef>
                              <a:spcPts val="300"/>
                            </a:spcBef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i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Bef>
                              <a:spcPts val="300"/>
                            </a:spcBef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x</a:t>
                          </a:r>
                          <a:r>
                            <a:rPr lang="en-ID" sz="1600" baseline="-25000">
                              <a:effectLst/>
                              <a:latin typeface="Abadi" panose="020B0604020104020204" pitchFamily="34" charset="0"/>
                            </a:rPr>
                            <a:t>i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Bef>
                              <a:spcPts val="300"/>
                            </a:spcBef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y</a:t>
                          </a:r>
                          <a:r>
                            <a:rPr lang="en-ID" sz="1600" baseline="-25000">
                              <a:effectLst/>
                              <a:latin typeface="Abadi" panose="020B0604020104020204" pitchFamily="34" charset="0"/>
                            </a:rPr>
                            <a:t>i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Bef>
                              <a:spcPts val="300"/>
                            </a:spcBef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(x</a:t>
                          </a:r>
                          <a:r>
                            <a:rPr lang="en-ID" sz="1600" baseline="-25000">
                              <a:effectLst/>
                              <a:latin typeface="Abadi" panose="020B0604020104020204" pitchFamily="34" charset="0"/>
                            </a:rPr>
                            <a:t>i </a:t>
                          </a: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- </a:t>
                          </a:r>
                          <a14:m>
                            <m:oMath xmlns:m="http://schemas.openxmlformats.org/officeDocument/2006/math">
                              <m:bar>
                                <m:barPr>
                                  <m:ctrlPr>
                                    <a:rPr lang="en-ID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barPr>
                                <m:e>
                                  <m:r>
                                    <a:rPr lang="en-ID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bar>
                            </m:oMath>
                          </a14:m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)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Bef>
                              <a:spcPts val="300"/>
                            </a:spcBef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(y</a:t>
                          </a:r>
                          <a:r>
                            <a:rPr lang="en-ID" sz="1600" baseline="-25000">
                              <a:effectLst/>
                              <a:latin typeface="Abadi" panose="020B0604020104020204" pitchFamily="34" charset="0"/>
                            </a:rPr>
                            <a:t>i </a:t>
                          </a: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- </a:t>
                          </a:r>
                          <a14:m>
                            <m:oMath xmlns:m="http://schemas.openxmlformats.org/officeDocument/2006/math">
                              <m:bar>
                                <m:barPr>
                                  <m:ctrlPr>
                                    <a:rPr lang="en-ID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barPr>
                                <m:e>
                                  <m:r>
                                    <a:rPr lang="en-ID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bar>
                            </m:oMath>
                          </a14:m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)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Bef>
                              <a:spcPts val="300"/>
                            </a:spcBef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(x</a:t>
                          </a:r>
                          <a:r>
                            <a:rPr lang="en-ID" sz="1600" baseline="-25000">
                              <a:effectLst/>
                              <a:latin typeface="Abadi" panose="020B0604020104020204" pitchFamily="34" charset="0"/>
                            </a:rPr>
                            <a:t>i</a:t>
                          </a: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bar>
                                <m:barPr>
                                  <m:ctrlPr>
                                    <a:rPr lang="en-ID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barPr>
                                <m:e>
                                  <m:r>
                                    <a:rPr lang="en-ID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bar>
                              <m:r>
                                <a:rPr lang="en-ID" sz="1600">
                                  <a:effectLst/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 (y</a:t>
                          </a:r>
                          <a:r>
                            <a:rPr lang="en-ID" sz="1600" baseline="-25000">
                              <a:effectLst/>
                              <a:latin typeface="Abadi" panose="020B0604020104020204" pitchFamily="34" charset="0"/>
                            </a:rPr>
                            <a:t>i</a:t>
                          </a: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bar>
                                <m:barPr>
                                  <m:ctrlPr>
                                    <a:rPr lang="en-ID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barPr>
                                <m:e>
                                  <m:r>
                                    <a:rPr lang="en-ID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bar>
                            </m:oMath>
                          </a14:m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)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Bef>
                              <a:spcPts val="300"/>
                            </a:spcBef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(x</a:t>
                          </a:r>
                          <a:r>
                            <a:rPr lang="en-ID" sz="1600" baseline="-25000">
                              <a:effectLst/>
                              <a:latin typeface="Abadi" panose="020B0604020104020204" pitchFamily="34" charset="0"/>
                            </a:rPr>
                            <a:t>i</a:t>
                          </a: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bar>
                                <m:barPr>
                                  <m:ctrlPr>
                                    <a:rPr lang="en-ID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barPr>
                                <m:e>
                                  <m:r>
                                    <a:rPr lang="en-ID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bar>
                            </m:oMath>
                          </a14:m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)</a:t>
                          </a:r>
                          <a:r>
                            <a:rPr lang="en-ID" sz="1600" baseline="30000">
                              <a:effectLst/>
                              <a:latin typeface="Abadi" panose="020B0604020104020204" pitchFamily="34" charset="0"/>
                            </a:rPr>
                            <a:t>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027822084"/>
                      </a:ext>
                    </a:extLst>
                  </a:tr>
                  <a:tr h="22255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58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-12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-72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864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144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020120554"/>
                      </a:ext>
                    </a:extLst>
                  </a:tr>
                  <a:tr h="22255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6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105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-8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-25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200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64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048332560"/>
                      </a:ext>
                    </a:extLst>
                  </a:tr>
                  <a:tr h="22255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3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8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88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-6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-42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252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36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885500370"/>
                      </a:ext>
                    </a:extLst>
                  </a:tr>
                  <a:tr h="22255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4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8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118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-6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-12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72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36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141859085"/>
                      </a:ext>
                    </a:extLst>
                  </a:tr>
                  <a:tr h="22255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5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117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-2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-13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26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4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59588523"/>
                      </a:ext>
                    </a:extLst>
                  </a:tr>
                  <a:tr h="22255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6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16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137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7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14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4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030314204"/>
                      </a:ext>
                    </a:extLst>
                  </a:tr>
                  <a:tr h="22255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7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20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157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6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27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162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36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273974630"/>
                      </a:ext>
                    </a:extLst>
                  </a:tr>
                  <a:tr h="22255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8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20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169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6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 dirty="0">
                              <a:effectLst/>
                              <a:latin typeface="Abadi" panose="020B0604020104020204" pitchFamily="34" charset="0"/>
                            </a:rPr>
                            <a:t>39</a:t>
                          </a:r>
                          <a:endParaRPr lang="en-ID" sz="1400" dirty="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234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36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144830913"/>
                      </a:ext>
                    </a:extLst>
                  </a:tr>
                  <a:tr h="22255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9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22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149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8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19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152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64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14961285"/>
                      </a:ext>
                    </a:extLst>
                  </a:tr>
                  <a:tr h="22255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10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26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202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72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864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144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660930673"/>
                      </a:ext>
                    </a:extLst>
                  </a:tr>
                  <a:tr h="129878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211196707"/>
                      </a:ext>
                    </a:extLst>
                  </a:tr>
                  <a:tr h="640599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Total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 xmlns:m="http://schemas.openxmlformats.org/officeDocument/2006/math">
                              <m:nary>
                                <m:naryPr>
                                  <m:chr m:val="∑"/>
                                  <m:ctrlPr>
                                    <a:rPr lang="en-ID" sz="14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b>
                                    <m:sSubPr>
                                      <m:ctrlPr>
                                        <a:rPr lang="en-ID" sz="16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ID" sz="16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ID" sz="16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nary>
                            </m:oMath>
                          </a14:m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 = 140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 xmlns:m="http://schemas.openxmlformats.org/officeDocument/2006/math">
                              <m:nary>
                                <m:naryPr>
                                  <m:chr m:val="∑"/>
                                  <m:ctrlPr>
                                    <a:rPr lang="en-ID" sz="14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b>
                                    <m:sSubPr>
                                      <m:ctrlPr>
                                        <a:rPr lang="en-ID" sz="140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ID" sz="14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ID" sz="14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nary>
                            </m:oMath>
                          </a14:m>
                          <a:r>
                            <a:rPr lang="en-ID" sz="1600" dirty="0">
                              <a:effectLst/>
                              <a:latin typeface="Abadi" panose="020B0604020104020204" pitchFamily="34" charset="0"/>
                            </a:rPr>
                            <a:t>= 1300</a:t>
                          </a:r>
                          <a:endParaRPr lang="en-ID" sz="1400" dirty="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 dirty="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 dirty="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 dirty="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 dirty="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 xmlns:m="http://schemas.openxmlformats.org/officeDocument/2006/math">
                              <m:nary>
                                <m:naryPr>
                                  <m:chr m:val="∑"/>
                                  <m:ctrlPr>
                                    <a:rPr lang="en-ID" sz="14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en-ID" sz="1400">
                                      <a:effectLst/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ID" sz="1400">
                                      <a:effectLst/>
                                      <a:latin typeface="Cambria Math" panose="02040503050406030204" pitchFamily="18" charset="0"/>
                                    </a:rPr>
                                    <m:t>𝑥𝑖</m:t>
                                  </m:r>
                                  <m:r>
                                    <a:rPr lang="en-ID" sz="1400">
                                      <a:effectLst/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bar>
                                    <m:barPr>
                                      <m:ctrlPr>
                                        <a:rPr lang="en-ID" sz="14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barPr>
                                    <m:e>
                                      <m:r>
                                        <a:rPr lang="en-ID" sz="14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bar>
                                  <m:r>
                                    <a:rPr lang="en-ID" sz="1400">
                                      <a:effectLst/>
                                      <a:latin typeface="Cambria Math" panose="02040503050406030204" pitchFamily="18" charset="0"/>
                                    </a:rPr>
                                    <m:t>) (</m:t>
                                  </m:r>
                                  <m:r>
                                    <a:rPr lang="en-ID" sz="1400">
                                      <a:effectLst/>
                                      <a:latin typeface="Cambria Math" panose="02040503050406030204" pitchFamily="18" charset="0"/>
                                    </a:rPr>
                                    <m:t>𝑦𝑖</m:t>
                                  </m:r>
                                  <m:r>
                                    <a:rPr lang="en-ID" sz="1400">
                                      <a:effectLst/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bar>
                                    <m:barPr>
                                      <m:ctrlPr>
                                        <a:rPr lang="en-ID" sz="14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barPr>
                                    <m:e>
                                      <m:r>
                                        <a:rPr lang="en-ID" sz="14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bar>
                                  <m:r>
                                    <a:rPr lang="en-ID" sz="1400">
                                      <a:effectLst/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nary>
                            </m:oMath>
                          </a14:m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  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= 2840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 xmlns:m="http://schemas.openxmlformats.org/officeDocument/2006/math">
                              <m:nary>
                                <m:naryPr>
                                  <m:chr m:val="∑"/>
                                  <m:ctrlPr>
                                    <a:rPr lang="en-ID" sz="14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en-ID" sz="14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ID" sz="14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a:rPr lang="en-ID" sz="14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𝑥𝑖</m:t>
                                      </m:r>
                                      <m:r>
                                        <a:rPr lang="en-ID" sz="14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bar>
                                        <m:barPr>
                                          <m:ctrlPr>
                                            <a:rPr lang="en-ID" sz="1400" i="1">
                                              <a:effectLst/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barPr>
                                        <m:e>
                                          <m:r>
                                            <a:rPr lang="en-ID" sz="1400">
                                              <a:effectLst/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bar>
                                      <m:r>
                                        <a:rPr lang="en-ID" sz="14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en-ID" sz="14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oMath>
                          </a14:m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    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</a:endParaRPr>
                        </a:p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= 568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453079623"/>
                      </a:ext>
                    </a:extLst>
                  </a:tr>
                  <a:tr h="531636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 xmlns:m="http://schemas.openxmlformats.org/officeDocument/2006/math">
                              <m:bar>
                                <m:barPr>
                                  <m:ctrlPr>
                                    <a:rPr lang="en-ID" sz="14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barPr>
                                <m:e>
                                  <m:r>
                                    <a:rPr lang="en-ID" sz="1400"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bar>
                              <m:r>
                                <a:rPr lang="en-ID" sz="1400">
                                  <a:effectLst/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ID" sz="14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ID" sz="1400">
                                      <a:effectLst/>
                                      <a:latin typeface="Cambria Math" panose="02040503050406030204" pitchFamily="18" charset="0"/>
                                    </a:rPr>
                                    <m:t>140</m:t>
                                  </m:r>
                                </m:num>
                                <m:den>
                                  <m:r>
                                    <a:rPr lang="en-ID" sz="1400">
                                      <a:effectLst/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  <m:r>
                                <a:rPr lang="en-ID" sz="1400">
                                  <a:effectLst/>
                                  <a:latin typeface="Cambria Math" panose="02040503050406030204" pitchFamily="18" charset="0"/>
                                </a:rPr>
                                <m:t>=14</m:t>
                              </m:r>
                            </m:oMath>
                          </a14:m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 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ID" sz="10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0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acc>
                                <m:r>
                                  <a:rPr lang="en-ID" sz="10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ID" sz="1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ID" sz="1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1300</m:t>
                                    </m:r>
                                  </m:num>
                                  <m:den>
                                    <m:r>
                                      <a:rPr lang="en-ID" sz="1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  <m:r>
                                  <a:rPr lang="en-ID" sz="1000">
                                    <a:effectLst/>
                                    <a:latin typeface="Cambria Math" panose="02040503050406030204" pitchFamily="18" charset="0"/>
                                  </a:rPr>
                                  <m:t>=130</m:t>
                                </m:r>
                              </m:oMath>
                            </m:oMathPara>
                          </a14:m>
                          <a:endParaRPr lang="en-ID" sz="1400" dirty="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 dirty="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 dirty="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 dirty="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 dirty="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30800207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E4982001-9704-773C-F5A1-E974B07BA73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9830018"/>
                  </p:ext>
                </p:extLst>
              </p:nvPr>
            </p:nvGraphicFramePr>
            <p:xfrm>
              <a:off x="1289031" y="2201289"/>
              <a:ext cx="10234914" cy="4334170"/>
            </p:xfrm>
            <a:graphic>
              <a:graphicData uri="http://schemas.openxmlformats.org/drawingml/2006/table">
                <a:tbl>
                  <a:tblPr bandRow="1">
                    <a:tableStyleId>{C4B1156A-380E-4F78-BDF5-A606A8083BF9}</a:tableStyleId>
                  </a:tblPr>
                  <a:tblGrid>
                    <a:gridCol w="1096360">
                      <a:extLst>
                        <a:ext uri="{9D8B030D-6E8A-4147-A177-3AD203B41FA5}">
                          <a16:colId xmlns:a16="http://schemas.microsoft.com/office/drawing/2014/main" val="3661664186"/>
                        </a:ext>
                      </a:extLst>
                    </a:gridCol>
                    <a:gridCol w="1738402">
                      <a:extLst>
                        <a:ext uri="{9D8B030D-6E8A-4147-A177-3AD203B41FA5}">
                          <a16:colId xmlns:a16="http://schemas.microsoft.com/office/drawing/2014/main" val="579645418"/>
                        </a:ext>
                      </a:extLst>
                    </a:gridCol>
                    <a:gridCol w="1590665">
                      <a:extLst>
                        <a:ext uri="{9D8B030D-6E8A-4147-A177-3AD203B41FA5}">
                          <a16:colId xmlns:a16="http://schemas.microsoft.com/office/drawing/2014/main" val="2677299499"/>
                        </a:ext>
                      </a:extLst>
                    </a:gridCol>
                    <a:gridCol w="1101912">
                      <a:extLst>
                        <a:ext uri="{9D8B030D-6E8A-4147-A177-3AD203B41FA5}">
                          <a16:colId xmlns:a16="http://schemas.microsoft.com/office/drawing/2014/main" val="3162905370"/>
                        </a:ext>
                      </a:extLst>
                    </a:gridCol>
                    <a:gridCol w="1105248">
                      <a:extLst>
                        <a:ext uri="{9D8B030D-6E8A-4147-A177-3AD203B41FA5}">
                          <a16:colId xmlns:a16="http://schemas.microsoft.com/office/drawing/2014/main" val="400591849"/>
                        </a:ext>
                      </a:extLst>
                    </a:gridCol>
                    <a:gridCol w="2184944">
                      <a:extLst>
                        <a:ext uri="{9D8B030D-6E8A-4147-A177-3AD203B41FA5}">
                          <a16:colId xmlns:a16="http://schemas.microsoft.com/office/drawing/2014/main" val="2621048350"/>
                        </a:ext>
                      </a:extLst>
                    </a:gridCol>
                    <a:gridCol w="1417383">
                      <a:extLst>
                        <a:ext uri="{9D8B030D-6E8A-4147-A177-3AD203B41FA5}">
                          <a16:colId xmlns:a16="http://schemas.microsoft.com/office/drawing/2014/main" val="2429042387"/>
                        </a:ext>
                      </a:extLst>
                    </a:gridCol>
                  </a:tblGrid>
                  <a:tr h="51799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Bef>
                              <a:spcPts val="300"/>
                            </a:spcBef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i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Bef>
                              <a:spcPts val="300"/>
                            </a:spcBef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x</a:t>
                          </a:r>
                          <a:r>
                            <a:rPr lang="en-ID" sz="1600" baseline="-25000">
                              <a:effectLst/>
                              <a:latin typeface="Abadi" panose="020B0604020104020204" pitchFamily="34" charset="0"/>
                            </a:rPr>
                            <a:t>i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Bef>
                              <a:spcPts val="300"/>
                            </a:spcBef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y</a:t>
                          </a:r>
                          <a:r>
                            <a:rPr lang="en-ID" sz="1600" baseline="-25000">
                              <a:effectLst/>
                              <a:latin typeface="Abadi" panose="020B0604020104020204" pitchFamily="34" charset="0"/>
                            </a:rPr>
                            <a:t>i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401657" t="-10588" r="-428177" b="-74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498901" t="-10588" r="-325824" b="-74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304469" t="-10588" r="-65642" b="-74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621459" t="-10588" r="-858" b="-74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27822084"/>
                      </a:ext>
                    </a:extLst>
                  </a:tr>
                  <a:tr h="24790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58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-12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-72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864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144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020120554"/>
                      </a:ext>
                    </a:extLst>
                  </a:tr>
                  <a:tr h="24790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6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105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-8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-25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200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64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048332560"/>
                      </a:ext>
                    </a:extLst>
                  </a:tr>
                  <a:tr h="24790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3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8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88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-6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-42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252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36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885500370"/>
                      </a:ext>
                    </a:extLst>
                  </a:tr>
                  <a:tr h="24790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4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8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118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-6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-12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72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36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141859085"/>
                      </a:ext>
                    </a:extLst>
                  </a:tr>
                  <a:tr h="24790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5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117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-2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-13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26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4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59588523"/>
                      </a:ext>
                    </a:extLst>
                  </a:tr>
                  <a:tr h="24790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6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16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137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7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14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4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030314204"/>
                      </a:ext>
                    </a:extLst>
                  </a:tr>
                  <a:tr h="24790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7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20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157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6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27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162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36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273974630"/>
                      </a:ext>
                    </a:extLst>
                  </a:tr>
                  <a:tr h="24790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8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20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169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6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 dirty="0">
                              <a:effectLst/>
                              <a:latin typeface="Abadi" panose="020B0604020104020204" pitchFamily="34" charset="0"/>
                            </a:rPr>
                            <a:t>39</a:t>
                          </a:r>
                          <a:endParaRPr lang="en-ID" sz="1400" dirty="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234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36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144830913"/>
                      </a:ext>
                    </a:extLst>
                  </a:tr>
                  <a:tr h="24790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9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22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149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8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19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152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64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14961285"/>
                      </a:ext>
                    </a:extLst>
                  </a:tr>
                  <a:tr h="24790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10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26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202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72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864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144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660930673"/>
                      </a:ext>
                    </a:extLst>
                  </a:tr>
                  <a:tr h="139446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211196707"/>
                      </a:ext>
                    </a:extLst>
                  </a:tr>
                  <a:tr h="666052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Total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63509" t="-476364" r="-427018" b="-8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178544" t="-476364" r="-366284" b="-8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 dirty="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 dirty="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 dirty="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 dirty="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304469" t="-476364" r="-65642" b="-8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621459" t="-476364" r="-858" b="-8090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53079623"/>
                      </a:ext>
                    </a:extLst>
                  </a:tr>
                  <a:tr h="531636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63509" t="-728736" r="-427018" b="-229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178544" t="-728736" r="-366284" b="-229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 dirty="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 dirty="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 dirty="0">
                              <a:effectLst/>
                              <a:latin typeface="Abadi" panose="020B0604020104020204" pitchFamily="34" charset="0"/>
                            </a:rPr>
                            <a:t> </a:t>
                          </a:r>
                          <a:endParaRPr lang="en-ID" sz="1400" dirty="0">
                            <a:effectLst/>
                            <a:latin typeface="Abadi" panose="020B060402010402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30800207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196607798"/>
      </p:ext>
    </p:extLst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5B506DE5-8495-A7C1-CAFB-29E90094A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>
            <a:extLst>
              <a:ext uri="{FF2B5EF4-FFF2-40B4-BE49-F238E27FC236}">
                <a16:creationId xmlns:a16="http://schemas.microsoft.com/office/drawing/2014/main" id="{184F9C17-3058-99D7-1FF0-9083A30895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0496" y="1376214"/>
            <a:ext cx="5288551" cy="715633"/>
          </a:xfrm>
          <a:noFill/>
          <a:ln/>
        </p:spPr>
        <p:txBody>
          <a:bodyPr>
            <a:normAutofit fontScale="92500" lnSpcReduction="10000"/>
          </a:bodyPr>
          <a:lstStyle/>
          <a:p>
            <a:pPr marL="0" indent="0">
              <a:buNone/>
              <a:tabLst>
                <a:tab pos="2114550" algn="ctr"/>
                <a:tab pos="5200650" algn="ctr"/>
              </a:tabLst>
            </a:pPr>
            <a:r>
              <a:rPr lang="en-ID" dirty="0"/>
              <a:t>Dari tabel di atas kita dapat menghitung b</a:t>
            </a:r>
            <a:r>
              <a:rPr lang="en-ID" baseline="-25000" dirty="0"/>
              <a:t>1</a:t>
            </a:r>
            <a:r>
              <a:rPr lang="en-ID" dirty="0"/>
              <a:t> dan b</a:t>
            </a:r>
            <a:r>
              <a:rPr lang="en-ID" baseline="-25000" dirty="0"/>
              <a:t>0</a:t>
            </a:r>
            <a:r>
              <a:rPr lang="en-ID" dirty="0"/>
              <a:t> sebagai berikut:</a:t>
            </a:r>
            <a:endParaRPr lang="en-US" dirty="0"/>
          </a:p>
        </p:txBody>
      </p:sp>
      <p:sp>
        <p:nvSpPr>
          <p:cNvPr id="9436" name="Rectangle 220">
            <a:extLst>
              <a:ext uri="{FF2B5EF4-FFF2-40B4-BE49-F238E27FC236}">
                <a16:creationId xmlns:a16="http://schemas.microsoft.com/office/drawing/2014/main" id="{6D595636-4C12-6194-9FBF-047129C0A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947" y="271392"/>
            <a:ext cx="10337562" cy="642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l"/>
            <a:r>
              <a:rPr lang="en-US" sz="3200" b="1" dirty="0">
                <a:cs typeface="Arial" panose="020B0604020202020204" pitchFamily="34" charset="0"/>
              </a:rPr>
              <a:t>Simple Linear Regression</a:t>
            </a:r>
          </a:p>
        </p:txBody>
      </p:sp>
      <p:sp>
        <p:nvSpPr>
          <p:cNvPr id="9437" name="Rectangle 221">
            <a:extLst>
              <a:ext uri="{FF2B5EF4-FFF2-40B4-BE49-F238E27FC236}">
                <a16:creationId xmlns:a16="http://schemas.microsoft.com/office/drawing/2014/main" id="{7298C274-7B9B-3842-44B2-1CD67CD3AD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067" y="1031713"/>
            <a:ext cx="7677160" cy="585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>
              <a:spcBef>
                <a:spcPct val="20000"/>
              </a:spcBef>
              <a:buSzPct val="100000"/>
              <a:tabLst>
                <a:tab pos="2114550" algn="ctr"/>
                <a:tab pos="5200650" algn="ctr"/>
              </a:tabLst>
            </a:pPr>
            <a:r>
              <a:rPr lang="en-ID" b="1" dirty="0" err="1"/>
              <a:t>Contoh</a:t>
            </a:r>
            <a:r>
              <a:rPr lang="en-ID" b="1" dirty="0"/>
              <a:t> 1</a:t>
            </a:r>
            <a:endParaRPr lang="en-US" sz="24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1E290FF-B896-2AFC-9F62-E93F0BDA2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21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E5CA92A-1DD8-54AE-0F8E-0498DFBEEB39}"/>
                  </a:ext>
                </a:extLst>
              </p:cNvPr>
              <p:cNvSpPr txBox="1"/>
              <p:nvPr/>
            </p:nvSpPr>
            <p:spPr>
              <a:xfrm>
                <a:off x="634730" y="2300776"/>
                <a:ext cx="2964505" cy="91403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ID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D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subSup"/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d>
                                <m:dPr>
                                  <m:ctrlPr>
                                    <a:rPr lang="en-ID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ID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ID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ID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ID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bar>
                                    <m:barPr>
                                      <m:ctrlPr>
                                        <a:rPr lang="en-ID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barPr>
                                    <m:e>
                                      <m:r>
                                        <a:rPr lang="en-ID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bar>
                                </m:e>
                              </m:d>
                              <m:d>
                                <m:dPr>
                                  <m:ctrlPr>
                                    <a:rPr lang="en-ID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ID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ID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ID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ID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bar>
                                    <m:barPr>
                                      <m:ctrlPr>
                                        <a:rPr lang="en-ID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barPr>
                                    <m:e>
                                      <m:r>
                                        <a:rPr lang="en-ID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bar>
                                </m:e>
                              </m:d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limLoc m:val="subSup"/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en-ID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ID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ID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ID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ID" i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bar>
                                        <m:barPr>
                                          <m:ctrlPr>
                                            <a:rPr lang="en-ID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barPr>
                                        <m:e>
                                          <m:r>
                                            <a:rPr lang="en-ID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bar>
                                    </m:e>
                                  </m:d>
                                </m:e>
                                <m:sup>
                                  <m:r>
                                    <a:rPr lang="en-ID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den>
                      </m:f>
                    </m:oMath>
                  </m:oMathPara>
                </a14:m>
                <a:endParaRPr lang="en-ID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E5CA92A-1DD8-54AE-0F8E-0498DFBEEB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730" y="2300776"/>
                <a:ext cx="2964505" cy="91403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CAFAD11-33EB-CB72-0546-D5D82459FC02}"/>
                  </a:ext>
                </a:extLst>
              </p:cNvPr>
              <p:cNvSpPr txBox="1"/>
              <p:nvPr/>
            </p:nvSpPr>
            <p:spPr>
              <a:xfrm>
                <a:off x="634730" y="3643192"/>
                <a:ext cx="1943100" cy="61279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ID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D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D" i="0">
                              <a:latin typeface="Cambria Math" panose="02040503050406030204" pitchFamily="18" charset="0"/>
                            </a:rPr>
                            <m:t>2840</m:t>
                          </m:r>
                        </m:num>
                        <m:den>
                          <m:r>
                            <a:rPr lang="en-ID" i="0">
                              <a:latin typeface="Cambria Math" panose="02040503050406030204" pitchFamily="18" charset="0"/>
                            </a:rPr>
                            <m:t>568</m:t>
                          </m:r>
                        </m:den>
                      </m:f>
                      <m:r>
                        <a:rPr lang="en-ID" i="0"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en-ID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CAFAD11-33EB-CB72-0546-D5D82459FC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730" y="3643192"/>
                <a:ext cx="1943100" cy="61279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45BA591D-94AD-B1FC-AEEA-045E223DA6F7}"/>
              </a:ext>
            </a:extLst>
          </p:cNvPr>
          <p:cNvSpPr txBox="1"/>
          <p:nvPr/>
        </p:nvSpPr>
        <p:spPr>
          <a:xfrm>
            <a:off x="6096000" y="1603093"/>
            <a:ext cx="6094378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 menghitung b</a:t>
            </a:r>
            <a:r>
              <a:rPr lang="en-ID" sz="18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en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adalah sebagai berikut:</a:t>
            </a:r>
            <a:endParaRPr lang="en-ID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074DFF6-0F27-251F-3428-327BEE2AF6D2}"/>
                  </a:ext>
                </a:extLst>
              </p:cNvPr>
              <p:cNvSpPr txBox="1"/>
              <p:nvPr/>
            </p:nvSpPr>
            <p:spPr>
              <a:xfrm>
                <a:off x="6895289" y="2251927"/>
                <a:ext cx="1966608" cy="4296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ID" i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ID" i="0">
                          <a:latin typeface="Cambria Math" panose="02040503050406030204" pitchFamily="18" charset="0"/>
                        </a:rPr>
                        <m:t>= </m:t>
                      </m:r>
                      <m:bar>
                        <m:bar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bar>
                      <m:r>
                        <a:rPr lang="en-ID" i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ID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bar>
                        <m:bar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bar>
                    </m:oMath>
                  </m:oMathPara>
                </a14:m>
                <a:endParaRPr lang="en-ID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074DFF6-0F27-251F-3428-327BEE2AF6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5289" y="2251927"/>
                <a:ext cx="1966608" cy="42966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68B10B3-DD96-EFA8-166E-69E3E1501131}"/>
                  </a:ext>
                </a:extLst>
              </p:cNvPr>
              <p:cNvSpPr txBox="1"/>
              <p:nvPr/>
            </p:nvSpPr>
            <p:spPr>
              <a:xfrm>
                <a:off x="6813528" y="3030143"/>
                <a:ext cx="257539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ID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ID" i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ID" i="0">
                        <a:latin typeface="Cambria Math" panose="02040503050406030204" pitchFamily="18" charset="0"/>
                      </a:rPr>
                      <m:t>= 130−5</m:t>
                    </m:r>
                    <m:d>
                      <m:dPr>
                        <m:ctrlPr>
                          <a:rPr lang="en-ID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D" i="0">
                            <a:latin typeface="Cambria Math" panose="02040503050406030204" pitchFamily="18" charset="0"/>
                          </a:rPr>
                          <m:t>14</m:t>
                        </m:r>
                      </m:e>
                    </m:d>
                  </m:oMath>
                </a14:m>
                <a:r>
                  <a:rPr lang="en-ID" dirty="0"/>
                  <a:t> = 60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68B10B3-DD96-EFA8-166E-69E3E15011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3528" y="3030143"/>
                <a:ext cx="2575397" cy="369332"/>
              </a:xfrm>
              <a:prstGeom prst="rect">
                <a:avLst/>
              </a:prstGeom>
              <a:blipFill>
                <a:blip r:embed="rId6"/>
                <a:stretch>
                  <a:fillRect t="-6557" b="-2623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74FC6C42-0F3D-9F3A-4DC6-8804886AFB7A}"/>
              </a:ext>
            </a:extLst>
          </p:cNvPr>
          <p:cNvSpPr txBox="1"/>
          <p:nvPr/>
        </p:nvSpPr>
        <p:spPr>
          <a:xfrm>
            <a:off x="2116982" y="4608576"/>
            <a:ext cx="60943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Dari hasil perhitungan b</a:t>
            </a:r>
            <a:r>
              <a:rPr lang="en-ID" sz="18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n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dan b</a:t>
            </a:r>
            <a:r>
              <a:rPr lang="en-ID" sz="18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en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tersebut dapat dituliskan persamaan estimasi regresinya adalah sebagai berikut:</a:t>
            </a:r>
            <a:endParaRPr lang="en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4E5A8F3-9D84-F9FA-F5E6-33F2107D1EB3}"/>
                  </a:ext>
                </a:extLst>
              </p:cNvPr>
              <p:cNvSpPr txBox="1"/>
              <p:nvPr/>
            </p:nvSpPr>
            <p:spPr>
              <a:xfrm>
                <a:off x="1870142" y="5607495"/>
                <a:ext cx="2157109" cy="7746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indent="45720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ID" sz="18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ID" sz="18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ID" sz="1800" baseline="-25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b</a:t>
                </a:r>
                <a:r>
                  <a:rPr lang="en-ID" sz="1800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0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+ b</a:t>
                </a:r>
                <a:r>
                  <a:rPr lang="en-ID" sz="1800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 </a:t>
                </a:r>
                <a:r>
                  <a:rPr lang="en-ID" sz="2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en-ID" sz="2000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</a:t>
                </a:r>
                <a:endParaRPr lang="en-ID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indent="45720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ID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ID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ID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60 + 5x</a:t>
                </a:r>
                <a:endParaRPr lang="en-ID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4E5A8F3-9D84-F9FA-F5E6-33F2107D1E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0142" y="5607495"/>
                <a:ext cx="2157109" cy="774699"/>
              </a:xfrm>
              <a:prstGeom prst="rect">
                <a:avLst/>
              </a:prstGeom>
              <a:blipFill>
                <a:blip r:embed="rId7"/>
                <a:stretch>
                  <a:fillRect t="-4724" b="-8661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D559150-5863-0FC8-A263-21DD16D61A24}"/>
                  </a:ext>
                </a:extLst>
              </p:cNvPr>
              <p:cNvSpPr txBox="1"/>
              <p:nvPr/>
            </p:nvSpPr>
            <p:spPr>
              <a:xfrm>
                <a:off x="4406630" y="5593607"/>
                <a:ext cx="7422204" cy="9739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lvl="4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ID" sz="1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b. Apabila nilai dari x = 16, maka nilai dari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ID" sz="1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ID" sz="1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ID" sz="1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adalah: </a:t>
                </a:r>
                <a:endParaRPr lang="en-ID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45720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ID" sz="1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ID" sz="1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ID" sz="1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60 + 5 (16) = 140 </a:t>
                </a:r>
                <a:endParaRPr lang="en-ID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>
                  <a:buNone/>
                </a:pPr>
                <a:r>
                  <a:rPr lang="en-ID" sz="1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Artinya apabila jumlah </a:t>
                </a:r>
                <a:r>
                  <a:rPr lang="en-ID" sz="1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mahasiwanya</a:t>
                </a:r>
                <a:r>
                  <a:rPr lang="en-ID" sz="1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16 </a:t>
                </a:r>
                <a:r>
                  <a:rPr lang="en-ID" sz="1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ribu</a:t>
                </a:r>
                <a:r>
                  <a:rPr lang="en-ID" sz="1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maka penjualannya akan mencapai sebanyak 140 </a:t>
                </a:r>
                <a:r>
                  <a:rPr lang="en-ID" sz="1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ribu</a:t>
                </a:r>
                <a:r>
                  <a:rPr lang="en-ID" sz="1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  <a:endParaRPr lang="en-ID" sz="20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D559150-5863-0FC8-A263-21DD16D61A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630" y="5593607"/>
                <a:ext cx="7422204" cy="973985"/>
              </a:xfrm>
              <a:prstGeom prst="rect">
                <a:avLst/>
              </a:prstGeom>
              <a:blipFill>
                <a:blip r:embed="rId8"/>
                <a:stretch>
                  <a:fillRect l="-247" t="-1258" b="-566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2488828"/>
      </p:ext>
    </p:extLst>
  </p:cSld>
  <p:clrMapOvr>
    <a:masterClrMapping/>
  </p:clrMapOvr>
  <p:transition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3960614" y="1695450"/>
            <a:ext cx="3766723" cy="685800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2729647" y="2627315"/>
            <a:ext cx="6276681" cy="815975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75194" y="363920"/>
            <a:ext cx="10337562" cy="585788"/>
          </a:xfrm>
          <a:noFill/>
          <a:ln/>
        </p:spPr>
        <p:txBody>
          <a:bodyPr>
            <a:normAutofit/>
          </a:bodyPr>
          <a:lstStyle/>
          <a:p>
            <a:r>
              <a:rPr lang="en-US" sz="3200" dirty="0"/>
              <a:t>Coefficient of Determination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925108" y="1142586"/>
            <a:ext cx="10337562" cy="547687"/>
          </a:xfrm>
          <a:noFill/>
          <a:ln/>
        </p:spPr>
        <p:txBody>
          <a:bodyPr/>
          <a:lstStyle/>
          <a:p>
            <a:r>
              <a:rPr lang="en-US" dirty="0"/>
              <a:t>Relationship Among SST, SSR, SSE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2740762" y="3575640"/>
            <a:ext cx="7045775" cy="16804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where: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	     SST = total sum of squares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	     SSR = sum of squares due to regression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	     SSE = sum of squares due to error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4458847" y="1804990"/>
            <a:ext cx="342490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SST    =    SSR    +    SSE</a:t>
            </a:r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H="1">
            <a:off x="4322973" y="2266950"/>
            <a:ext cx="202697" cy="5524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7252713" y="2266950"/>
            <a:ext cx="430732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>
            <a:off x="5892729" y="2247900"/>
            <a:ext cx="0" cy="5524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369899" y="2699752"/>
                <a:ext cx="5177892" cy="461665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2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n-US" sz="24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4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acc>
                              </m:e>
                            </m:d>
                          </m:e>
                          <m:sup>
                            <m:r>
                              <a:rPr lang="en-US" sz="2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r>
                  <a:rPr lang="en-US" sz="2400" dirty="0">
                    <a:solidFill>
                      <a:srgbClr val="000000"/>
                    </a:solidFill>
                  </a:rPr>
                  <a:t>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24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400" i="1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400" i="1" dirty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2400" i="1" dirty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2400" i="1" dirty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2400" i="1" dirty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sz="2400" i="1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n-US" sz="2400" i="1" dirty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400" i="1" dirty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acc>
                              </m:e>
                            </m:d>
                          </m:e>
                          <m:sup>
                            <m:r>
                              <a:rPr lang="en-US" sz="24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sz="24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en-US" sz="2400" i="1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sz="2400" i="1" dirty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400" i="1" dirty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400" i="1" dirty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US" sz="2400" i="1" dirty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sz="2400" i="1" dirty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sz="2400" i="1" dirty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̂"/>
                                            <m:ctrlPr>
                                              <a:rPr lang="en-US" sz="2400" i="1" dirty="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2400" i="1" dirty="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2400" i="1" dirty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en-US" sz="2400" i="1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e>
                    </m:nary>
                  </m:oMath>
                </a14:m>
                <a:endParaRPr lang="en-US" sz="24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9899" y="2699752"/>
                <a:ext cx="5177892" cy="461665"/>
              </a:xfrm>
              <a:prstGeom prst="rect">
                <a:avLst/>
              </a:prstGeom>
              <a:blipFill>
                <a:blip r:embed="rId3"/>
                <a:stretch>
                  <a:fillRect l="-9187" t="-128947" b="-196053"/>
                </a:stretch>
              </a:blipFill>
              <a:effectLst/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22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ChangeArrowheads="1"/>
          </p:cNvSpPr>
          <p:nvPr/>
        </p:nvSpPr>
        <p:spPr bwMode="auto">
          <a:xfrm>
            <a:off x="4588440" y="1774938"/>
            <a:ext cx="3048905" cy="809625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8421" name="Rectangle 5"/>
          <p:cNvSpPr>
            <a:spLocks noChangeArrowheads="1"/>
          </p:cNvSpPr>
          <p:nvPr/>
        </p:nvSpPr>
        <p:spPr bwMode="auto">
          <a:xfrm>
            <a:off x="927219" y="1106490"/>
            <a:ext cx="10337562" cy="566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The </a:t>
            </a:r>
            <a:r>
              <a:rPr lang="en-US" sz="2400" u="sng" dirty="0">
                <a:solidFill>
                  <a:srgbClr val="000000"/>
                </a:solidFill>
                <a:cs typeface="Arial" panose="020B0604020202020204" pitchFamily="34" charset="0"/>
              </a:rPr>
              <a:t>coefficient of determination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is:</a:t>
            </a:r>
          </a:p>
        </p:txBody>
      </p:sp>
      <p:sp>
        <p:nvSpPr>
          <p:cNvPr id="188428" name="Text Box 12"/>
          <p:cNvSpPr txBox="1">
            <a:spLocks noChangeArrowheads="1"/>
          </p:cNvSpPr>
          <p:nvPr/>
        </p:nvSpPr>
        <p:spPr bwMode="auto">
          <a:xfrm>
            <a:off x="3068871" y="2644196"/>
            <a:ext cx="6661054" cy="13480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where:</a:t>
            </a:r>
          </a:p>
          <a:p>
            <a:pPr algn="l"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	SSR = sum of squares due to regression</a:t>
            </a:r>
          </a:p>
          <a:p>
            <a:pPr algn="l"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	SST = total sum of squares</a:t>
            </a:r>
          </a:p>
        </p:txBody>
      </p:sp>
      <p:sp>
        <p:nvSpPr>
          <p:cNvPr id="188429" name="Text Box 13"/>
          <p:cNvSpPr txBox="1">
            <a:spLocks noChangeArrowheads="1"/>
          </p:cNvSpPr>
          <p:nvPr/>
        </p:nvSpPr>
        <p:spPr bwMode="auto">
          <a:xfrm>
            <a:off x="5243929" y="1927313"/>
            <a:ext cx="192956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r</a:t>
            </a:r>
            <a:r>
              <a:rPr lang="en-US" sz="2400" baseline="30000" dirty="0">
                <a:solidFill>
                  <a:srgbClr val="000000"/>
                </a:solidFill>
                <a:cs typeface="Arial" panose="020B0604020202020204" pitchFamily="34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= SSR/SST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23</a:t>
            </a:fld>
            <a:endParaRPr lang="en-US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927219" y="585552"/>
            <a:ext cx="10337562" cy="585788"/>
          </a:xfrm>
          <a:prstGeom prst="rect">
            <a:avLst/>
          </a:prstGeom>
          <a:noFill/>
          <a:ln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Coefficient of Determination</a:t>
            </a:r>
          </a:p>
        </p:txBody>
      </p:sp>
    </p:spTree>
  </p:cSld>
  <p:clrMapOvr>
    <a:masterClrMapping/>
  </p:clrMapOvr>
  <p:transition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93" name="Text Box 505"/>
          <p:cNvSpPr txBox="1">
            <a:spLocks noChangeArrowheads="1"/>
          </p:cNvSpPr>
          <p:nvPr/>
        </p:nvSpPr>
        <p:spPr bwMode="auto">
          <a:xfrm>
            <a:off x="4022323" y="1443040"/>
            <a:ext cx="4767524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r</a:t>
            </a:r>
            <a:r>
              <a:rPr lang="en-US" sz="2400" baseline="30000" dirty="0">
                <a:solidFill>
                  <a:srgbClr val="000000"/>
                </a:solidFill>
                <a:cs typeface="Arial" panose="020B0604020202020204" pitchFamily="34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= SSR/SST = 100/114 =   .8772</a:t>
            </a:r>
          </a:p>
        </p:txBody>
      </p:sp>
      <p:sp>
        <p:nvSpPr>
          <p:cNvPr id="12794" name="Oval 506"/>
          <p:cNvSpPr>
            <a:spLocks noChangeArrowheads="1"/>
          </p:cNvSpPr>
          <p:nvPr/>
        </p:nvSpPr>
        <p:spPr bwMode="auto">
          <a:xfrm>
            <a:off x="7685148" y="1425498"/>
            <a:ext cx="1104699" cy="4953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96" name="Text Box 508"/>
          <p:cNvSpPr txBox="1">
            <a:spLocks noChangeArrowheads="1"/>
          </p:cNvSpPr>
          <p:nvPr/>
        </p:nvSpPr>
        <p:spPr bwMode="auto">
          <a:xfrm>
            <a:off x="1438187" y="2168448"/>
            <a:ext cx="8924053" cy="1691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10000"/>
              </a:lnSpc>
            </a:pP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   The regression relationship is very strong; 87.72% of the variability in the number of cars sold can be explained by the linear relationship between the number of TV ads and the number of cars sold.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24</a:t>
            </a:fld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15591" y="334678"/>
            <a:ext cx="10337562" cy="585788"/>
          </a:xfrm>
          <a:noFill/>
          <a:ln/>
        </p:spPr>
        <p:txBody>
          <a:bodyPr>
            <a:normAutofit/>
          </a:bodyPr>
          <a:lstStyle/>
          <a:p>
            <a:r>
              <a:rPr lang="en-US" sz="3200" dirty="0"/>
              <a:t>Coefficient of Determination</a:t>
            </a:r>
          </a:p>
        </p:txBody>
      </p:sp>
    </p:spTree>
  </p:cSld>
  <p:clrMapOvr>
    <a:masterClrMapping/>
  </p:clrMapOvr>
  <p:transition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2466838" y="1322390"/>
            <a:ext cx="7153473" cy="1431925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927218" y="552606"/>
            <a:ext cx="10337562" cy="566738"/>
          </a:xfrm>
          <a:prstGeom prst="rect">
            <a:avLst/>
          </a:prstGeom>
          <a:noFill/>
          <a:ln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9pPr>
          </a:lstStyle>
          <a:p>
            <a:pPr algn="l"/>
            <a:r>
              <a:rPr lang="en-US" sz="3200" dirty="0">
                <a:solidFill>
                  <a:schemeClr val="tx1"/>
                </a:solidFill>
                <a:effectLst/>
                <a:latin typeface="+mn-lt"/>
                <a:cs typeface="Arial" panose="020B0604020202020204" pitchFamily="34" charset="0"/>
              </a:rPr>
              <a:t>Sample Correlation Coefficient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872490" y="1436375"/>
                <a:ext cx="6447021" cy="551177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𝑥𝑦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sign</m:t>
                      </m:r>
                      <m:r>
                        <a:rPr lang="en-US" sz="240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of</m:t>
                      </m:r>
                      <m:r>
                        <a:rPr lang="en-US" sz="240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sty m:val="p"/>
                            </m:rPr>
                            <a:rPr lang="en-US" sz="24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Coefficient</m:t>
                          </m:r>
                          <m:r>
                            <a:rPr lang="en-US" sz="24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of</m:t>
                          </m:r>
                          <m:r>
                            <a:rPr lang="en-US" sz="24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Determination</m:t>
                          </m:r>
                        </m:e>
                      </m:rad>
                    </m:oMath>
                  </m:oMathPara>
                </a14:m>
                <a:endParaRPr lang="en-US" sz="24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2490" y="1436375"/>
                <a:ext cx="6447021" cy="55117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897361" y="2001517"/>
                <a:ext cx="3131177" cy="601127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𝑥𝑦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sign</m:t>
                      </m:r>
                      <m:r>
                        <a:rPr lang="en-US" sz="240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of</m:t>
                      </m:r>
                      <m:r>
                        <a:rPr lang="en-US" sz="240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sz="24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7361" y="2001517"/>
                <a:ext cx="3131177" cy="60112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9"/>
              <p:cNvSpPr txBox="1">
                <a:spLocks noChangeArrowheads="1"/>
              </p:cNvSpPr>
              <p:nvPr/>
            </p:nvSpPr>
            <p:spPr bwMode="auto">
              <a:xfrm>
                <a:off x="2588864" y="3026201"/>
                <a:ext cx="6962162" cy="134806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spcBef>
                    <a:spcPct val="20000"/>
                  </a:spcBef>
                  <a:buClr>
                    <a:srgbClr val="66FFFF"/>
                  </a:buClr>
                  <a:buSzPct val="75000"/>
                  <a:buFont typeface="Monotype Sorts" pitchFamily="2" charset="2"/>
                  <a:buNone/>
                </a:pPr>
                <a:r>
                  <a:rPr lang="en-US" sz="24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where:</a:t>
                </a:r>
              </a:p>
              <a:p>
                <a:pPr algn="l">
                  <a:spcBef>
                    <a:spcPct val="20000"/>
                  </a:spcBef>
                  <a:buClr>
                    <a:srgbClr val="66FFFF"/>
                  </a:buClr>
                  <a:buSzPct val="75000"/>
                  <a:buFont typeface="Monotype Sorts" pitchFamily="2" charset="2"/>
                  <a:buNone/>
                </a:pPr>
                <a:r>
                  <a:rPr lang="en-US" sz="24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  </a:t>
                </a:r>
                <a:r>
                  <a:rPr lang="en-US" sz="2400" i="1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2400" baseline="-250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24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the slope of the estimated regression</a:t>
                </a:r>
              </a:p>
              <a:p>
                <a:pPr algn="l">
                  <a:spcBef>
                    <a:spcPct val="20000"/>
                  </a:spcBef>
                  <a:buClr>
                    <a:srgbClr val="66FFFF"/>
                  </a:buClr>
                  <a:buSzPct val="75000"/>
                </a:pPr>
                <a:r>
                  <a:rPr lang="en-US" sz="24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          equation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𝑦</m:t>
                        </m:r>
                      </m:e>
                    </m:acc>
                    <m:r>
                      <a:rPr lang="en-US" sz="2400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sz="2400" i="1">
                        <a:solidFill>
                          <a:srgbClr val="000000"/>
                        </a:solidFill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solidFill>
                          <a:srgbClr val="000000"/>
                        </a:solidFill>
                        <a:latin typeface="Cambria Math"/>
                      </a:rPr>
                      <m:t>𝑥</m:t>
                    </m:r>
                  </m:oMath>
                </a14:m>
                <a:endParaRPr lang="en-US" sz="24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 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88864" y="3026201"/>
                <a:ext cx="6962162" cy="1348061"/>
              </a:xfrm>
              <a:prstGeom prst="rect">
                <a:avLst/>
              </a:prstGeom>
              <a:blipFill>
                <a:blip r:embed="rId4"/>
                <a:stretch>
                  <a:fillRect l="-1401" t="-3153" r="-525" b="-9459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432571"/>
      </p:ext>
    </p:extLst>
  </p:cSld>
  <p:clrMapOvr>
    <a:masterClrMapping/>
  </p:clrMapOvr>
  <p:transition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55B7664-71A9-664C-57F4-A6BD61AFB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6"/>
            <a:ext cx="10668000" cy="679904"/>
          </a:xfrm>
        </p:spPr>
        <p:txBody>
          <a:bodyPr>
            <a:normAutofit/>
          </a:bodyPr>
          <a:lstStyle/>
          <a:p>
            <a:r>
              <a:rPr lang="en-US" sz="2800" dirty="0">
                <a:cs typeface="Arial" panose="020B0604020202020204" pitchFamily="34" charset="0"/>
              </a:rPr>
              <a:t>Simple Linear Regression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A7D893F-876C-0176-AE7A-E3DF6E408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444" y="1093295"/>
            <a:ext cx="1621277" cy="4802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b="1" dirty="0" err="1"/>
              <a:t>Contoh</a:t>
            </a:r>
            <a:r>
              <a:rPr lang="en-ID" b="1" dirty="0"/>
              <a:t> 2</a:t>
            </a:r>
            <a:endParaRPr lang="en-US" b="1" i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9CB8074-4251-C7E1-085A-31B3CB036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26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B1F1B0-AE86-65C8-6A83-CD2F4AA9C9DB}"/>
              </a:ext>
            </a:extLst>
          </p:cNvPr>
          <p:cNvSpPr txBox="1"/>
          <p:nvPr/>
        </p:nvSpPr>
        <p:spPr>
          <a:xfrm>
            <a:off x="537452" y="1490230"/>
            <a:ext cx="11019007" cy="11284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buNone/>
            </a:pPr>
            <a:r>
              <a:rPr lang="en-ID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 </a:t>
            </a:r>
            <a:r>
              <a:rPr lang="en-ID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contoh</a:t>
            </a:r>
            <a:r>
              <a:rPr lang="en-ID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 di atas pada kasus </a:t>
            </a:r>
            <a:r>
              <a:rPr lang="en-ID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restoran</a:t>
            </a:r>
            <a:r>
              <a:rPr lang="en-ID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pada </a:t>
            </a:r>
            <a:r>
              <a:rPr lang="en-ID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kampus-kampus</a:t>
            </a:r>
            <a:r>
              <a:rPr lang="en-ID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dengan 10 data observasi yaitu data hubungan jumlah </a:t>
            </a:r>
            <a:r>
              <a:rPr lang="en-ID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mahasiswa</a:t>
            </a:r>
            <a:r>
              <a:rPr lang="en-ID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dan jumlah penjualan. Dari </a:t>
            </a:r>
            <a:r>
              <a:rPr lang="en-ID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contoh</a:t>
            </a:r>
            <a:r>
              <a:rPr lang="en-ID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tersebut:</a:t>
            </a:r>
            <a:endParaRPr lang="en-ID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lphaLcPeriod"/>
            </a:pPr>
            <a:r>
              <a:rPr lang="en-ID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Carilah</a:t>
            </a:r>
            <a:r>
              <a:rPr lang="en-ID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SSE, SST dan SSR!</a:t>
            </a:r>
            <a:endParaRPr lang="en-ID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 algn="just">
              <a:lnSpc>
                <a:spcPct val="107000"/>
              </a:lnSpc>
              <a:buFont typeface="+mj-lt"/>
              <a:buAutoNum type="alphaLcPeriod"/>
            </a:pPr>
            <a:r>
              <a:rPr lang="en-ID" sz="1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Carilah</a:t>
            </a:r>
            <a:r>
              <a:rPr lang="en-ID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 koefisien </a:t>
            </a:r>
            <a:r>
              <a:rPr lang="en-ID" sz="1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determinasinya</a:t>
            </a:r>
            <a:r>
              <a:rPr lang="en-ID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 dan korelasi </a:t>
            </a:r>
            <a:r>
              <a:rPr lang="en-ID" sz="1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koefisiennya</a:t>
            </a:r>
            <a:r>
              <a:rPr lang="en-ID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8C5F0B-F9F8-43F0-8916-9AD78C10179A}"/>
              </a:ext>
            </a:extLst>
          </p:cNvPr>
          <p:cNvSpPr txBox="1"/>
          <p:nvPr/>
        </p:nvSpPr>
        <p:spPr>
          <a:xfrm>
            <a:off x="537452" y="2723227"/>
            <a:ext cx="976332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 mencari besarnya nilai dari SSE, SST dan SSR kita dapat menggunakan tabel untuk </a:t>
            </a:r>
            <a:r>
              <a:rPr lang="en-ID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mempermudah</a:t>
            </a:r>
            <a:r>
              <a:rPr lang="en-ID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perhitunggan</a:t>
            </a:r>
            <a:r>
              <a:rPr lang="en-ID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seperti berikut:</a:t>
            </a:r>
            <a:endParaRPr lang="en-ID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Table 8">
                <a:extLst>
                  <a:ext uri="{FF2B5EF4-FFF2-40B4-BE49-F238E27FC236}">
                    <a16:creationId xmlns:a16="http://schemas.microsoft.com/office/drawing/2014/main" id="{1C438314-8F25-2444-14F2-A87795DA51B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31571943"/>
                  </p:ext>
                </p:extLst>
              </p:nvPr>
            </p:nvGraphicFramePr>
            <p:xfrm>
              <a:off x="3375497" y="3310122"/>
              <a:ext cx="7169285" cy="3228790"/>
            </p:xfrm>
            <a:graphic>
              <a:graphicData uri="http://schemas.openxmlformats.org/drawingml/2006/table">
                <a:tbl>
                  <a:tblPr bandRow="1">
                    <a:tableStyleId>{C4B1156A-380E-4F78-BDF5-A606A8083BF9}</a:tableStyleId>
                  </a:tblPr>
                  <a:tblGrid>
                    <a:gridCol w="907655">
                      <a:extLst>
                        <a:ext uri="{9D8B030D-6E8A-4147-A177-3AD203B41FA5}">
                          <a16:colId xmlns:a16="http://schemas.microsoft.com/office/drawing/2014/main" val="462088990"/>
                        </a:ext>
                      </a:extLst>
                    </a:gridCol>
                    <a:gridCol w="1439191">
                      <a:extLst>
                        <a:ext uri="{9D8B030D-6E8A-4147-A177-3AD203B41FA5}">
                          <a16:colId xmlns:a16="http://schemas.microsoft.com/office/drawing/2014/main" val="3110772313"/>
                        </a:ext>
                      </a:extLst>
                    </a:gridCol>
                    <a:gridCol w="1316882">
                      <a:extLst>
                        <a:ext uri="{9D8B030D-6E8A-4147-A177-3AD203B41FA5}">
                          <a16:colId xmlns:a16="http://schemas.microsoft.com/office/drawing/2014/main" val="3875938448"/>
                        </a:ext>
                      </a:extLst>
                    </a:gridCol>
                    <a:gridCol w="1289294">
                      <a:extLst>
                        <a:ext uri="{9D8B030D-6E8A-4147-A177-3AD203B41FA5}">
                          <a16:colId xmlns:a16="http://schemas.microsoft.com/office/drawing/2014/main" val="693366302"/>
                        </a:ext>
                      </a:extLst>
                    </a:gridCol>
                    <a:gridCol w="915013">
                      <a:extLst>
                        <a:ext uri="{9D8B030D-6E8A-4147-A177-3AD203B41FA5}">
                          <a16:colId xmlns:a16="http://schemas.microsoft.com/office/drawing/2014/main" val="4042033061"/>
                        </a:ext>
                      </a:extLst>
                    </a:gridCol>
                    <a:gridCol w="1301250">
                      <a:extLst>
                        <a:ext uri="{9D8B030D-6E8A-4147-A177-3AD203B41FA5}">
                          <a16:colId xmlns:a16="http://schemas.microsoft.com/office/drawing/2014/main" val="3555819175"/>
                        </a:ext>
                      </a:extLst>
                    </a:gridCol>
                  </a:tblGrid>
                  <a:tr h="35433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Bef>
                              <a:spcPts val="300"/>
                            </a:spcBef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i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Bef>
                              <a:spcPts val="300"/>
                            </a:spcBef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 dirty="0">
                              <a:effectLst/>
                            </a:rPr>
                            <a:t>x</a:t>
                          </a:r>
                          <a:r>
                            <a:rPr lang="en-ID" sz="1600" baseline="-25000" dirty="0">
                              <a:effectLst/>
                            </a:rPr>
                            <a:t>i</a:t>
                          </a:r>
                          <a:endParaRPr lang="en-ID" sz="1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Bef>
                              <a:spcPts val="300"/>
                            </a:spcBef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y</a:t>
                          </a:r>
                          <a:r>
                            <a:rPr lang="en-ID" sz="1600" baseline="-25000">
                              <a:effectLst/>
                            </a:rPr>
                            <a:t>i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Bef>
                              <a:spcPts val="300"/>
                            </a:spcBef>
                            <a:spcAft>
                              <a:spcPts val="800"/>
                            </a:spcAft>
                            <a:buNone/>
                          </a:pP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ID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ID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oMath>
                          </a14:m>
                          <a:r>
                            <a:rPr lang="en-ID" sz="1600" baseline="-25000">
                              <a:effectLst/>
                            </a:rPr>
                            <a:t>i</a:t>
                          </a:r>
                          <a:r>
                            <a:rPr lang="en-ID" sz="1600">
                              <a:effectLst/>
                            </a:rPr>
                            <a:t> = 60+5</a:t>
                          </a:r>
                          <a:r>
                            <a:rPr lang="en-ID" sz="1400">
                              <a:effectLst/>
                            </a:rPr>
                            <a:t>x</a:t>
                          </a:r>
                          <a:r>
                            <a:rPr lang="en-ID" sz="1800" baseline="-25000">
                              <a:effectLst/>
                            </a:rPr>
                            <a:t>i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Bef>
                              <a:spcPts val="300"/>
                            </a:spcBef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(y</a:t>
                          </a:r>
                          <a:r>
                            <a:rPr lang="en-ID" sz="1600" baseline="-25000">
                              <a:effectLst/>
                            </a:rPr>
                            <a:t>i </a:t>
                          </a:r>
                          <a:r>
                            <a:rPr lang="en-ID" sz="1600">
                              <a:effectLst/>
                            </a:rPr>
                            <a:t>-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ID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ID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oMath>
                          </a14:m>
                          <a:r>
                            <a:rPr lang="en-ID" sz="1600">
                              <a:effectLst/>
                            </a:rPr>
                            <a:t>)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Bef>
                              <a:spcPts val="300"/>
                            </a:spcBef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(y</a:t>
                          </a:r>
                          <a:r>
                            <a:rPr lang="en-ID" sz="1600" baseline="-25000">
                              <a:effectLst/>
                            </a:rPr>
                            <a:t>i </a:t>
                          </a:r>
                          <a:r>
                            <a:rPr lang="en-ID" sz="1600">
                              <a:effectLst/>
                            </a:rPr>
                            <a:t>-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ID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ID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oMath>
                          </a14:m>
                          <a:r>
                            <a:rPr lang="en-ID" sz="1600">
                              <a:effectLst/>
                            </a:rPr>
                            <a:t>)</a:t>
                          </a:r>
                          <a:r>
                            <a:rPr lang="en-ID" sz="1600" baseline="30000">
                              <a:effectLst/>
                            </a:rPr>
                            <a:t>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20429799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 dirty="0">
                              <a:effectLst/>
                            </a:rPr>
                            <a:t>2</a:t>
                          </a:r>
                          <a:endParaRPr lang="en-ID" sz="1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58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70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-12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144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05896189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6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105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90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15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225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249278086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3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8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88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100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-12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144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401092588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4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8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118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100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18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324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089108082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5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117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120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-3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57937115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6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16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137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140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-3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26924463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7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157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160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-3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523428937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8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169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160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81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23035804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149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170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-21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441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634869026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26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202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190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144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202501476"/>
                      </a:ext>
                    </a:extLst>
                  </a:tr>
                  <a:tr h="67310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926796348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 dirty="0">
                              <a:effectLst/>
                            </a:rPr>
                            <a:t>SSE = 1530</a:t>
                          </a:r>
                          <a:endParaRPr lang="en-ID" sz="1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5221375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Table 8">
                <a:extLst>
                  <a:ext uri="{FF2B5EF4-FFF2-40B4-BE49-F238E27FC236}">
                    <a16:creationId xmlns:a16="http://schemas.microsoft.com/office/drawing/2014/main" id="{1C438314-8F25-2444-14F2-A87795DA51B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31571943"/>
                  </p:ext>
                </p:extLst>
              </p:nvPr>
            </p:nvGraphicFramePr>
            <p:xfrm>
              <a:off x="3375497" y="3310122"/>
              <a:ext cx="7169285" cy="3228790"/>
            </p:xfrm>
            <a:graphic>
              <a:graphicData uri="http://schemas.openxmlformats.org/drawingml/2006/table">
                <a:tbl>
                  <a:tblPr bandRow="1">
                    <a:tableStyleId>{C4B1156A-380E-4F78-BDF5-A606A8083BF9}</a:tableStyleId>
                  </a:tblPr>
                  <a:tblGrid>
                    <a:gridCol w="907655">
                      <a:extLst>
                        <a:ext uri="{9D8B030D-6E8A-4147-A177-3AD203B41FA5}">
                          <a16:colId xmlns:a16="http://schemas.microsoft.com/office/drawing/2014/main" val="462088990"/>
                        </a:ext>
                      </a:extLst>
                    </a:gridCol>
                    <a:gridCol w="1439191">
                      <a:extLst>
                        <a:ext uri="{9D8B030D-6E8A-4147-A177-3AD203B41FA5}">
                          <a16:colId xmlns:a16="http://schemas.microsoft.com/office/drawing/2014/main" val="3110772313"/>
                        </a:ext>
                      </a:extLst>
                    </a:gridCol>
                    <a:gridCol w="1316882">
                      <a:extLst>
                        <a:ext uri="{9D8B030D-6E8A-4147-A177-3AD203B41FA5}">
                          <a16:colId xmlns:a16="http://schemas.microsoft.com/office/drawing/2014/main" val="3875938448"/>
                        </a:ext>
                      </a:extLst>
                    </a:gridCol>
                    <a:gridCol w="1289294">
                      <a:extLst>
                        <a:ext uri="{9D8B030D-6E8A-4147-A177-3AD203B41FA5}">
                          <a16:colId xmlns:a16="http://schemas.microsoft.com/office/drawing/2014/main" val="693366302"/>
                        </a:ext>
                      </a:extLst>
                    </a:gridCol>
                    <a:gridCol w="915013">
                      <a:extLst>
                        <a:ext uri="{9D8B030D-6E8A-4147-A177-3AD203B41FA5}">
                          <a16:colId xmlns:a16="http://schemas.microsoft.com/office/drawing/2014/main" val="4042033061"/>
                        </a:ext>
                      </a:extLst>
                    </a:gridCol>
                    <a:gridCol w="1301250">
                      <a:extLst>
                        <a:ext uri="{9D8B030D-6E8A-4147-A177-3AD203B41FA5}">
                          <a16:colId xmlns:a16="http://schemas.microsoft.com/office/drawing/2014/main" val="3555819175"/>
                        </a:ext>
                      </a:extLst>
                    </a:gridCol>
                  </a:tblGrid>
                  <a:tr h="35433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Bef>
                              <a:spcPts val="300"/>
                            </a:spcBef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i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Bef>
                              <a:spcPts val="300"/>
                            </a:spcBef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 dirty="0">
                              <a:effectLst/>
                            </a:rPr>
                            <a:t>x</a:t>
                          </a:r>
                          <a:r>
                            <a:rPr lang="en-ID" sz="1600" baseline="-25000" dirty="0">
                              <a:effectLst/>
                            </a:rPr>
                            <a:t>i</a:t>
                          </a:r>
                          <a:endParaRPr lang="en-ID" sz="1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Bef>
                              <a:spcPts val="300"/>
                            </a:spcBef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y</a:t>
                          </a:r>
                          <a:r>
                            <a:rPr lang="en-ID" sz="1600" baseline="-25000">
                              <a:effectLst/>
                            </a:rPr>
                            <a:t>i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83962" t="-17241" r="-172642" b="-8482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542667" t="-17241" r="-144000" b="-8482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450467" t="-17241" r="-935" b="-84827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0429799"/>
                      </a:ext>
                    </a:extLst>
                  </a:tr>
                  <a:tr h="24860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 dirty="0">
                              <a:effectLst/>
                            </a:rPr>
                            <a:t>2</a:t>
                          </a:r>
                          <a:endParaRPr lang="en-ID" sz="1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58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70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-12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144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05896189"/>
                      </a:ext>
                    </a:extLst>
                  </a:tr>
                  <a:tr h="24860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6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105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90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15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225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249278086"/>
                      </a:ext>
                    </a:extLst>
                  </a:tr>
                  <a:tr h="24860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3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8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88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100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-12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144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401092588"/>
                      </a:ext>
                    </a:extLst>
                  </a:tr>
                  <a:tr h="24860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4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8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118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100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18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324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089108082"/>
                      </a:ext>
                    </a:extLst>
                  </a:tr>
                  <a:tr h="24860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5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117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120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-3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57937115"/>
                      </a:ext>
                    </a:extLst>
                  </a:tr>
                  <a:tr h="24860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6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16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137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140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-3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26924463"/>
                      </a:ext>
                    </a:extLst>
                  </a:tr>
                  <a:tr h="24860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7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157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160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-3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523428937"/>
                      </a:ext>
                    </a:extLst>
                  </a:tr>
                  <a:tr h="24860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8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169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160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81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23035804"/>
                      </a:ext>
                    </a:extLst>
                  </a:tr>
                  <a:tr h="24860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149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170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-21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441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634869026"/>
                      </a:ext>
                    </a:extLst>
                  </a:tr>
                  <a:tr h="24860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26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202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190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144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202501476"/>
                      </a:ext>
                    </a:extLst>
                  </a:tr>
                  <a:tr h="139827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926796348"/>
                      </a:ext>
                    </a:extLst>
                  </a:tr>
                  <a:tr h="248603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 dirty="0">
                              <a:effectLst/>
                            </a:rPr>
                            <a:t>SSE = 1530</a:t>
                          </a:r>
                          <a:endParaRPr lang="en-ID" sz="1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52213757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048787066"/>
      </p:ext>
    </p:extLst>
  </p:cSld>
  <p:clrMapOvr>
    <a:masterClrMapping/>
  </p:clrMapOvr>
  <p:transition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6D1A3A-3252-CA71-FDB0-4472FF1086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CD69C0E-2CBA-7377-F07E-8F85D7608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6"/>
            <a:ext cx="10668000" cy="679904"/>
          </a:xfrm>
        </p:spPr>
        <p:txBody>
          <a:bodyPr>
            <a:normAutofit/>
          </a:bodyPr>
          <a:lstStyle/>
          <a:p>
            <a:r>
              <a:rPr lang="en-US" sz="2800" dirty="0">
                <a:cs typeface="Arial" panose="020B0604020202020204" pitchFamily="34" charset="0"/>
              </a:rPr>
              <a:t>Simple Linear Regression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A781F02-FAB8-0537-A18E-0E6E3C90D0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444" y="1093295"/>
            <a:ext cx="1621277" cy="4802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b="1" dirty="0" err="1"/>
              <a:t>Contoh</a:t>
            </a:r>
            <a:r>
              <a:rPr lang="en-ID" b="1" dirty="0"/>
              <a:t> 2</a:t>
            </a:r>
            <a:endParaRPr lang="en-US" b="1" i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FA05090-B7FA-6688-AC0D-7981BF936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27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ADEC3C-038F-584D-3073-13F05FD7C418}"/>
              </a:ext>
            </a:extLst>
          </p:cNvPr>
          <p:cNvSpPr txBox="1"/>
          <p:nvPr/>
        </p:nvSpPr>
        <p:spPr>
          <a:xfrm>
            <a:off x="537452" y="1490230"/>
            <a:ext cx="11019007" cy="11284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buNone/>
            </a:pPr>
            <a:r>
              <a:rPr lang="en-ID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 </a:t>
            </a:r>
            <a:r>
              <a:rPr lang="en-ID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contoh</a:t>
            </a:r>
            <a:r>
              <a:rPr lang="en-ID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 di atas pada kasus </a:t>
            </a:r>
            <a:r>
              <a:rPr lang="en-ID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restoran</a:t>
            </a:r>
            <a:r>
              <a:rPr lang="en-ID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pada </a:t>
            </a:r>
            <a:r>
              <a:rPr lang="en-ID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kampus-kampus</a:t>
            </a:r>
            <a:r>
              <a:rPr lang="en-ID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dengan 10 data observasi yaitu data hubungan jumlah </a:t>
            </a:r>
            <a:r>
              <a:rPr lang="en-ID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mahasiswa</a:t>
            </a:r>
            <a:r>
              <a:rPr lang="en-ID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dan jumlah penjualan. Dari </a:t>
            </a:r>
            <a:r>
              <a:rPr lang="en-ID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contoh</a:t>
            </a:r>
            <a:r>
              <a:rPr lang="en-ID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tersebut:</a:t>
            </a:r>
            <a:endParaRPr lang="en-ID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lphaLcPeriod"/>
            </a:pPr>
            <a:r>
              <a:rPr lang="en-ID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Carilah</a:t>
            </a:r>
            <a:r>
              <a:rPr lang="en-ID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SSE, SST dan SSR!</a:t>
            </a:r>
            <a:endParaRPr lang="en-ID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 algn="just">
              <a:lnSpc>
                <a:spcPct val="107000"/>
              </a:lnSpc>
              <a:buFont typeface="+mj-lt"/>
              <a:buAutoNum type="alphaLcPeriod"/>
            </a:pPr>
            <a:r>
              <a:rPr lang="en-ID" sz="1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Carilah</a:t>
            </a:r>
            <a:r>
              <a:rPr lang="en-ID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 koefisien </a:t>
            </a:r>
            <a:r>
              <a:rPr lang="en-ID" sz="1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determinasinya</a:t>
            </a:r>
            <a:r>
              <a:rPr lang="en-ID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 dan korelasi </a:t>
            </a:r>
            <a:r>
              <a:rPr lang="en-ID" sz="1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koefisiennya</a:t>
            </a:r>
            <a:r>
              <a:rPr lang="en-ID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FD35DFC-02A6-4C9C-AF24-E10CAAA47474}"/>
              </a:ext>
            </a:extLst>
          </p:cNvPr>
          <p:cNvSpPr txBox="1"/>
          <p:nvPr/>
        </p:nvSpPr>
        <p:spPr>
          <a:xfrm>
            <a:off x="537452" y="2723227"/>
            <a:ext cx="976332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 mencari besarnya nilai dari SSE, SST dan SSR kita dapat menggunakan tabel untuk </a:t>
            </a:r>
            <a:r>
              <a:rPr lang="en-ID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mempermudah</a:t>
            </a:r>
            <a:r>
              <a:rPr lang="en-ID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perhitunggan</a:t>
            </a:r>
            <a:r>
              <a:rPr lang="en-ID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seperti berikut:</a:t>
            </a:r>
            <a:endParaRPr lang="en-ID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8467B26C-EA64-02B3-2FD4-22D43922CDF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13592609"/>
                  </p:ext>
                </p:extLst>
              </p:nvPr>
            </p:nvGraphicFramePr>
            <p:xfrm>
              <a:off x="6631830" y="3264084"/>
              <a:ext cx="5449758" cy="3228790"/>
            </p:xfrm>
            <a:graphic>
              <a:graphicData uri="http://schemas.openxmlformats.org/drawingml/2006/table">
                <a:tbl>
                  <a:tblPr bandRow="1">
                    <a:tableStyleId>{C4B1156A-380E-4F78-BDF5-A606A8083BF9}</a:tableStyleId>
                  </a:tblPr>
                  <a:tblGrid>
                    <a:gridCol w="807401">
                      <a:extLst>
                        <a:ext uri="{9D8B030D-6E8A-4147-A177-3AD203B41FA5}">
                          <a16:colId xmlns:a16="http://schemas.microsoft.com/office/drawing/2014/main" val="1236340583"/>
                        </a:ext>
                      </a:extLst>
                    </a:gridCol>
                    <a:gridCol w="1280227">
                      <a:extLst>
                        <a:ext uri="{9D8B030D-6E8A-4147-A177-3AD203B41FA5}">
                          <a16:colId xmlns:a16="http://schemas.microsoft.com/office/drawing/2014/main" val="2756050543"/>
                        </a:ext>
                      </a:extLst>
                    </a:gridCol>
                    <a:gridCol w="1171429">
                      <a:extLst>
                        <a:ext uri="{9D8B030D-6E8A-4147-A177-3AD203B41FA5}">
                          <a16:colId xmlns:a16="http://schemas.microsoft.com/office/drawing/2014/main" val="2136603254"/>
                        </a:ext>
                      </a:extLst>
                    </a:gridCol>
                    <a:gridCol w="813946">
                      <a:extLst>
                        <a:ext uri="{9D8B030D-6E8A-4147-A177-3AD203B41FA5}">
                          <a16:colId xmlns:a16="http://schemas.microsoft.com/office/drawing/2014/main" val="3217540116"/>
                        </a:ext>
                      </a:extLst>
                    </a:gridCol>
                    <a:gridCol w="1376755">
                      <a:extLst>
                        <a:ext uri="{9D8B030D-6E8A-4147-A177-3AD203B41FA5}">
                          <a16:colId xmlns:a16="http://schemas.microsoft.com/office/drawing/2014/main" val="3588586583"/>
                        </a:ext>
                      </a:extLst>
                    </a:gridCol>
                  </a:tblGrid>
                  <a:tr h="35433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Bef>
                              <a:spcPts val="300"/>
                            </a:spcBef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i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Bef>
                              <a:spcPts val="300"/>
                            </a:spcBef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x</a:t>
                          </a:r>
                          <a:r>
                            <a:rPr lang="en-ID" sz="1600" baseline="-25000">
                              <a:effectLst/>
                            </a:rPr>
                            <a:t>i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Bef>
                              <a:spcPts val="300"/>
                            </a:spcBef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y</a:t>
                          </a:r>
                          <a:r>
                            <a:rPr lang="en-ID" sz="1600" baseline="-25000">
                              <a:effectLst/>
                            </a:rPr>
                            <a:t>i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Bef>
                              <a:spcPts val="300"/>
                            </a:spcBef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(y</a:t>
                          </a:r>
                          <a:r>
                            <a:rPr lang="en-ID" sz="1600" baseline="-25000">
                              <a:effectLst/>
                            </a:rPr>
                            <a:t>i </a:t>
                          </a:r>
                          <a:r>
                            <a:rPr lang="en-ID" sz="1600">
                              <a:effectLst/>
                            </a:rPr>
                            <a:t>- </a:t>
                          </a:r>
                          <a14:m>
                            <m:oMath xmlns:m="http://schemas.openxmlformats.org/officeDocument/2006/math">
                              <m:bar>
                                <m:barPr>
                                  <m:ctrlPr>
                                    <a:rPr lang="en-ID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barPr>
                                <m:e>
                                  <m:r>
                                    <a:rPr lang="en-ID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bar>
                            </m:oMath>
                          </a14:m>
                          <a:r>
                            <a:rPr lang="en-ID" sz="1600">
                              <a:effectLst/>
                            </a:rPr>
                            <a:t>)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Bef>
                              <a:spcPts val="300"/>
                            </a:spcBef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(y</a:t>
                          </a:r>
                          <a:r>
                            <a:rPr lang="en-ID" sz="1600" baseline="-25000">
                              <a:effectLst/>
                            </a:rPr>
                            <a:t>i </a:t>
                          </a:r>
                          <a:r>
                            <a:rPr lang="en-ID" sz="1600">
                              <a:effectLst/>
                            </a:rPr>
                            <a:t>- </a:t>
                          </a:r>
                          <a14:m>
                            <m:oMath xmlns:m="http://schemas.openxmlformats.org/officeDocument/2006/math">
                              <m:bar>
                                <m:barPr>
                                  <m:ctrlPr>
                                    <a:rPr lang="en-ID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barPr>
                                <m:e>
                                  <m:r>
                                    <a:rPr lang="en-ID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bar>
                            </m:oMath>
                          </a14:m>
                          <a:r>
                            <a:rPr lang="en-ID" sz="1600">
                              <a:effectLst/>
                            </a:rPr>
                            <a:t>)</a:t>
                          </a:r>
                          <a:r>
                            <a:rPr lang="en-ID" sz="1600" baseline="30000">
                              <a:effectLst/>
                            </a:rPr>
                            <a:t>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543137059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58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-72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5184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804990305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6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105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-25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625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422147612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3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8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88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-42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1764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880836412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4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8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118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-12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144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493786586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5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117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-13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169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941250127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6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16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137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7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49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706096539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7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157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27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729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95883751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8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169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39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1521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10129788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149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361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864545231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26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202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72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5184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459440754"/>
                      </a:ext>
                    </a:extLst>
                  </a:tr>
                  <a:tr h="67310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890413957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 dirty="0">
                              <a:effectLst/>
                            </a:rPr>
                            <a:t>SST = 15.730</a:t>
                          </a:r>
                          <a:endParaRPr lang="en-ID" sz="1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0618416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8467B26C-EA64-02B3-2FD4-22D43922CDF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13592609"/>
                  </p:ext>
                </p:extLst>
              </p:nvPr>
            </p:nvGraphicFramePr>
            <p:xfrm>
              <a:off x="6631830" y="3264084"/>
              <a:ext cx="5449758" cy="3228790"/>
            </p:xfrm>
            <a:graphic>
              <a:graphicData uri="http://schemas.openxmlformats.org/drawingml/2006/table">
                <a:tbl>
                  <a:tblPr bandRow="1">
                    <a:tableStyleId>{C4B1156A-380E-4F78-BDF5-A606A8083BF9}</a:tableStyleId>
                  </a:tblPr>
                  <a:tblGrid>
                    <a:gridCol w="807401">
                      <a:extLst>
                        <a:ext uri="{9D8B030D-6E8A-4147-A177-3AD203B41FA5}">
                          <a16:colId xmlns:a16="http://schemas.microsoft.com/office/drawing/2014/main" val="1236340583"/>
                        </a:ext>
                      </a:extLst>
                    </a:gridCol>
                    <a:gridCol w="1280227">
                      <a:extLst>
                        <a:ext uri="{9D8B030D-6E8A-4147-A177-3AD203B41FA5}">
                          <a16:colId xmlns:a16="http://schemas.microsoft.com/office/drawing/2014/main" val="2756050543"/>
                        </a:ext>
                      </a:extLst>
                    </a:gridCol>
                    <a:gridCol w="1171429">
                      <a:extLst>
                        <a:ext uri="{9D8B030D-6E8A-4147-A177-3AD203B41FA5}">
                          <a16:colId xmlns:a16="http://schemas.microsoft.com/office/drawing/2014/main" val="2136603254"/>
                        </a:ext>
                      </a:extLst>
                    </a:gridCol>
                    <a:gridCol w="813946">
                      <a:extLst>
                        <a:ext uri="{9D8B030D-6E8A-4147-A177-3AD203B41FA5}">
                          <a16:colId xmlns:a16="http://schemas.microsoft.com/office/drawing/2014/main" val="3217540116"/>
                        </a:ext>
                      </a:extLst>
                    </a:gridCol>
                    <a:gridCol w="1376755">
                      <a:extLst>
                        <a:ext uri="{9D8B030D-6E8A-4147-A177-3AD203B41FA5}">
                          <a16:colId xmlns:a16="http://schemas.microsoft.com/office/drawing/2014/main" val="3588586583"/>
                        </a:ext>
                      </a:extLst>
                    </a:gridCol>
                  </a:tblGrid>
                  <a:tr h="35433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Bef>
                              <a:spcPts val="300"/>
                            </a:spcBef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i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Bef>
                              <a:spcPts val="300"/>
                            </a:spcBef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x</a:t>
                          </a:r>
                          <a:r>
                            <a:rPr lang="en-ID" sz="1600" baseline="-25000">
                              <a:effectLst/>
                            </a:rPr>
                            <a:t>i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Bef>
                              <a:spcPts val="300"/>
                            </a:spcBef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y</a:t>
                          </a:r>
                          <a:r>
                            <a:rPr lang="en-ID" sz="1600" baseline="-25000">
                              <a:effectLst/>
                            </a:rPr>
                            <a:t>i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400000" t="-17241" r="-170149" b="-8482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96460" t="-17241" r="-885" b="-84827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43137059"/>
                      </a:ext>
                    </a:extLst>
                  </a:tr>
                  <a:tr h="24860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58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-72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5184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804990305"/>
                      </a:ext>
                    </a:extLst>
                  </a:tr>
                  <a:tr h="24860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6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105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-25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625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422147612"/>
                      </a:ext>
                    </a:extLst>
                  </a:tr>
                  <a:tr h="24860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3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8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88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-42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1764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880836412"/>
                      </a:ext>
                    </a:extLst>
                  </a:tr>
                  <a:tr h="24860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4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8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118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-12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144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493786586"/>
                      </a:ext>
                    </a:extLst>
                  </a:tr>
                  <a:tr h="24860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5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117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-13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169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941250127"/>
                      </a:ext>
                    </a:extLst>
                  </a:tr>
                  <a:tr h="24860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6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16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137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7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49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706096539"/>
                      </a:ext>
                    </a:extLst>
                  </a:tr>
                  <a:tr h="24860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7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157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27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729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95883751"/>
                      </a:ext>
                    </a:extLst>
                  </a:tr>
                  <a:tr h="24860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8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169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39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1521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10129788"/>
                      </a:ext>
                    </a:extLst>
                  </a:tr>
                  <a:tr h="24860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149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19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361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864545231"/>
                      </a:ext>
                    </a:extLst>
                  </a:tr>
                  <a:tr h="24860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10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26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202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72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5184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459440754"/>
                      </a:ext>
                    </a:extLst>
                  </a:tr>
                  <a:tr h="139827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9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890413957"/>
                      </a:ext>
                    </a:extLst>
                  </a:tr>
                  <a:tr h="248603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>
                              <a:effectLst/>
                            </a:rPr>
                            <a:t> </a:t>
                          </a:r>
                          <a:endParaRPr lang="en-ID" sz="1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ID" sz="1600" dirty="0">
                              <a:effectLst/>
                            </a:rPr>
                            <a:t>SST = 15.730</a:t>
                          </a:r>
                          <a:endParaRPr lang="en-ID" sz="1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0618416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65D46377-C3E1-7313-1F56-8DBBEC328D50}"/>
              </a:ext>
            </a:extLst>
          </p:cNvPr>
          <p:cNvSpPr txBox="1"/>
          <p:nvPr/>
        </p:nvSpPr>
        <p:spPr>
          <a:xfrm>
            <a:off x="313716" y="3947198"/>
            <a:ext cx="6094378" cy="18625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 mencari SSR kita dapat mencari dari </a:t>
            </a:r>
            <a:r>
              <a:rPr lang="en-ID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keterhubungan</a:t>
            </a:r>
            <a:r>
              <a:rPr lang="en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humus di atas yaitu</a:t>
            </a:r>
            <a:endParaRPr lang="en-ID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SST = SSR + SSE</a:t>
            </a:r>
            <a:endParaRPr lang="en-ID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SSR =  SST – SSE</a:t>
            </a:r>
            <a:endParaRPr lang="en-ID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buNone/>
            </a:pP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SSR =  15.730 – 1.530 </a:t>
            </a:r>
            <a:r>
              <a:rPr lang="en-ID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14.200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29260987"/>
      </p:ext>
    </p:extLst>
  </p:cSld>
  <p:clrMapOvr>
    <a:masterClrMapping/>
  </p:clrMapOvr>
  <p:transition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9A75AE-40B1-FA40-B74B-1EA5746616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521F85C-0DF1-4F6F-0389-C30B0C5A7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6"/>
            <a:ext cx="10668000" cy="679904"/>
          </a:xfrm>
        </p:spPr>
        <p:txBody>
          <a:bodyPr>
            <a:normAutofit/>
          </a:bodyPr>
          <a:lstStyle/>
          <a:p>
            <a:r>
              <a:rPr lang="en-US" sz="2800" dirty="0" err="1"/>
              <a:t>Pengujian</a:t>
            </a:r>
            <a:r>
              <a:rPr lang="en-US" sz="2800" dirty="0"/>
              <a:t> </a:t>
            </a:r>
            <a:r>
              <a:rPr lang="en-US" sz="2800" dirty="0" err="1"/>
              <a:t>Hipotesa</a:t>
            </a:r>
            <a:endParaRPr lang="en-US" sz="28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F1DDE66-724A-BE00-DE2B-26E686920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Uji Partial (Uji t)</a:t>
            </a:r>
          </a:p>
          <a:p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i="1" dirty="0"/>
              <a:t>one by one </a:t>
            </a:r>
            <a:r>
              <a:rPr lang="en-US" dirty="0"/>
              <a:t>variable independent </a:t>
            </a:r>
            <a:r>
              <a:rPr lang="en-US" dirty="0" err="1"/>
              <a:t>terhadap</a:t>
            </a:r>
            <a:r>
              <a:rPr lang="en-US" dirty="0"/>
              <a:t> variable </a:t>
            </a:r>
            <a:r>
              <a:rPr lang="en-US" dirty="0" err="1"/>
              <a:t>dependen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H0: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partial variable </a:t>
            </a:r>
            <a:r>
              <a:rPr lang="en-US" dirty="0" err="1"/>
              <a:t>independen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dependen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Ha: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partial variable </a:t>
            </a:r>
            <a:r>
              <a:rPr lang="en-US" dirty="0" err="1"/>
              <a:t>independen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variable </a:t>
            </a:r>
            <a:r>
              <a:rPr lang="en-US" dirty="0" err="1"/>
              <a:t>dependen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Decision: Ho </a:t>
            </a:r>
            <a:r>
              <a:rPr lang="en-US" dirty="0" err="1"/>
              <a:t>ditolak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b="1" i="1" dirty="0"/>
              <a:t>P value ≤ 𝞪</a:t>
            </a:r>
          </a:p>
          <a:p>
            <a:pPr marL="0" indent="0">
              <a:buNone/>
            </a:pPr>
            <a:r>
              <a:rPr lang="en-US" dirty="0"/>
              <a:t>	      Ho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ditolak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b="1" i="1" dirty="0"/>
              <a:t>P value &gt; 𝞪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DB572D7-937B-6B3B-1D0A-EAF6E0142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896622"/>
      </p:ext>
    </p:extLst>
  </p:cSld>
  <p:clrMapOvr>
    <a:masterClrMapping/>
  </p:clrMapOvr>
  <p:transition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55B7664-71A9-664C-57F4-A6BD61AFB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6"/>
            <a:ext cx="10668000" cy="679904"/>
          </a:xfrm>
        </p:spPr>
        <p:txBody>
          <a:bodyPr>
            <a:normAutofit/>
          </a:bodyPr>
          <a:lstStyle/>
          <a:p>
            <a:r>
              <a:rPr lang="en-US" sz="2800" dirty="0" err="1"/>
              <a:t>Pengujian</a:t>
            </a:r>
            <a:r>
              <a:rPr lang="en-US" sz="2800" dirty="0"/>
              <a:t> </a:t>
            </a:r>
            <a:r>
              <a:rPr lang="en-US" sz="2800" dirty="0" err="1"/>
              <a:t>Hipotesa</a:t>
            </a:r>
            <a:endParaRPr lang="en-US" sz="28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A7D893F-876C-0176-AE7A-E3DF6E408D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Uji </a:t>
            </a:r>
            <a:r>
              <a:rPr lang="en-US" dirty="0" err="1"/>
              <a:t>Simultan</a:t>
            </a:r>
            <a:r>
              <a:rPr lang="en-US" dirty="0"/>
              <a:t> (Uji F)</a:t>
            </a:r>
          </a:p>
          <a:p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i="1" dirty="0" err="1"/>
              <a:t>secara</a:t>
            </a:r>
            <a:r>
              <a:rPr lang="en-US" i="1" dirty="0"/>
              <a:t> </a:t>
            </a:r>
            <a:r>
              <a:rPr lang="en-US" i="1" dirty="0" err="1"/>
              <a:t>simultan</a:t>
            </a:r>
            <a:r>
              <a:rPr lang="en-US" i="1" dirty="0"/>
              <a:t> (Bersama-</a:t>
            </a:r>
            <a:r>
              <a:rPr lang="en-US" i="1" dirty="0" err="1"/>
              <a:t>sama</a:t>
            </a:r>
            <a:r>
              <a:rPr lang="en-US" i="1" dirty="0"/>
              <a:t>) </a:t>
            </a:r>
            <a:r>
              <a:rPr lang="en-US" dirty="0"/>
              <a:t>variable independent </a:t>
            </a:r>
            <a:r>
              <a:rPr lang="en-US" dirty="0" err="1"/>
              <a:t>terhadap</a:t>
            </a:r>
            <a:r>
              <a:rPr lang="en-US" dirty="0"/>
              <a:t> variable </a:t>
            </a:r>
            <a:r>
              <a:rPr lang="en-US" dirty="0" err="1"/>
              <a:t>dependen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H0: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simultan</a:t>
            </a:r>
            <a:r>
              <a:rPr lang="en-US" dirty="0"/>
              <a:t> variable </a:t>
            </a:r>
            <a:r>
              <a:rPr lang="en-US" dirty="0" err="1"/>
              <a:t>independen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dependen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Ha: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simultan</a:t>
            </a:r>
            <a:r>
              <a:rPr lang="en-US" dirty="0"/>
              <a:t> variable </a:t>
            </a:r>
            <a:r>
              <a:rPr lang="en-US" dirty="0" err="1"/>
              <a:t>independen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variable </a:t>
            </a:r>
            <a:r>
              <a:rPr lang="en-US" dirty="0" err="1"/>
              <a:t>dependen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Decision: Ho </a:t>
            </a:r>
            <a:r>
              <a:rPr lang="en-US" dirty="0" err="1"/>
              <a:t>ditolak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b="1" i="1" dirty="0"/>
              <a:t>P value ≤ 𝞪</a:t>
            </a:r>
          </a:p>
          <a:p>
            <a:pPr marL="0" indent="0">
              <a:buNone/>
            </a:pPr>
            <a:r>
              <a:rPr lang="en-US" dirty="0"/>
              <a:t>	      Ho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ditolak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b="1" i="1" dirty="0"/>
              <a:t>P value &gt; 𝞪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9CB8074-4251-C7E1-085A-31B3CB036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851939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5"/>
          <p:cNvSpPr txBox="1"/>
          <p:nvPr/>
        </p:nvSpPr>
        <p:spPr>
          <a:xfrm>
            <a:off x="568961" y="1474604"/>
            <a:ext cx="11267440" cy="1464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40011"/>
              </a:lnSpc>
            </a:pPr>
            <a:r>
              <a:rPr lang="en-ID" sz="2266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Analisis regresi merupakan studi tentang hubungan antara satu variabel yang disebut variabel yang dijelaskan, atau dependen, dan satu atau lebih variabel lain yang disebut variabel independen, atau variabel penjelas.</a:t>
            </a:r>
            <a:endParaRPr sz="1200"/>
          </a:p>
        </p:txBody>
      </p:sp>
      <p:sp>
        <p:nvSpPr>
          <p:cNvPr id="117" name="Google Shape;117;p15"/>
          <p:cNvSpPr txBox="1"/>
          <p:nvPr/>
        </p:nvSpPr>
        <p:spPr>
          <a:xfrm>
            <a:off x="711201" y="5091320"/>
            <a:ext cx="11051783" cy="976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40011"/>
              </a:lnSpc>
            </a:pPr>
            <a:r>
              <a:rPr lang="en-ID" sz="2266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Misalkan Y mewakili variabel dependen dan X mewakili variabel independen, atau variabel penjelas.</a:t>
            </a:r>
            <a:endParaRPr sz="1200"/>
          </a:p>
        </p:txBody>
      </p:sp>
      <p:sp>
        <p:nvSpPr>
          <p:cNvPr id="118" name="Google Shape;118;p15"/>
          <p:cNvSpPr txBox="1"/>
          <p:nvPr/>
        </p:nvSpPr>
        <p:spPr>
          <a:xfrm>
            <a:off x="685800" y="5954305"/>
            <a:ext cx="10820401" cy="488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40011"/>
              </a:lnSpc>
            </a:pPr>
            <a:r>
              <a:rPr lang="en-ID" sz="2266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Jika ada lebih dari satu variabel penjelas, X dapat ditulis menjadi (X1, X2, X3, dst.).</a:t>
            </a:r>
            <a:endParaRPr sz="1200"/>
          </a:p>
        </p:txBody>
      </p:sp>
      <p:grpSp>
        <p:nvGrpSpPr>
          <p:cNvPr id="119" name="Google Shape;119;p15"/>
          <p:cNvGrpSpPr/>
          <p:nvPr/>
        </p:nvGrpSpPr>
        <p:grpSpPr>
          <a:xfrm>
            <a:off x="156189" y="98599"/>
            <a:ext cx="8231047" cy="1113052"/>
            <a:chOff x="0" y="-38100"/>
            <a:chExt cx="2418659" cy="691241"/>
          </a:xfrm>
        </p:grpSpPr>
        <p:sp>
          <p:nvSpPr>
            <p:cNvPr id="120" name="Google Shape;120;p15"/>
            <p:cNvSpPr/>
            <p:nvPr/>
          </p:nvSpPr>
          <p:spPr>
            <a:xfrm>
              <a:off x="0" y="0"/>
              <a:ext cx="2418659" cy="653141"/>
            </a:xfrm>
            <a:custGeom>
              <a:avLst/>
              <a:gdLst/>
              <a:ahLst/>
              <a:cxnLst/>
              <a:rect l="l" t="t" r="r" b="b"/>
              <a:pathLst>
                <a:path w="2418659" h="653141" extrusionOk="0">
                  <a:moveTo>
                    <a:pt x="2215459" y="0"/>
                  </a:moveTo>
                  <a:lnTo>
                    <a:pt x="0" y="0"/>
                  </a:lnTo>
                  <a:lnTo>
                    <a:pt x="0" y="653141"/>
                  </a:lnTo>
                  <a:lnTo>
                    <a:pt x="2215459" y="653141"/>
                  </a:lnTo>
                  <a:lnTo>
                    <a:pt x="2418659" y="326570"/>
                  </a:lnTo>
                  <a:lnTo>
                    <a:pt x="2215459" y="0"/>
                  </a:lnTo>
                  <a:close/>
                </a:path>
              </a:pathLst>
            </a:custGeom>
            <a:solidFill>
              <a:srgbClr val="2B485F"/>
            </a:solidFill>
            <a:ln>
              <a:noFill/>
            </a:ln>
          </p:spPr>
          <p:txBody>
            <a:bodyPr/>
            <a:lstStyle/>
            <a:p>
              <a:endParaRPr lang="en-ID" sz="1200"/>
            </a:p>
          </p:txBody>
        </p:sp>
        <p:sp>
          <p:nvSpPr>
            <p:cNvPr id="121" name="Google Shape;121;p15"/>
            <p:cNvSpPr txBox="1"/>
            <p:nvPr/>
          </p:nvSpPr>
          <p:spPr>
            <a:xfrm>
              <a:off x="0" y="-38100"/>
              <a:ext cx="2304359" cy="6912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67" tIns="33867" rIns="33867" bIns="33867" anchor="ctr" anchorCtr="0">
              <a:noAutofit/>
            </a:bodyPr>
            <a:lstStyle/>
            <a:p>
              <a:pPr algn="ctr">
                <a:lnSpc>
                  <a:spcPct val="147722"/>
                </a:lnSpc>
              </a:pP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2" name="Google Shape;122;p15"/>
          <p:cNvSpPr txBox="1"/>
          <p:nvPr/>
        </p:nvSpPr>
        <p:spPr>
          <a:xfrm>
            <a:off x="558800" y="380314"/>
            <a:ext cx="7213600" cy="1522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40000"/>
              </a:lnSpc>
            </a:pPr>
            <a:r>
              <a:rPr lang="en-ID" sz="3534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Pengertian Regresi</a:t>
            </a:r>
            <a:endParaRPr sz="1200"/>
          </a:p>
          <a:p>
            <a:pPr>
              <a:lnSpc>
                <a:spcPct val="140000"/>
              </a:lnSpc>
            </a:pPr>
            <a:endParaRPr sz="3534">
              <a:solidFill>
                <a:srgbClr val="FFFFFF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grpSp>
        <p:nvGrpSpPr>
          <p:cNvPr id="123" name="Google Shape;123;p15"/>
          <p:cNvGrpSpPr/>
          <p:nvPr/>
        </p:nvGrpSpPr>
        <p:grpSpPr>
          <a:xfrm>
            <a:off x="202753" y="6204693"/>
            <a:ext cx="199411" cy="157464"/>
            <a:chOff x="0" y="-38100"/>
            <a:chExt cx="3060886" cy="691241"/>
          </a:xfrm>
        </p:grpSpPr>
        <p:sp>
          <p:nvSpPr>
            <p:cNvPr id="124" name="Google Shape;124;p15"/>
            <p:cNvSpPr/>
            <p:nvPr/>
          </p:nvSpPr>
          <p:spPr>
            <a:xfrm>
              <a:off x="0" y="0"/>
              <a:ext cx="3060886" cy="653141"/>
            </a:xfrm>
            <a:custGeom>
              <a:avLst/>
              <a:gdLst/>
              <a:ahLst/>
              <a:cxnLst/>
              <a:rect l="l" t="t" r="r" b="b"/>
              <a:pathLst>
                <a:path w="3060886" h="653141" extrusionOk="0">
                  <a:moveTo>
                    <a:pt x="2857686" y="0"/>
                  </a:moveTo>
                  <a:lnTo>
                    <a:pt x="0" y="0"/>
                  </a:lnTo>
                  <a:lnTo>
                    <a:pt x="0" y="653141"/>
                  </a:lnTo>
                  <a:lnTo>
                    <a:pt x="2857686" y="653141"/>
                  </a:lnTo>
                  <a:lnTo>
                    <a:pt x="3060886" y="326570"/>
                  </a:lnTo>
                  <a:lnTo>
                    <a:pt x="2857686" y="0"/>
                  </a:lnTo>
                  <a:close/>
                </a:path>
              </a:pathLst>
            </a:custGeom>
            <a:solidFill>
              <a:srgbClr val="2B485F"/>
            </a:solidFill>
            <a:ln>
              <a:noFill/>
            </a:ln>
          </p:spPr>
          <p:txBody>
            <a:bodyPr/>
            <a:lstStyle/>
            <a:p>
              <a:endParaRPr lang="en-ID" sz="1200"/>
            </a:p>
          </p:txBody>
        </p:sp>
        <p:sp>
          <p:nvSpPr>
            <p:cNvPr id="125" name="Google Shape;125;p15"/>
            <p:cNvSpPr txBox="1"/>
            <p:nvPr/>
          </p:nvSpPr>
          <p:spPr>
            <a:xfrm>
              <a:off x="0" y="-38100"/>
              <a:ext cx="2946586" cy="6912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67" tIns="33867" rIns="33867" bIns="33867" anchor="ctr" anchorCtr="0">
              <a:noAutofit/>
            </a:bodyPr>
            <a:lstStyle/>
            <a:p>
              <a:pPr algn="ctr">
                <a:lnSpc>
                  <a:spcPct val="147722"/>
                </a:lnSpc>
              </a:pP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6" name="Google Shape;126;p15"/>
          <p:cNvSpPr/>
          <p:nvPr/>
        </p:nvSpPr>
        <p:spPr>
          <a:xfrm rot="5400000">
            <a:off x="10952908" y="5922886"/>
            <a:ext cx="303977" cy="802607"/>
          </a:xfrm>
          <a:custGeom>
            <a:avLst/>
            <a:gdLst/>
            <a:ahLst/>
            <a:cxnLst/>
            <a:rect l="l" t="t" r="r" b="b"/>
            <a:pathLst>
              <a:path w="455966" h="1203911" extrusionOk="0">
                <a:moveTo>
                  <a:pt x="0" y="0"/>
                </a:moveTo>
                <a:lnTo>
                  <a:pt x="455966" y="0"/>
                </a:lnTo>
                <a:lnTo>
                  <a:pt x="455966" y="1203910"/>
                </a:lnTo>
                <a:lnTo>
                  <a:pt x="0" y="120391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ID" sz="1200"/>
          </a:p>
        </p:txBody>
      </p:sp>
      <p:sp>
        <p:nvSpPr>
          <p:cNvPr id="127" name="Google Shape;127;p15"/>
          <p:cNvSpPr txBox="1"/>
          <p:nvPr/>
        </p:nvSpPr>
        <p:spPr>
          <a:xfrm>
            <a:off x="495543" y="2917506"/>
            <a:ext cx="11267440" cy="11075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ID" sz="2266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Analisis regresi membahas hubungan antara variabel dependen dan satu atau lebih variabel independen, analisis tersebut dapat diakatan hubungan sebab akibat (kausalitas)</a:t>
            </a:r>
            <a:endParaRPr sz="1200"/>
          </a:p>
        </p:txBody>
      </p:sp>
      <p:sp>
        <p:nvSpPr>
          <p:cNvPr id="128" name="Google Shape;128;p15"/>
          <p:cNvSpPr txBox="1"/>
          <p:nvPr/>
        </p:nvSpPr>
        <p:spPr>
          <a:xfrm>
            <a:off x="568961" y="4178777"/>
            <a:ext cx="11204183" cy="758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ID" sz="2266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Regresi tidak selalu menyiratkan sebab akibat. Kausalitas harus dibenarkan, atau disimpulkan, dari teori yang mendasari fenomena yang diuji secara empiris.</a:t>
            </a:r>
            <a:endParaRPr sz="1200"/>
          </a:p>
        </p:txBody>
      </p:sp>
      <p:grpSp>
        <p:nvGrpSpPr>
          <p:cNvPr id="129" name="Google Shape;129;p15"/>
          <p:cNvGrpSpPr/>
          <p:nvPr/>
        </p:nvGrpSpPr>
        <p:grpSpPr>
          <a:xfrm>
            <a:off x="148742" y="3064721"/>
            <a:ext cx="199411" cy="157464"/>
            <a:chOff x="0" y="-38100"/>
            <a:chExt cx="3060886" cy="691241"/>
          </a:xfrm>
        </p:grpSpPr>
        <p:sp>
          <p:nvSpPr>
            <p:cNvPr id="130" name="Google Shape;130;p15"/>
            <p:cNvSpPr/>
            <p:nvPr/>
          </p:nvSpPr>
          <p:spPr>
            <a:xfrm>
              <a:off x="0" y="0"/>
              <a:ext cx="3060886" cy="653141"/>
            </a:xfrm>
            <a:custGeom>
              <a:avLst/>
              <a:gdLst/>
              <a:ahLst/>
              <a:cxnLst/>
              <a:rect l="l" t="t" r="r" b="b"/>
              <a:pathLst>
                <a:path w="3060886" h="653141" extrusionOk="0">
                  <a:moveTo>
                    <a:pt x="2857686" y="0"/>
                  </a:moveTo>
                  <a:lnTo>
                    <a:pt x="0" y="0"/>
                  </a:lnTo>
                  <a:lnTo>
                    <a:pt x="0" y="653141"/>
                  </a:lnTo>
                  <a:lnTo>
                    <a:pt x="2857686" y="653141"/>
                  </a:lnTo>
                  <a:lnTo>
                    <a:pt x="3060886" y="326570"/>
                  </a:lnTo>
                  <a:lnTo>
                    <a:pt x="2857686" y="0"/>
                  </a:lnTo>
                  <a:close/>
                </a:path>
              </a:pathLst>
            </a:custGeom>
            <a:solidFill>
              <a:srgbClr val="2B485F"/>
            </a:solidFill>
            <a:ln>
              <a:noFill/>
            </a:ln>
          </p:spPr>
          <p:txBody>
            <a:bodyPr/>
            <a:lstStyle/>
            <a:p>
              <a:endParaRPr lang="en-ID" sz="1200"/>
            </a:p>
          </p:txBody>
        </p:sp>
        <p:sp>
          <p:nvSpPr>
            <p:cNvPr id="131" name="Google Shape;131;p15"/>
            <p:cNvSpPr txBox="1"/>
            <p:nvPr/>
          </p:nvSpPr>
          <p:spPr>
            <a:xfrm>
              <a:off x="0" y="-38100"/>
              <a:ext cx="2946586" cy="6912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67" tIns="33867" rIns="33867" bIns="33867" anchor="ctr" anchorCtr="0">
              <a:noAutofit/>
            </a:bodyPr>
            <a:lstStyle/>
            <a:p>
              <a:pPr algn="ctr">
                <a:lnSpc>
                  <a:spcPct val="147722"/>
                </a:lnSpc>
              </a:pP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2" name="Google Shape;132;p15"/>
          <p:cNvGrpSpPr/>
          <p:nvPr/>
        </p:nvGrpSpPr>
        <p:grpSpPr>
          <a:xfrm>
            <a:off x="219446" y="4287536"/>
            <a:ext cx="199411" cy="157464"/>
            <a:chOff x="0" y="-38100"/>
            <a:chExt cx="3060886" cy="691241"/>
          </a:xfrm>
        </p:grpSpPr>
        <p:sp>
          <p:nvSpPr>
            <p:cNvPr id="133" name="Google Shape;133;p15"/>
            <p:cNvSpPr/>
            <p:nvPr/>
          </p:nvSpPr>
          <p:spPr>
            <a:xfrm>
              <a:off x="0" y="0"/>
              <a:ext cx="3060886" cy="653141"/>
            </a:xfrm>
            <a:custGeom>
              <a:avLst/>
              <a:gdLst/>
              <a:ahLst/>
              <a:cxnLst/>
              <a:rect l="l" t="t" r="r" b="b"/>
              <a:pathLst>
                <a:path w="3060886" h="653141" extrusionOk="0">
                  <a:moveTo>
                    <a:pt x="2857686" y="0"/>
                  </a:moveTo>
                  <a:lnTo>
                    <a:pt x="0" y="0"/>
                  </a:lnTo>
                  <a:lnTo>
                    <a:pt x="0" y="653141"/>
                  </a:lnTo>
                  <a:lnTo>
                    <a:pt x="2857686" y="653141"/>
                  </a:lnTo>
                  <a:lnTo>
                    <a:pt x="3060886" y="326570"/>
                  </a:lnTo>
                  <a:lnTo>
                    <a:pt x="2857686" y="0"/>
                  </a:lnTo>
                  <a:close/>
                </a:path>
              </a:pathLst>
            </a:custGeom>
            <a:solidFill>
              <a:srgbClr val="2B485F"/>
            </a:solidFill>
            <a:ln>
              <a:noFill/>
            </a:ln>
          </p:spPr>
          <p:txBody>
            <a:bodyPr/>
            <a:lstStyle/>
            <a:p>
              <a:endParaRPr lang="en-ID" sz="1200"/>
            </a:p>
          </p:txBody>
        </p:sp>
        <p:sp>
          <p:nvSpPr>
            <p:cNvPr id="134" name="Google Shape;134;p15"/>
            <p:cNvSpPr txBox="1"/>
            <p:nvPr/>
          </p:nvSpPr>
          <p:spPr>
            <a:xfrm>
              <a:off x="0" y="-38100"/>
              <a:ext cx="2946586" cy="6912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67" tIns="33867" rIns="33867" bIns="33867" anchor="ctr" anchorCtr="0">
              <a:noAutofit/>
            </a:bodyPr>
            <a:lstStyle/>
            <a:p>
              <a:pPr algn="ctr">
                <a:lnSpc>
                  <a:spcPct val="147722"/>
                </a:lnSpc>
              </a:pP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5" name="Google Shape;135;p15"/>
          <p:cNvGrpSpPr/>
          <p:nvPr/>
        </p:nvGrpSpPr>
        <p:grpSpPr>
          <a:xfrm>
            <a:off x="265075" y="5225932"/>
            <a:ext cx="199411" cy="157464"/>
            <a:chOff x="0" y="-38100"/>
            <a:chExt cx="3060886" cy="691241"/>
          </a:xfrm>
        </p:grpSpPr>
        <p:sp>
          <p:nvSpPr>
            <p:cNvPr id="136" name="Google Shape;136;p15"/>
            <p:cNvSpPr/>
            <p:nvPr/>
          </p:nvSpPr>
          <p:spPr>
            <a:xfrm>
              <a:off x="0" y="0"/>
              <a:ext cx="3060886" cy="653141"/>
            </a:xfrm>
            <a:custGeom>
              <a:avLst/>
              <a:gdLst/>
              <a:ahLst/>
              <a:cxnLst/>
              <a:rect l="l" t="t" r="r" b="b"/>
              <a:pathLst>
                <a:path w="3060886" h="653141" extrusionOk="0">
                  <a:moveTo>
                    <a:pt x="2857686" y="0"/>
                  </a:moveTo>
                  <a:lnTo>
                    <a:pt x="0" y="0"/>
                  </a:lnTo>
                  <a:lnTo>
                    <a:pt x="0" y="653141"/>
                  </a:lnTo>
                  <a:lnTo>
                    <a:pt x="2857686" y="653141"/>
                  </a:lnTo>
                  <a:lnTo>
                    <a:pt x="3060886" y="326570"/>
                  </a:lnTo>
                  <a:lnTo>
                    <a:pt x="2857686" y="0"/>
                  </a:lnTo>
                  <a:close/>
                </a:path>
              </a:pathLst>
            </a:custGeom>
            <a:solidFill>
              <a:srgbClr val="2B485F"/>
            </a:solidFill>
            <a:ln>
              <a:noFill/>
            </a:ln>
          </p:spPr>
          <p:txBody>
            <a:bodyPr/>
            <a:lstStyle/>
            <a:p>
              <a:endParaRPr lang="en-ID" sz="1200"/>
            </a:p>
          </p:txBody>
        </p:sp>
        <p:sp>
          <p:nvSpPr>
            <p:cNvPr id="137" name="Google Shape;137;p15"/>
            <p:cNvSpPr txBox="1"/>
            <p:nvPr/>
          </p:nvSpPr>
          <p:spPr>
            <a:xfrm>
              <a:off x="0" y="-38100"/>
              <a:ext cx="2946586" cy="6912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67" tIns="33867" rIns="33867" bIns="33867" anchor="ctr" anchorCtr="0">
              <a:noAutofit/>
            </a:bodyPr>
            <a:lstStyle/>
            <a:p>
              <a:pPr algn="ctr">
                <a:lnSpc>
                  <a:spcPct val="147722"/>
                </a:lnSpc>
              </a:pP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8" name="Google Shape;138;p15"/>
          <p:cNvGrpSpPr/>
          <p:nvPr/>
        </p:nvGrpSpPr>
        <p:grpSpPr>
          <a:xfrm>
            <a:off x="257789" y="1567525"/>
            <a:ext cx="199411" cy="157464"/>
            <a:chOff x="0" y="-38100"/>
            <a:chExt cx="3060886" cy="691241"/>
          </a:xfrm>
        </p:grpSpPr>
        <p:sp>
          <p:nvSpPr>
            <p:cNvPr id="139" name="Google Shape;139;p15"/>
            <p:cNvSpPr/>
            <p:nvPr/>
          </p:nvSpPr>
          <p:spPr>
            <a:xfrm>
              <a:off x="0" y="0"/>
              <a:ext cx="3060886" cy="653141"/>
            </a:xfrm>
            <a:custGeom>
              <a:avLst/>
              <a:gdLst/>
              <a:ahLst/>
              <a:cxnLst/>
              <a:rect l="l" t="t" r="r" b="b"/>
              <a:pathLst>
                <a:path w="3060886" h="653141" extrusionOk="0">
                  <a:moveTo>
                    <a:pt x="2857686" y="0"/>
                  </a:moveTo>
                  <a:lnTo>
                    <a:pt x="0" y="0"/>
                  </a:lnTo>
                  <a:lnTo>
                    <a:pt x="0" y="653141"/>
                  </a:lnTo>
                  <a:lnTo>
                    <a:pt x="2857686" y="653141"/>
                  </a:lnTo>
                  <a:lnTo>
                    <a:pt x="3060886" y="326570"/>
                  </a:lnTo>
                  <a:lnTo>
                    <a:pt x="2857686" y="0"/>
                  </a:lnTo>
                  <a:close/>
                </a:path>
              </a:pathLst>
            </a:custGeom>
            <a:solidFill>
              <a:srgbClr val="2B485F"/>
            </a:solidFill>
            <a:ln>
              <a:noFill/>
            </a:ln>
          </p:spPr>
          <p:txBody>
            <a:bodyPr/>
            <a:lstStyle/>
            <a:p>
              <a:endParaRPr lang="en-ID" sz="1200"/>
            </a:p>
          </p:txBody>
        </p:sp>
        <p:sp>
          <p:nvSpPr>
            <p:cNvPr id="140" name="Google Shape;140;p15"/>
            <p:cNvSpPr txBox="1"/>
            <p:nvPr/>
          </p:nvSpPr>
          <p:spPr>
            <a:xfrm>
              <a:off x="0" y="-38100"/>
              <a:ext cx="2946586" cy="6912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67" tIns="33867" rIns="33867" bIns="33867" anchor="ctr" anchorCtr="0">
              <a:noAutofit/>
            </a:bodyPr>
            <a:lstStyle/>
            <a:p>
              <a:pPr algn="ctr">
                <a:lnSpc>
                  <a:spcPct val="147722"/>
                </a:lnSpc>
              </a:pP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ransition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C5189E-3D73-576D-B00A-A5DB89666A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223808F-5547-4ABB-4E2A-E8B2BFD2B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6"/>
            <a:ext cx="10668000" cy="679904"/>
          </a:xfrm>
        </p:spPr>
        <p:txBody>
          <a:bodyPr>
            <a:normAutofit/>
          </a:bodyPr>
          <a:lstStyle/>
          <a:p>
            <a:r>
              <a:rPr lang="en-US" sz="2800" dirty="0" err="1"/>
              <a:t>Pengujian</a:t>
            </a:r>
            <a:r>
              <a:rPr lang="en-US" sz="2800" dirty="0"/>
              <a:t> </a:t>
            </a:r>
            <a:r>
              <a:rPr lang="en-US" sz="2800" dirty="0" err="1"/>
              <a:t>Normalitas</a:t>
            </a:r>
            <a:endParaRPr lang="en-US" sz="28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F6E1D7-B209-8F16-E276-8A5D1DEA8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ID" b="0" i="0" dirty="0" err="1">
                <a:effectLst/>
                <a:latin typeface="Google Sans"/>
              </a:rPr>
              <a:t>Menurut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Ghozali</a:t>
            </a:r>
            <a:r>
              <a:rPr lang="en-ID" b="0" i="0" dirty="0">
                <a:effectLst/>
                <a:latin typeface="Google Sans"/>
              </a:rPr>
              <a:t> (2016) uji </a:t>
            </a:r>
            <a:r>
              <a:rPr lang="en-ID" b="0" i="0" dirty="0" err="1">
                <a:effectLst/>
                <a:latin typeface="Google Sans"/>
              </a:rPr>
              <a:t>normalitas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dilakukan</a:t>
            </a:r>
            <a:r>
              <a:rPr lang="en-ID" b="0" i="0" dirty="0">
                <a:effectLst/>
                <a:latin typeface="Google Sans"/>
              </a:rPr>
              <a:t> </a:t>
            </a:r>
            <a:r>
              <a:rPr lang="en-ID" b="0" i="0" dirty="0" err="1">
                <a:effectLst/>
                <a:latin typeface="Google Sans"/>
              </a:rPr>
              <a:t>untuk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menguji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apakah</a:t>
            </a:r>
            <a:r>
              <a:rPr lang="en-ID" b="0" i="0" dirty="0">
                <a:effectLst/>
                <a:latin typeface="Google Sans"/>
              </a:rPr>
              <a:t> pada </a:t>
            </a:r>
            <a:r>
              <a:rPr lang="en-ID" b="0" i="0" dirty="0" err="1">
                <a:effectLst/>
                <a:latin typeface="Google Sans"/>
              </a:rPr>
              <a:t>suatu</a:t>
            </a:r>
            <a:r>
              <a:rPr lang="en-ID" b="0" i="0" dirty="0">
                <a:effectLst/>
                <a:latin typeface="Google Sans"/>
              </a:rPr>
              <a:t> model </a:t>
            </a:r>
            <a:r>
              <a:rPr lang="en-ID" b="0" i="0" dirty="0" err="1">
                <a:effectLst/>
                <a:latin typeface="Google Sans"/>
              </a:rPr>
              <a:t>regresi</a:t>
            </a:r>
            <a:r>
              <a:rPr lang="en-ID" b="0" i="0" dirty="0">
                <a:effectLst/>
                <a:latin typeface="Google Sans"/>
              </a:rPr>
              <a:t>, </a:t>
            </a:r>
            <a:r>
              <a:rPr lang="en-ID" b="0" i="0" dirty="0" err="1">
                <a:effectLst/>
                <a:latin typeface="Google Sans"/>
              </a:rPr>
              <a:t>suatu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variabel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independen</a:t>
            </a:r>
            <a:r>
              <a:rPr lang="en-ID" b="0" i="0" dirty="0">
                <a:effectLst/>
                <a:latin typeface="Google Sans"/>
              </a:rPr>
              <a:t> dan </a:t>
            </a:r>
            <a:r>
              <a:rPr lang="en-ID" b="0" i="0" dirty="0" err="1">
                <a:effectLst/>
                <a:latin typeface="Google Sans"/>
              </a:rPr>
              <a:t>variabel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dependen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ataupun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keduanya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mempunyai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distribusi</a:t>
            </a:r>
            <a:r>
              <a:rPr lang="en-ID" b="0" i="0" dirty="0">
                <a:effectLst/>
                <a:latin typeface="Google Sans"/>
              </a:rPr>
              <a:t> normal </a:t>
            </a:r>
            <a:r>
              <a:rPr lang="en-ID" b="0" i="0" dirty="0" err="1">
                <a:effectLst/>
                <a:latin typeface="Google Sans"/>
              </a:rPr>
              <a:t>atau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tidak</a:t>
            </a:r>
            <a:r>
              <a:rPr lang="en-ID" b="0" i="0" dirty="0">
                <a:effectLst/>
                <a:latin typeface="Google Sans"/>
              </a:rPr>
              <a:t> normal. </a:t>
            </a:r>
            <a:r>
              <a:rPr lang="en-ID" b="0" i="0" dirty="0" err="1">
                <a:effectLst/>
                <a:latin typeface="Google Sans"/>
              </a:rPr>
              <a:t>Apabila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suatu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variabel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tidak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berdistribusi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secara</a:t>
            </a:r>
            <a:r>
              <a:rPr lang="en-ID" b="0" i="0" dirty="0">
                <a:effectLst/>
                <a:latin typeface="Google Sans"/>
              </a:rPr>
              <a:t> normal, </a:t>
            </a:r>
            <a:r>
              <a:rPr lang="en-ID" b="0" i="0" dirty="0" err="1">
                <a:effectLst/>
                <a:latin typeface="Google Sans"/>
              </a:rPr>
              <a:t>maka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hasil</a:t>
            </a:r>
            <a:r>
              <a:rPr lang="en-ID" b="0" i="0" dirty="0">
                <a:effectLst/>
                <a:latin typeface="Google Sans"/>
              </a:rPr>
              <a:t> uji </a:t>
            </a:r>
            <a:r>
              <a:rPr lang="en-ID" b="0" i="0" dirty="0" err="1">
                <a:effectLst/>
                <a:latin typeface="Google Sans"/>
              </a:rPr>
              <a:t>statistik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akan</a:t>
            </a:r>
            <a:r>
              <a:rPr lang="en-ID" b="0" i="0" dirty="0">
                <a:effectLst/>
                <a:latin typeface="Google Sans"/>
              </a:rPr>
              <a:t> bias (</a:t>
            </a:r>
            <a:r>
              <a:rPr lang="en-ID" b="0" i="0" dirty="0" err="1">
                <a:effectLst/>
                <a:latin typeface="Google Sans"/>
              </a:rPr>
              <a:t>tidak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dapat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dipertanggungjawabkan</a:t>
            </a:r>
            <a:r>
              <a:rPr lang="en-ID" b="0" i="0" dirty="0">
                <a:effectLst/>
                <a:latin typeface="Google Sans"/>
              </a:rPr>
              <a:t>).</a:t>
            </a:r>
          </a:p>
          <a:p>
            <a:r>
              <a:rPr lang="en-US" dirty="0" err="1"/>
              <a:t>Terdapat</a:t>
            </a:r>
            <a:r>
              <a:rPr lang="en-US" dirty="0"/>
              <a:t> 2 </a:t>
            </a:r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normalitas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normalitas</a:t>
            </a:r>
            <a:r>
              <a:rPr lang="en-US" dirty="0"/>
              <a:t> variable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normalitas</a:t>
            </a:r>
            <a:r>
              <a:rPr lang="en-US" dirty="0"/>
              <a:t> </a:t>
            </a:r>
            <a:r>
              <a:rPr lang="en-US" dirty="0" err="1"/>
              <a:t>regresi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H0: residual data </a:t>
            </a:r>
            <a:r>
              <a:rPr lang="en-US" dirty="0" err="1"/>
              <a:t>terdistribusi</a:t>
            </a:r>
            <a:r>
              <a:rPr lang="en-US" dirty="0"/>
              <a:t> normal</a:t>
            </a:r>
          </a:p>
          <a:p>
            <a:pPr marL="0" indent="0">
              <a:buNone/>
            </a:pPr>
            <a:r>
              <a:rPr lang="en-US" dirty="0"/>
              <a:t>Ha: residual data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terdistribusi</a:t>
            </a:r>
            <a:r>
              <a:rPr lang="en-US" dirty="0"/>
              <a:t> normal</a:t>
            </a:r>
          </a:p>
          <a:p>
            <a:pPr marL="0" indent="0">
              <a:buNone/>
            </a:pPr>
            <a:r>
              <a:rPr lang="en-US" dirty="0"/>
              <a:t>Decision: Ho </a:t>
            </a:r>
            <a:r>
              <a:rPr lang="en-US" dirty="0" err="1"/>
              <a:t>ditolak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b="1" i="1" dirty="0"/>
              <a:t>P value ≤ 𝞪</a:t>
            </a:r>
          </a:p>
          <a:p>
            <a:pPr marL="0" indent="0">
              <a:buNone/>
            </a:pPr>
            <a:r>
              <a:rPr lang="en-US" dirty="0"/>
              <a:t>	      Ho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ditolak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b="1" i="1" dirty="0"/>
              <a:t>P value &gt; 𝞪</a:t>
            </a:r>
          </a:p>
          <a:p>
            <a:pPr marL="0" indent="0">
              <a:buNone/>
            </a:pPr>
            <a:r>
              <a:rPr lang="en-US" b="1" i="1" dirty="0"/>
              <a:t>Alat </a:t>
            </a:r>
            <a:r>
              <a:rPr lang="en-US" b="1" i="1" dirty="0" err="1"/>
              <a:t>Analisis</a:t>
            </a:r>
            <a:r>
              <a:rPr lang="en-US" b="1" i="1" dirty="0"/>
              <a:t> </a:t>
            </a:r>
            <a:r>
              <a:rPr lang="en-US" b="1" i="1" dirty="0" err="1"/>
              <a:t>Pengujian</a:t>
            </a:r>
            <a:r>
              <a:rPr lang="en-US" b="1" i="1" dirty="0"/>
              <a:t> </a:t>
            </a:r>
            <a:r>
              <a:rPr lang="en-US" b="1" i="1" dirty="0" err="1"/>
              <a:t>Normalitas</a:t>
            </a:r>
            <a:r>
              <a:rPr lang="en-US" b="1" i="1" dirty="0"/>
              <a:t>: Kolmogorov Smirnov (SPSS) &amp; Jarque Berra (</a:t>
            </a:r>
            <a:r>
              <a:rPr lang="en-US" b="1" i="1" dirty="0" err="1"/>
              <a:t>Eviews</a:t>
            </a:r>
            <a:r>
              <a:rPr lang="en-US" b="1" i="1" dirty="0"/>
              <a:t>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8D5BFE0-64DD-B57D-ACE3-F6E572D4D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102159"/>
      </p:ext>
    </p:extLst>
  </p:cSld>
  <p:clrMapOvr>
    <a:masterClrMapping/>
  </p:clrMapOvr>
  <p:transition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A409E-6AA0-9A15-8B3C-9F36E1695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6"/>
            <a:ext cx="10668000" cy="592818"/>
          </a:xfrm>
        </p:spPr>
        <p:txBody>
          <a:bodyPr>
            <a:normAutofit/>
          </a:bodyPr>
          <a:lstStyle/>
          <a:p>
            <a:r>
              <a:rPr lang="en-US" sz="2800" dirty="0"/>
              <a:t>Latihan </a:t>
            </a:r>
            <a:r>
              <a:rPr lang="en-US" sz="2800" dirty="0" err="1"/>
              <a:t>Soal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723186-154D-C32B-80E7-873D85E53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320" y="3837214"/>
            <a:ext cx="11376707" cy="2961883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spcAft>
                <a:spcPts val="600"/>
              </a:spcAft>
              <a:buFont typeface="+mj-lt"/>
              <a:buAutoNum type="alphaLcParenR"/>
            </a:pPr>
            <a:r>
              <a:rPr lang="en-US" sz="1800" dirty="0" err="1"/>
              <a:t>Tentukan</a:t>
            </a:r>
            <a:r>
              <a:rPr lang="en-US" sz="1800" dirty="0"/>
              <a:t> variable </a:t>
            </a:r>
            <a:r>
              <a:rPr lang="en-US" sz="1800" dirty="0" err="1"/>
              <a:t>dependen</a:t>
            </a:r>
            <a:r>
              <a:rPr lang="en-US" sz="1800" dirty="0"/>
              <a:t> &amp; variable independent ?</a:t>
            </a:r>
          </a:p>
          <a:p>
            <a:pPr marL="342900" indent="-342900">
              <a:spcAft>
                <a:spcPts val="600"/>
              </a:spcAft>
              <a:buFont typeface="+mj-lt"/>
              <a:buAutoNum type="alphaLcParenR"/>
            </a:pPr>
            <a:r>
              <a:rPr lang="en-US" sz="1800" dirty="0" err="1"/>
              <a:t>Berapa</a:t>
            </a:r>
            <a:r>
              <a:rPr lang="en-US" sz="1800" dirty="0"/>
              <a:t> </a:t>
            </a:r>
            <a:r>
              <a:rPr lang="en-US" sz="1800" dirty="0" err="1"/>
              <a:t>korelasi</a:t>
            </a:r>
            <a:r>
              <a:rPr lang="en-US" sz="1800" dirty="0"/>
              <a:t> </a:t>
            </a:r>
            <a:r>
              <a:rPr lang="en-US" sz="1800" dirty="0" err="1"/>
              <a:t>antar</a:t>
            </a:r>
            <a:r>
              <a:rPr lang="en-US" sz="1800" dirty="0"/>
              <a:t> variable </a:t>
            </a:r>
            <a:r>
              <a:rPr lang="en-US" sz="1800" dirty="0" err="1"/>
              <a:t>tersebut</a:t>
            </a:r>
            <a:r>
              <a:rPr lang="en-US" sz="1800" dirty="0"/>
              <a:t> dan </a:t>
            </a:r>
            <a:r>
              <a:rPr lang="en-US" sz="1800" dirty="0" err="1"/>
              <a:t>berhubungan</a:t>
            </a:r>
            <a:r>
              <a:rPr lang="en-US" sz="1800" dirty="0"/>
              <a:t> </a:t>
            </a:r>
            <a:r>
              <a:rPr lang="en-US" sz="1800" dirty="0" err="1"/>
              <a:t>apa</a:t>
            </a:r>
            <a:r>
              <a:rPr lang="en-US" sz="1800" dirty="0"/>
              <a:t> ?</a:t>
            </a:r>
          </a:p>
          <a:p>
            <a:pPr marL="342900" indent="-342900">
              <a:spcAft>
                <a:spcPts val="600"/>
              </a:spcAft>
              <a:buFont typeface="+mj-lt"/>
              <a:buAutoNum type="alphaLcParenR"/>
            </a:pPr>
            <a:r>
              <a:rPr lang="en-US" sz="1800" dirty="0" err="1"/>
              <a:t>Buatlah</a:t>
            </a:r>
            <a:r>
              <a:rPr lang="en-US" sz="1800" dirty="0"/>
              <a:t> model </a:t>
            </a:r>
            <a:r>
              <a:rPr lang="en-US" sz="1800" dirty="0" err="1"/>
              <a:t>persamaan</a:t>
            </a:r>
            <a:r>
              <a:rPr lang="en-US" sz="1800" dirty="0"/>
              <a:t> </a:t>
            </a:r>
            <a:r>
              <a:rPr lang="en-US" sz="1800" dirty="0" err="1"/>
              <a:t>regresi</a:t>
            </a:r>
            <a:endParaRPr lang="en-US" sz="1800" dirty="0"/>
          </a:p>
          <a:p>
            <a:pPr marL="342900" indent="-342900">
              <a:spcAft>
                <a:spcPts val="600"/>
              </a:spcAft>
              <a:buFont typeface="+mj-lt"/>
              <a:buAutoNum type="alphaLcParenR"/>
            </a:pPr>
            <a:r>
              <a:rPr lang="en-US" sz="1800" dirty="0" err="1"/>
              <a:t>Berdasarkan</a:t>
            </a:r>
            <a:r>
              <a:rPr lang="en-US" sz="1800" dirty="0"/>
              <a:t> data </a:t>
            </a:r>
            <a:r>
              <a:rPr lang="en-US" sz="1800" dirty="0" err="1"/>
              <a:t>tersebut</a:t>
            </a:r>
            <a:r>
              <a:rPr lang="en-US" sz="1800" dirty="0"/>
              <a:t>, </a:t>
            </a:r>
            <a:r>
              <a:rPr lang="en-US" sz="1800" dirty="0" err="1"/>
              <a:t>buatlah</a:t>
            </a:r>
            <a:r>
              <a:rPr lang="en-US" sz="1800" dirty="0"/>
              <a:t> </a:t>
            </a:r>
            <a:r>
              <a:rPr lang="en-US" sz="1800" dirty="0" err="1"/>
              <a:t>hasil</a:t>
            </a:r>
            <a:r>
              <a:rPr lang="en-US" sz="1800" dirty="0"/>
              <a:t> </a:t>
            </a:r>
            <a:r>
              <a:rPr lang="en-US" sz="1800" dirty="0" err="1"/>
              <a:t>regresi</a:t>
            </a:r>
            <a:endParaRPr lang="en-US" sz="1800" dirty="0"/>
          </a:p>
          <a:p>
            <a:pPr marL="342900" indent="-342900">
              <a:spcAft>
                <a:spcPts val="600"/>
              </a:spcAft>
              <a:buFont typeface="+mj-lt"/>
              <a:buAutoNum type="alphaLcParenR"/>
            </a:pPr>
            <a:r>
              <a:rPr lang="en-US" sz="1800" dirty="0" err="1"/>
              <a:t>Interpretasikan</a:t>
            </a:r>
            <a:r>
              <a:rPr lang="en-US" sz="1800" dirty="0"/>
              <a:t> masing-masing </a:t>
            </a:r>
            <a:r>
              <a:rPr lang="en-US" sz="1800" dirty="0" err="1"/>
              <a:t>nilai</a:t>
            </a:r>
            <a:r>
              <a:rPr lang="en-US" sz="1800" dirty="0"/>
              <a:t> </a:t>
            </a:r>
            <a:r>
              <a:rPr lang="en-US" sz="1800" dirty="0" err="1"/>
              <a:t>koefisien</a:t>
            </a:r>
            <a:endParaRPr lang="en-US" sz="1800" dirty="0"/>
          </a:p>
          <a:p>
            <a:pPr marL="342900" indent="-342900">
              <a:spcAft>
                <a:spcPts val="600"/>
              </a:spcAft>
              <a:buFont typeface="+mj-lt"/>
              <a:buAutoNum type="alphaLcParenR"/>
            </a:pPr>
            <a:r>
              <a:rPr lang="en-US" sz="1800" dirty="0" err="1"/>
              <a:t>Berapa</a:t>
            </a:r>
            <a:r>
              <a:rPr lang="en-US" sz="1800" dirty="0"/>
              <a:t> </a:t>
            </a:r>
            <a:r>
              <a:rPr lang="en-US" sz="1800" dirty="0" err="1"/>
              <a:t>koefisien</a:t>
            </a:r>
            <a:r>
              <a:rPr lang="en-US" sz="1800" dirty="0"/>
              <a:t> </a:t>
            </a:r>
            <a:r>
              <a:rPr lang="en-US" sz="1800" dirty="0" err="1"/>
              <a:t>determinasi</a:t>
            </a:r>
            <a:endParaRPr lang="en-US" sz="1800" dirty="0"/>
          </a:p>
          <a:p>
            <a:pPr marL="342900" indent="-342900">
              <a:spcAft>
                <a:spcPts val="600"/>
              </a:spcAft>
              <a:buFont typeface="+mj-lt"/>
              <a:buAutoNum type="alphaLcParenR"/>
            </a:pPr>
            <a:r>
              <a:rPr lang="en-US" sz="1800" dirty="0"/>
              <a:t>Uji Partial</a:t>
            </a:r>
          </a:p>
          <a:p>
            <a:pPr marL="342900" indent="-342900">
              <a:spcAft>
                <a:spcPts val="600"/>
              </a:spcAft>
              <a:buFont typeface="+mj-lt"/>
              <a:buAutoNum type="alphaLcParenR"/>
            </a:pPr>
            <a:r>
              <a:rPr lang="en-US" sz="1800" dirty="0"/>
              <a:t>Uji </a:t>
            </a:r>
            <a:r>
              <a:rPr lang="en-US" sz="1800" dirty="0" err="1"/>
              <a:t>simultan</a:t>
            </a:r>
            <a:endParaRPr lang="en-US" sz="1800" dirty="0"/>
          </a:p>
          <a:p>
            <a:pPr marL="342900" indent="-342900">
              <a:spcAft>
                <a:spcPts val="600"/>
              </a:spcAft>
              <a:buFont typeface="+mj-lt"/>
              <a:buAutoNum type="alphaLcParenR"/>
            </a:pPr>
            <a:r>
              <a:rPr lang="en-US" sz="1800" dirty="0"/>
              <a:t>Uji </a:t>
            </a:r>
            <a:r>
              <a:rPr lang="en-US" sz="1800" dirty="0" err="1"/>
              <a:t>normalitas</a:t>
            </a:r>
            <a:endParaRPr lang="en-US" sz="1800" dirty="0"/>
          </a:p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530BDA-6A3C-432E-FFED-F48C25B0A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31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A643CDE-EF79-F7C5-1E19-030D1E34AA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314" y="1050472"/>
            <a:ext cx="10820401" cy="2494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575767"/>
      </p:ext>
    </p:extLst>
  </p:cSld>
  <p:clrMapOvr>
    <a:masterClrMapping/>
  </p:clrMapOvr>
  <p:transition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"/>
          <p:cNvSpPr txBox="1">
            <a:spLocks noGrp="1"/>
          </p:cNvSpPr>
          <p:nvPr>
            <p:ph type="sldNum" sz="quarter" idx="4294967295"/>
          </p:nvPr>
        </p:nvSpPr>
        <p:spPr>
          <a:xfrm>
            <a:off x="11734800" y="635635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0933" tIns="60933" rIns="60933" bIns="60933" rtlCol="0" anchor="t" anchorCtr="0">
            <a:noAutofit/>
          </a:bodyPr>
          <a:lstStyle/>
          <a:p>
            <a:pPr algn="ctr">
              <a:buSzPts val="650"/>
            </a:pPr>
            <a:fld id="{00000000-1234-1234-1234-123412341234}" type="slidenum">
              <a:rPr lang="en-US" sz="867">
                <a:solidFill>
                  <a:schemeClr val="lt1"/>
                </a:solidFill>
              </a:rPr>
              <a:pPr algn="ctr">
                <a:buSzPts val="650"/>
              </a:pPr>
              <a:t>32</a:t>
            </a:fld>
            <a:endParaRPr sz="867">
              <a:solidFill>
                <a:schemeClr val="lt1"/>
              </a:solidFill>
            </a:endParaRPr>
          </a:p>
        </p:txBody>
      </p:sp>
      <p:sp>
        <p:nvSpPr>
          <p:cNvPr id="147" name="Google Shape;147;p8"/>
          <p:cNvSpPr/>
          <p:nvPr/>
        </p:nvSpPr>
        <p:spPr>
          <a:xfrm>
            <a:off x="3613595" y="2755879"/>
            <a:ext cx="7337908" cy="1477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spAutoFit/>
          </a:bodyPr>
          <a:lstStyle/>
          <a:p>
            <a:pPr algn="ctr"/>
            <a:r>
              <a:rPr lang="en-US" sz="8800" b="1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Terima</a:t>
            </a:r>
            <a:r>
              <a:rPr lang="en-US" sz="8800" b="1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Kasih</a:t>
            </a:r>
            <a:endParaRPr sz="2400" dirty="0">
              <a:solidFill>
                <a:schemeClr val="bg1"/>
              </a:solidFill>
            </a:endParaRPr>
          </a:p>
        </p:txBody>
      </p:sp>
      <p:pic>
        <p:nvPicPr>
          <p:cNvPr id="148" name="Google Shape;148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986088" y="60480"/>
            <a:ext cx="3162300" cy="1358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6"/>
          <p:cNvSpPr txBox="1"/>
          <p:nvPr/>
        </p:nvSpPr>
        <p:spPr>
          <a:xfrm>
            <a:off x="3145151" y="1474604"/>
            <a:ext cx="8175527" cy="976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40011"/>
              </a:lnSpc>
            </a:pPr>
            <a:r>
              <a:rPr lang="en-ID" sz="2266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Untuk memperkirakan nilai rata-rata variabel dependen, dengan mempertimbangkan nilai variabel independen.</a:t>
            </a:r>
            <a:endParaRPr sz="1200"/>
          </a:p>
        </p:txBody>
      </p:sp>
      <p:sp>
        <p:nvSpPr>
          <p:cNvPr id="146" name="Google Shape;146;p16"/>
          <p:cNvSpPr txBox="1"/>
          <p:nvPr/>
        </p:nvSpPr>
        <p:spPr>
          <a:xfrm>
            <a:off x="2448634" y="2639821"/>
            <a:ext cx="8887285" cy="976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40011"/>
              </a:lnSpc>
            </a:pPr>
            <a:r>
              <a:rPr lang="en-ID" sz="2266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Untuk menguji hipotesis tentang </a:t>
            </a:r>
            <a:r>
              <a:rPr lang="en-ID" sz="2266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sifat</a:t>
            </a:r>
            <a:r>
              <a:rPr lang="en-ID" sz="2266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ID" sz="2266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ketergantungan</a:t>
            </a:r>
            <a:r>
              <a:rPr lang="en-ID" sz="2266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—hipotesis yang </a:t>
            </a:r>
            <a:r>
              <a:rPr lang="en-ID" sz="2266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disarankan</a:t>
            </a:r>
            <a:r>
              <a:rPr lang="en-ID" sz="2266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oleh teori ekonomi yang </a:t>
            </a:r>
            <a:r>
              <a:rPr lang="en-ID" sz="2266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mendasarinya</a:t>
            </a:r>
            <a:r>
              <a:rPr lang="en-ID" sz="2266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 sz="1200" dirty="0"/>
          </a:p>
        </p:txBody>
      </p:sp>
      <p:sp>
        <p:nvSpPr>
          <p:cNvPr id="147" name="Google Shape;147;p16"/>
          <p:cNvSpPr txBox="1"/>
          <p:nvPr/>
        </p:nvSpPr>
        <p:spPr>
          <a:xfrm>
            <a:off x="1762120" y="4020816"/>
            <a:ext cx="8338246" cy="1464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40011"/>
              </a:lnSpc>
            </a:pPr>
            <a:r>
              <a:rPr lang="en-ID" sz="2266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Untuk </a:t>
            </a:r>
            <a:r>
              <a:rPr lang="en-ID" sz="2266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memprediksi</a:t>
            </a:r>
            <a:r>
              <a:rPr lang="en-ID" sz="2266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, atau </a:t>
            </a:r>
            <a:r>
              <a:rPr lang="en-ID" sz="2266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meramalkan</a:t>
            </a:r>
            <a:r>
              <a:rPr lang="en-ID" sz="2266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, nilai rata-rata variabel dependen, dengan </a:t>
            </a:r>
            <a:r>
              <a:rPr lang="en-ID" sz="2266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mempertimbangkan</a:t>
            </a:r>
            <a:r>
              <a:rPr lang="en-ID" sz="2266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nilai variabel independen di </a:t>
            </a:r>
            <a:r>
              <a:rPr lang="en-ID" sz="2266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luar</a:t>
            </a:r>
            <a:r>
              <a:rPr lang="en-ID" sz="2266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rentang sampel.</a:t>
            </a:r>
            <a:endParaRPr sz="1200" dirty="0"/>
          </a:p>
        </p:txBody>
      </p:sp>
      <p:grpSp>
        <p:nvGrpSpPr>
          <p:cNvPr id="148" name="Google Shape;148;p16"/>
          <p:cNvGrpSpPr/>
          <p:nvPr/>
        </p:nvGrpSpPr>
        <p:grpSpPr>
          <a:xfrm>
            <a:off x="156189" y="98599"/>
            <a:ext cx="8231047" cy="1113052"/>
            <a:chOff x="0" y="-38100"/>
            <a:chExt cx="2418659" cy="691241"/>
          </a:xfrm>
        </p:grpSpPr>
        <p:sp>
          <p:nvSpPr>
            <p:cNvPr id="149" name="Google Shape;149;p16"/>
            <p:cNvSpPr/>
            <p:nvPr/>
          </p:nvSpPr>
          <p:spPr>
            <a:xfrm>
              <a:off x="0" y="0"/>
              <a:ext cx="2418659" cy="653141"/>
            </a:xfrm>
            <a:custGeom>
              <a:avLst/>
              <a:gdLst/>
              <a:ahLst/>
              <a:cxnLst/>
              <a:rect l="l" t="t" r="r" b="b"/>
              <a:pathLst>
                <a:path w="2418659" h="653141" extrusionOk="0">
                  <a:moveTo>
                    <a:pt x="2215459" y="0"/>
                  </a:moveTo>
                  <a:lnTo>
                    <a:pt x="0" y="0"/>
                  </a:lnTo>
                  <a:lnTo>
                    <a:pt x="0" y="653141"/>
                  </a:lnTo>
                  <a:lnTo>
                    <a:pt x="2215459" y="653141"/>
                  </a:lnTo>
                  <a:lnTo>
                    <a:pt x="2418659" y="326570"/>
                  </a:lnTo>
                  <a:lnTo>
                    <a:pt x="2215459" y="0"/>
                  </a:lnTo>
                  <a:close/>
                </a:path>
              </a:pathLst>
            </a:custGeom>
            <a:solidFill>
              <a:srgbClr val="2B485F"/>
            </a:solidFill>
            <a:ln>
              <a:noFill/>
            </a:ln>
          </p:spPr>
          <p:txBody>
            <a:bodyPr/>
            <a:lstStyle/>
            <a:p>
              <a:endParaRPr lang="en-ID" sz="1200"/>
            </a:p>
          </p:txBody>
        </p:sp>
        <p:sp>
          <p:nvSpPr>
            <p:cNvPr id="150" name="Google Shape;150;p16"/>
            <p:cNvSpPr txBox="1"/>
            <p:nvPr/>
          </p:nvSpPr>
          <p:spPr>
            <a:xfrm>
              <a:off x="0" y="-38100"/>
              <a:ext cx="2304359" cy="6912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67" tIns="33867" rIns="33867" bIns="33867" anchor="ctr" anchorCtr="0">
              <a:noAutofit/>
            </a:bodyPr>
            <a:lstStyle/>
            <a:p>
              <a:pPr algn="ctr">
                <a:lnSpc>
                  <a:spcPct val="147722"/>
                </a:lnSpc>
              </a:pP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1" name="Google Shape;151;p16"/>
          <p:cNvSpPr txBox="1"/>
          <p:nvPr/>
        </p:nvSpPr>
        <p:spPr>
          <a:xfrm>
            <a:off x="558800" y="380314"/>
            <a:ext cx="7213600" cy="1522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40000"/>
              </a:lnSpc>
            </a:pPr>
            <a:r>
              <a:rPr lang="en-ID" sz="3534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Pengertian Regresi</a:t>
            </a:r>
            <a:endParaRPr sz="1200"/>
          </a:p>
          <a:p>
            <a:pPr>
              <a:lnSpc>
                <a:spcPct val="140000"/>
              </a:lnSpc>
            </a:pPr>
            <a:endParaRPr sz="3534">
              <a:solidFill>
                <a:srgbClr val="FFFFFF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grpSp>
        <p:nvGrpSpPr>
          <p:cNvPr id="152" name="Google Shape;152;p16"/>
          <p:cNvGrpSpPr/>
          <p:nvPr/>
        </p:nvGrpSpPr>
        <p:grpSpPr>
          <a:xfrm>
            <a:off x="215180" y="1436093"/>
            <a:ext cx="2527359" cy="698692"/>
            <a:chOff x="0" y="-38100"/>
            <a:chExt cx="3060886" cy="691241"/>
          </a:xfrm>
        </p:grpSpPr>
        <p:sp>
          <p:nvSpPr>
            <p:cNvPr id="153" name="Google Shape;153;p16"/>
            <p:cNvSpPr/>
            <p:nvPr/>
          </p:nvSpPr>
          <p:spPr>
            <a:xfrm>
              <a:off x="0" y="0"/>
              <a:ext cx="3060886" cy="653141"/>
            </a:xfrm>
            <a:custGeom>
              <a:avLst/>
              <a:gdLst/>
              <a:ahLst/>
              <a:cxnLst/>
              <a:rect l="l" t="t" r="r" b="b"/>
              <a:pathLst>
                <a:path w="3060886" h="653141" extrusionOk="0">
                  <a:moveTo>
                    <a:pt x="2857686" y="0"/>
                  </a:moveTo>
                  <a:lnTo>
                    <a:pt x="0" y="0"/>
                  </a:lnTo>
                  <a:lnTo>
                    <a:pt x="0" y="653141"/>
                  </a:lnTo>
                  <a:lnTo>
                    <a:pt x="2857686" y="653141"/>
                  </a:lnTo>
                  <a:lnTo>
                    <a:pt x="3060886" y="326570"/>
                  </a:lnTo>
                  <a:lnTo>
                    <a:pt x="2857686" y="0"/>
                  </a:lnTo>
                  <a:close/>
                </a:path>
              </a:pathLst>
            </a:custGeom>
            <a:solidFill>
              <a:srgbClr val="2B485F"/>
            </a:solidFill>
            <a:ln>
              <a:noFill/>
            </a:ln>
          </p:spPr>
          <p:txBody>
            <a:bodyPr/>
            <a:lstStyle/>
            <a:p>
              <a:endParaRPr lang="en-ID" sz="1200"/>
            </a:p>
          </p:txBody>
        </p:sp>
        <p:sp>
          <p:nvSpPr>
            <p:cNvPr id="154" name="Google Shape;154;p16"/>
            <p:cNvSpPr txBox="1"/>
            <p:nvPr/>
          </p:nvSpPr>
          <p:spPr>
            <a:xfrm>
              <a:off x="0" y="-38100"/>
              <a:ext cx="2946586" cy="6912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67" tIns="33867" rIns="33867" bIns="33867" anchor="ctr" anchorCtr="0">
              <a:noAutofit/>
            </a:bodyPr>
            <a:lstStyle/>
            <a:p>
              <a:pPr algn="ctr">
                <a:lnSpc>
                  <a:spcPct val="147722"/>
                </a:lnSpc>
              </a:pP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5" name="Google Shape;155;p16"/>
          <p:cNvSpPr txBox="1"/>
          <p:nvPr/>
        </p:nvSpPr>
        <p:spPr>
          <a:xfrm>
            <a:off x="498440" y="1640361"/>
            <a:ext cx="2527359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40000"/>
              </a:lnSpc>
            </a:pPr>
            <a:r>
              <a:rPr lang="en-ID" sz="2000" b="1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Tujuan Regresi</a:t>
            </a:r>
            <a:endParaRPr sz="1200"/>
          </a:p>
        </p:txBody>
      </p:sp>
      <p:sp>
        <p:nvSpPr>
          <p:cNvPr id="156" name="Google Shape;156;p16"/>
          <p:cNvSpPr/>
          <p:nvPr/>
        </p:nvSpPr>
        <p:spPr>
          <a:xfrm rot="5400000">
            <a:off x="10952908" y="5922886"/>
            <a:ext cx="303977" cy="802607"/>
          </a:xfrm>
          <a:custGeom>
            <a:avLst/>
            <a:gdLst/>
            <a:ahLst/>
            <a:cxnLst/>
            <a:rect l="l" t="t" r="r" b="b"/>
            <a:pathLst>
              <a:path w="455966" h="1203911" extrusionOk="0">
                <a:moveTo>
                  <a:pt x="0" y="0"/>
                </a:moveTo>
                <a:lnTo>
                  <a:pt x="455966" y="0"/>
                </a:lnTo>
                <a:lnTo>
                  <a:pt x="455966" y="1203910"/>
                </a:lnTo>
                <a:lnTo>
                  <a:pt x="0" y="120391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ID" sz="1200"/>
          </a:p>
        </p:txBody>
      </p:sp>
      <p:sp>
        <p:nvSpPr>
          <p:cNvPr id="157" name="Google Shape;157;p16"/>
          <p:cNvSpPr txBox="1"/>
          <p:nvPr/>
        </p:nvSpPr>
        <p:spPr>
          <a:xfrm>
            <a:off x="1270000" y="5689892"/>
            <a:ext cx="8371767" cy="410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ID" sz="2266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Satu atau lebih tujuan sebelumnya digabungkan.</a:t>
            </a:r>
            <a:endParaRPr sz="1200"/>
          </a:p>
        </p:txBody>
      </p:sp>
    </p:spTree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7" name="Google Shape;227;p21"/>
          <p:cNvGrpSpPr/>
          <p:nvPr/>
        </p:nvGrpSpPr>
        <p:grpSpPr>
          <a:xfrm>
            <a:off x="115208" y="49125"/>
            <a:ext cx="11263992" cy="698692"/>
            <a:chOff x="0" y="-38100"/>
            <a:chExt cx="5136921" cy="691241"/>
          </a:xfrm>
        </p:grpSpPr>
        <p:sp>
          <p:nvSpPr>
            <p:cNvPr id="228" name="Google Shape;228;p21"/>
            <p:cNvSpPr/>
            <p:nvPr/>
          </p:nvSpPr>
          <p:spPr>
            <a:xfrm>
              <a:off x="0" y="0"/>
              <a:ext cx="5136921" cy="653141"/>
            </a:xfrm>
            <a:custGeom>
              <a:avLst/>
              <a:gdLst/>
              <a:ahLst/>
              <a:cxnLst/>
              <a:rect l="l" t="t" r="r" b="b"/>
              <a:pathLst>
                <a:path w="5136921" h="653141" extrusionOk="0">
                  <a:moveTo>
                    <a:pt x="4933721" y="0"/>
                  </a:moveTo>
                  <a:lnTo>
                    <a:pt x="0" y="0"/>
                  </a:lnTo>
                  <a:lnTo>
                    <a:pt x="0" y="653141"/>
                  </a:lnTo>
                  <a:lnTo>
                    <a:pt x="4933721" y="653141"/>
                  </a:lnTo>
                  <a:lnTo>
                    <a:pt x="5136921" y="326570"/>
                  </a:lnTo>
                  <a:lnTo>
                    <a:pt x="4933721" y="0"/>
                  </a:lnTo>
                  <a:close/>
                </a:path>
              </a:pathLst>
            </a:custGeom>
            <a:solidFill>
              <a:srgbClr val="2B485F"/>
            </a:solidFill>
            <a:ln>
              <a:noFill/>
            </a:ln>
          </p:spPr>
          <p:txBody>
            <a:bodyPr/>
            <a:lstStyle/>
            <a:p>
              <a:endParaRPr lang="en-ID" sz="1200"/>
            </a:p>
          </p:txBody>
        </p:sp>
        <p:sp>
          <p:nvSpPr>
            <p:cNvPr id="229" name="Google Shape;229;p21"/>
            <p:cNvSpPr txBox="1"/>
            <p:nvPr/>
          </p:nvSpPr>
          <p:spPr>
            <a:xfrm>
              <a:off x="0" y="-38100"/>
              <a:ext cx="5022621" cy="6912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67" tIns="33867" rIns="33867" bIns="33867" anchor="ctr" anchorCtr="0">
              <a:noAutofit/>
            </a:bodyPr>
            <a:lstStyle/>
            <a:p>
              <a:pPr algn="ctr">
                <a:lnSpc>
                  <a:spcPct val="147722"/>
                </a:lnSpc>
              </a:pP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30" name="Google Shape;230;p21"/>
          <p:cNvSpPr txBox="1"/>
          <p:nvPr/>
        </p:nvSpPr>
        <p:spPr>
          <a:xfrm>
            <a:off x="-398587" y="116525"/>
            <a:ext cx="10507787" cy="7614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40000"/>
              </a:lnSpc>
            </a:pPr>
            <a:r>
              <a:rPr lang="en-ID" sz="3534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The Nature of The Stochastic Error term</a:t>
            </a:r>
            <a:endParaRPr sz="3534">
              <a:solidFill>
                <a:srgbClr val="FFFFFF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231" name="Google Shape;231;p21"/>
          <p:cNvSpPr txBox="1"/>
          <p:nvPr/>
        </p:nvSpPr>
        <p:spPr>
          <a:xfrm>
            <a:off x="466068" y="1136647"/>
            <a:ext cx="9648212" cy="976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40011"/>
              </a:lnSpc>
            </a:pPr>
            <a:r>
              <a:rPr lang="en-ID" sz="2266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Istilah error dapat mewakili pengaruh variabel-variabel yang tidak secara eksplisit dimasukkan dalam model.</a:t>
            </a:r>
            <a:endParaRPr sz="1200"/>
          </a:p>
        </p:txBody>
      </p:sp>
      <p:sp>
        <p:nvSpPr>
          <p:cNvPr id="232" name="Google Shape;232;p21"/>
          <p:cNvSpPr txBox="1"/>
          <p:nvPr/>
        </p:nvSpPr>
        <p:spPr>
          <a:xfrm>
            <a:off x="413204" y="2108200"/>
            <a:ext cx="11372396" cy="11075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ID" sz="2266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Walaupun jika memasukkan semua variabel relevan yang menentukan skor tes matematika, beberapa keacakan intrinsik dalam skor matematika pasti akan terjadi yang tidak dapat dijelaskan, tidak peduli seberapa keras mencoba.</a:t>
            </a:r>
            <a:endParaRPr sz="1200"/>
          </a:p>
        </p:txBody>
      </p:sp>
      <p:sp>
        <p:nvSpPr>
          <p:cNvPr id="233" name="Google Shape;233;p21"/>
          <p:cNvSpPr txBox="1"/>
          <p:nvPr/>
        </p:nvSpPr>
        <p:spPr>
          <a:xfrm>
            <a:off x="466068" y="3596043"/>
            <a:ext cx="11319532" cy="758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ID" sz="2266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perilaku manusia tidak sepenuhnya dapat diprediksi atau rasional. Jadi, error u dapat mencerminkan keacakan inheren dalam perilaku manusia ini</a:t>
            </a:r>
            <a:endParaRPr sz="1200"/>
          </a:p>
        </p:txBody>
      </p:sp>
      <p:sp>
        <p:nvSpPr>
          <p:cNvPr id="234" name="Google Shape;234;p21"/>
          <p:cNvSpPr txBox="1"/>
          <p:nvPr/>
        </p:nvSpPr>
        <p:spPr>
          <a:xfrm>
            <a:off x="413204" y="4704976"/>
            <a:ext cx="6294120" cy="410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ID" sz="2266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u juga dapat mewakili pengukuran error.</a:t>
            </a:r>
            <a:endParaRPr sz="1200"/>
          </a:p>
        </p:txBody>
      </p:sp>
      <p:sp>
        <p:nvSpPr>
          <p:cNvPr id="235" name="Google Shape;235;p21"/>
          <p:cNvSpPr txBox="1"/>
          <p:nvPr/>
        </p:nvSpPr>
        <p:spPr>
          <a:xfrm>
            <a:off x="466068" y="5302920"/>
            <a:ext cx="7721600" cy="410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ID" sz="2266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Membuat model regresi sesederhana mungkin</a:t>
            </a:r>
            <a:endParaRPr sz="1200"/>
          </a:p>
        </p:txBody>
      </p:sp>
      <p:sp>
        <p:nvSpPr>
          <p:cNvPr id="236" name="Google Shape;236;p21"/>
          <p:cNvSpPr txBox="1"/>
          <p:nvPr/>
        </p:nvSpPr>
        <p:spPr>
          <a:xfrm>
            <a:off x="466069" y="5900865"/>
            <a:ext cx="11314452" cy="758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ID" sz="2266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variabel lain apa yang mungkin memengaruhi Y, mungkin sangat kecil dan tidak sistematis sehingga dapat memasukkannya ke dalam error</a:t>
            </a:r>
            <a:endParaRPr sz="1200"/>
          </a:p>
        </p:txBody>
      </p:sp>
    </p:spTree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468261" y="2728116"/>
            <a:ext cx="3374669" cy="762000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27219" y="593238"/>
            <a:ext cx="10337562" cy="528638"/>
          </a:xfrm>
          <a:noFill/>
          <a:ln/>
        </p:spPr>
        <p:txBody>
          <a:bodyPr>
            <a:noAutofit/>
          </a:bodyPr>
          <a:lstStyle/>
          <a:p>
            <a:r>
              <a:rPr lang="en-US" dirty="0"/>
              <a:t>Simple Linear Regression Model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5092815" y="2860347"/>
            <a:ext cx="2241319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y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= </a:t>
            </a:r>
            <a:r>
              <a:rPr lang="en-US" sz="2400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2400" baseline="-25000" dirty="0">
                <a:solidFill>
                  <a:srgbClr val="000000"/>
                </a:solidFill>
                <a:cs typeface="Arial" panose="020B0604020202020204" pitchFamily="34" charset="0"/>
              </a:rPr>
              <a:t>0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+ </a:t>
            </a:r>
            <a:r>
              <a:rPr lang="en-US" sz="2400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2400" baseline="-25000" dirty="0">
                <a:solidFill>
                  <a:srgbClr val="000000"/>
                </a:solidFill>
                <a:cs typeface="Arial" panose="020B0604020202020204" pitchFamily="34" charset="0"/>
              </a:rPr>
              <a:t>1</a:t>
            </a:r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x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+ </a:t>
            </a:r>
            <a:r>
              <a:rPr lang="en-US" sz="2400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endParaRPr lang="en-US" sz="2400" dirty="0">
              <a:solidFill>
                <a:srgbClr val="000000"/>
              </a:solidFill>
              <a:latin typeface="Symbol" panose="05050102010706020507" pitchFamily="18" charset="2"/>
              <a:cs typeface="Arial" panose="020B0604020202020204" pitchFamily="34" charset="0"/>
            </a:endParaRP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2642659" y="3588680"/>
            <a:ext cx="7342138" cy="13480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where:</a:t>
            </a:r>
          </a:p>
          <a:p>
            <a:pPr lvl="1" algn="l">
              <a:spcBef>
                <a:spcPct val="20000"/>
              </a:spcBef>
              <a:buSzPct val="125000"/>
            </a:pPr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    </a:t>
            </a:r>
            <a:r>
              <a:rPr lang="en-US" sz="2400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2400" baseline="-25000" dirty="0">
                <a:solidFill>
                  <a:srgbClr val="000000"/>
                </a:solidFill>
                <a:cs typeface="Arial" panose="020B0604020202020204" pitchFamily="34" charset="0"/>
              </a:rPr>
              <a:t>0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and </a:t>
            </a:r>
            <a:r>
              <a:rPr lang="en-US" sz="2400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2400" baseline="-25000" dirty="0">
                <a:solidFill>
                  <a:srgbClr val="000000"/>
                </a:solidFill>
                <a:cs typeface="Arial" panose="020B0604020202020204" pitchFamily="34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are called </a:t>
            </a:r>
            <a:r>
              <a:rPr lang="en-US" sz="2400" u="sng" dirty="0">
                <a:solidFill>
                  <a:srgbClr val="000000"/>
                </a:solidFill>
                <a:cs typeface="Arial" panose="020B0604020202020204" pitchFamily="34" charset="0"/>
              </a:rPr>
              <a:t>parameters of </a:t>
            </a:r>
            <a:r>
              <a:rPr lang="en-US" sz="2400" u="sng">
                <a:solidFill>
                  <a:srgbClr val="000000"/>
                </a:solidFill>
                <a:cs typeface="Arial" panose="020B0604020202020204" pitchFamily="34" charset="0"/>
              </a:rPr>
              <a:t>the model. </a:t>
            </a:r>
            <a:endParaRPr lang="en-US" sz="24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1" algn="l">
              <a:spcBef>
                <a:spcPct val="20000"/>
              </a:spcBef>
              <a:buSzPct val="125000"/>
            </a:pP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   </a:t>
            </a:r>
            <a:r>
              <a:rPr lang="en-US" sz="2400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 is a random variable called the</a:t>
            </a:r>
            <a:r>
              <a:rPr lang="en-US" sz="2400" u="sng" dirty="0">
                <a:solidFill>
                  <a:srgbClr val="000000"/>
                </a:solidFill>
                <a:cs typeface="Arial" panose="020B0604020202020204" pitchFamily="34" charset="0"/>
              </a:rPr>
              <a:t> error term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.</a:t>
            </a:r>
            <a:endParaRPr lang="en-US" sz="2400" u="sng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918137" y="1964408"/>
            <a:ext cx="584717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The </a:t>
            </a:r>
            <a:r>
              <a:rPr lang="en-US" sz="2400" u="sng" dirty="0">
                <a:solidFill>
                  <a:srgbClr val="000000"/>
                </a:solidFill>
                <a:cs typeface="Arial" panose="020B0604020202020204" pitchFamily="34" charset="0"/>
              </a:rPr>
              <a:t>simple linear regression model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is: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918138" y="1095126"/>
            <a:ext cx="10214123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The equation that describes how </a:t>
            </a:r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y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is related to </a:t>
            </a:r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x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and an error term is called the </a:t>
            </a:r>
            <a:r>
              <a:rPr lang="en-US" sz="2400" u="sng" dirty="0">
                <a:solidFill>
                  <a:srgbClr val="000000"/>
                </a:solidFill>
                <a:cs typeface="Arial" panose="020B0604020202020204" pitchFamily="34" charset="0"/>
              </a:rPr>
              <a:t>regression model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018669"/>
      </p:ext>
    </p:extLst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3" name="Rectangle 5"/>
          <p:cNvSpPr>
            <a:spLocks noChangeArrowheads="1"/>
          </p:cNvSpPr>
          <p:nvPr/>
        </p:nvSpPr>
        <p:spPr bwMode="auto">
          <a:xfrm>
            <a:off x="4347736" y="1695450"/>
            <a:ext cx="3496528" cy="742950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130" name="Rectangle 2"/>
          <p:cNvSpPr>
            <a:spLocks noChangeArrowheads="1"/>
          </p:cNvSpPr>
          <p:nvPr/>
        </p:nvSpPr>
        <p:spPr bwMode="auto">
          <a:xfrm>
            <a:off x="927219" y="569174"/>
            <a:ext cx="10337562" cy="528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l"/>
            <a:r>
              <a:rPr lang="en-US" sz="3200" dirty="0">
                <a:cs typeface="Arial" panose="020B0604020202020204" pitchFamily="34" charset="0"/>
              </a:rPr>
              <a:t>Simple Linear Regression Equation</a:t>
            </a:r>
          </a:p>
        </p:txBody>
      </p:sp>
      <p:sp>
        <p:nvSpPr>
          <p:cNvPr id="176131" name="Rectangle 3"/>
          <p:cNvSpPr>
            <a:spLocks noChangeArrowheads="1"/>
          </p:cNvSpPr>
          <p:nvPr/>
        </p:nvSpPr>
        <p:spPr bwMode="auto">
          <a:xfrm>
            <a:off x="925108" y="1098550"/>
            <a:ext cx="10337562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The </a:t>
            </a:r>
            <a:r>
              <a:rPr lang="en-US" sz="2400" u="sng" dirty="0">
                <a:solidFill>
                  <a:srgbClr val="000000"/>
                </a:solidFill>
                <a:cs typeface="Arial" panose="020B0604020202020204" pitchFamily="34" charset="0"/>
              </a:rPr>
              <a:t>simple linear regression equation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is:</a:t>
            </a:r>
            <a:endParaRPr lang="en-US" sz="2400" i="1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76134" name="Text Box 6"/>
          <p:cNvSpPr txBox="1">
            <a:spLocks noChangeArrowheads="1"/>
          </p:cNvSpPr>
          <p:nvPr/>
        </p:nvSpPr>
        <p:spPr bwMode="auto">
          <a:xfrm>
            <a:off x="906106" y="3862389"/>
            <a:ext cx="776603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800100" lvl="1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E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y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) is the expected value of </a:t>
            </a:r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y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for a given </a:t>
            </a:r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x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value.</a:t>
            </a:r>
            <a:endParaRPr lang="en-US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76136" name="Text Box 8"/>
          <p:cNvSpPr txBox="1">
            <a:spLocks noChangeArrowheads="1"/>
          </p:cNvSpPr>
          <p:nvPr/>
        </p:nvSpPr>
        <p:spPr bwMode="auto">
          <a:xfrm>
            <a:off x="927220" y="3421064"/>
            <a:ext cx="606069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800100" lvl="1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2400" baseline="-25000" dirty="0">
                <a:solidFill>
                  <a:srgbClr val="000000"/>
                </a:solidFill>
                <a:cs typeface="Arial" panose="020B0604020202020204" pitchFamily="34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is the slope of the regression line.</a:t>
            </a:r>
            <a:endParaRPr lang="en-US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76138" name="Text Box 10"/>
          <p:cNvSpPr txBox="1">
            <a:spLocks noChangeArrowheads="1"/>
          </p:cNvSpPr>
          <p:nvPr/>
        </p:nvSpPr>
        <p:spPr bwMode="auto">
          <a:xfrm>
            <a:off x="927220" y="2982914"/>
            <a:ext cx="6762044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800100" lvl="1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2400" baseline="-25000" dirty="0">
                <a:solidFill>
                  <a:srgbClr val="000000"/>
                </a:solidFill>
                <a:cs typeface="Arial" panose="020B0604020202020204" pitchFamily="34" charset="0"/>
              </a:rPr>
              <a:t>0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is the </a:t>
            </a:r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y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intercept of the regression line.</a:t>
            </a:r>
            <a:endParaRPr lang="en-US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76139" name="Text Box 11"/>
          <p:cNvSpPr txBox="1">
            <a:spLocks noChangeArrowheads="1"/>
          </p:cNvSpPr>
          <p:nvPr/>
        </p:nvSpPr>
        <p:spPr bwMode="auto">
          <a:xfrm>
            <a:off x="927220" y="2547939"/>
            <a:ext cx="7986545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800100" lvl="1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Graph of the regression equation is a straight line.</a:t>
            </a:r>
            <a:endParaRPr lang="en-US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76140" name="Text Box 12"/>
          <p:cNvSpPr txBox="1">
            <a:spLocks noChangeArrowheads="1"/>
          </p:cNvSpPr>
          <p:nvPr/>
        </p:nvSpPr>
        <p:spPr bwMode="auto">
          <a:xfrm>
            <a:off x="5114495" y="1839915"/>
            <a:ext cx="2084225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E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y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) = </a:t>
            </a:r>
            <a:r>
              <a:rPr lang="en-US" sz="2400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</a:t>
            </a:r>
            <a:r>
              <a:rPr lang="en-US" sz="2400" baseline="-25000" dirty="0">
                <a:solidFill>
                  <a:srgbClr val="000000"/>
                </a:solidFill>
                <a:cs typeface="Arial" panose="020B0604020202020204" pitchFamily="34" charset="0"/>
              </a:rPr>
              <a:t>0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+ </a:t>
            </a:r>
            <a:r>
              <a:rPr lang="en-US" sz="2400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</a:t>
            </a:r>
            <a:r>
              <a:rPr lang="en-US" sz="2400" baseline="-25000" dirty="0">
                <a:solidFill>
                  <a:srgbClr val="000000"/>
                </a:solidFill>
                <a:cs typeface="Arial" panose="020B0604020202020204" pitchFamily="34" charset="0"/>
              </a:rPr>
              <a:t>1</a:t>
            </a:r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x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631273"/>
      </p:ext>
    </p:extLst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erif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erif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erif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erif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erif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erif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erif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erif" pitchFamily="18" charset="0"/>
                <a:ea typeface="+mn-ea"/>
                <a:cs typeface="+mn-cs"/>
              </a:defRPr>
            </a:lvl9pPr>
          </a:lstStyle>
          <a:p>
            <a:fld id="{949EBC64-41CB-41B8-B6DF-9B1367312BD4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0500" y="225923"/>
            <a:ext cx="10337800" cy="814387"/>
          </a:xfrm>
        </p:spPr>
        <p:txBody>
          <a:bodyPr>
            <a:normAutofit/>
          </a:bodyPr>
          <a:lstStyle/>
          <a:p>
            <a:r>
              <a:rPr lang="en-US" sz="3200" dirty="0"/>
              <a:t>Simple Linear Regression Equation</a:t>
            </a:r>
          </a:p>
        </p:txBody>
      </p:sp>
      <p:sp>
        <p:nvSpPr>
          <p:cNvPr id="178179" name="Rectangle 3"/>
          <p:cNvSpPr>
            <a:spLocks noChangeArrowheads="1"/>
          </p:cNvSpPr>
          <p:nvPr/>
        </p:nvSpPr>
        <p:spPr bwMode="auto">
          <a:xfrm>
            <a:off x="925108" y="1098550"/>
            <a:ext cx="10337562" cy="539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cs typeface="Arial" panose="020B0604020202020204" pitchFamily="34" charset="0"/>
              </a:rPr>
              <a:t>Positive Linear Relationship</a:t>
            </a:r>
            <a:endParaRPr lang="en-US" sz="2400" b="1" i="1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78188" name="Rectangle 12"/>
          <p:cNvSpPr>
            <a:spLocks noChangeArrowheads="1"/>
          </p:cNvSpPr>
          <p:nvPr/>
        </p:nvSpPr>
        <p:spPr bwMode="auto">
          <a:xfrm>
            <a:off x="2270089" y="1638300"/>
            <a:ext cx="7727835" cy="4114800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78180" name="Line 4"/>
          <p:cNvSpPr>
            <a:spLocks noChangeShapeType="1"/>
          </p:cNvSpPr>
          <p:nvPr/>
        </p:nvSpPr>
        <p:spPr bwMode="auto">
          <a:xfrm>
            <a:off x="4449084" y="2343150"/>
            <a:ext cx="0" cy="30861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8181" name="Text Box 5"/>
          <p:cNvSpPr txBox="1">
            <a:spLocks noChangeArrowheads="1"/>
          </p:cNvSpPr>
          <p:nvPr/>
        </p:nvSpPr>
        <p:spPr bwMode="auto">
          <a:xfrm>
            <a:off x="4145901" y="1824040"/>
            <a:ext cx="659155" cy="46166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solidFill>
                  <a:srgbClr val="000000"/>
                </a:solidFill>
                <a:cs typeface="Arial" panose="020B0604020202020204" pitchFamily="34" charset="0"/>
              </a:rPr>
              <a:t>E</a:t>
            </a:r>
            <a:r>
              <a:rPr lang="en-US" sz="240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en-US" sz="2400" i="1">
                <a:solidFill>
                  <a:srgbClr val="000000"/>
                </a:solidFill>
                <a:cs typeface="Arial" panose="020B0604020202020204" pitchFamily="34" charset="0"/>
              </a:rPr>
              <a:t>y</a:t>
            </a:r>
            <a:r>
              <a:rPr lang="en-US" sz="240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</a:p>
        </p:txBody>
      </p:sp>
      <p:sp>
        <p:nvSpPr>
          <p:cNvPr id="178182" name="Line 6"/>
          <p:cNvSpPr>
            <a:spLocks noChangeShapeType="1"/>
          </p:cNvSpPr>
          <p:nvPr/>
        </p:nvSpPr>
        <p:spPr bwMode="auto">
          <a:xfrm rot="5400000">
            <a:off x="6678755" y="3180531"/>
            <a:ext cx="0" cy="4459341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8183" name="Text Box 7"/>
          <p:cNvSpPr txBox="1">
            <a:spLocks noChangeArrowheads="1"/>
          </p:cNvSpPr>
          <p:nvPr/>
        </p:nvSpPr>
        <p:spPr bwMode="auto">
          <a:xfrm>
            <a:off x="9129625" y="5138739"/>
            <a:ext cx="317715" cy="46166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x</a:t>
            </a:r>
            <a:endParaRPr lang="en-US" sz="24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78184" name="Line 8"/>
          <p:cNvSpPr>
            <a:spLocks noChangeShapeType="1"/>
          </p:cNvSpPr>
          <p:nvPr/>
        </p:nvSpPr>
        <p:spPr bwMode="auto">
          <a:xfrm flipV="1">
            <a:off x="4449085" y="2800350"/>
            <a:ext cx="4383329" cy="13335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8185" name="Text Box 9"/>
          <p:cNvSpPr txBox="1">
            <a:spLocks noChangeArrowheads="1"/>
          </p:cNvSpPr>
          <p:nvPr/>
        </p:nvSpPr>
        <p:spPr bwMode="auto">
          <a:xfrm>
            <a:off x="7262928" y="3630615"/>
            <a:ext cx="1572866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Slope </a:t>
            </a:r>
            <a:r>
              <a:rPr lang="en-US" sz="2400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2400" baseline="-25000" dirty="0">
                <a:solidFill>
                  <a:srgbClr val="000000"/>
                </a:solidFill>
                <a:cs typeface="Arial" panose="020B0604020202020204" pitchFamily="34" charset="0"/>
              </a:rPr>
              <a:t>1</a:t>
            </a:r>
          </a:p>
          <a:p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is positive</a:t>
            </a:r>
          </a:p>
        </p:txBody>
      </p:sp>
      <p:sp>
        <p:nvSpPr>
          <p:cNvPr id="178186" name="Text Box 10"/>
          <p:cNvSpPr txBox="1">
            <a:spLocks noChangeArrowheads="1"/>
          </p:cNvSpPr>
          <p:nvPr/>
        </p:nvSpPr>
        <p:spPr bwMode="auto">
          <a:xfrm>
            <a:off x="5231862" y="2667002"/>
            <a:ext cx="2465996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0000"/>
                </a:solidFill>
                <a:cs typeface="Arial" panose="020B0604020202020204" pitchFamily="34" charset="0"/>
              </a:rPr>
              <a:t>Regression line</a:t>
            </a:r>
          </a:p>
        </p:txBody>
      </p:sp>
      <p:sp>
        <p:nvSpPr>
          <p:cNvPr id="178187" name="Text Box 11"/>
          <p:cNvSpPr txBox="1">
            <a:spLocks noChangeArrowheads="1"/>
          </p:cNvSpPr>
          <p:nvPr/>
        </p:nvSpPr>
        <p:spPr bwMode="auto">
          <a:xfrm>
            <a:off x="2771171" y="3500439"/>
            <a:ext cx="1447063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Intercept</a:t>
            </a:r>
          </a:p>
          <a:p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             </a:t>
            </a:r>
            <a:r>
              <a:rPr lang="en-US" sz="2400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2400" baseline="-25000" dirty="0">
                <a:solidFill>
                  <a:srgbClr val="000000"/>
                </a:solidFill>
                <a:cs typeface="Arial" panose="020B0604020202020204" pitchFamily="34" charset="0"/>
              </a:rPr>
              <a:t>0</a:t>
            </a:r>
            <a:endParaRPr lang="en-US" sz="24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301325"/>
      </p:ext>
    </p:extLst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6" name="Rectangle 4"/>
          <p:cNvSpPr>
            <a:spLocks noChangeArrowheads="1"/>
          </p:cNvSpPr>
          <p:nvPr/>
        </p:nvSpPr>
        <p:spPr bwMode="auto">
          <a:xfrm>
            <a:off x="925109" y="1098550"/>
            <a:ext cx="6638337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cs typeface="Arial" panose="020B0604020202020204" pitchFamily="34" charset="0"/>
              </a:rPr>
              <a:t>Negative Linear Relationship</a:t>
            </a:r>
            <a:endParaRPr lang="en-US" sz="2400" b="1" i="1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2270089" y="1638300"/>
            <a:ext cx="7727835" cy="4114800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82277" name="Line 5"/>
          <p:cNvSpPr>
            <a:spLocks noChangeShapeType="1"/>
          </p:cNvSpPr>
          <p:nvPr/>
        </p:nvSpPr>
        <p:spPr bwMode="auto">
          <a:xfrm>
            <a:off x="4449084" y="2343150"/>
            <a:ext cx="0" cy="30861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278" name="Text Box 6"/>
          <p:cNvSpPr txBox="1">
            <a:spLocks noChangeArrowheads="1"/>
          </p:cNvSpPr>
          <p:nvPr/>
        </p:nvSpPr>
        <p:spPr bwMode="auto">
          <a:xfrm>
            <a:off x="4145901" y="1824040"/>
            <a:ext cx="659155" cy="46166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E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y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</a:p>
        </p:txBody>
      </p:sp>
      <p:sp>
        <p:nvSpPr>
          <p:cNvPr id="182279" name="Line 7"/>
          <p:cNvSpPr>
            <a:spLocks noChangeShapeType="1"/>
          </p:cNvSpPr>
          <p:nvPr/>
        </p:nvSpPr>
        <p:spPr bwMode="auto">
          <a:xfrm rot="5400000">
            <a:off x="6678755" y="3180531"/>
            <a:ext cx="0" cy="4459341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280" name="Text Box 8"/>
          <p:cNvSpPr txBox="1">
            <a:spLocks noChangeArrowheads="1"/>
          </p:cNvSpPr>
          <p:nvPr/>
        </p:nvSpPr>
        <p:spPr bwMode="auto">
          <a:xfrm>
            <a:off x="9129625" y="5138739"/>
            <a:ext cx="317715" cy="46166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solidFill>
                  <a:srgbClr val="000000"/>
                </a:solidFill>
                <a:cs typeface="Arial" panose="020B0604020202020204" pitchFamily="34" charset="0"/>
              </a:rPr>
              <a:t>x</a:t>
            </a:r>
            <a:endParaRPr lang="en-US" sz="240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82281" name="Line 9"/>
          <p:cNvSpPr>
            <a:spLocks noChangeShapeType="1"/>
          </p:cNvSpPr>
          <p:nvPr/>
        </p:nvSpPr>
        <p:spPr bwMode="auto">
          <a:xfrm>
            <a:off x="4449084" y="3219450"/>
            <a:ext cx="4357992" cy="8763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282" name="Text Box 10"/>
          <p:cNvSpPr txBox="1">
            <a:spLocks noChangeArrowheads="1"/>
          </p:cNvSpPr>
          <p:nvPr/>
        </p:nvSpPr>
        <p:spPr bwMode="auto">
          <a:xfrm>
            <a:off x="5419689" y="3954465"/>
            <a:ext cx="1688476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Slope </a:t>
            </a:r>
            <a:r>
              <a:rPr lang="en-US" sz="2400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2400" baseline="-25000" dirty="0">
                <a:solidFill>
                  <a:srgbClr val="000000"/>
                </a:solidFill>
                <a:cs typeface="Arial" panose="020B0604020202020204" pitchFamily="34" charset="0"/>
              </a:rPr>
              <a:t>1</a:t>
            </a:r>
          </a:p>
          <a:p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is negative</a:t>
            </a:r>
          </a:p>
        </p:txBody>
      </p:sp>
      <p:sp>
        <p:nvSpPr>
          <p:cNvPr id="182283" name="Text Box 11"/>
          <p:cNvSpPr txBox="1">
            <a:spLocks noChangeArrowheads="1"/>
          </p:cNvSpPr>
          <p:nvPr/>
        </p:nvSpPr>
        <p:spPr bwMode="auto">
          <a:xfrm>
            <a:off x="5637256" y="2933702"/>
            <a:ext cx="2465996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cs typeface="Arial" panose="020B0604020202020204" pitchFamily="34" charset="0"/>
              </a:rPr>
              <a:t>Regression line</a:t>
            </a:r>
          </a:p>
        </p:txBody>
      </p:sp>
      <p:sp>
        <p:nvSpPr>
          <p:cNvPr id="182284" name="Text Box 12"/>
          <p:cNvSpPr txBox="1">
            <a:spLocks noChangeArrowheads="1"/>
          </p:cNvSpPr>
          <p:nvPr/>
        </p:nvSpPr>
        <p:spPr bwMode="auto">
          <a:xfrm>
            <a:off x="2771171" y="2586040"/>
            <a:ext cx="1447063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Intercept</a:t>
            </a:r>
          </a:p>
          <a:p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             </a:t>
            </a:r>
            <a:r>
              <a:rPr lang="en-US" sz="2400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2400" baseline="-25000" dirty="0">
                <a:solidFill>
                  <a:srgbClr val="000000"/>
                </a:solidFill>
                <a:cs typeface="Arial" panose="020B0604020202020204" pitchFamily="34" charset="0"/>
              </a:rPr>
              <a:t>0</a:t>
            </a:r>
            <a:endParaRPr lang="en-US" sz="24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9</a:t>
            </a:fld>
            <a:endParaRPr lang="en-US"/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468475" y="331301"/>
            <a:ext cx="10337562" cy="64977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b="1" dirty="0"/>
              <a:t>Simple Linear Regression Equation</a:t>
            </a:r>
          </a:p>
        </p:txBody>
      </p:sp>
    </p:spTree>
    <p:extLst>
      <p:ext uri="{BB962C8B-B14F-4D97-AF65-F5344CB8AC3E}">
        <p14:creationId xmlns:p14="http://schemas.microsoft.com/office/powerpoint/2010/main" val="720003795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Custom">
  <a:themeElements>
    <a:clrScheme name="Custom 74">
      <a:dk1>
        <a:sysClr val="windowText" lastClr="000000"/>
      </a:dk1>
      <a:lt1>
        <a:sysClr val="window" lastClr="FFFFFF"/>
      </a:lt1>
      <a:dk2>
        <a:srgbClr val="F8F0E3"/>
      </a:dk2>
      <a:lt2>
        <a:srgbClr val="E7E6E6"/>
      </a:lt2>
      <a:accent1>
        <a:srgbClr val="224E7F"/>
      </a:accent1>
      <a:accent2>
        <a:srgbClr val="385E88"/>
      </a:accent2>
      <a:accent3>
        <a:srgbClr val="AA2070"/>
      </a:accent3>
      <a:accent4>
        <a:srgbClr val="EC008C"/>
      </a:accent4>
      <a:accent5>
        <a:srgbClr val="582156"/>
      </a:accent5>
      <a:accent6>
        <a:srgbClr val="958EA2"/>
      </a:accent6>
      <a:hlink>
        <a:srgbClr val="0563C1"/>
      </a:hlink>
      <a:folHlink>
        <a:srgbClr val="954F72"/>
      </a:folHlink>
    </a:clrScheme>
    <a:fontScheme name="Custom 112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33968143_Win32_SL_V3" id="{4DA6DF5E-F5DF-461D-8863-50E9C5721FD0}" vid="{BC6DDDB8-E14A-47D1-98C5-2C109624FD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F65614A-92F9-4391-AC3D-F3F5B0704F99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8451406B-581B-4C29-A833-E33D8A6AB0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903D25-5BE2-4D9E-B7D8-BE1DCAE2DC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Colorful abstract pitch deck</Template>
  <TotalTime>942</TotalTime>
  <Words>2289</Words>
  <Application>Microsoft Office PowerPoint</Application>
  <PresentationFormat>Widescreen</PresentationFormat>
  <Paragraphs>545</Paragraphs>
  <Slides>32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7" baseType="lpstr">
      <vt:lpstr>Abadi</vt:lpstr>
      <vt:lpstr>Arial</vt:lpstr>
      <vt:lpstr>Avenir Next LT Pro</vt:lpstr>
      <vt:lpstr>Book Antiqua</vt:lpstr>
      <vt:lpstr>Calibri</vt:lpstr>
      <vt:lpstr>Cambria Math</vt:lpstr>
      <vt:lpstr>Google Sans</vt:lpstr>
      <vt:lpstr>Helvetica</vt:lpstr>
      <vt:lpstr>Inter</vt:lpstr>
      <vt:lpstr>League Spartan</vt:lpstr>
      <vt:lpstr>Monotype Sorts</vt:lpstr>
      <vt:lpstr>Montserrat</vt:lpstr>
      <vt:lpstr>Symbol</vt:lpstr>
      <vt:lpstr>Times New Roman</vt:lpstr>
      <vt:lpstr>Custom</vt:lpstr>
      <vt:lpstr>MULTIVARIAT DATA ANALYSIS</vt:lpstr>
      <vt:lpstr>ISI</vt:lpstr>
      <vt:lpstr>PowerPoint Presentation</vt:lpstr>
      <vt:lpstr>PowerPoint Presentation</vt:lpstr>
      <vt:lpstr>PowerPoint Presentation</vt:lpstr>
      <vt:lpstr>Simple Linear Regression Model</vt:lpstr>
      <vt:lpstr>PowerPoint Presentation</vt:lpstr>
      <vt:lpstr>Simple Linear Regression Equation</vt:lpstr>
      <vt:lpstr>PowerPoint Presentation</vt:lpstr>
      <vt:lpstr>PowerPoint Presentation</vt:lpstr>
      <vt:lpstr>PowerPoint Presentation</vt:lpstr>
      <vt:lpstr>Estimation Process</vt:lpstr>
      <vt:lpstr>PowerPoint Presentation</vt:lpstr>
      <vt:lpstr>PowerPoint Presentation</vt:lpstr>
      <vt:lpstr>Ordinary Least Squares Method</vt:lpstr>
      <vt:lpstr>Least Squares Method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Coefficient of Determination</vt:lpstr>
      <vt:lpstr>PowerPoint Presentation</vt:lpstr>
      <vt:lpstr>Coefficient of Determination</vt:lpstr>
      <vt:lpstr>PowerPoint Presentation</vt:lpstr>
      <vt:lpstr>Simple Linear Regression</vt:lpstr>
      <vt:lpstr>Simple Linear Regression</vt:lpstr>
      <vt:lpstr>Pengujian Hipotesa</vt:lpstr>
      <vt:lpstr>Pengujian Hipotesa</vt:lpstr>
      <vt:lpstr>Pengujian Normalitas</vt:lpstr>
      <vt:lpstr>Latihan Soal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1  MULTIVARIAT DATA ANALYSIS</dc:title>
  <dc:creator>Erric Wijaya</dc:creator>
  <cp:lastModifiedBy>Deni Wardani</cp:lastModifiedBy>
  <cp:revision>42</cp:revision>
  <dcterms:created xsi:type="dcterms:W3CDTF">2024-02-10T09:17:39Z</dcterms:created>
  <dcterms:modified xsi:type="dcterms:W3CDTF">2026-02-11T01:59:52Z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