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3"/>
  </p:notesMasterIdLst>
  <p:handoutMasterIdLst>
    <p:handoutMasterId r:id="rId14"/>
  </p:handoutMasterIdLst>
  <p:sldIdLst>
    <p:sldId id="265" r:id="rId3"/>
    <p:sldId id="266" r:id="rId4"/>
    <p:sldId id="270" r:id="rId5"/>
    <p:sldId id="271" r:id="rId6"/>
    <p:sldId id="272" r:id="rId7"/>
    <p:sldId id="273" r:id="rId8"/>
    <p:sldId id="268" r:id="rId9"/>
    <p:sldId id="274" r:id="rId10"/>
    <p:sldId id="275"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9/14/2015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9/14/2015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9/14/2015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9/14/2015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9/14/2015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9/14/2015</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mtClean="0"/>
              <a:t>Subtitle</a:t>
            </a:r>
            <a:endParaRPr lang="en-US" dirty="0"/>
          </a:p>
        </p:txBody>
      </p:sp>
      <p:sp>
        <p:nvSpPr>
          <p:cNvPr id="2" name="Title 1"/>
          <p:cNvSpPr>
            <a:spLocks noGrp="1"/>
          </p:cNvSpPr>
          <p:nvPr>
            <p:ph type="ctrTitle"/>
          </p:nvPr>
        </p:nvSpPr>
        <p:spPr>
          <a:xfrm>
            <a:off x="1524000" y="1041400"/>
            <a:ext cx="9144000" cy="1580776"/>
          </a:xfrm>
        </p:spPr>
        <p:txBody>
          <a:bodyPr>
            <a:normAutofit fontScale="90000"/>
          </a:bodyPr>
          <a:lstStyle/>
          <a:p>
            <a:r>
              <a:rPr lang="en-US"/>
              <a:t/>
            </a:r>
            <a:br>
              <a:rPr lang="en-US"/>
            </a:br>
            <a:r>
              <a:rPr lang="en-US"/>
              <a:t> </a:t>
            </a:r>
            <a:r>
              <a:rPr lang="en-US" b="1"/>
              <a:t>Pengenalan Komputer </a:t>
            </a:r>
            <a:endParaRPr lang="en-US" dirty="0"/>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1532965"/>
            <a:ext cx="9791700" cy="4643998"/>
          </a:xfrm>
        </p:spPr>
        <p:txBody>
          <a:bodyPr>
            <a:normAutofit fontScale="92500"/>
          </a:bodyPr>
          <a:lstStyle/>
          <a:p>
            <a:r>
              <a:rPr lang="en-US" b="1" smtClean="0"/>
              <a:t>BRAINWARE </a:t>
            </a:r>
            <a:r>
              <a:rPr lang="en-US"/>
              <a:t>: orang-orang yang bekerja secara langsung dengan menggunakan komputer sebagai alat bantu, ataupun orang-orang yang tidak bekerja secara langsung menggunakan komputer, tetapi menerima hasil kerja dari komputer yang berbentuk </a:t>
            </a:r>
            <a:r>
              <a:rPr lang="en-US"/>
              <a:t>laporan </a:t>
            </a:r>
            <a:endParaRPr lang="en-US" smtClean="0"/>
          </a:p>
          <a:p>
            <a:pPr lvl="1"/>
            <a:r>
              <a:rPr lang="en-US" b="1" i="1" smtClean="0"/>
              <a:t>System </a:t>
            </a:r>
            <a:r>
              <a:rPr lang="en-US" b="1" i="1"/>
              <a:t>Analyst : </a:t>
            </a:r>
            <a:r>
              <a:rPr lang="en-US"/>
              <a:t>orang yang bertugas mempelajari, menganalisa, merancang dan membentuk suatu system / prosedur pengolahan data secara elektronik berdasarkan aplikasi yang dipesan oleh pemakai jasa komputer</a:t>
            </a:r>
            <a:r>
              <a:rPr lang="en-US"/>
              <a:t>. </a:t>
            </a:r>
            <a:endParaRPr lang="en-US" smtClean="0"/>
          </a:p>
          <a:p>
            <a:pPr lvl="1"/>
            <a:r>
              <a:rPr lang="en-US" b="1" i="1" smtClean="0"/>
              <a:t>Programmer </a:t>
            </a:r>
            <a:r>
              <a:rPr lang="en-US" i="1"/>
              <a:t>: </a:t>
            </a:r>
            <a:r>
              <a:rPr lang="en-US"/>
              <a:t>yang bertugas di dalam data processing programming berdasarkan program </a:t>
            </a:r>
            <a:r>
              <a:rPr lang="en-US"/>
              <a:t>spesialisasi </a:t>
            </a:r>
            <a:endParaRPr lang="en-US" smtClean="0"/>
          </a:p>
          <a:p>
            <a:pPr lvl="1"/>
            <a:r>
              <a:rPr lang="en-US" b="1" i="1" smtClean="0"/>
              <a:t>Operator </a:t>
            </a:r>
            <a:r>
              <a:rPr lang="en-US" i="1"/>
              <a:t>: </a:t>
            </a:r>
            <a:r>
              <a:rPr lang="en-US"/>
              <a:t>yang bertugas mempersiapkan komputer utk memproses suatu program mulai dari menghidupkan komputer, menjalankan komputer (mengoperasikan program-program komputer / aplikasi komputer) </a:t>
            </a:r>
          </a:p>
          <a:p>
            <a:pPr lvl="1"/>
            <a:endParaRPr lang="en-US"/>
          </a:p>
          <a:p>
            <a:pPr lvl="1"/>
            <a:endParaRPr lang="en-US"/>
          </a:p>
          <a:p>
            <a:endParaRPr lang="en-US"/>
          </a:p>
          <a:p>
            <a:pPr lvl="1"/>
            <a:endParaRPr lang="en-US"/>
          </a:p>
          <a:p>
            <a:pPr lvl="1"/>
            <a:endParaRPr lang="en-US"/>
          </a:p>
          <a:p>
            <a:pPr lvl="1"/>
            <a:endParaRPr lang="en-US"/>
          </a:p>
          <a:p>
            <a:pPr lvl="1"/>
            <a:endParaRPr lang="en-US"/>
          </a:p>
        </p:txBody>
      </p:sp>
      <p:sp>
        <p:nvSpPr>
          <p:cNvPr id="3" name="Title 2"/>
          <p:cNvSpPr>
            <a:spLocks noGrp="1"/>
          </p:cNvSpPr>
          <p:nvPr>
            <p:ph type="title"/>
          </p:nvPr>
        </p:nvSpPr>
        <p:spPr/>
        <p:txBody>
          <a:bodyPr/>
          <a:lstStyle/>
          <a:p>
            <a:r>
              <a:rPr lang="en-US" b="1"/>
              <a:t>Sistem Komputer </a:t>
            </a:r>
            <a:endParaRPr lang="en-US"/>
          </a:p>
        </p:txBody>
      </p:sp>
    </p:spTree>
    <p:extLst>
      <p:ext uri="{BB962C8B-B14F-4D97-AF65-F5344CB8AC3E}">
        <p14:creationId xmlns:p14="http://schemas.microsoft.com/office/powerpoint/2010/main" val="24873755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52282" y="1223682"/>
            <a:ext cx="9901518" cy="4953281"/>
          </a:xfrm>
        </p:spPr>
        <p:txBody>
          <a:bodyPr>
            <a:normAutofit fontScale="92500"/>
          </a:bodyPr>
          <a:lstStyle/>
          <a:p>
            <a:r>
              <a:rPr lang="en-US" b="1" smtClean="0"/>
              <a:t>PENGERTIAN </a:t>
            </a:r>
            <a:r>
              <a:rPr lang="en-US" b="1"/>
              <a:t>KOMPUTER </a:t>
            </a:r>
            <a:endParaRPr lang="en-US"/>
          </a:p>
          <a:p>
            <a:pPr marL="511175" lvl="2"/>
            <a:r>
              <a:rPr lang="en-US"/>
              <a:t>Komputer (</a:t>
            </a:r>
            <a:r>
              <a:rPr lang="en-US" i="1"/>
              <a:t>computer</a:t>
            </a:r>
            <a:r>
              <a:rPr lang="en-US"/>
              <a:t>) diambil dari </a:t>
            </a:r>
            <a:r>
              <a:rPr lang="en-US" b="1"/>
              <a:t>computare</a:t>
            </a:r>
            <a:r>
              <a:rPr lang="en-US"/>
              <a:t> (bhs latin) yang berarti menghitung </a:t>
            </a:r>
            <a:r>
              <a:rPr lang="en-US" i="1"/>
              <a:t>(to compute </a:t>
            </a:r>
            <a:r>
              <a:rPr lang="en-US"/>
              <a:t>atau </a:t>
            </a:r>
            <a:r>
              <a:rPr lang="en-US" i="1"/>
              <a:t>to reckon</a:t>
            </a:r>
            <a:r>
              <a:rPr lang="en-US"/>
              <a:t>) </a:t>
            </a:r>
            <a:endParaRPr lang="en-US"/>
          </a:p>
          <a:p>
            <a:pPr marL="511175" lvl="2"/>
            <a:r>
              <a:rPr lang="en-US"/>
              <a:t> Robert H</a:t>
            </a:r>
            <a:r>
              <a:rPr lang="en-US"/>
              <a:t>. </a:t>
            </a:r>
            <a:r>
              <a:rPr lang="en-US" smtClean="0"/>
              <a:t>Blissmer, </a:t>
            </a:r>
            <a:r>
              <a:rPr lang="en-US"/>
              <a:t>Komputer adalah suatu alat elektronik yang mampu melakukan beberapa tugas seperti menerima input, memproses input tadi sesuai dengan programnya, menyimpan perintah-perintah dan hasil pengolahan, serta menyediakan output dalam bentuk informasi</a:t>
            </a:r>
            <a:r>
              <a:rPr lang="en-US"/>
              <a:t>. </a:t>
            </a:r>
            <a:endParaRPr lang="en-US" smtClean="0"/>
          </a:p>
          <a:p>
            <a:pPr marL="511175" lvl="2"/>
            <a:r>
              <a:rPr lang="en-US" sz="2100" smtClean="0"/>
              <a:t>Donald </a:t>
            </a:r>
            <a:r>
              <a:rPr lang="en-US" sz="2100"/>
              <a:t>H</a:t>
            </a:r>
            <a:r>
              <a:rPr lang="en-US" sz="2100"/>
              <a:t>. </a:t>
            </a:r>
            <a:r>
              <a:rPr lang="en-US" sz="2100" smtClean="0"/>
              <a:t>Sanders, </a:t>
            </a:r>
            <a:r>
              <a:rPr lang="en-US" sz="2100"/>
              <a:t>Komputer adalah sistem elektronik utk memanipulasi data yg cepat dan tepat serta dirancang dan diorganisasikan supaya secara otomatis menerima dan menyimpan data input, memprosesnya dan menghasilkan output dibawah pengawasan suatu langkah-langkah, instruksi2 program yg tersimpan di memori (stored program</a:t>
            </a:r>
            <a:r>
              <a:rPr lang="en-US" sz="2100"/>
              <a:t>). </a:t>
            </a:r>
            <a:endParaRPr lang="en-US" sz="2100" smtClean="0"/>
          </a:p>
          <a:p>
            <a:pPr marL="511175" lvl="2"/>
            <a:r>
              <a:rPr lang="en-US" sz="2100" smtClean="0"/>
              <a:t>Hamacher, Komputer </a:t>
            </a:r>
            <a:r>
              <a:rPr lang="en-US" sz="2100"/>
              <a:t>adalah mesin penghitung eletronik yg cepat dapat menerima informasi input digital, memprosesnya sesuai dengan suatu program yg tersimpan di memorinya dan menghasilkan output informasi</a:t>
            </a:r>
            <a:r>
              <a:rPr lang="en-US" sz="2100"/>
              <a:t>. </a:t>
            </a:r>
            <a:endParaRPr lang="en-US" sz="2100" smtClean="0"/>
          </a:p>
          <a:p>
            <a:pPr marL="511175" lvl="2"/>
            <a:r>
              <a:rPr lang="en-US" sz="2400"/>
              <a:t>Jadi dapat disimpulkan </a:t>
            </a:r>
            <a:r>
              <a:rPr lang="en-US" sz="2400"/>
              <a:t>bahwa </a:t>
            </a:r>
            <a:r>
              <a:rPr lang="en-US" sz="2400" smtClean="0"/>
              <a:t>Komputer </a:t>
            </a:r>
            <a:r>
              <a:rPr lang="en-US" sz="2400"/>
              <a:t>adalah sekelompok alat elektronik yang terdiri atas perintah input, alat yang mengolah input, dan peralatan output yang memberikan informasi serta bekerja secara otomatis </a:t>
            </a:r>
            <a:endParaRPr lang="en-US" sz="2100"/>
          </a:p>
          <a:p>
            <a:pPr marL="511175" lvl="2"/>
            <a:endParaRPr lang="en-US" sz="2100"/>
          </a:p>
          <a:p>
            <a:pPr marL="511175" lvl="2"/>
            <a:endParaRPr lang="en-US"/>
          </a:p>
          <a:p>
            <a:pPr marL="511175" lvl="2"/>
            <a:endParaRPr lang="en-US"/>
          </a:p>
        </p:txBody>
      </p:sp>
      <p:sp>
        <p:nvSpPr>
          <p:cNvPr id="13" name="Title 12"/>
          <p:cNvSpPr>
            <a:spLocks noGrp="1"/>
          </p:cNvSpPr>
          <p:nvPr>
            <p:ph type="title"/>
          </p:nvPr>
        </p:nvSpPr>
        <p:spPr>
          <a:xfrm>
            <a:off x="2324100" y="203761"/>
            <a:ext cx="9029700" cy="1019921"/>
          </a:xfrm>
        </p:spPr>
        <p:txBody>
          <a:bodyPr>
            <a:normAutofit/>
          </a:bodyPr>
          <a:lstStyle/>
          <a:p>
            <a:r>
              <a:rPr lang="en-US" b="1" smtClean="0"/>
              <a:t>DEFINISI KOMPUTER</a:t>
            </a:r>
            <a:endParaRPr lang="en-US"/>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52282" y="1223682"/>
            <a:ext cx="9901518" cy="4953281"/>
          </a:xfrm>
          <a:ln>
            <a:solidFill>
              <a:schemeClr val="accent1">
                <a:lumMod val="75000"/>
              </a:schemeClr>
            </a:solidFill>
          </a:ln>
        </p:spPr>
        <p:txBody>
          <a:bodyPr>
            <a:normAutofit/>
          </a:bodyPr>
          <a:lstStyle/>
          <a:p>
            <a:r>
              <a:rPr lang="en-US" smtClean="0"/>
              <a:t>Komputer </a:t>
            </a:r>
            <a:r>
              <a:rPr lang="en-US"/>
              <a:t>berdasarkan empat hal, yaitu data yang diolah, penggunaan, bentuk dan ukuran, serta generasinya </a:t>
            </a:r>
            <a:r>
              <a:rPr lang="en-US" b="1" smtClean="0"/>
              <a:t> </a:t>
            </a:r>
            <a:endParaRPr lang="en-US"/>
          </a:p>
          <a:p>
            <a:pPr marL="971550" lvl="1" indent="-514350">
              <a:buClr>
                <a:schemeClr val="accent1">
                  <a:lumMod val="50000"/>
                </a:schemeClr>
              </a:buClr>
              <a:buFont typeface="+mj-lt"/>
              <a:buAutoNum type="arabicPeriod"/>
            </a:pPr>
            <a:r>
              <a:rPr lang="en-US" b="1" i="1" smtClean="0">
                <a:solidFill>
                  <a:schemeClr val="accent5">
                    <a:lumMod val="75000"/>
                  </a:schemeClr>
                </a:solidFill>
              </a:rPr>
              <a:t>Data </a:t>
            </a:r>
            <a:r>
              <a:rPr lang="en-US" b="1" i="1">
                <a:solidFill>
                  <a:schemeClr val="accent5">
                    <a:lumMod val="75000"/>
                  </a:schemeClr>
                </a:solidFill>
              </a:rPr>
              <a:t>yang </a:t>
            </a:r>
            <a:r>
              <a:rPr lang="en-US" b="1" i="1" smtClean="0">
                <a:solidFill>
                  <a:schemeClr val="accent5">
                    <a:lumMod val="75000"/>
                  </a:schemeClr>
                </a:solidFill>
              </a:rPr>
              <a:t>diolah </a:t>
            </a:r>
          </a:p>
          <a:p>
            <a:pPr marL="1371600" lvl="2" indent="-457200">
              <a:buClr>
                <a:schemeClr val="accent1">
                  <a:lumMod val="50000"/>
                </a:schemeClr>
              </a:buClr>
              <a:buFont typeface="+mj-lt"/>
              <a:buAutoNum type="alphaLcPeriod"/>
            </a:pPr>
            <a:r>
              <a:rPr lang="en-US" b="1" smtClean="0">
                <a:solidFill>
                  <a:schemeClr val="tx2">
                    <a:lumMod val="50000"/>
                  </a:schemeClr>
                </a:solidFill>
              </a:rPr>
              <a:t>Komputer Analog </a:t>
            </a:r>
          </a:p>
          <a:p>
            <a:pPr marL="1371600" lvl="2" indent="-457200">
              <a:buClr>
                <a:schemeClr val="accent1">
                  <a:lumMod val="50000"/>
                </a:schemeClr>
              </a:buClr>
              <a:buNone/>
              <a:tabLst>
                <a:tab pos="1371600" algn="l"/>
              </a:tabLst>
            </a:pPr>
            <a:r>
              <a:rPr lang="en-US"/>
              <a:t>	</a:t>
            </a:r>
            <a:r>
              <a:rPr lang="en-US" smtClean="0"/>
              <a:t>Komputer </a:t>
            </a:r>
            <a:r>
              <a:rPr lang="en-US"/>
              <a:t>Analog digunakan untuk mengolah data kualitatif, bekerja secara continue, dan bukan data yang berbentuk angka, tetapi dalam bentuk fisik dan parallel </a:t>
            </a:r>
            <a:endParaRPr lang="en-US" b="1" smtClean="0">
              <a:solidFill>
                <a:schemeClr val="tx2">
                  <a:lumMod val="50000"/>
                </a:schemeClr>
              </a:solidFill>
            </a:endParaRPr>
          </a:p>
          <a:p>
            <a:pPr marL="1371600" lvl="2" indent="-457200">
              <a:buClr>
                <a:schemeClr val="accent1">
                  <a:lumMod val="50000"/>
                </a:schemeClr>
              </a:buClr>
              <a:buFont typeface="+mj-lt"/>
              <a:buAutoNum type="alphaLcPeriod" startAt="2"/>
            </a:pPr>
            <a:r>
              <a:rPr lang="en-US" b="1">
                <a:solidFill>
                  <a:schemeClr val="tx2">
                    <a:lumMod val="50000"/>
                  </a:schemeClr>
                </a:solidFill>
              </a:rPr>
              <a:t>Komputer </a:t>
            </a:r>
            <a:r>
              <a:rPr lang="en-US" b="1">
                <a:solidFill>
                  <a:schemeClr val="tx2">
                    <a:lumMod val="50000"/>
                  </a:schemeClr>
                </a:solidFill>
              </a:rPr>
              <a:t>Digital </a:t>
            </a:r>
            <a:endParaRPr lang="en-US" b="1" smtClean="0">
              <a:solidFill>
                <a:schemeClr val="tx2">
                  <a:lumMod val="50000"/>
                </a:schemeClr>
              </a:solidFill>
            </a:endParaRPr>
          </a:p>
          <a:p>
            <a:pPr marL="1371600" lvl="2" indent="-457200">
              <a:buClr>
                <a:schemeClr val="accent1">
                  <a:lumMod val="50000"/>
                </a:schemeClr>
              </a:buClr>
              <a:buNone/>
              <a:tabLst>
                <a:tab pos="1371600" algn="l"/>
              </a:tabLst>
            </a:pPr>
            <a:r>
              <a:rPr lang="en-US" b="1">
                <a:solidFill>
                  <a:schemeClr val="tx2">
                    <a:lumMod val="50000"/>
                  </a:schemeClr>
                </a:solidFill>
              </a:rPr>
              <a:t>	</a:t>
            </a:r>
            <a:r>
              <a:rPr lang="en-US" sz="2100"/>
              <a:t>Komputer Digital digunakan untuk mengolah ata kuantitatif (huruf, angka, kombinasi huruf dan angka, serta karakter khusus) </a:t>
            </a:r>
          </a:p>
          <a:p>
            <a:pPr marL="1371600" lvl="2" indent="-457200">
              <a:buClr>
                <a:schemeClr val="accent1">
                  <a:lumMod val="50000"/>
                </a:schemeClr>
              </a:buClr>
              <a:buFont typeface="+mj-lt"/>
              <a:buAutoNum type="alphaLcPeriod" startAt="3"/>
            </a:pPr>
            <a:r>
              <a:rPr lang="en-US" b="1">
                <a:solidFill>
                  <a:schemeClr val="tx2">
                    <a:lumMod val="50000"/>
                  </a:schemeClr>
                </a:solidFill>
              </a:rPr>
              <a:t>Komputer </a:t>
            </a:r>
            <a:r>
              <a:rPr lang="en-US" b="1">
                <a:solidFill>
                  <a:schemeClr val="tx2">
                    <a:lumMod val="50000"/>
                  </a:schemeClr>
                </a:solidFill>
              </a:rPr>
              <a:t>Hybrid </a:t>
            </a:r>
            <a:endParaRPr lang="en-US" b="1" smtClean="0">
              <a:solidFill>
                <a:schemeClr val="tx2">
                  <a:lumMod val="50000"/>
                </a:schemeClr>
              </a:solidFill>
            </a:endParaRPr>
          </a:p>
          <a:p>
            <a:pPr marL="1371600" lvl="2" indent="-457200">
              <a:buClr>
                <a:schemeClr val="accent1">
                  <a:lumMod val="50000"/>
                </a:schemeClr>
              </a:buClr>
              <a:buNone/>
              <a:tabLst>
                <a:tab pos="1371600" algn="l"/>
              </a:tabLst>
            </a:pPr>
            <a:r>
              <a:rPr lang="en-US" smtClean="0"/>
              <a:t>	</a:t>
            </a:r>
            <a:r>
              <a:rPr lang="en-US" sz="2100"/>
              <a:t>Komputer </a:t>
            </a:r>
            <a:r>
              <a:rPr lang="en-US" sz="2100"/>
              <a:t>Hybrid merupakan kombinasi antara computer analog dan computer digital, misalnya facsimile </a:t>
            </a:r>
          </a:p>
          <a:p>
            <a:pPr marL="457200" lvl="1" indent="0">
              <a:buClr>
                <a:schemeClr val="accent1">
                  <a:lumMod val="50000"/>
                </a:schemeClr>
              </a:buClr>
              <a:buNone/>
            </a:pPr>
            <a:endParaRPr lang="en-US" b="1" i="1">
              <a:solidFill>
                <a:schemeClr val="accent5">
                  <a:lumMod val="75000"/>
                </a:schemeClr>
              </a:solidFill>
            </a:endParaRPr>
          </a:p>
          <a:p>
            <a:pPr marL="971550" lvl="1" indent="-514350">
              <a:buClr>
                <a:schemeClr val="accent1">
                  <a:lumMod val="50000"/>
                </a:schemeClr>
              </a:buClr>
              <a:buFont typeface="+mj-lt"/>
              <a:buAutoNum type="arabicPeriod"/>
            </a:pPr>
            <a:endParaRPr lang="en-US"/>
          </a:p>
          <a:p>
            <a:pPr marL="971550" lvl="1" indent="-514350">
              <a:buClr>
                <a:schemeClr val="accent1">
                  <a:lumMod val="50000"/>
                </a:schemeClr>
              </a:buClr>
              <a:buFont typeface="+mj-lt"/>
              <a:buAutoNum type="arabicPeriod"/>
            </a:pPr>
            <a:endParaRPr lang="en-US" sz="1700">
              <a:solidFill>
                <a:schemeClr val="accent5">
                  <a:lumMod val="75000"/>
                </a:schemeClr>
              </a:solidFill>
            </a:endParaRPr>
          </a:p>
        </p:txBody>
      </p:sp>
      <p:sp>
        <p:nvSpPr>
          <p:cNvPr id="13" name="Title 12"/>
          <p:cNvSpPr>
            <a:spLocks noGrp="1"/>
          </p:cNvSpPr>
          <p:nvPr>
            <p:ph type="title"/>
          </p:nvPr>
        </p:nvSpPr>
        <p:spPr>
          <a:xfrm>
            <a:off x="2324100" y="203761"/>
            <a:ext cx="9029700" cy="1019921"/>
          </a:xfrm>
        </p:spPr>
        <p:txBody>
          <a:bodyPr>
            <a:normAutofit/>
          </a:bodyPr>
          <a:lstStyle/>
          <a:p>
            <a:r>
              <a:rPr lang="en-US" b="1" smtClean="0">
                <a:solidFill>
                  <a:schemeClr val="accent5">
                    <a:lumMod val="75000"/>
                  </a:schemeClr>
                </a:solidFill>
              </a:rPr>
              <a:t>PENGGOLONGAN </a:t>
            </a:r>
            <a:r>
              <a:rPr lang="en-US" b="1">
                <a:solidFill>
                  <a:schemeClr val="accent5">
                    <a:lumMod val="75000"/>
                  </a:schemeClr>
                </a:solidFill>
              </a:rPr>
              <a:t>KOMPUTER </a:t>
            </a:r>
            <a:endParaRPr lang="en-US">
              <a:solidFill>
                <a:schemeClr val="accent5">
                  <a:lumMod val="75000"/>
                </a:schemeClr>
              </a:solidFill>
            </a:endParaRPr>
          </a:p>
        </p:txBody>
      </p:sp>
    </p:spTree>
    <p:extLst>
      <p:ext uri="{BB962C8B-B14F-4D97-AF65-F5344CB8AC3E}">
        <p14:creationId xmlns:p14="http://schemas.microsoft.com/office/powerpoint/2010/main" val="42557628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52282" y="1223682"/>
            <a:ext cx="9901518" cy="4953281"/>
          </a:xfrm>
          <a:ln>
            <a:solidFill>
              <a:schemeClr val="accent1">
                <a:lumMod val="75000"/>
              </a:schemeClr>
            </a:solidFill>
          </a:ln>
        </p:spPr>
        <p:txBody>
          <a:bodyPr>
            <a:noAutofit/>
          </a:bodyPr>
          <a:lstStyle/>
          <a:p>
            <a:r>
              <a:rPr lang="en-US" sz="3200" smtClean="0"/>
              <a:t>Komputer </a:t>
            </a:r>
            <a:r>
              <a:rPr lang="en-US" sz="3200"/>
              <a:t>berdasarkan empat hal, yaitu data yang diolah, penggunaan, bentuk dan ukuran, serta generasinya </a:t>
            </a:r>
            <a:r>
              <a:rPr lang="en-US" sz="3200" b="1" smtClean="0"/>
              <a:t> </a:t>
            </a:r>
            <a:endParaRPr lang="en-US" sz="3200"/>
          </a:p>
          <a:p>
            <a:pPr marL="971550" lvl="1" indent="-514350">
              <a:buClr>
                <a:schemeClr val="accent1">
                  <a:lumMod val="50000"/>
                </a:schemeClr>
              </a:buClr>
              <a:buFont typeface="+mj-lt"/>
              <a:buAutoNum type="arabicPeriod" startAt="2"/>
            </a:pPr>
            <a:r>
              <a:rPr lang="en-US" sz="2800" b="1" i="1" smtClean="0">
                <a:solidFill>
                  <a:schemeClr val="accent5">
                    <a:lumMod val="75000"/>
                  </a:schemeClr>
                </a:solidFill>
              </a:rPr>
              <a:t>Penggunaan</a:t>
            </a:r>
          </a:p>
          <a:p>
            <a:pPr marL="1371600" lvl="2" indent="-457200">
              <a:buClr>
                <a:schemeClr val="accent1">
                  <a:lumMod val="50000"/>
                </a:schemeClr>
              </a:buClr>
              <a:buFont typeface="+mj-lt"/>
              <a:buAutoNum type="alphaLcPeriod"/>
            </a:pPr>
            <a:r>
              <a:rPr lang="en-US" sz="2400" i="1" smtClean="0">
                <a:solidFill>
                  <a:schemeClr val="accent1">
                    <a:lumMod val="75000"/>
                  </a:schemeClr>
                </a:solidFill>
              </a:rPr>
              <a:t>Komputer untuk tujuan Khusus </a:t>
            </a:r>
          </a:p>
          <a:p>
            <a:pPr marL="1371600" lvl="2" indent="0">
              <a:buNone/>
            </a:pPr>
            <a:r>
              <a:rPr lang="en-US" sz="2400" i="1" smtClean="0"/>
              <a:t>K</a:t>
            </a:r>
            <a:r>
              <a:rPr lang="en-US" sz="2400" smtClean="0"/>
              <a:t>omputer </a:t>
            </a:r>
            <a:r>
              <a:rPr lang="en-US" sz="2400"/>
              <a:t>ini digunakan secara khusus dan mempunyai satu fungsi kerja; misalkan sebagai server, PC Routher, atau terminal dumb </a:t>
            </a:r>
            <a:endParaRPr lang="en-US" sz="2400" i="1" smtClean="0"/>
          </a:p>
          <a:p>
            <a:pPr marL="1371600" lvl="2" indent="-457200">
              <a:buClr>
                <a:schemeClr val="accent1">
                  <a:lumMod val="50000"/>
                </a:schemeClr>
              </a:buClr>
              <a:buFont typeface="+mj-lt"/>
              <a:buAutoNum type="alphaLcPeriod" startAt="2"/>
            </a:pPr>
            <a:r>
              <a:rPr lang="en-US" sz="2400" i="1">
                <a:solidFill>
                  <a:schemeClr val="accent1">
                    <a:lumMod val="75000"/>
                  </a:schemeClr>
                </a:solidFill>
              </a:rPr>
              <a:t>Komputer </a:t>
            </a:r>
            <a:r>
              <a:rPr lang="en-US" sz="2400" i="1">
                <a:solidFill>
                  <a:schemeClr val="accent1">
                    <a:lumMod val="75000"/>
                  </a:schemeClr>
                </a:solidFill>
              </a:rPr>
              <a:t>untuk tujuan Umum </a:t>
            </a:r>
          </a:p>
          <a:p>
            <a:pPr marL="1371600" lvl="2" indent="0">
              <a:buNone/>
            </a:pPr>
            <a:r>
              <a:rPr lang="en-US" sz="2400" i="1"/>
              <a:t>Computer ini digunakan secara umum, misalnya untuk pelolahan grafis, pengolahan multimedia, pengolahan database dan pengolahan program </a:t>
            </a:r>
            <a:r>
              <a:rPr lang="en-US" sz="2400" i="1"/>
              <a:t>lainnya </a:t>
            </a:r>
            <a:endParaRPr lang="en-US" sz="2400" i="1"/>
          </a:p>
        </p:txBody>
      </p:sp>
      <p:sp>
        <p:nvSpPr>
          <p:cNvPr id="13" name="Title 12"/>
          <p:cNvSpPr>
            <a:spLocks noGrp="1"/>
          </p:cNvSpPr>
          <p:nvPr>
            <p:ph type="title"/>
          </p:nvPr>
        </p:nvSpPr>
        <p:spPr>
          <a:xfrm>
            <a:off x="2324100" y="203761"/>
            <a:ext cx="9029700" cy="1019921"/>
          </a:xfrm>
        </p:spPr>
        <p:txBody>
          <a:bodyPr>
            <a:normAutofit/>
          </a:bodyPr>
          <a:lstStyle/>
          <a:p>
            <a:r>
              <a:rPr lang="en-US" b="1" smtClean="0">
                <a:solidFill>
                  <a:schemeClr val="accent5">
                    <a:lumMod val="75000"/>
                  </a:schemeClr>
                </a:solidFill>
              </a:rPr>
              <a:t>PENGGOLONGAN </a:t>
            </a:r>
            <a:r>
              <a:rPr lang="en-US" b="1">
                <a:solidFill>
                  <a:schemeClr val="accent5">
                    <a:lumMod val="75000"/>
                  </a:schemeClr>
                </a:solidFill>
              </a:rPr>
              <a:t>KOMPUTER </a:t>
            </a:r>
            <a:endParaRPr lang="en-US">
              <a:solidFill>
                <a:schemeClr val="accent5">
                  <a:lumMod val="75000"/>
                </a:schemeClr>
              </a:solidFill>
            </a:endParaRPr>
          </a:p>
        </p:txBody>
      </p:sp>
    </p:spTree>
    <p:extLst>
      <p:ext uri="{BB962C8B-B14F-4D97-AF65-F5344CB8AC3E}">
        <p14:creationId xmlns:p14="http://schemas.microsoft.com/office/powerpoint/2010/main" val="22336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52282" y="1223682"/>
            <a:ext cx="9901518" cy="4953281"/>
          </a:xfrm>
          <a:ln>
            <a:solidFill>
              <a:schemeClr val="accent1">
                <a:lumMod val="75000"/>
              </a:schemeClr>
            </a:solidFill>
          </a:ln>
        </p:spPr>
        <p:txBody>
          <a:bodyPr>
            <a:normAutofit fontScale="92500" lnSpcReduction="20000"/>
          </a:bodyPr>
          <a:lstStyle/>
          <a:p>
            <a:r>
              <a:rPr lang="en-US" smtClean="0"/>
              <a:t>Komputer </a:t>
            </a:r>
            <a:r>
              <a:rPr lang="en-US"/>
              <a:t>berdasarkan empat hal, yaitu data yang diolah, penggunaan, bentuk dan ukuran, serta generasinya </a:t>
            </a:r>
            <a:r>
              <a:rPr lang="en-US" b="1" smtClean="0"/>
              <a:t> </a:t>
            </a:r>
            <a:endParaRPr lang="en-US"/>
          </a:p>
          <a:p>
            <a:pPr marL="739775" lvl="1" indent="-282575">
              <a:buClr>
                <a:schemeClr val="accent1">
                  <a:lumMod val="50000"/>
                </a:schemeClr>
              </a:buClr>
              <a:buFont typeface="+mj-lt"/>
              <a:buAutoNum type="arabicPeriod" startAt="3"/>
            </a:pPr>
            <a:r>
              <a:rPr lang="en-US" b="1" i="1" smtClean="0">
                <a:solidFill>
                  <a:schemeClr val="accent5">
                    <a:lumMod val="75000"/>
                  </a:schemeClr>
                </a:solidFill>
              </a:rPr>
              <a:t> </a:t>
            </a:r>
            <a:r>
              <a:rPr lang="en-US" b="1" i="1">
                <a:solidFill>
                  <a:schemeClr val="accent5">
                    <a:lumMod val="75000"/>
                  </a:schemeClr>
                </a:solidFill>
              </a:rPr>
              <a:t>Bentuk Dan </a:t>
            </a:r>
            <a:r>
              <a:rPr lang="en-US" b="1" i="1">
                <a:solidFill>
                  <a:schemeClr val="accent5">
                    <a:lumMod val="75000"/>
                  </a:schemeClr>
                </a:solidFill>
              </a:rPr>
              <a:t>Ukuran </a:t>
            </a:r>
            <a:endParaRPr lang="en-US" b="1" i="1" smtClean="0">
              <a:solidFill>
                <a:schemeClr val="accent5">
                  <a:lumMod val="75000"/>
                </a:schemeClr>
              </a:solidFill>
            </a:endParaRPr>
          </a:p>
          <a:p>
            <a:pPr marL="1196975" lvl="2" indent="-282575">
              <a:buClr>
                <a:schemeClr val="tx2">
                  <a:lumMod val="75000"/>
                </a:schemeClr>
              </a:buClr>
              <a:buFont typeface="+mj-lt"/>
              <a:buAutoNum type="alphaLcPeriod"/>
            </a:pPr>
            <a:r>
              <a:rPr lang="en-US" b="1" smtClean="0"/>
              <a:t>Supercomputer </a:t>
            </a:r>
          </a:p>
          <a:p>
            <a:pPr marL="1196975" lvl="2" indent="0">
              <a:buClr>
                <a:schemeClr val="tx2">
                  <a:lumMod val="75000"/>
                </a:schemeClr>
              </a:buClr>
              <a:buNone/>
            </a:pPr>
            <a:r>
              <a:rPr lang="en-US" smtClean="0"/>
              <a:t>Jenis </a:t>
            </a:r>
            <a:r>
              <a:rPr lang="en-US"/>
              <a:t>computer yang digunakan untuk menyelesaikan masalah yang membutuhkan perhitungan sangat kompleks </a:t>
            </a:r>
          </a:p>
          <a:p>
            <a:pPr marL="1371600" lvl="2" indent="-457200">
              <a:buClr>
                <a:schemeClr val="tx2">
                  <a:lumMod val="75000"/>
                </a:schemeClr>
              </a:buClr>
              <a:buFont typeface="+mj-lt"/>
              <a:buAutoNum type="alphaLcPeriod" startAt="2"/>
            </a:pPr>
            <a:r>
              <a:rPr lang="en-US" b="1"/>
              <a:t>Mainframe </a:t>
            </a:r>
            <a:r>
              <a:rPr lang="en-US" b="1"/>
              <a:t>computer </a:t>
            </a:r>
            <a:endParaRPr lang="en-US" b="1"/>
          </a:p>
          <a:p>
            <a:pPr marL="1196975" lvl="2" indent="0">
              <a:buClr>
                <a:schemeClr val="tx2">
                  <a:lumMod val="75000"/>
                </a:schemeClr>
              </a:buClr>
              <a:buNone/>
            </a:pPr>
            <a:r>
              <a:rPr lang="en-US"/>
              <a:t>Jenis computer ini digunakan dilingkungan ketika sipengguna membutuhkan akses untuk menjalankan program,dan memakai data secara bersama-sama </a:t>
            </a:r>
          </a:p>
          <a:p>
            <a:pPr marL="1371600" lvl="2" indent="-457200">
              <a:buClr>
                <a:schemeClr val="tx2">
                  <a:lumMod val="75000"/>
                </a:schemeClr>
              </a:buClr>
              <a:buFont typeface="+mj-lt"/>
              <a:buAutoNum type="alphaLcPeriod" startAt="3"/>
            </a:pPr>
            <a:r>
              <a:rPr lang="en-US" b="1"/>
              <a:t>Minicomputer </a:t>
            </a:r>
            <a:endParaRPr lang="en-US" b="1"/>
          </a:p>
          <a:p>
            <a:pPr marL="1196975" lvl="2" indent="0">
              <a:buClr>
                <a:schemeClr val="tx2">
                  <a:lumMod val="75000"/>
                </a:schemeClr>
              </a:buClr>
              <a:buNone/>
            </a:pPr>
            <a:r>
              <a:rPr lang="en-US" smtClean="0"/>
              <a:t>Computer </a:t>
            </a:r>
            <a:r>
              <a:rPr lang="en-US"/>
              <a:t>jenis ini lebih kecil dari computer jenis mainframe, tetapi lebih besar dari jenis microcomputer </a:t>
            </a:r>
          </a:p>
          <a:p>
            <a:pPr marL="1371600" lvl="2" indent="-457200">
              <a:buClr>
                <a:schemeClr val="tx2">
                  <a:lumMod val="75000"/>
                </a:schemeClr>
              </a:buClr>
              <a:buFont typeface="+mj-lt"/>
              <a:buAutoNum type="alphaLcPeriod" startAt="4"/>
            </a:pPr>
            <a:r>
              <a:rPr lang="en-US" b="1"/>
              <a:t>Workstation computer </a:t>
            </a:r>
            <a:endParaRPr lang="en-US" b="1"/>
          </a:p>
          <a:p>
            <a:pPr marL="1196975" lvl="2" indent="0">
              <a:buClr>
                <a:schemeClr val="tx2">
                  <a:lumMod val="75000"/>
                </a:schemeClr>
              </a:buClr>
              <a:buNone/>
            </a:pPr>
            <a:r>
              <a:rPr lang="en-US"/>
              <a:t>Computer single-user (digunakan oleh satu orang) yang sangat powerful </a:t>
            </a:r>
          </a:p>
          <a:p>
            <a:pPr marL="1371600" lvl="2" indent="-457200">
              <a:buClr>
                <a:schemeClr val="tx2">
                  <a:lumMod val="75000"/>
                </a:schemeClr>
              </a:buClr>
              <a:buFont typeface="+mj-lt"/>
              <a:buAutoNum type="alphaLcPeriod" startAt="5"/>
            </a:pPr>
            <a:r>
              <a:rPr lang="en-US" b="1"/>
              <a:t>Micro computer/personal computer (PC) </a:t>
            </a:r>
            <a:endParaRPr lang="en-US" b="1"/>
          </a:p>
          <a:p>
            <a:pPr marL="1196975" lvl="2" indent="0">
              <a:buClr>
                <a:schemeClr val="tx2">
                  <a:lumMod val="75000"/>
                </a:schemeClr>
              </a:buClr>
              <a:buNone/>
            </a:pPr>
            <a:r>
              <a:rPr lang="en-US" smtClean="0"/>
              <a:t>Jenis computer pribadi yang digunakan oleh satu orang, yang kinerjanya bergantung pada kebutuhan. Jenis computer ini mencakup desktop computer, laptop, PDA </a:t>
            </a:r>
          </a:p>
          <a:p>
            <a:pPr marL="457200" lvl="1" indent="0">
              <a:buClr>
                <a:schemeClr val="accent1">
                  <a:lumMod val="50000"/>
                </a:schemeClr>
              </a:buClr>
              <a:buNone/>
            </a:pPr>
            <a:endParaRPr lang="en-US" b="1" i="1">
              <a:solidFill>
                <a:schemeClr val="accent5">
                  <a:lumMod val="75000"/>
                </a:schemeClr>
              </a:solidFill>
            </a:endParaRPr>
          </a:p>
          <a:p>
            <a:pPr marL="457200" lvl="1" indent="0">
              <a:buClr>
                <a:schemeClr val="accent1">
                  <a:lumMod val="50000"/>
                </a:schemeClr>
              </a:buClr>
              <a:buNone/>
            </a:pPr>
            <a:endParaRPr lang="en-US" b="1" i="1">
              <a:solidFill>
                <a:schemeClr val="accent5">
                  <a:lumMod val="75000"/>
                </a:schemeClr>
              </a:solidFill>
            </a:endParaRPr>
          </a:p>
          <a:p>
            <a:pPr marL="971550" lvl="1" indent="-514350">
              <a:buClr>
                <a:schemeClr val="accent1">
                  <a:lumMod val="50000"/>
                </a:schemeClr>
              </a:buClr>
              <a:buFont typeface="+mj-lt"/>
              <a:buAutoNum type="arabicPeriod"/>
            </a:pPr>
            <a:endParaRPr lang="en-US"/>
          </a:p>
          <a:p>
            <a:pPr marL="971550" lvl="1" indent="-514350">
              <a:buClr>
                <a:schemeClr val="accent1">
                  <a:lumMod val="50000"/>
                </a:schemeClr>
              </a:buClr>
              <a:buFont typeface="+mj-lt"/>
              <a:buAutoNum type="arabicPeriod"/>
            </a:pPr>
            <a:endParaRPr lang="en-US" sz="1700">
              <a:solidFill>
                <a:schemeClr val="accent5">
                  <a:lumMod val="75000"/>
                </a:schemeClr>
              </a:solidFill>
            </a:endParaRPr>
          </a:p>
        </p:txBody>
      </p:sp>
      <p:sp>
        <p:nvSpPr>
          <p:cNvPr id="13" name="Title 12"/>
          <p:cNvSpPr>
            <a:spLocks noGrp="1"/>
          </p:cNvSpPr>
          <p:nvPr>
            <p:ph type="title"/>
          </p:nvPr>
        </p:nvSpPr>
        <p:spPr>
          <a:xfrm>
            <a:off x="2324100" y="203761"/>
            <a:ext cx="9029700" cy="1019921"/>
          </a:xfrm>
        </p:spPr>
        <p:txBody>
          <a:bodyPr>
            <a:normAutofit/>
          </a:bodyPr>
          <a:lstStyle/>
          <a:p>
            <a:r>
              <a:rPr lang="en-US" b="1" smtClean="0">
                <a:solidFill>
                  <a:schemeClr val="accent5">
                    <a:lumMod val="75000"/>
                  </a:schemeClr>
                </a:solidFill>
              </a:rPr>
              <a:t>PENGGOLONGAN </a:t>
            </a:r>
            <a:r>
              <a:rPr lang="en-US" b="1">
                <a:solidFill>
                  <a:schemeClr val="accent5">
                    <a:lumMod val="75000"/>
                  </a:schemeClr>
                </a:solidFill>
              </a:rPr>
              <a:t>KOMPUTER </a:t>
            </a:r>
            <a:endParaRPr lang="en-US">
              <a:solidFill>
                <a:schemeClr val="accent5">
                  <a:lumMod val="75000"/>
                </a:schemeClr>
              </a:solidFill>
            </a:endParaRPr>
          </a:p>
        </p:txBody>
      </p:sp>
    </p:spTree>
    <p:extLst>
      <p:ext uri="{BB962C8B-B14F-4D97-AF65-F5344CB8AC3E}">
        <p14:creationId xmlns:p14="http://schemas.microsoft.com/office/powerpoint/2010/main" val="29689674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52282" y="1223682"/>
            <a:ext cx="9901518" cy="4953281"/>
          </a:xfrm>
          <a:ln>
            <a:solidFill>
              <a:schemeClr val="accent1">
                <a:lumMod val="75000"/>
              </a:schemeClr>
            </a:solidFill>
          </a:ln>
        </p:spPr>
        <p:txBody>
          <a:bodyPr>
            <a:normAutofit fontScale="85000" lnSpcReduction="10000"/>
          </a:bodyPr>
          <a:lstStyle/>
          <a:p>
            <a:r>
              <a:rPr lang="en-US" smtClean="0"/>
              <a:t>Komputer </a:t>
            </a:r>
            <a:r>
              <a:rPr lang="en-US"/>
              <a:t>berdasarkan empat hal, yaitu data yang diolah, penggunaan, bentuk dan ukuran, serta generasinya </a:t>
            </a:r>
            <a:r>
              <a:rPr lang="en-US" b="1" smtClean="0"/>
              <a:t> </a:t>
            </a:r>
            <a:endParaRPr lang="en-US"/>
          </a:p>
          <a:p>
            <a:pPr marL="914400" lvl="1" indent="-457200">
              <a:buClr>
                <a:schemeClr val="accent1">
                  <a:lumMod val="50000"/>
                </a:schemeClr>
              </a:buClr>
              <a:buFont typeface="+mj-lt"/>
              <a:buAutoNum type="arabicPeriod" startAt="4"/>
            </a:pPr>
            <a:r>
              <a:rPr lang="en-US" b="1" i="1" smtClean="0">
                <a:solidFill>
                  <a:schemeClr val="accent5">
                    <a:lumMod val="75000"/>
                  </a:schemeClr>
                </a:solidFill>
              </a:rPr>
              <a:t> </a:t>
            </a:r>
            <a:r>
              <a:rPr lang="en-US" b="1" i="1">
                <a:solidFill>
                  <a:schemeClr val="accent5">
                    <a:lumMod val="75000"/>
                  </a:schemeClr>
                </a:solidFill>
              </a:rPr>
              <a:t>Generasi</a:t>
            </a:r>
            <a:r>
              <a:rPr lang="en-US" b="1" i="1" smtClean="0">
                <a:solidFill>
                  <a:schemeClr val="accent5">
                    <a:lumMod val="75000"/>
                  </a:schemeClr>
                </a:solidFill>
              </a:rPr>
              <a:t> </a:t>
            </a:r>
          </a:p>
          <a:p>
            <a:pPr marL="1196975" lvl="2" indent="-282575">
              <a:buClr>
                <a:schemeClr val="tx2">
                  <a:lumMod val="75000"/>
                </a:schemeClr>
              </a:buClr>
              <a:buFont typeface="+mj-lt"/>
              <a:buAutoNum type="alphaLcPeriod"/>
            </a:pPr>
            <a:r>
              <a:rPr lang="en-US" b="1" smtClean="0"/>
              <a:t>Generasi </a:t>
            </a:r>
            <a:r>
              <a:rPr lang="en-US" b="1"/>
              <a:t>pertama (1946-1959</a:t>
            </a:r>
            <a:r>
              <a:rPr lang="en-US" b="1"/>
              <a:t>) </a:t>
            </a:r>
            <a:r>
              <a:rPr lang="en-US" b="1" smtClean="0"/>
              <a:t> </a:t>
            </a:r>
          </a:p>
          <a:p>
            <a:pPr marL="1196975" lvl="2" indent="0">
              <a:buClr>
                <a:schemeClr val="tx2">
                  <a:lumMod val="75000"/>
                </a:schemeClr>
              </a:buClr>
              <a:buNone/>
            </a:pPr>
            <a:r>
              <a:rPr lang="en-US"/>
              <a:t>Tabung hampa udara sebagai penguat sinyal, merupakan ciri khas komputer generasi pertama</a:t>
            </a:r>
            <a:r>
              <a:rPr lang="en-US" smtClean="0"/>
              <a:t> </a:t>
            </a:r>
            <a:endParaRPr lang="en-US"/>
          </a:p>
          <a:p>
            <a:pPr marL="1196975" lvl="2" indent="-282575">
              <a:buClr>
                <a:schemeClr val="tx2">
                  <a:lumMod val="75000"/>
                </a:schemeClr>
              </a:buClr>
              <a:buFont typeface="+mj-lt"/>
              <a:buAutoNum type="alphaLcPeriod" startAt="2"/>
            </a:pPr>
            <a:r>
              <a:rPr lang="en-US" b="1" smtClean="0"/>
              <a:t>Generasi </a:t>
            </a:r>
            <a:r>
              <a:rPr lang="en-US" b="1"/>
              <a:t>Kedua (1959-1964</a:t>
            </a:r>
            <a:r>
              <a:rPr lang="en-US" b="1"/>
              <a:t>) </a:t>
            </a:r>
            <a:r>
              <a:rPr lang="en-US" b="1" smtClean="0"/>
              <a:t> </a:t>
            </a:r>
            <a:endParaRPr lang="en-US" b="1"/>
          </a:p>
          <a:p>
            <a:pPr marL="1196975" lvl="2" indent="0">
              <a:buClr>
                <a:schemeClr val="tx2">
                  <a:lumMod val="75000"/>
                </a:schemeClr>
              </a:buClr>
              <a:buNone/>
            </a:pPr>
            <a:r>
              <a:rPr lang="en-US"/>
              <a:t>Transistor merupakan ciri khas komputer generasi kedua</a:t>
            </a:r>
            <a:r>
              <a:rPr lang="en-US" smtClean="0"/>
              <a:t> </a:t>
            </a:r>
            <a:endParaRPr lang="en-US"/>
          </a:p>
          <a:p>
            <a:pPr marL="1196975" lvl="2" indent="-282575">
              <a:buClr>
                <a:schemeClr val="tx2">
                  <a:lumMod val="75000"/>
                </a:schemeClr>
              </a:buClr>
              <a:buFont typeface="+mj-lt"/>
              <a:buAutoNum type="alphaLcPeriod" startAt="3"/>
            </a:pPr>
            <a:r>
              <a:rPr lang="en-US" b="1" smtClean="0"/>
              <a:t>Generasi </a:t>
            </a:r>
            <a:r>
              <a:rPr lang="en-US" b="1"/>
              <a:t>Ketiga (1964-1970</a:t>
            </a:r>
            <a:r>
              <a:rPr lang="en-US" b="1"/>
              <a:t>) </a:t>
            </a:r>
            <a:r>
              <a:rPr lang="en-US" b="1" smtClean="0"/>
              <a:t> </a:t>
            </a:r>
            <a:endParaRPr lang="en-US" b="1"/>
          </a:p>
          <a:p>
            <a:pPr marL="1196975" lvl="2" indent="0">
              <a:buNone/>
            </a:pPr>
            <a:r>
              <a:rPr lang="sv-SE"/>
              <a:t>1964 </a:t>
            </a:r>
            <a:r>
              <a:rPr lang="sv-SE"/>
              <a:t>: IBM S/360, komputer generasi ketiga pertama digunakan untuk aplikasi bisnis dan teknik</a:t>
            </a:r>
            <a:r>
              <a:rPr lang="sv-SE"/>
              <a:t>. </a:t>
            </a:r>
            <a:endParaRPr lang="en-US" smtClean="0"/>
          </a:p>
          <a:p>
            <a:pPr marL="1196975" lvl="2" indent="-282575">
              <a:buClr>
                <a:schemeClr val="tx2">
                  <a:lumMod val="75000"/>
                </a:schemeClr>
              </a:buClr>
              <a:buFont typeface="+mj-lt"/>
              <a:buAutoNum type="alphaLcPeriod" startAt="4"/>
            </a:pPr>
            <a:r>
              <a:rPr lang="en-US" sz="2100" b="1" smtClean="0"/>
              <a:t>Generasi </a:t>
            </a:r>
            <a:r>
              <a:rPr lang="en-US" sz="2100" b="1"/>
              <a:t>Keempat (1970-1990) </a:t>
            </a:r>
          </a:p>
          <a:p>
            <a:pPr marL="1196975" indent="0">
              <a:buNone/>
            </a:pPr>
            <a:r>
              <a:rPr lang="en-US" sz="2000" smtClean="0"/>
              <a:t>Komputer </a:t>
            </a:r>
            <a:r>
              <a:rPr lang="en-US" sz="2000"/>
              <a:t>generasi keempat memiliki ciri bahwa komponen yang digunakan sudah beribu-ribu IC (Integrated Circuit) yang dijadikan dalam sebuah chip yang disebut dengan LSI (large Scale Integration) atau disebut juga dengan Bipolar large Scale Integration (BLSI</a:t>
            </a:r>
            <a:r>
              <a:rPr lang="en-US" sz="2000"/>
              <a:t>) </a:t>
            </a:r>
            <a:r>
              <a:rPr lang="en-US" smtClean="0"/>
              <a:t> </a:t>
            </a:r>
          </a:p>
          <a:p>
            <a:pPr marL="1196975" lvl="2" indent="-282575">
              <a:buClr>
                <a:schemeClr val="tx2">
                  <a:lumMod val="75000"/>
                </a:schemeClr>
              </a:buClr>
              <a:buFont typeface="+mj-lt"/>
              <a:buAutoNum type="alphaLcPeriod" startAt="5"/>
            </a:pPr>
            <a:r>
              <a:rPr lang="en-US" b="1" smtClean="0"/>
              <a:t>Generasi </a:t>
            </a:r>
            <a:r>
              <a:rPr lang="en-US" b="1"/>
              <a:t>Kelima (Sejak 1990 an) </a:t>
            </a:r>
          </a:p>
          <a:p>
            <a:pPr marL="1196975" indent="0">
              <a:buNone/>
            </a:pPr>
            <a:r>
              <a:rPr lang="en-US" sz="2100" smtClean="0"/>
              <a:t>Komputer </a:t>
            </a:r>
            <a:r>
              <a:rPr lang="en-US" sz="2100"/>
              <a:t>generasi keempat memiliki ciri bahwa pengembangan dari chip yang disebut dengan LSI (large Scale Integration) atau disebut juga dengan Bipolar large Scale Integration (BLSI) menjadi </a:t>
            </a:r>
            <a:r>
              <a:rPr lang="en-US" sz="2100"/>
              <a:t>VLSI </a:t>
            </a:r>
            <a:r>
              <a:rPr lang="en-US" smtClean="0"/>
              <a:t> </a:t>
            </a:r>
            <a:r>
              <a:rPr lang="en-US" b="1" i="1" smtClean="0">
                <a:solidFill>
                  <a:schemeClr val="accent5">
                    <a:lumMod val="75000"/>
                  </a:schemeClr>
                </a:solidFill>
              </a:rPr>
              <a:t> </a:t>
            </a:r>
          </a:p>
          <a:p>
            <a:pPr marL="457200" lvl="1" indent="0">
              <a:buClr>
                <a:schemeClr val="accent1">
                  <a:lumMod val="50000"/>
                </a:schemeClr>
              </a:buClr>
              <a:buNone/>
            </a:pPr>
            <a:endParaRPr lang="en-US" b="1" i="1">
              <a:solidFill>
                <a:schemeClr val="accent5">
                  <a:lumMod val="75000"/>
                </a:schemeClr>
              </a:solidFill>
            </a:endParaRPr>
          </a:p>
          <a:p>
            <a:pPr marL="971550" lvl="1" indent="-514350">
              <a:buClr>
                <a:schemeClr val="accent1">
                  <a:lumMod val="50000"/>
                </a:schemeClr>
              </a:buClr>
              <a:buFont typeface="+mj-lt"/>
              <a:buAutoNum type="arabicPeriod"/>
            </a:pPr>
            <a:endParaRPr lang="en-US"/>
          </a:p>
          <a:p>
            <a:pPr marL="971550" lvl="1" indent="-514350">
              <a:buClr>
                <a:schemeClr val="accent1">
                  <a:lumMod val="50000"/>
                </a:schemeClr>
              </a:buClr>
              <a:buFont typeface="+mj-lt"/>
              <a:buAutoNum type="arabicPeriod"/>
            </a:pPr>
            <a:endParaRPr lang="en-US" sz="1700">
              <a:solidFill>
                <a:schemeClr val="accent5">
                  <a:lumMod val="75000"/>
                </a:schemeClr>
              </a:solidFill>
            </a:endParaRPr>
          </a:p>
        </p:txBody>
      </p:sp>
      <p:sp>
        <p:nvSpPr>
          <p:cNvPr id="13" name="Title 12"/>
          <p:cNvSpPr>
            <a:spLocks noGrp="1"/>
          </p:cNvSpPr>
          <p:nvPr>
            <p:ph type="title"/>
          </p:nvPr>
        </p:nvSpPr>
        <p:spPr>
          <a:xfrm>
            <a:off x="2324100" y="203761"/>
            <a:ext cx="9029700" cy="1019921"/>
          </a:xfrm>
        </p:spPr>
        <p:txBody>
          <a:bodyPr>
            <a:normAutofit/>
          </a:bodyPr>
          <a:lstStyle/>
          <a:p>
            <a:r>
              <a:rPr lang="en-US" b="1" smtClean="0">
                <a:solidFill>
                  <a:schemeClr val="accent5">
                    <a:lumMod val="75000"/>
                  </a:schemeClr>
                </a:solidFill>
              </a:rPr>
              <a:t>PENGGOLONGAN </a:t>
            </a:r>
            <a:r>
              <a:rPr lang="en-US" b="1">
                <a:solidFill>
                  <a:schemeClr val="accent5">
                    <a:lumMod val="75000"/>
                  </a:schemeClr>
                </a:solidFill>
              </a:rPr>
              <a:t>KOMPUTER </a:t>
            </a:r>
            <a:endParaRPr lang="en-US">
              <a:solidFill>
                <a:schemeClr val="accent5">
                  <a:lumMod val="75000"/>
                </a:schemeClr>
              </a:solidFill>
            </a:endParaRPr>
          </a:p>
        </p:txBody>
      </p:sp>
    </p:spTree>
    <p:extLst>
      <p:ext uri="{BB962C8B-B14F-4D97-AF65-F5344CB8AC3E}">
        <p14:creationId xmlns:p14="http://schemas.microsoft.com/office/powerpoint/2010/main" val="41393041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Sistem </a:t>
            </a:r>
            <a:r>
              <a:rPr lang="en-US" b="1"/>
              <a:t>Komputer </a:t>
            </a:r>
            <a:endParaRPr lang="en-US"/>
          </a:p>
        </p:txBody>
      </p:sp>
      <p:sp>
        <p:nvSpPr>
          <p:cNvPr id="3" name="Content Placeholder 2"/>
          <p:cNvSpPr>
            <a:spLocks noGrp="1"/>
          </p:cNvSpPr>
          <p:nvPr>
            <p:ph sz="half" idx="1"/>
          </p:nvPr>
        </p:nvSpPr>
        <p:spPr/>
        <p:txBody>
          <a:bodyPr/>
          <a:lstStyle/>
          <a:p>
            <a:endParaRPr lang="en-US"/>
          </a:p>
        </p:txBody>
      </p:sp>
      <p:sp>
        <p:nvSpPr>
          <p:cNvPr id="5" name="Content Placeholder 4"/>
          <p:cNvSpPr>
            <a:spLocks noGrp="1"/>
          </p:cNvSpPr>
          <p:nvPr>
            <p:ph sz="half" idx="2"/>
          </p:nvPr>
        </p:nvSpPr>
        <p:spPr/>
        <p:txBody>
          <a:bodyPr/>
          <a:lstStyle/>
          <a:p>
            <a:endParaRPr lang="en-US"/>
          </a:p>
        </p:txBody>
      </p:sp>
      <p:pic>
        <p:nvPicPr>
          <p:cNvPr id="6" name="Picture 5"/>
          <p:cNvPicPr>
            <a:picLocks noChangeAspect="1"/>
          </p:cNvPicPr>
          <p:nvPr/>
        </p:nvPicPr>
        <p:blipFill>
          <a:blip r:embed="rId2"/>
          <a:stretch>
            <a:fillRect/>
          </a:stretch>
        </p:blipFill>
        <p:spPr>
          <a:xfrm>
            <a:off x="2546256" y="1808537"/>
            <a:ext cx="7153275" cy="3924300"/>
          </a:xfrm>
          <a:prstGeom prst="rect">
            <a:avLst/>
          </a:prstGeom>
        </p:spPr>
      </p:pic>
    </p:spTree>
    <p:extLst>
      <p:ext uri="{BB962C8B-B14F-4D97-AF65-F5344CB8AC3E}">
        <p14:creationId xmlns:p14="http://schemas.microsoft.com/office/powerpoint/2010/main" val="137539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smtClean="0"/>
              <a:t>HARDWARE </a:t>
            </a:r>
            <a:r>
              <a:rPr lang="en-US"/>
              <a:t>: Peralatan pisik dari komputer itu sendiri. Peralatan yang secara pisik dapat dilihat, dipegang, ataupun dipindahkan </a:t>
            </a:r>
          </a:p>
          <a:p>
            <a:pPr lvl="1"/>
            <a:r>
              <a:rPr lang="en-US" b="1" i="1" smtClean="0"/>
              <a:t>Input </a:t>
            </a:r>
            <a:r>
              <a:rPr lang="en-US"/>
              <a:t>: Proses memasukan data ke dalam proses komoputer melalui alat input (input device</a:t>
            </a:r>
            <a:r>
              <a:rPr lang="en-US"/>
              <a:t>) </a:t>
            </a:r>
            <a:endParaRPr lang="en-US" smtClean="0"/>
          </a:p>
          <a:p>
            <a:pPr lvl="1"/>
            <a:r>
              <a:rPr lang="en-US" b="1" i="1" smtClean="0"/>
              <a:t>Processing </a:t>
            </a:r>
            <a:r>
              <a:rPr lang="en-US"/>
              <a:t>: Proses pengolahan data dengan alat pemroses (processing device) yang berupa proses menghitung,membandingkan, mengklasifikasikan,mengurutkan, mengendalikan, atau mencari di </a:t>
            </a:r>
            <a:r>
              <a:rPr lang="en-US"/>
              <a:t>storage </a:t>
            </a:r>
            <a:endParaRPr lang="en-US" smtClean="0"/>
          </a:p>
          <a:p>
            <a:pPr lvl="1"/>
            <a:r>
              <a:rPr lang="en-US" b="1" i="1" smtClean="0"/>
              <a:t>Output </a:t>
            </a:r>
            <a:r>
              <a:rPr lang="en-US"/>
              <a:t>: Proses menghasilkan output dari hasil pengolahan data dengan menggunakan alat output (output device), yaitu berupa informasi </a:t>
            </a:r>
          </a:p>
          <a:p>
            <a:pPr lvl="1"/>
            <a:endParaRPr lang="en-US"/>
          </a:p>
          <a:p>
            <a:pPr lvl="1"/>
            <a:endParaRPr lang="en-US"/>
          </a:p>
          <a:p>
            <a:pPr lvl="1"/>
            <a:endParaRPr lang="en-US"/>
          </a:p>
        </p:txBody>
      </p:sp>
      <p:sp>
        <p:nvSpPr>
          <p:cNvPr id="3" name="Title 2"/>
          <p:cNvSpPr>
            <a:spLocks noGrp="1"/>
          </p:cNvSpPr>
          <p:nvPr>
            <p:ph type="title"/>
          </p:nvPr>
        </p:nvSpPr>
        <p:spPr/>
        <p:txBody>
          <a:bodyPr/>
          <a:lstStyle/>
          <a:p>
            <a:r>
              <a:rPr lang="en-US" b="1"/>
              <a:t>Sistem Komputer </a:t>
            </a:r>
            <a:endParaRPr lang="en-US"/>
          </a:p>
        </p:txBody>
      </p:sp>
    </p:spTree>
    <p:extLst>
      <p:ext uri="{BB962C8B-B14F-4D97-AF65-F5344CB8AC3E}">
        <p14:creationId xmlns:p14="http://schemas.microsoft.com/office/powerpoint/2010/main" val="33375713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smtClean="0"/>
              <a:t>SOFTWARE </a:t>
            </a:r>
            <a:r>
              <a:rPr lang="en-US"/>
              <a:t>: suatu prosedur peng-operasian dari komputer itu sendiri ataupun berbagai prosedur dalam hal pemrosesan data yang telah ditetapkan sebelumnya. </a:t>
            </a:r>
          </a:p>
          <a:p>
            <a:pPr lvl="1"/>
            <a:r>
              <a:rPr lang="en-US" b="1" i="1" smtClean="0"/>
              <a:t>Sistem </a:t>
            </a:r>
            <a:r>
              <a:rPr lang="en-US" b="1" i="1"/>
              <a:t>Operasi </a:t>
            </a:r>
            <a:r>
              <a:rPr lang="en-US" i="1"/>
              <a:t>adalah software </a:t>
            </a:r>
            <a:r>
              <a:rPr lang="en-US"/>
              <a:t>yang bertugas mengontrol dan mengkoordinasikan pengunaan </a:t>
            </a:r>
            <a:r>
              <a:rPr lang="en-US" i="1"/>
              <a:t>hardware </a:t>
            </a:r>
            <a:r>
              <a:rPr lang="en-US"/>
              <a:t>untuk berbagai Aplikasi untuk bermacam-macam pengguna</a:t>
            </a:r>
            <a:r>
              <a:rPr lang="en-US"/>
              <a:t>. </a:t>
            </a:r>
            <a:endParaRPr lang="en-US" smtClean="0"/>
          </a:p>
          <a:p>
            <a:pPr lvl="1"/>
            <a:r>
              <a:rPr lang="en-US" b="1" i="1" smtClean="0"/>
              <a:t>Program </a:t>
            </a:r>
            <a:r>
              <a:rPr lang="en-US" b="1" i="1"/>
              <a:t>Aplikasi </a:t>
            </a:r>
            <a:r>
              <a:rPr lang="en-US" i="1"/>
              <a:t>adalah software </a:t>
            </a:r>
            <a:r>
              <a:rPr lang="en-US"/>
              <a:t>yang menentukan bagaimana sumber daya digunakan untuk menyelesaikan masalah user </a:t>
            </a:r>
          </a:p>
          <a:p>
            <a:pPr lvl="1"/>
            <a:endParaRPr lang="en-US"/>
          </a:p>
          <a:p>
            <a:pPr lvl="1"/>
            <a:endParaRPr lang="en-US"/>
          </a:p>
          <a:p>
            <a:pPr lvl="1"/>
            <a:endParaRPr lang="en-US"/>
          </a:p>
          <a:p>
            <a:pPr lvl="1"/>
            <a:endParaRPr lang="en-US"/>
          </a:p>
        </p:txBody>
      </p:sp>
      <p:sp>
        <p:nvSpPr>
          <p:cNvPr id="3" name="Title 2"/>
          <p:cNvSpPr>
            <a:spLocks noGrp="1"/>
          </p:cNvSpPr>
          <p:nvPr>
            <p:ph type="title"/>
          </p:nvPr>
        </p:nvSpPr>
        <p:spPr/>
        <p:txBody>
          <a:bodyPr/>
          <a:lstStyle/>
          <a:p>
            <a:r>
              <a:rPr lang="en-US" b="1"/>
              <a:t>Sistem Komputer </a:t>
            </a:r>
            <a:endParaRPr lang="en-US"/>
          </a:p>
        </p:txBody>
      </p:sp>
    </p:spTree>
    <p:extLst>
      <p:ext uri="{BB962C8B-B14F-4D97-AF65-F5344CB8AC3E}">
        <p14:creationId xmlns:p14="http://schemas.microsoft.com/office/powerpoint/2010/main" val="33866064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783</Words>
  <Application>Microsoft Office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Cloud skipper design template</vt:lpstr>
      <vt:lpstr>  Pengenalan Komputer </vt:lpstr>
      <vt:lpstr>DEFINISI KOMPUTER</vt:lpstr>
      <vt:lpstr>PENGGOLONGAN KOMPUTER </vt:lpstr>
      <vt:lpstr>PENGGOLONGAN KOMPUTER </vt:lpstr>
      <vt:lpstr>PENGGOLONGAN KOMPUTER </vt:lpstr>
      <vt:lpstr>PENGGOLONGAN KOMPUTER </vt:lpstr>
      <vt:lpstr>Sistem Komputer </vt:lpstr>
      <vt:lpstr>Sistem Komputer </vt:lpstr>
      <vt:lpstr>Sistem Komputer </vt:lpstr>
      <vt:lpstr>Sistem Komputer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2015-09-14T03:16:12Z</dcterms:created>
  <dcterms:modified xsi:type="dcterms:W3CDTF">2015-09-14T09:54:31Z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