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0" d="100"/>
          <a:sy n="80" d="100"/>
        </p:scale>
        <p:origin x="2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8192F-B0C4-4F52-825D-E4E0A0289A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6855DB-441E-49F4-813B-CCDEF91A74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1EEF0-9A38-4A5E-AAD2-8FA9E651C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CFF8-EABF-4833-ABEE-026476A175CE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52AE3-6CD3-4CBC-9526-D2830FD2A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75758-8BBA-46A2-8138-BE602E969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BBAB-4796-4C59-A307-A85E790DC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983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7BE3C-E3FD-4E51-8466-AD1745A3A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B8F685-5755-4792-9D4C-DE3401C5CA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4A380B-DEA7-4363-B6F8-5389867BA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CFF8-EABF-4833-ABEE-026476A175CE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1B459-FE85-4798-8AA4-ADEB6D573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9A3EA6-35FA-4438-9E34-9CE4D387D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BBAB-4796-4C59-A307-A85E790DC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329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D2DA4B-38CA-4205-ABDE-26F74D856C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64CD99-3807-44E1-B954-EF0792FEC6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CBB01-FC5E-4779-95F3-7AC0B4C56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CFF8-EABF-4833-ABEE-026476A175CE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04E4E-CC22-4C45-B7AB-42DB80D42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D91DD-9A0B-47B4-B96E-B39A2BC75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BBAB-4796-4C59-A307-A85E790DC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378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82FA-5BBF-4418-9FE6-FEEA24855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B660B-E4F4-4A16-80E3-7F63B81D9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67E341-CC97-4D2C-B32F-A1D625AC8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CFF8-EABF-4833-ABEE-026476A175CE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F36EC-CF08-498A-ADC1-1EB902D1E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B7A454-C35F-445E-BDA6-3FEEB7672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BBAB-4796-4C59-A307-A85E790DC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613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F3DF1-FD20-45F8-B70D-F7D2F7A41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41BD8A-8BB4-4C47-BB84-BF2865DA8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0DC307-318C-4D7C-BC0E-8A4DF5899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CFF8-EABF-4833-ABEE-026476A175CE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7759F-46D0-4DCB-A8BC-9BF47F4E5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9EFCD-D77D-4B5F-82F2-CE9034088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BBAB-4796-4C59-A307-A85E790DC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846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767D5-EAB9-48DC-B898-92719DA92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69280-FA85-477A-B3BD-1B8C9C1BBB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AA1404-7C9B-40A2-87A4-AB7AFA6D0F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197850-9753-46A4-B5C7-B144A9378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CFF8-EABF-4833-ABEE-026476A175CE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0C58CB-E3D1-427D-B132-18F7113D9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79414F-186E-45D0-AC17-E41ACAAAA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BBAB-4796-4C59-A307-A85E790DC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998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58F14-D277-42EF-AD68-185BB7AF1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FBEAB-8EA6-4F81-93E5-58F0DC100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248691-9ADC-4FA5-B20F-CDE0E427AD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575327-45BE-4157-80E3-2C7C9E55FE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2B17B4-7C9F-4A1C-BB1F-EDDA4661FE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0E39AC-9164-4BB7-9B9A-792BFF0CC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CFF8-EABF-4833-ABEE-026476A175CE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23FFB6-F765-4233-A6C2-635E02AA9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3044D1-9851-49E2-838E-21F5B879C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BBAB-4796-4C59-A307-A85E790DC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34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8EEAF-F681-4D26-8761-2BD24B1CB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876095-5311-4064-85E9-90A4A87F1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CFF8-EABF-4833-ABEE-026476A175CE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6D4270-0B38-43C5-84F9-D667562F8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2FD7CE-3A7C-4767-80BA-45FB2F5FC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BBAB-4796-4C59-A307-A85E790DC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250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874B95-9508-44EA-94EB-A09A6BAEC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CFF8-EABF-4833-ABEE-026476A175CE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795B78-C8EF-4413-9793-EC30B4895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3A9D81-4FE0-4C4F-9938-02BD7293F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BBAB-4796-4C59-A307-A85E790DC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352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61A61-917B-4EE8-B4B5-91AD94A8E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1F76C-FD95-4D9A-A771-A781F94B1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C41197-F440-4A14-B430-6F47834B3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267ACD-2942-4666-B49A-2DAA99EDF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CFF8-EABF-4833-ABEE-026476A175CE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BB0EA-D1BA-40B3-A224-7A6661CB9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508400-C0BC-4736-843A-4886BA37D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BBAB-4796-4C59-A307-A85E790DC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66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B56F1-24D7-40EE-A022-E9720CF78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8D8D08-9623-4EE1-B615-D2A52FF3B0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47FD42-401C-4AF4-8C62-8B2479A1E7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372EBA-2916-482D-A878-EDD2F622A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CFF8-EABF-4833-ABEE-026476A175CE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911F19-7154-4235-B7B9-2204AEAF9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FFDE19-44F6-40C5-A559-C6ACA0E38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BBAB-4796-4C59-A307-A85E790DC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784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01A1BA-6CAB-4154-AA9C-363E26499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0B7BAD-6ADC-418A-AEF0-30CB6665F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F38D8-0A56-4FF5-AAB2-B808277EE8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4CFF8-EABF-4833-ABEE-026476A175CE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5BD8D-5170-4E2A-BC03-59A30EE922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9DEC4A-322F-426A-A1F4-4FF4378B27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CBBAB-4796-4C59-A307-A85E790DC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055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F38C5-44C8-454C-A112-6BB83ADA01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6656" y="1122363"/>
            <a:ext cx="10844784" cy="2387600"/>
          </a:xfrm>
        </p:spPr>
        <p:txBody>
          <a:bodyPr>
            <a:normAutofit fontScale="90000"/>
          </a:bodyPr>
          <a:lstStyle/>
          <a:p>
            <a:r>
              <a:rPr lang="en-US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Alat</a:t>
            </a:r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dan</a:t>
            </a:r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Teknik Audit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Berbantuan</a:t>
            </a:r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Komputer</a:t>
            </a:r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(CAATT)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9966DE-36AF-4AED-8E3D-5C619496A8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837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0863F-74AC-4795-8221-063FC1425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Aplikasi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3EC82-959A-4EA1-B0C8-DC067A9C0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CAATT = Computer Assisted Audit Tools and </a:t>
            </a:r>
            <a:r>
              <a:rPr lang="en-US" b="1" dirty="0" err="1"/>
              <a:t>Teqhniques</a:t>
            </a:r>
            <a:r>
              <a:rPr lang="en-US" b="1" dirty="0"/>
              <a:t> </a:t>
            </a:r>
            <a:r>
              <a:rPr lang="en-US" dirty="0"/>
              <a:t> </a:t>
            </a:r>
            <a:r>
              <a:rPr lang="en-US" dirty="0" err="1"/>
              <a:t>Peranti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audit </a:t>
            </a:r>
            <a:r>
              <a:rPr lang="en-US" dirty="0" err="1"/>
              <a:t>mendukung</a:t>
            </a:r>
            <a:r>
              <a:rPr lang="en-US" b="1" dirty="0"/>
              <a:t> </a:t>
            </a:r>
            <a:r>
              <a:rPr lang="en-US" b="1" dirty="0" err="1"/>
              <a:t>dua</a:t>
            </a:r>
            <a:r>
              <a:rPr lang="en-US" b="1" dirty="0"/>
              <a:t> </a:t>
            </a:r>
            <a:r>
              <a:rPr lang="en-US" b="1" dirty="0" err="1"/>
              <a:t>jenis</a:t>
            </a:r>
            <a:r>
              <a:rPr lang="en-US" b="1" dirty="0"/>
              <a:t> audit</a:t>
            </a:r>
            <a:r>
              <a:rPr lang="en-US" dirty="0"/>
              <a:t>: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/>
              <a:t>Auditor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inferensi</a:t>
            </a:r>
            <a:r>
              <a:rPr lang="en-US" dirty="0"/>
              <a:t> (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kesimpulan</a:t>
            </a:r>
            <a:r>
              <a:rPr lang="en-US" dirty="0"/>
              <a:t>)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efektivitas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aplikasi</a:t>
            </a:r>
            <a:endParaRPr lang="en-US" dirty="0"/>
          </a:p>
          <a:p>
            <a:pPr marL="514350" indent="-514350">
              <a:buFont typeface="+mj-lt"/>
              <a:buAutoNum type="alphaLcPeriod"/>
            </a:pPr>
            <a:r>
              <a:rPr lang="nn-NO" dirty="0"/>
              <a:t>Memberikan akses ke data yang dibutuhkan untuk pengujian substantif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743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0863F-74AC-4795-8221-063FC1425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Aplikasi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3EC82-959A-4EA1-B0C8-DC067A9C0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Hal</a:t>
            </a:r>
            <a:r>
              <a:rPr lang="en-US" dirty="0"/>
              <a:t> 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 </a:t>
            </a:r>
            <a:r>
              <a:rPr lang="en-US" b="1" dirty="0" err="1"/>
              <a:t>terkait</a:t>
            </a:r>
            <a:r>
              <a:rPr lang="en-US" b="1" dirty="0"/>
              <a:t> CAATT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pengujian</a:t>
            </a:r>
            <a:r>
              <a:rPr lang="en-US" b="1" dirty="0"/>
              <a:t> </a:t>
            </a:r>
            <a:r>
              <a:rPr lang="en-US" b="1" dirty="0" err="1"/>
              <a:t>aplikasi</a:t>
            </a:r>
            <a:r>
              <a:rPr lang="en-US" dirty="0"/>
              <a:t>:</a:t>
            </a:r>
          </a:p>
          <a:p>
            <a:pPr marL="514350" indent="-514350">
              <a:buFont typeface="+mj-lt"/>
              <a:buAutoNum type="alphaLcPeriod"/>
            </a:pPr>
            <a:r>
              <a:rPr lang="en-US" b="1" dirty="0" err="1"/>
              <a:t>Pengendalian</a:t>
            </a:r>
            <a:r>
              <a:rPr lang="en-US" b="1" dirty="0"/>
              <a:t> input</a:t>
            </a:r>
            <a:r>
              <a:rPr lang="en-US" dirty="0"/>
              <a:t> </a:t>
            </a:r>
            <a:r>
              <a:rPr lang="en-US" dirty="0" err="1"/>
              <a:t>berfungsi</a:t>
            </a:r>
            <a:r>
              <a:rPr lang="en-US" dirty="0"/>
              <a:t> :</a:t>
            </a:r>
          </a:p>
          <a:p>
            <a:pPr lvl="1"/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pengumpulan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pemasukan</a:t>
            </a:r>
            <a:r>
              <a:rPr lang="en-US" dirty="0"/>
              <a:t> data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system</a:t>
            </a:r>
          </a:p>
          <a:p>
            <a:pPr lvl="1"/>
            <a:r>
              <a:rPr lang="fi-FI" dirty="0"/>
              <a:t>Memastikan semua transaksi valid, akurat, lengkap.</a:t>
            </a:r>
            <a:endParaRPr lang="en-US" dirty="0"/>
          </a:p>
          <a:p>
            <a:pPr marL="514350" indent="-514350">
              <a:buFont typeface="+mj-lt"/>
              <a:buAutoNum type="alphaLcPeriod"/>
            </a:pPr>
            <a:r>
              <a:rPr lang="en-US" b="1" dirty="0" err="1"/>
              <a:t>Pengendalian</a:t>
            </a:r>
            <a:r>
              <a:rPr lang="en-US" b="1" dirty="0"/>
              <a:t> </a:t>
            </a:r>
            <a:r>
              <a:rPr lang="en-US" b="1" dirty="0" err="1"/>
              <a:t>pemrosesan</a:t>
            </a:r>
            <a:r>
              <a:rPr lang="en-US" dirty="0"/>
              <a:t> </a:t>
            </a:r>
            <a:r>
              <a:rPr lang="en-US" dirty="0" err="1"/>
              <a:t>berfungsi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intergitas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record &amp; batch record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jejak</a:t>
            </a:r>
            <a:r>
              <a:rPr lang="en-US" dirty="0"/>
              <a:t> audit yang </a:t>
            </a:r>
            <a:r>
              <a:rPr lang="en-US" dirty="0" err="1"/>
              <a:t>memadai</a:t>
            </a:r>
            <a:endParaRPr lang="en-US" dirty="0"/>
          </a:p>
          <a:p>
            <a:pPr marL="514350" indent="-514350">
              <a:lnSpc>
                <a:spcPct val="100000"/>
              </a:lnSpc>
              <a:buFont typeface="+mj-lt"/>
              <a:buAutoNum type="alphaLcPeriod"/>
            </a:pPr>
            <a:r>
              <a:rPr lang="en-US" b="1" dirty="0" err="1"/>
              <a:t>Pengendalian</a:t>
            </a:r>
            <a:r>
              <a:rPr lang="en-US" b="1" dirty="0"/>
              <a:t> output </a:t>
            </a:r>
            <a:r>
              <a:rPr lang="en-US" b="1" dirty="0" err="1"/>
              <a:t>berfungsi</a:t>
            </a:r>
            <a:r>
              <a:rPr lang="en-US" b="1" dirty="0"/>
              <a:t> : </a:t>
            </a:r>
          </a:p>
          <a:p>
            <a:pPr lvl="1">
              <a:lnSpc>
                <a:spcPct val="100000"/>
              </a:lnSpc>
            </a:pPr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hilang</a:t>
            </a:r>
            <a:r>
              <a:rPr lang="en-US" dirty="0"/>
              <a:t>/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/ </a:t>
            </a:r>
            <a:r>
              <a:rPr lang="en-US" dirty="0" err="1"/>
              <a:t>melanggar</a:t>
            </a:r>
            <a:r>
              <a:rPr lang="en-US" dirty="0"/>
              <a:t> </a:t>
            </a:r>
            <a:r>
              <a:rPr lang="en-US" dirty="0" err="1"/>
              <a:t>privasi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657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0863F-74AC-4795-8221-063FC1425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674" y="365125"/>
            <a:ext cx="11008894" cy="1325563"/>
          </a:xfrm>
        </p:spPr>
        <p:txBody>
          <a:bodyPr>
            <a:normAutofit/>
          </a:bodyPr>
          <a:lstStyle/>
          <a:p>
            <a:r>
              <a:rPr lang="en-US" sz="4000" dirty="0" err="1"/>
              <a:t>Menguji</a:t>
            </a:r>
            <a:r>
              <a:rPr lang="en-US" sz="4000" dirty="0"/>
              <a:t> </a:t>
            </a:r>
            <a:r>
              <a:rPr lang="en-US" sz="4000" dirty="0" err="1"/>
              <a:t>Berbagai</a:t>
            </a:r>
            <a:r>
              <a:rPr lang="en-US" sz="4000" dirty="0"/>
              <a:t> </a:t>
            </a:r>
            <a:r>
              <a:rPr lang="en-US" sz="4000" dirty="0" err="1"/>
              <a:t>Pengendalian</a:t>
            </a:r>
            <a:r>
              <a:rPr lang="en-US" sz="4000" dirty="0"/>
              <a:t> </a:t>
            </a:r>
            <a:r>
              <a:rPr lang="en-US" sz="4000" dirty="0" err="1"/>
              <a:t>Aplikasi</a:t>
            </a:r>
            <a:r>
              <a:rPr lang="en-US" sz="4000" dirty="0"/>
              <a:t> </a:t>
            </a:r>
            <a:r>
              <a:rPr lang="en-US" sz="4000" dirty="0" err="1"/>
              <a:t>Komputer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3EC82-959A-4EA1-B0C8-DC067A9C0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2457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err="1"/>
              <a:t>Pengujian</a:t>
            </a:r>
            <a:r>
              <a:rPr lang="en-US" b="1" dirty="0"/>
              <a:t> </a:t>
            </a:r>
            <a:r>
              <a:rPr lang="en-US" b="1" dirty="0" err="1"/>
              <a:t>aplikasi</a:t>
            </a:r>
            <a:r>
              <a:rPr lang="en-US" b="1" dirty="0"/>
              <a:t> </a:t>
            </a:r>
            <a:r>
              <a:rPr lang="en-US" dirty="0" err="1"/>
              <a:t>dapat</a:t>
            </a:r>
            <a:r>
              <a:rPr lang="en-US" b="1" dirty="0"/>
              <a:t> </a:t>
            </a:r>
            <a:r>
              <a:rPr lang="en-US" b="1" dirty="0" err="1"/>
              <a:t>dilakukan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dirty="0"/>
              <a:t>:</a:t>
            </a:r>
          </a:p>
          <a:p>
            <a:pPr marL="514350" indent="-514350">
              <a:buFont typeface="+mj-lt"/>
              <a:buAutoNum type="alphaLcPeriod"/>
            </a:pPr>
            <a:r>
              <a:rPr lang="en-US" b="1" dirty="0"/>
              <a:t>Teknik </a:t>
            </a:r>
            <a:r>
              <a:rPr lang="en-US" b="1" dirty="0" err="1"/>
              <a:t>kotak</a:t>
            </a:r>
            <a:r>
              <a:rPr lang="en-US" b="1" dirty="0"/>
              <a:t> </a:t>
            </a:r>
            <a:r>
              <a:rPr lang="en-US" b="1" dirty="0" err="1"/>
              <a:t>hitam</a:t>
            </a:r>
            <a:r>
              <a:rPr lang="en-US" dirty="0"/>
              <a:t> :</a:t>
            </a:r>
          </a:p>
          <a:p>
            <a:pPr lvl="1"/>
            <a:r>
              <a:rPr lang="en-US" sz="2600" dirty="0" err="1"/>
              <a:t>Melibatkan</a:t>
            </a:r>
            <a:r>
              <a:rPr lang="en-US" sz="2600" dirty="0"/>
              <a:t> audit </a:t>
            </a:r>
            <a:r>
              <a:rPr lang="en-US" sz="2600" dirty="0" err="1"/>
              <a:t>terkait</a:t>
            </a:r>
            <a:r>
              <a:rPr lang="en-US" sz="2600" dirty="0"/>
              <a:t> </a:t>
            </a:r>
            <a:r>
              <a:rPr lang="en-US" sz="2600" dirty="0" err="1"/>
              <a:t>komputer</a:t>
            </a:r>
            <a:r>
              <a:rPr lang="en-US" sz="2600" dirty="0"/>
              <a:t>.</a:t>
            </a:r>
          </a:p>
          <a:p>
            <a:pPr lvl="1"/>
            <a:r>
              <a:rPr lang="en-US" sz="2600" dirty="0" err="1"/>
              <a:t>Tidak</a:t>
            </a:r>
            <a:r>
              <a:rPr lang="en-US" sz="2600" dirty="0"/>
              <a:t> </a:t>
            </a:r>
            <a:r>
              <a:rPr lang="en-US" sz="2600" dirty="0" err="1"/>
              <a:t>bergantung</a:t>
            </a:r>
            <a:r>
              <a:rPr lang="en-US" sz="2600" dirty="0"/>
              <a:t> </a:t>
            </a:r>
            <a:r>
              <a:rPr lang="en-US" sz="2600" dirty="0" err="1"/>
              <a:t>pengetahuan</a:t>
            </a:r>
            <a:r>
              <a:rPr lang="en-US" sz="2600" dirty="0"/>
              <a:t> </a:t>
            </a:r>
            <a:r>
              <a:rPr lang="en-US" sz="2600" dirty="0" err="1"/>
              <a:t>terperinci</a:t>
            </a:r>
            <a:r>
              <a:rPr lang="en-US" sz="2600" dirty="0"/>
              <a:t> </a:t>
            </a:r>
            <a:r>
              <a:rPr lang="en-US" sz="2600" dirty="0" err="1"/>
              <a:t>mengenai</a:t>
            </a:r>
            <a:r>
              <a:rPr lang="en-US" sz="2600" dirty="0"/>
              <a:t> </a:t>
            </a:r>
            <a:r>
              <a:rPr lang="en-US" sz="2600" dirty="0" err="1"/>
              <a:t>logika</a:t>
            </a:r>
            <a:r>
              <a:rPr lang="en-US" sz="2600" dirty="0"/>
              <a:t> internal </a:t>
            </a:r>
            <a:r>
              <a:rPr lang="en-US" sz="2600" dirty="0" err="1"/>
              <a:t>aplikasi</a:t>
            </a:r>
            <a:r>
              <a:rPr lang="en-US" sz="2600" dirty="0"/>
              <a:t>, </a:t>
            </a:r>
            <a:r>
              <a:rPr lang="en-US" sz="2600" dirty="0" err="1"/>
              <a:t>namun</a:t>
            </a:r>
            <a:r>
              <a:rPr lang="en-US" sz="2600" dirty="0"/>
              <a:t> auditor </a:t>
            </a:r>
            <a:r>
              <a:rPr lang="en-US" sz="2600" dirty="0" err="1"/>
              <a:t>harus</a:t>
            </a:r>
            <a:r>
              <a:rPr lang="en-US" sz="2600" dirty="0"/>
              <a:t> </a:t>
            </a:r>
            <a:r>
              <a:rPr lang="en-US" sz="2600" dirty="0" err="1"/>
              <a:t>paham</a:t>
            </a:r>
            <a:r>
              <a:rPr lang="en-US" sz="2600" dirty="0"/>
              <a:t> </a:t>
            </a:r>
            <a:r>
              <a:rPr lang="en-US" sz="2600" dirty="0" err="1"/>
              <a:t>karakteristik</a:t>
            </a:r>
            <a:r>
              <a:rPr lang="en-US" sz="2600" dirty="0"/>
              <a:t> </a:t>
            </a:r>
            <a:r>
              <a:rPr lang="en-US" sz="2600" dirty="0" err="1"/>
              <a:t>fungsional</a:t>
            </a:r>
            <a:r>
              <a:rPr lang="en-US" sz="2600" dirty="0"/>
              <a:t> </a:t>
            </a:r>
            <a:r>
              <a:rPr lang="en-US" sz="2600" dirty="0" err="1"/>
              <a:t>aplikasi</a:t>
            </a:r>
            <a:r>
              <a:rPr lang="en-US" sz="2600" dirty="0"/>
              <a:t>.</a:t>
            </a:r>
          </a:p>
          <a:p>
            <a:pPr lvl="1"/>
            <a:r>
              <a:rPr lang="en-US" sz="2600" dirty="0"/>
              <a:t>Auditor </a:t>
            </a:r>
            <a:r>
              <a:rPr lang="en-US" sz="2600" dirty="0" err="1"/>
              <a:t>dapat</a:t>
            </a:r>
            <a:r>
              <a:rPr lang="en-US" sz="2600" dirty="0"/>
              <a:t> </a:t>
            </a:r>
            <a:r>
              <a:rPr lang="en-US" sz="2600" dirty="0" err="1"/>
              <a:t>menguji</a:t>
            </a:r>
            <a:r>
              <a:rPr lang="en-US" sz="2600" dirty="0"/>
              <a:t> </a:t>
            </a:r>
            <a:r>
              <a:rPr lang="en-US" sz="2600" dirty="0" err="1"/>
              <a:t>aplikasi</a:t>
            </a:r>
            <a:r>
              <a:rPr lang="en-US" sz="2600" dirty="0"/>
              <a:t> </a:t>
            </a:r>
            <a:r>
              <a:rPr lang="en-US" sz="2600" dirty="0" err="1"/>
              <a:t>melalui</a:t>
            </a:r>
            <a:r>
              <a:rPr lang="en-US" sz="2600" dirty="0"/>
              <a:t> </a:t>
            </a:r>
            <a:r>
              <a:rPr lang="en-US" sz="2600" dirty="0" err="1"/>
              <a:t>rekonsiliasi</a:t>
            </a:r>
            <a:r>
              <a:rPr lang="en-US" sz="2600" dirty="0"/>
              <a:t> </a:t>
            </a:r>
            <a:r>
              <a:rPr lang="en-US" sz="2600" dirty="0" err="1"/>
              <a:t>berbagai</a:t>
            </a:r>
            <a:r>
              <a:rPr lang="en-US" sz="2600" dirty="0"/>
              <a:t> </a:t>
            </a:r>
            <a:r>
              <a:rPr lang="en-US" sz="2600" dirty="0" err="1"/>
              <a:t>transaksi</a:t>
            </a:r>
            <a:r>
              <a:rPr lang="en-US" sz="2600" dirty="0"/>
              <a:t> input </a:t>
            </a:r>
            <a:r>
              <a:rPr lang="en-US" sz="2600" dirty="0" err="1"/>
              <a:t>produksi</a:t>
            </a:r>
            <a:r>
              <a:rPr lang="en-US" sz="2600" dirty="0"/>
              <a:t> yang </a:t>
            </a:r>
            <a:r>
              <a:rPr lang="en-US" sz="2600" dirty="0" err="1"/>
              <a:t>diproses</a:t>
            </a:r>
            <a:r>
              <a:rPr lang="en-US" sz="2600" dirty="0"/>
              <a:t> </a:t>
            </a:r>
            <a:r>
              <a:rPr lang="en-US" sz="2600" dirty="0" err="1"/>
              <a:t>hingga</a:t>
            </a:r>
            <a:r>
              <a:rPr lang="en-US" sz="2600" dirty="0"/>
              <a:t> output yang </a:t>
            </a:r>
            <a:r>
              <a:rPr lang="en-US" sz="2600" dirty="0" err="1"/>
              <a:t>dihasilkan</a:t>
            </a:r>
            <a:r>
              <a:rPr lang="en-US" sz="2600" dirty="0"/>
              <a:t>.</a:t>
            </a:r>
          </a:p>
          <a:p>
            <a:pPr lvl="1"/>
            <a:r>
              <a:rPr lang="en-US" sz="2600" dirty="0" err="1"/>
              <a:t>Hasil</a:t>
            </a:r>
            <a:r>
              <a:rPr lang="en-US" sz="2600" dirty="0"/>
              <a:t> output </a:t>
            </a:r>
            <a:r>
              <a:rPr lang="en-US" sz="2600" dirty="0" err="1"/>
              <a:t>dianalisis</a:t>
            </a:r>
            <a:r>
              <a:rPr lang="en-US" sz="2600" dirty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memverifikasi</a:t>
            </a:r>
            <a:r>
              <a:rPr lang="en-US" sz="2600" dirty="0"/>
              <a:t> </a:t>
            </a:r>
            <a:r>
              <a:rPr lang="en-US" sz="2600" dirty="0" err="1"/>
              <a:t>kesesuaian</a:t>
            </a:r>
            <a:r>
              <a:rPr lang="en-US" sz="2600" dirty="0"/>
              <a:t> </a:t>
            </a:r>
            <a:r>
              <a:rPr lang="en-US" sz="2600" dirty="0" err="1"/>
              <a:t>aplikasi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berbagai</a:t>
            </a:r>
            <a:r>
              <a:rPr lang="en-US" sz="2600" dirty="0"/>
              <a:t> </a:t>
            </a:r>
            <a:r>
              <a:rPr lang="en-US" sz="2600" dirty="0" err="1"/>
              <a:t>persyaratan</a:t>
            </a:r>
            <a:r>
              <a:rPr lang="en-US" sz="2600" dirty="0"/>
              <a:t> </a:t>
            </a:r>
            <a:r>
              <a:rPr lang="en-US" sz="2600" dirty="0" err="1"/>
              <a:t>fungsionalnya</a:t>
            </a:r>
            <a:r>
              <a:rPr lang="en-US" sz="2600" dirty="0"/>
              <a:t>.</a:t>
            </a:r>
          </a:p>
          <a:p>
            <a:pPr lvl="1"/>
            <a:r>
              <a:rPr lang="en-US" sz="2600" dirty="0" err="1"/>
              <a:t>Keunggulan</a:t>
            </a:r>
            <a:r>
              <a:rPr lang="en-US" sz="2600" dirty="0"/>
              <a:t> </a:t>
            </a:r>
            <a:r>
              <a:rPr lang="en-US" sz="2600" dirty="0" err="1"/>
              <a:t>teknik</a:t>
            </a:r>
            <a:r>
              <a:rPr lang="en-US" sz="2600" dirty="0"/>
              <a:t> </a:t>
            </a:r>
            <a:r>
              <a:rPr lang="en-US" sz="2600" dirty="0" err="1"/>
              <a:t>ini</a:t>
            </a:r>
            <a:r>
              <a:rPr lang="en-US" sz="2600" dirty="0"/>
              <a:t> </a:t>
            </a:r>
            <a:r>
              <a:rPr lang="en-US" sz="2600" dirty="0" err="1"/>
              <a:t>adalah</a:t>
            </a:r>
            <a:r>
              <a:rPr lang="en-US" sz="2600" dirty="0"/>
              <a:t> </a:t>
            </a:r>
            <a:r>
              <a:rPr lang="en-US" sz="2600" dirty="0" err="1"/>
              <a:t>tidak</a:t>
            </a:r>
            <a:r>
              <a:rPr lang="en-US" sz="2600" dirty="0"/>
              <a:t> </a:t>
            </a:r>
            <a:r>
              <a:rPr lang="en-US" sz="2600" dirty="0" err="1"/>
              <a:t>perlu</a:t>
            </a:r>
            <a:r>
              <a:rPr lang="en-US" sz="2600" dirty="0"/>
              <a:t> </a:t>
            </a:r>
            <a:r>
              <a:rPr lang="en-US" sz="2600" dirty="0" err="1"/>
              <a:t>dipindahkan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fungsi</a:t>
            </a:r>
            <a:r>
              <a:rPr lang="en-US" sz="2600" dirty="0"/>
              <a:t> </a:t>
            </a:r>
            <a:r>
              <a:rPr lang="en-US" sz="2600" dirty="0" err="1"/>
              <a:t>pelayanannya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bisa</a:t>
            </a:r>
            <a:r>
              <a:rPr lang="en-US" sz="2600" dirty="0"/>
              <a:t> </a:t>
            </a:r>
            <a:r>
              <a:rPr lang="en-US" sz="2600" dirty="0" err="1"/>
              <a:t>diuji</a:t>
            </a:r>
            <a:r>
              <a:rPr lang="en-US" sz="2600" dirty="0"/>
              <a:t> </a:t>
            </a:r>
            <a:r>
              <a:rPr lang="en-US" sz="2600" dirty="0" err="1"/>
              <a:t>langsung</a:t>
            </a:r>
            <a:r>
              <a:rPr lang="en-US" sz="2600" dirty="0"/>
              <a:t>.</a:t>
            </a:r>
          </a:p>
          <a:p>
            <a:pPr lvl="1"/>
            <a:r>
              <a:rPr lang="en-US" sz="2600" dirty="0" err="1"/>
              <a:t>Cocok</a:t>
            </a:r>
            <a:r>
              <a:rPr lang="en-US" sz="2600" dirty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menguji</a:t>
            </a:r>
            <a:r>
              <a:rPr lang="en-US" sz="2600" dirty="0"/>
              <a:t> </a:t>
            </a:r>
            <a:r>
              <a:rPr lang="en-US" sz="2600" dirty="0" err="1"/>
              <a:t>berbagai</a:t>
            </a:r>
            <a:r>
              <a:rPr lang="en-US" sz="2600" dirty="0"/>
              <a:t> </a:t>
            </a:r>
            <a:r>
              <a:rPr lang="en-US" sz="2600" dirty="0" err="1"/>
              <a:t>aplikasi</a:t>
            </a:r>
            <a:r>
              <a:rPr lang="en-US" sz="2600" dirty="0"/>
              <a:t> </a:t>
            </a:r>
            <a:r>
              <a:rPr lang="en-US" sz="2600" dirty="0" err="1"/>
              <a:t>sederhana</a:t>
            </a:r>
            <a:r>
              <a:rPr lang="en-US" sz="2600" dirty="0"/>
              <a:t>.</a:t>
            </a:r>
          </a:p>
          <a:p>
            <a:pPr marL="514350" indent="-514350">
              <a:buFont typeface="+mj-lt"/>
              <a:buAutoNum type="alphaLcPeriod"/>
            </a:pPr>
            <a:r>
              <a:rPr lang="en-US" b="1" dirty="0"/>
              <a:t>Teknik </a:t>
            </a:r>
            <a:r>
              <a:rPr lang="en-US" b="1" dirty="0" err="1"/>
              <a:t>kotak</a:t>
            </a:r>
            <a:r>
              <a:rPr lang="en-US" b="1" dirty="0"/>
              <a:t> </a:t>
            </a:r>
            <a:r>
              <a:rPr lang="en-US" b="1" dirty="0" err="1"/>
              <a:t>putih</a:t>
            </a:r>
            <a:r>
              <a:rPr lang="en-US" dirty="0"/>
              <a:t>:</a:t>
            </a:r>
          </a:p>
          <a:p>
            <a:pPr lvl="1"/>
            <a:r>
              <a:rPr lang="en-US" sz="2300" dirty="0" err="1"/>
              <a:t>Membutuhkan</a:t>
            </a:r>
            <a:r>
              <a:rPr lang="en-US" sz="2300" dirty="0"/>
              <a:t> </a:t>
            </a:r>
            <a:r>
              <a:rPr lang="en-US" sz="2300" dirty="0" err="1"/>
              <a:t>pemahaman</a:t>
            </a:r>
            <a:r>
              <a:rPr lang="en-US" sz="2300" dirty="0"/>
              <a:t> </a:t>
            </a:r>
            <a:r>
              <a:rPr lang="en-US" sz="2300" dirty="0" err="1"/>
              <a:t>rinci</a:t>
            </a:r>
            <a:r>
              <a:rPr lang="en-US" sz="2300" dirty="0"/>
              <a:t> </a:t>
            </a:r>
            <a:r>
              <a:rPr lang="en-US" sz="2300" dirty="0" err="1"/>
              <a:t>atas</a:t>
            </a:r>
            <a:r>
              <a:rPr lang="en-US" sz="2300" dirty="0"/>
              <a:t> </a:t>
            </a:r>
            <a:r>
              <a:rPr lang="en-US" sz="2300" dirty="0" err="1"/>
              <a:t>logika</a:t>
            </a:r>
            <a:r>
              <a:rPr lang="en-US" sz="2300" dirty="0"/>
              <a:t> </a:t>
            </a:r>
            <a:r>
              <a:rPr lang="en-US" sz="2300" dirty="0" err="1"/>
              <a:t>aplikasi</a:t>
            </a:r>
            <a:r>
              <a:rPr lang="en-US" sz="2300" dirty="0"/>
              <a:t> (</a:t>
            </a:r>
            <a:r>
              <a:rPr lang="en-US" sz="2300" dirty="0" err="1"/>
              <a:t>cara</a:t>
            </a:r>
            <a:r>
              <a:rPr lang="en-US" sz="2300" dirty="0"/>
              <a:t> </a:t>
            </a:r>
            <a:r>
              <a:rPr lang="en-US" sz="2300" dirty="0" err="1"/>
              <a:t>kerja</a:t>
            </a:r>
            <a:r>
              <a:rPr lang="en-US" sz="2300" dirty="0"/>
              <a:t> </a:t>
            </a:r>
            <a:r>
              <a:rPr lang="en-US" sz="2300" dirty="0" err="1"/>
              <a:t>aplikasi</a:t>
            </a:r>
            <a:r>
              <a:rPr lang="en-US" sz="2300" dirty="0"/>
              <a:t>) yang </a:t>
            </a:r>
            <a:r>
              <a:rPr lang="en-US" sz="2300" dirty="0" err="1"/>
              <a:t>diuji</a:t>
            </a:r>
            <a:r>
              <a:rPr lang="en-US" sz="2300" dirty="0"/>
              <a:t>.</a:t>
            </a:r>
          </a:p>
          <a:p>
            <a:pPr lvl="1"/>
            <a:r>
              <a:rPr lang="en-US" sz="2300" dirty="0" err="1"/>
              <a:t>Meliputi</a:t>
            </a:r>
            <a:r>
              <a:rPr lang="en-US" sz="2300" dirty="0"/>
              <a:t> </a:t>
            </a:r>
            <a:r>
              <a:rPr lang="en-US" sz="2300" dirty="0" err="1"/>
              <a:t>beberapa</a:t>
            </a:r>
            <a:r>
              <a:rPr lang="en-US" sz="2300" dirty="0"/>
              <a:t> </a:t>
            </a:r>
            <a:r>
              <a:rPr lang="en-US" sz="2300" dirty="0" err="1"/>
              <a:t>teknik</a:t>
            </a:r>
            <a:r>
              <a:rPr lang="en-US" sz="2300" dirty="0"/>
              <a:t> </a:t>
            </a:r>
            <a:r>
              <a:rPr lang="en-US" sz="2300" dirty="0" err="1"/>
              <a:t>untuk</a:t>
            </a:r>
            <a:r>
              <a:rPr lang="en-US" sz="2300" dirty="0"/>
              <a:t> </a:t>
            </a:r>
            <a:r>
              <a:rPr lang="en-US" sz="2300" dirty="0" err="1"/>
              <a:t>menguji</a:t>
            </a:r>
            <a:r>
              <a:rPr lang="en-US" sz="2300" dirty="0"/>
              <a:t> </a:t>
            </a:r>
            <a:r>
              <a:rPr lang="en-US" sz="2300" dirty="0" err="1"/>
              <a:t>logika</a:t>
            </a:r>
            <a:r>
              <a:rPr lang="en-US" sz="2300" dirty="0"/>
              <a:t> </a:t>
            </a:r>
            <a:r>
              <a:rPr lang="en-US" sz="2300" dirty="0" err="1"/>
              <a:t>aplikas</a:t>
            </a:r>
            <a:r>
              <a:rPr lang="en-US" sz="2300" dirty="0"/>
              <a:t> (</a:t>
            </a:r>
            <a:r>
              <a:rPr lang="en-US" sz="2300" dirty="0" err="1"/>
              <a:t>uji</a:t>
            </a:r>
            <a:r>
              <a:rPr lang="en-US" sz="2300" dirty="0"/>
              <a:t> </a:t>
            </a:r>
            <a:r>
              <a:rPr lang="en-US" sz="2300" dirty="0" err="1"/>
              <a:t>pengendalian</a:t>
            </a:r>
            <a:r>
              <a:rPr lang="en-US" sz="2300" dirty="0"/>
              <a:t>), </a:t>
            </a:r>
            <a:r>
              <a:rPr lang="en-US" sz="2300" dirty="0" err="1"/>
              <a:t>yakni</a:t>
            </a:r>
            <a:r>
              <a:rPr lang="en-US" sz="2300" dirty="0"/>
              <a:t>:</a:t>
            </a:r>
          </a:p>
          <a:p>
            <a:pPr lvl="2"/>
            <a:r>
              <a:rPr lang="en-US" sz="2300" dirty="0" err="1"/>
              <a:t>Uji</a:t>
            </a:r>
            <a:r>
              <a:rPr lang="en-US" sz="2300" dirty="0"/>
              <a:t> </a:t>
            </a:r>
            <a:r>
              <a:rPr lang="en-US" sz="2300" dirty="0" err="1"/>
              <a:t>Autentikasi</a:t>
            </a:r>
            <a:endParaRPr lang="en-US" sz="2300" dirty="0"/>
          </a:p>
          <a:p>
            <a:pPr lvl="2"/>
            <a:r>
              <a:rPr lang="en-US" sz="2300" dirty="0" err="1"/>
              <a:t>Uji</a:t>
            </a:r>
            <a:r>
              <a:rPr lang="en-US" sz="2300" dirty="0"/>
              <a:t> </a:t>
            </a:r>
            <a:r>
              <a:rPr lang="en-US" sz="2300" dirty="0" err="1"/>
              <a:t>Akurasi</a:t>
            </a:r>
            <a:endParaRPr lang="en-US" sz="2300" dirty="0"/>
          </a:p>
          <a:p>
            <a:pPr lvl="2"/>
            <a:r>
              <a:rPr lang="en-US" sz="2300" dirty="0" err="1"/>
              <a:t>Uji</a:t>
            </a:r>
            <a:r>
              <a:rPr lang="en-US" sz="2300" dirty="0"/>
              <a:t> </a:t>
            </a:r>
            <a:r>
              <a:rPr lang="en-US" sz="2300" dirty="0" err="1"/>
              <a:t>Kelengkapan</a:t>
            </a:r>
            <a:endParaRPr lang="en-US" sz="2300" dirty="0"/>
          </a:p>
          <a:p>
            <a:pPr lvl="2"/>
            <a:r>
              <a:rPr lang="en-US" sz="2300" dirty="0" err="1"/>
              <a:t>Uji</a:t>
            </a:r>
            <a:r>
              <a:rPr lang="en-US" sz="2300" dirty="0"/>
              <a:t> </a:t>
            </a:r>
            <a:r>
              <a:rPr lang="en-US" sz="2300" dirty="0" err="1"/>
              <a:t>Redundansi</a:t>
            </a:r>
            <a:endParaRPr lang="en-US" sz="2300" dirty="0"/>
          </a:p>
          <a:p>
            <a:pPr lvl="2"/>
            <a:r>
              <a:rPr lang="en-US" sz="2300" dirty="0" err="1"/>
              <a:t>Uji</a:t>
            </a:r>
            <a:r>
              <a:rPr lang="en-US" sz="2300" dirty="0"/>
              <a:t> </a:t>
            </a:r>
            <a:r>
              <a:rPr lang="en-US" sz="2300" dirty="0" err="1"/>
              <a:t>Akses</a:t>
            </a:r>
            <a:endParaRPr lang="en-US" sz="2300" dirty="0"/>
          </a:p>
          <a:p>
            <a:pPr lvl="2"/>
            <a:r>
              <a:rPr lang="en-US" sz="2300" dirty="0" err="1"/>
              <a:t>Uji</a:t>
            </a:r>
            <a:r>
              <a:rPr lang="en-US" sz="2300" dirty="0"/>
              <a:t> </a:t>
            </a:r>
            <a:r>
              <a:rPr lang="en-US" sz="2300" dirty="0" err="1"/>
              <a:t>Jejak</a:t>
            </a:r>
            <a:r>
              <a:rPr lang="en-US" sz="2300" dirty="0"/>
              <a:t> Audit</a:t>
            </a:r>
          </a:p>
          <a:p>
            <a:pPr lvl="2"/>
            <a:r>
              <a:rPr lang="en-US" sz="2300" dirty="0" err="1"/>
              <a:t>Uji</a:t>
            </a:r>
            <a:r>
              <a:rPr lang="en-US" sz="2300" dirty="0"/>
              <a:t> </a:t>
            </a:r>
            <a:r>
              <a:rPr lang="en-US" sz="2300" dirty="0" err="1"/>
              <a:t>Kesalahan</a:t>
            </a:r>
            <a:r>
              <a:rPr lang="en-US" sz="2300" dirty="0"/>
              <a:t> </a:t>
            </a:r>
            <a:r>
              <a:rPr lang="en-US" sz="2300" dirty="0" err="1"/>
              <a:t>Pembulatan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707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0863F-74AC-4795-8221-063FC1425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674" y="365125"/>
            <a:ext cx="11008894" cy="1325563"/>
          </a:xfrm>
        </p:spPr>
        <p:txBody>
          <a:bodyPr>
            <a:normAutofit/>
          </a:bodyPr>
          <a:lstStyle/>
          <a:p>
            <a:r>
              <a:rPr lang="en-US" sz="3600" dirty="0" err="1"/>
              <a:t>Alat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Teknik Audit </a:t>
            </a:r>
            <a:r>
              <a:rPr lang="en-US" sz="3600" dirty="0" err="1"/>
              <a:t>Berbantuan</a:t>
            </a:r>
            <a:r>
              <a:rPr lang="en-US" sz="3600" dirty="0"/>
              <a:t> </a:t>
            </a:r>
            <a:r>
              <a:rPr lang="en-US" sz="3600" dirty="0" err="1"/>
              <a:t>Aplikasi</a:t>
            </a:r>
            <a:r>
              <a:rPr lang="en-US" sz="3600" dirty="0"/>
              <a:t> </a:t>
            </a:r>
            <a:r>
              <a:rPr lang="en-US" sz="3600" dirty="0" err="1"/>
              <a:t>Komputer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Menguji</a:t>
            </a:r>
            <a:r>
              <a:rPr lang="en-US" sz="3600" dirty="0"/>
              <a:t> </a:t>
            </a:r>
            <a:r>
              <a:rPr lang="en-US" sz="3600" dirty="0" err="1"/>
              <a:t>Pengendalian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3EC82-959A-4EA1-B0C8-DC067A9C0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2668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Ada 5 </a:t>
            </a:r>
            <a:r>
              <a:rPr lang="en-US" b="1" dirty="0" err="1"/>
              <a:t>Jenis</a:t>
            </a:r>
            <a:r>
              <a:rPr lang="en-US" b="1" dirty="0"/>
              <a:t> </a:t>
            </a:r>
            <a:r>
              <a:rPr lang="en-US" b="1" dirty="0" err="1"/>
              <a:t>Pendekatan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CAATT</a:t>
            </a:r>
            <a:r>
              <a:rPr lang="en-US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err="1"/>
              <a:t>Metode</a:t>
            </a:r>
            <a:r>
              <a:rPr lang="en-US" b="1" dirty="0"/>
              <a:t> Data </a:t>
            </a:r>
            <a:r>
              <a:rPr lang="en-US" b="1" dirty="0" err="1"/>
              <a:t>Uji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Tujuan</a:t>
            </a:r>
            <a:r>
              <a:rPr lang="en-US" dirty="0"/>
              <a:t> :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integritas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pemrosesan</a:t>
            </a:r>
            <a:r>
              <a:rPr lang="en-US" dirty="0"/>
              <a:t> </a:t>
            </a:r>
            <a:r>
              <a:rPr lang="en-US" dirty="0" err="1"/>
              <a:t>rangkaian</a:t>
            </a:r>
            <a:r>
              <a:rPr lang="en-US" dirty="0"/>
              <a:t> data input</a:t>
            </a:r>
          </a:p>
          <a:p>
            <a:pPr lvl="1"/>
            <a:r>
              <a:rPr lang="en-US" dirty="0" err="1"/>
              <a:t>Alur</a:t>
            </a:r>
            <a:r>
              <a:rPr lang="en-US" dirty="0"/>
              <a:t> : </a:t>
            </a:r>
          </a:p>
          <a:p>
            <a:pPr marL="722313" lvl="1" indent="0">
              <a:buNone/>
            </a:pPr>
            <a:r>
              <a:rPr lang="en-US" dirty="0"/>
              <a:t>Auditor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salinan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versi</a:t>
            </a:r>
            <a:r>
              <a:rPr lang="en-US" dirty="0"/>
              <a:t> </a:t>
            </a:r>
            <a:r>
              <a:rPr lang="en-US" dirty="0" err="1"/>
              <a:t>terkini</a:t>
            </a:r>
            <a:r>
              <a:rPr lang="en-US" dirty="0"/>
              <a:t>. Auditor </a:t>
            </a:r>
            <a:r>
              <a:rPr lang="en-US" dirty="0" err="1"/>
              <a:t>membuat</a:t>
            </a:r>
            <a:r>
              <a:rPr lang="en-US" dirty="0"/>
              <a:t> file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uji</a:t>
            </a:r>
            <a:r>
              <a:rPr lang="en-US" dirty="0"/>
              <a:t>, file master </a:t>
            </a:r>
            <a:r>
              <a:rPr lang="en-US" dirty="0" err="1"/>
              <a:t>pengujian</a:t>
            </a:r>
            <a:r>
              <a:rPr lang="en-US" dirty="0"/>
              <a:t>, </a:t>
            </a:r>
            <a:r>
              <a:rPr lang="en-US" dirty="0" err="1"/>
              <a:t>prakiraan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(ideal yang </a:t>
            </a:r>
            <a:r>
              <a:rPr lang="en-US" dirty="0" err="1"/>
              <a:t>diharapkan</a:t>
            </a:r>
            <a:r>
              <a:rPr lang="en-US" dirty="0"/>
              <a:t>). File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uji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master </a:t>
            </a:r>
            <a:r>
              <a:rPr lang="en-US" dirty="0" err="1"/>
              <a:t>uji</a:t>
            </a:r>
            <a:r>
              <a:rPr lang="en-US" dirty="0"/>
              <a:t> </a:t>
            </a:r>
            <a:r>
              <a:rPr lang="en-US" dirty="0" err="1"/>
              <a:t>dimasukkan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,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diproses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yang </a:t>
            </a:r>
            <a:r>
              <a:rPr lang="en-US" dirty="0" err="1"/>
              <a:t>dikaji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output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. </a:t>
            </a:r>
            <a:r>
              <a:rPr lang="en-US" dirty="0" err="1"/>
              <a:t>Hasil</a:t>
            </a:r>
            <a:r>
              <a:rPr lang="en-US" dirty="0"/>
              <a:t> output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disesuaikan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prakiraan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.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auditor juga </a:t>
            </a:r>
            <a:r>
              <a:rPr lang="en-US" dirty="0" err="1"/>
              <a:t>mengkaji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menyesuaikan</a:t>
            </a:r>
            <a:r>
              <a:rPr lang="en-US" dirty="0"/>
              <a:t> file master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diperbaharui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prakiraan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/ </a:t>
            </a:r>
            <a:r>
              <a:rPr lang="en-US" dirty="0" err="1"/>
              <a:t>tidaknya</a:t>
            </a:r>
            <a:r>
              <a:rPr lang="en-US" dirty="0"/>
              <a:t> </a:t>
            </a:r>
            <a:r>
              <a:rPr lang="en-US" dirty="0" err="1"/>
              <a:t>indikasi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fiktif</a:t>
            </a:r>
            <a:r>
              <a:rPr lang="en-US" dirty="0"/>
              <a:t>.</a:t>
            </a:r>
            <a:endParaRPr lang="en-US" sz="2600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err="1"/>
              <a:t>Evaluasi</a:t>
            </a:r>
            <a:r>
              <a:rPr lang="en-US" b="1" dirty="0"/>
              <a:t> </a:t>
            </a:r>
            <a:r>
              <a:rPr lang="en-US" b="1" dirty="0" err="1"/>
              <a:t>Kasus</a:t>
            </a:r>
            <a:r>
              <a:rPr lang="en-US" b="1" dirty="0"/>
              <a:t> </a:t>
            </a:r>
            <a:r>
              <a:rPr lang="en-US" b="1" dirty="0" err="1"/>
              <a:t>Dasar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Serangkaian</a:t>
            </a:r>
            <a:r>
              <a:rPr lang="en-US" dirty="0"/>
              <a:t> data </a:t>
            </a:r>
            <a:r>
              <a:rPr lang="en-US" dirty="0" err="1"/>
              <a:t>uji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komprehensif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dikaji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(Base Case System Evaluation -  BCSE). </a:t>
            </a:r>
            <a:r>
              <a:rPr lang="en-US" dirty="0" err="1"/>
              <a:t>Sejumlah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dimasukkan</a:t>
            </a:r>
            <a:r>
              <a:rPr lang="en-US" dirty="0"/>
              <a:t>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menerus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pakem</a:t>
            </a:r>
            <a:r>
              <a:rPr lang="en-US" dirty="0"/>
              <a:t> / </a:t>
            </a:r>
            <a:r>
              <a:rPr lang="en-US" dirty="0" err="1"/>
              <a:t>standar</a:t>
            </a:r>
            <a:r>
              <a:rPr lang="en-US" dirty="0"/>
              <a:t> proses </a:t>
            </a:r>
            <a:r>
              <a:rPr lang="en-US" dirty="0" err="1"/>
              <a:t>tertentu</a:t>
            </a:r>
            <a:r>
              <a:rPr lang="en-US" dirty="0"/>
              <a:t>.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diperbaharui</a:t>
            </a:r>
            <a:r>
              <a:rPr lang="en-US" dirty="0"/>
              <a:t>,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mengevaluasi</a:t>
            </a:r>
            <a:r>
              <a:rPr lang="en-US" dirty="0"/>
              <a:t> </a:t>
            </a:r>
            <a:r>
              <a:rPr lang="en-US" dirty="0" err="1"/>
              <a:t>pakem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proses yang </a:t>
            </a:r>
            <a:r>
              <a:rPr lang="en-US" dirty="0" err="1"/>
              <a:t>dimodifikasi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err="1"/>
              <a:t>Penelusuran</a:t>
            </a:r>
            <a:endParaRPr lang="en-US" b="1" dirty="0"/>
          </a:p>
          <a:p>
            <a:pPr lvl="1"/>
            <a:r>
              <a:rPr lang="en-US" dirty="0" err="1"/>
              <a:t>Penelurusan</a:t>
            </a:r>
            <a:r>
              <a:rPr lang="en-US" dirty="0"/>
              <a:t> (Tracing)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penjelajahan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elektronik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logika</a:t>
            </a:r>
            <a:r>
              <a:rPr lang="en-US" dirty="0"/>
              <a:t> internal </a:t>
            </a:r>
            <a:r>
              <a:rPr lang="en-US" dirty="0" err="1"/>
              <a:t>aplikasi</a:t>
            </a:r>
            <a:r>
              <a:rPr lang="en-US" dirty="0"/>
              <a:t> yang </a:t>
            </a:r>
            <a:r>
              <a:rPr lang="en-US" dirty="0" err="1"/>
              <a:t>dikaji</a:t>
            </a:r>
            <a:r>
              <a:rPr lang="en-US" dirty="0"/>
              <a:t>.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proses </a:t>
            </a:r>
            <a:r>
              <a:rPr lang="en-US" dirty="0" err="1"/>
              <a:t>penelusuran</a:t>
            </a:r>
            <a:r>
              <a:rPr lang="en-US" dirty="0"/>
              <a:t> :</a:t>
            </a:r>
          </a:p>
          <a:p>
            <a:pPr lvl="2"/>
            <a:r>
              <a:rPr lang="en-US" dirty="0"/>
              <a:t> </a:t>
            </a:r>
            <a:r>
              <a:rPr lang="en-US" dirty="0" err="1"/>
              <a:t>Kompilasi</a:t>
            </a:r>
            <a:endParaRPr lang="en-US" dirty="0"/>
          </a:p>
          <a:p>
            <a:pPr lvl="2"/>
            <a:r>
              <a:rPr lang="en-US" dirty="0"/>
              <a:t> </a:t>
            </a:r>
            <a:r>
              <a:rPr lang="en-US" dirty="0" err="1"/>
              <a:t>Dijadikan</a:t>
            </a:r>
            <a:r>
              <a:rPr lang="en-US" dirty="0"/>
              <a:t> data </a:t>
            </a:r>
            <a:r>
              <a:rPr lang="en-US" dirty="0" err="1"/>
              <a:t>uji</a:t>
            </a:r>
            <a:endParaRPr lang="en-US" dirty="0"/>
          </a:p>
          <a:p>
            <a:pPr lvl="2"/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pemrosesan</a:t>
            </a:r>
            <a:r>
              <a:rPr lang="en-US" dirty="0"/>
              <a:t> program </a:t>
            </a:r>
            <a:r>
              <a:rPr lang="en-US" dirty="0" err="1"/>
              <a:t>ditelusuri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perintah</a:t>
            </a:r>
            <a:r>
              <a:rPr lang="en-US" dirty="0"/>
              <a:t> program </a:t>
            </a:r>
            <a:r>
              <a:rPr lang="en-US" dirty="0" err="1"/>
              <a:t>dicatat</a:t>
            </a:r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034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0863F-74AC-4795-8221-063FC1425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674" y="365125"/>
            <a:ext cx="11008894" cy="1325563"/>
          </a:xfrm>
        </p:spPr>
        <p:txBody>
          <a:bodyPr>
            <a:normAutofit/>
          </a:bodyPr>
          <a:lstStyle/>
          <a:p>
            <a:r>
              <a:rPr lang="en-US" sz="3600" dirty="0" err="1"/>
              <a:t>Alat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Teknik Audit </a:t>
            </a:r>
            <a:r>
              <a:rPr lang="en-US" sz="3600" dirty="0" err="1"/>
              <a:t>Berbantuan</a:t>
            </a:r>
            <a:r>
              <a:rPr lang="en-US" sz="3600" dirty="0"/>
              <a:t> </a:t>
            </a:r>
            <a:r>
              <a:rPr lang="en-US" sz="3600" dirty="0" err="1"/>
              <a:t>Aplikasi</a:t>
            </a:r>
            <a:r>
              <a:rPr lang="en-US" sz="3600" dirty="0"/>
              <a:t> </a:t>
            </a:r>
            <a:r>
              <a:rPr lang="en-US" sz="3600" dirty="0" err="1"/>
              <a:t>Komputer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Menguji</a:t>
            </a:r>
            <a:r>
              <a:rPr lang="en-US" sz="3600" dirty="0"/>
              <a:t> </a:t>
            </a:r>
            <a:r>
              <a:rPr lang="en-US" sz="3600" dirty="0" err="1"/>
              <a:t>Pengendalian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3EC82-959A-4EA1-B0C8-DC067A9C0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2668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Ada 5 </a:t>
            </a:r>
            <a:r>
              <a:rPr lang="en-US" b="1" dirty="0" err="1"/>
              <a:t>Jenis</a:t>
            </a:r>
            <a:r>
              <a:rPr lang="en-US" b="1" dirty="0"/>
              <a:t> </a:t>
            </a:r>
            <a:r>
              <a:rPr lang="en-US" b="1" dirty="0" err="1"/>
              <a:t>Pendekatan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CAATT</a:t>
            </a:r>
            <a:r>
              <a:rPr lang="en-US" dirty="0"/>
              <a:t>: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b="1" dirty="0" err="1"/>
              <a:t>Fasilitas</a:t>
            </a:r>
            <a:r>
              <a:rPr lang="en-US" b="1" dirty="0"/>
              <a:t> </a:t>
            </a:r>
            <a:r>
              <a:rPr lang="en-US" b="1" dirty="0" err="1"/>
              <a:t>Uji</a:t>
            </a:r>
            <a:r>
              <a:rPr lang="en-US" b="1" dirty="0"/>
              <a:t> </a:t>
            </a:r>
            <a:r>
              <a:rPr lang="en-US" b="1" dirty="0" err="1"/>
              <a:t>Terintegrasi</a:t>
            </a:r>
            <a:endParaRPr lang="en-US" b="1" dirty="0"/>
          </a:p>
          <a:p>
            <a:pPr lvl="1"/>
            <a:r>
              <a:rPr lang="en-US" sz="2600" dirty="0" err="1"/>
              <a:t>Fasilitas</a:t>
            </a:r>
            <a:r>
              <a:rPr lang="en-US" sz="2600" dirty="0"/>
              <a:t> </a:t>
            </a:r>
            <a:r>
              <a:rPr lang="en-US" sz="2600" dirty="0" err="1"/>
              <a:t>uji</a:t>
            </a:r>
            <a:r>
              <a:rPr lang="en-US" sz="2600" dirty="0"/>
              <a:t> </a:t>
            </a:r>
            <a:r>
              <a:rPr lang="en-US" sz="2600" dirty="0" err="1"/>
              <a:t>terintegrasi</a:t>
            </a:r>
            <a:r>
              <a:rPr lang="en-US" sz="2600" dirty="0"/>
              <a:t> (Integrated Test Facility - ITF) </a:t>
            </a:r>
            <a:r>
              <a:rPr lang="en-US" sz="2600" dirty="0" err="1"/>
              <a:t>adalah</a:t>
            </a:r>
            <a:r>
              <a:rPr lang="en-US" sz="2600" dirty="0"/>
              <a:t> </a:t>
            </a:r>
            <a:r>
              <a:rPr lang="en-US" sz="2600" dirty="0" err="1"/>
              <a:t>teknik</a:t>
            </a:r>
            <a:r>
              <a:rPr lang="en-US" sz="2600" dirty="0"/>
              <a:t> </a:t>
            </a:r>
            <a:r>
              <a:rPr lang="en-US" sz="2600" dirty="0" err="1"/>
              <a:t>otomatis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menguji</a:t>
            </a:r>
            <a:r>
              <a:rPr lang="en-US" sz="2600" dirty="0"/>
              <a:t> </a:t>
            </a:r>
            <a:r>
              <a:rPr lang="en-US" sz="2600" dirty="0" err="1"/>
              <a:t>logika</a:t>
            </a:r>
            <a:r>
              <a:rPr lang="en-US" sz="2600" dirty="0"/>
              <a:t> </a:t>
            </a:r>
            <a:r>
              <a:rPr lang="en-US" sz="2600" dirty="0" err="1"/>
              <a:t>aplikasi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pengendaliannya</a:t>
            </a:r>
            <a:r>
              <a:rPr lang="en-US" sz="2600" dirty="0"/>
              <a:t> </a:t>
            </a:r>
            <a:r>
              <a:rPr lang="en-US" sz="2600" dirty="0" err="1"/>
              <a:t>saat</a:t>
            </a:r>
            <a:r>
              <a:rPr lang="en-US" sz="2600" dirty="0"/>
              <a:t> </a:t>
            </a:r>
            <a:r>
              <a:rPr lang="en-US" sz="2600" dirty="0" err="1"/>
              <a:t>operasi</a:t>
            </a:r>
            <a:r>
              <a:rPr lang="en-US" sz="2600" dirty="0"/>
              <a:t> normal. ITF </a:t>
            </a:r>
            <a:r>
              <a:rPr lang="en-US" sz="2600" dirty="0" err="1"/>
              <a:t>adalahi</a:t>
            </a:r>
            <a:r>
              <a:rPr lang="en-US" sz="2600" dirty="0"/>
              <a:t> </a:t>
            </a:r>
            <a:r>
              <a:rPr lang="en-US" sz="2600" dirty="0" err="1"/>
              <a:t>satu</a:t>
            </a:r>
            <a:r>
              <a:rPr lang="en-US" sz="2600" dirty="0"/>
              <a:t> </a:t>
            </a:r>
            <a:r>
              <a:rPr lang="en-US" sz="2600" dirty="0" err="1"/>
              <a:t>atau</a:t>
            </a:r>
            <a:r>
              <a:rPr lang="en-US" sz="2600" dirty="0"/>
              <a:t> </a:t>
            </a:r>
            <a:r>
              <a:rPr lang="en-US" sz="2600" dirty="0" err="1"/>
              <a:t>lebih</a:t>
            </a:r>
            <a:r>
              <a:rPr lang="en-US" sz="2600" dirty="0"/>
              <a:t> </a:t>
            </a:r>
            <a:r>
              <a:rPr lang="en-US" sz="2600" dirty="0" err="1"/>
              <a:t>modul</a:t>
            </a:r>
            <a:r>
              <a:rPr lang="en-US" sz="2600" dirty="0"/>
              <a:t> yang </a:t>
            </a:r>
            <a:r>
              <a:rPr lang="en-US" sz="2600" dirty="0" err="1"/>
              <a:t>didesain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aplikasi</a:t>
            </a:r>
            <a:r>
              <a:rPr lang="en-US" sz="2600" dirty="0"/>
              <a:t> </a:t>
            </a:r>
            <a:r>
              <a:rPr lang="en-US" sz="2600" dirty="0" err="1"/>
              <a:t>selama</a:t>
            </a:r>
            <a:r>
              <a:rPr lang="en-US" sz="2600" dirty="0"/>
              <a:t> proses </a:t>
            </a:r>
            <a:r>
              <a:rPr lang="en-US" sz="2600" dirty="0" err="1"/>
              <a:t>pengembangan</a:t>
            </a:r>
            <a:r>
              <a:rPr lang="en-US" sz="2600" dirty="0"/>
              <a:t> </a:t>
            </a:r>
            <a:r>
              <a:rPr lang="en-US" sz="2600" dirty="0" err="1"/>
              <a:t>sistem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menggunakan</a:t>
            </a:r>
            <a:r>
              <a:rPr lang="en-US" sz="2600" dirty="0"/>
              <a:t> dummy/ record file master </a:t>
            </a:r>
            <a:r>
              <a:rPr lang="en-US" sz="2600" dirty="0" err="1"/>
              <a:t>uji</a:t>
            </a:r>
            <a:r>
              <a:rPr lang="en-US" sz="2600" dirty="0"/>
              <a:t> yang </a:t>
            </a:r>
            <a:r>
              <a:rPr lang="en-US" sz="2600" dirty="0" err="1"/>
              <a:t>diintegrasikan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record master yang </a:t>
            </a:r>
            <a:r>
              <a:rPr lang="en-US" sz="2600" dirty="0" err="1"/>
              <a:t>sah</a:t>
            </a:r>
            <a:endParaRPr lang="en-US" sz="2600" dirty="0"/>
          </a:p>
          <a:p>
            <a:pPr lvl="1"/>
            <a:r>
              <a:rPr lang="en-US" sz="2600" dirty="0"/>
              <a:t>Cara : </a:t>
            </a:r>
          </a:p>
          <a:p>
            <a:pPr lvl="1"/>
            <a:r>
              <a:rPr lang="en-US" sz="2600" dirty="0"/>
              <a:t>&gt; Auditor </a:t>
            </a:r>
            <a:r>
              <a:rPr lang="en-US" sz="2600" dirty="0" err="1"/>
              <a:t>memasukkan</a:t>
            </a:r>
            <a:r>
              <a:rPr lang="en-US" sz="2600" dirty="0"/>
              <a:t> </a:t>
            </a:r>
            <a:r>
              <a:rPr lang="en-US" sz="2600" dirty="0" err="1"/>
              <a:t>transaksi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terbentuklah</a:t>
            </a:r>
            <a:r>
              <a:rPr lang="en-US" sz="2600" dirty="0"/>
              <a:t> </a:t>
            </a:r>
            <a:r>
              <a:rPr lang="en-US" sz="2600" dirty="0" err="1"/>
              <a:t>dua</a:t>
            </a:r>
            <a:r>
              <a:rPr lang="en-US" sz="2600" dirty="0"/>
              <a:t> file (file </a:t>
            </a:r>
            <a:r>
              <a:rPr lang="en-US" sz="2600" dirty="0" err="1"/>
              <a:t>sah</a:t>
            </a:r>
            <a:r>
              <a:rPr lang="en-US" sz="2600" dirty="0"/>
              <a:t> &amp; file ITF dummy)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membuat</a:t>
            </a:r>
            <a:r>
              <a:rPr lang="en-US" sz="2600" dirty="0"/>
              <a:t> </a:t>
            </a:r>
            <a:r>
              <a:rPr lang="en-US" sz="2600" dirty="0" err="1"/>
              <a:t>prakiraan</a:t>
            </a:r>
            <a:r>
              <a:rPr lang="en-US" sz="2600" dirty="0"/>
              <a:t> </a:t>
            </a:r>
            <a:r>
              <a:rPr lang="en-US" sz="2600" dirty="0" err="1"/>
              <a:t>hasil</a:t>
            </a:r>
            <a:r>
              <a:rPr lang="en-US" sz="2600" dirty="0"/>
              <a:t> (ideal yang </a:t>
            </a:r>
            <a:r>
              <a:rPr lang="en-US" sz="2600" dirty="0" err="1"/>
              <a:t>diharapkan</a:t>
            </a:r>
            <a:r>
              <a:rPr lang="en-US" sz="2600" dirty="0"/>
              <a:t>). </a:t>
            </a:r>
            <a:br>
              <a:rPr lang="en-US" sz="2600" dirty="0"/>
            </a:br>
            <a:r>
              <a:rPr lang="en-US" sz="2600" dirty="0"/>
              <a:t>&gt; File </a:t>
            </a:r>
            <a:r>
              <a:rPr lang="en-US" sz="2600" dirty="0" err="1"/>
              <a:t>dimasukkan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diolah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aplikasi</a:t>
            </a:r>
            <a:r>
              <a:rPr lang="en-US" sz="2600" dirty="0"/>
              <a:t> </a:t>
            </a:r>
            <a:r>
              <a:rPr lang="en-US" sz="2600" dirty="0" err="1"/>
              <a:t>sehingga</a:t>
            </a:r>
            <a:r>
              <a:rPr lang="en-US" sz="2600" dirty="0"/>
              <a:t> </a:t>
            </a:r>
            <a:r>
              <a:rPr lang="en-US" sz="2600" dirty="0" err="1"/>
              <a:t>menghasilkan</a:t>
            </a:r>
            <a:r>
              <a:rPr lang="en-US" sz="2600" dirty="0"/>
              <a:t> </a:t>
            </a:r>
            <a:r>
              <a:rPr lang="en-US" sz="2600" dirty="0" err="1"/>
              <a:t>dua</a:t>
            </a:r>
            <a:r>
              <a:rPr lang="en-US" sz="2600" dirty="0"/>
              <a:t> </a:t>
            </a:r>
            <a:r>
              <a:rPr lang="en-US" sz="2600" dirty="0" err="1"/>
              <a:t>laporan</a:t>
            </a:r>
            <a:r>
              <a:rPr lang="en-US" sz="2600" dirty="0"/>
              <a:t>, </a:t>
            </a:r>
            <a:r>
              <a:rPr lang="en-US" sz="2600" dirty="0" err="1"/>
              <a:t>yakni</a:t>
            </a:r>
            <a:r>
              <a:rPr lang="en-US" sz="2600" dirty="0"/>
              <a:t> </a:t>
            </a:r>
            <a:r>
              <a:rPr lang="en-US" sz="2600" dirty="0" err="1"/>
              <a:t>laporan</a:t>
            </a:r>
            <a:r>
              <a:rPr lang="en-US" sz="2600" dirty="0"/>
              <a:t> </a:t>
            </a:r>
            <a:r>
              <a:rPr lang="en-US" sz="2600" dirty="0" err="1"/>
              <a:t>produksi</a:t>
            </a:r>
            <a:r>
              <a:rPr lang="en-US" sz="2600" dirty="0"/>
              <a:t> (</a:t>
            </a:r>
            <a:r>
              <a:rPr lang="en-US" sz="2600" dirty="0" err="1"/>
              <a:t>sah</a:t>
            </a:r>
            <a:r>
              <a:rPr lang="en-US" sz="2600" dirty="0"/>
              <a:t>)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laporan</a:t>
            </a:r>
            <a:r>
              <a:rPr lang="en-US" sz="2600" dirty="0"/>
              <a:t> </a:t>
            </a:r>
            <a:r>
              <a:rPr lang="en-US" sz="2600" dirty="0" err="1"/>
              <a:t>uji</a:t>
            </a:r>
            <a:r>
              <a:rPr lang="en-US" sz="2600" dirty="0"/>
              <a:t> ITF (dummy/ master </a:t>
            </a:r>
            <a:r>
              <a:rPr lang="en-US" sz="2600" dirty="0" err="1"/>
              <a:t>uji</a:t>
            </a:r>
            <a:r>
              <a:rPr lang="en-US" sz="2600" dirty="0"/>
              <a:t>).</a:t>
            </a:r>
            <a:br>
              <a:rPr lang="en-US" sz="2600" dirty="0"/>
            </a:br>
            <a:r>
              <a:rPr lang="en-US" sz="2600" dirty="0"/>
              <a:t>&gt; </a:t>
            </a:r>
            <a:r>
              <a:rPr lang="en-US" sz="2600" dirty="0" err="1"/>
              <a:t>Hasil</a:t>
            </a:r>
            <a:r>
              <a:rPr lang="en-US" sz="2600" dirty="0"/>
              <a:t> </a:t>
            </a:r>
            <a:r>
              <a:rPr lang="en-US" sz="2600" dirty="0" err="1"/>
              <a:t>uji</a:t>
            </a:r>
            <a:r>
              <a:rPr lang="en-US" sz="2600" dirty="0"/>
              <a:t> ITF </a:t>
            </a:r>
            <a:r>
              <a:rPr lang="en-US" sz="2600" dirty="0" err="1"/>
              <a:t>dibandingkan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prakiraan</a:t>
            </a:r>
            <a:r>
              <a:rPr lang="en-US" sz="2600" dirty="0"/>
              <a:t> </a:t>
            </a:r>
            <a:r>
              <a:rPr lang="en-US" sz="2600" dirty="0" err="1"/>
              <a:t>hasil</a:t>
            </a:r>
            <a:r>
              <a:rPr lang="en-US" sz="2600" dirty="0"/>
              <a:t>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b="1" dirty="0" err="1"/>
              <a:t>Simulasi</a:t>
            </a:r>
            <a:r>
              <a:rPr lang="en-US" b="1" dirty="0"/>
              <a:t> </a:t>
            </a:r>
            <a:r>
              <a:rPr lang="en-US" b="1" dirty="0" err="1"/>
              <a:t>Paralel</a:t>
            </a:r>
            <a:endParaRPr lang="en-US" b="1" dirty="0"/>
          </a:p>
          <a:p>
            <a:pPr lvl="1"/>
            <a:r>
              <a:rPr lang="en-US" dirty="0"/>
              <a:t>Cara : </a:t>
            </a:r>
          </a:p>
          <a:p>
            <a:pPr lvl="2"/>
            <a:r>
              <a:rPr lang="en-US" dirty="0"/>
              <a:t>Auditor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yang </a:t>
            </a:r>
            <a:r>
              <a:rPr lang="en-US" dirty="0" err="1"/>
              <a:t>dikaji</a:t>
            </a:r>
            <a:r>
              <a:rPr lang="en-US" dirty="0"/>
              <a:t> </a:t>
            </a:r>
            <a:r>
              <a:rPr lang="en-US" dirty="0" err="1"/>
              <a:t>lengkap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dokumentasi</a:t>
            </a:r>
            <a:r>
              <a:rPr lang="en-US" dirty="0"/>
              <a:t> </a:t>
            </a:r>
            <a:r>
              <a:rPr lang="en-US" dirty="0" err="1"/>
              <a:t>terbaru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Auditor </a:t>
            </a:r>
            <a:r>
              <a:rPr lang="en-US" dirty="0" err="1"/>
              <a:t>mengidentifikasi</a:t>
            </a:r>
            <a:r>
              <a:rPr lang="en-US" dirty="0"/>
              <a:t> proses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aplikasi</a:t>
            </a:r>
            <a:endParaRPr lang="en-US" dirty="0"/>
          </a:p>
          <a:p>
            <a:pPr lvl="2"/>
            <a:r>
              <a:rPr lang="en-US" dirty="0"/>
              <a:t>Auditor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simulasi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audit yang </a:t>
            </a:r>
            <a:r>
              <a:rPr lang="en-US" dirty="0" err="1"/>
              <a:t>digeneralisasi</a:t>
            </a:r>
            <a:r>
              <a:rPr lang="en-US" dirty="0"/>
              <a:t> (GAS) </a:t>
            </a:r>
            <a:r>
              <a:rPr lang="en-US" dirty="0" err="1"/>
              <a:t>atau</a:t>
            </a:r>
            <a:r>
              <a:rPr lang="en-US" dirty="0"/>
              <a:t> 4GL</a:t>
            </a:r>
          </a:p>
          <a:p>
            <a:pPr lvl="2"/>
            <a:r>
              <a:rPr lang="en-US" dirty="0"/>
              <a:t>Auditor </a:t>
            </a:r>
            <a:r>
              <a:rPr lang="en-US" dirty="0" err="1"/>
              <a:t>menjalankan</a:t>
            </a:r>
            <a:r>
              <a:rPr lang="en-US" dirty="0"/>
              <a:t> program </a:t>
            </a:r>
            <a:r>
              <a:rPr lang="en-US" dirty="0" err="1"/>
              <a:t>simulasi</a:t>
            </a:r>
            <a:r>
              <a:rPr lang="en-US" dirty="0"/>
              <a:t> (</a:t>
            </a:r>
            <a:r>
              <a:rPr lang="en-US" dirty="0" err="1"/>
              <a:t>mencoba</a:t>
            </a:r>
            <a:r>
              <a:rPr lang="en-US" dirty="0"/>
              <a:t> proses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tiruannya</a:t>
            </a:r>
            <a:r>
              <a:rPr lang="en-US" dirty="0"/>
              <a:t>/ </a:t>
            </a:r>
            <a:r>
              <a:rPr lang="en-US" dirty="0" err="1"/>
              <a:t>simulasi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Auditor </a:t>
            </a:r>
            <a:r>
              <a:rPr lang="en-US" dirty="0" err="1"/>
              <a:t>mengevaluasi</a:t>
            </a:r>
            <a:r>
              <a:rPr lang="en-US" dirty="0"/>
              <a:t> &amp; </a:t>
            </a:r>
            <a:r>
              <a:rPr lang="en-US" dirty="0" err="1"/>
              <a:t>rekonsiliasi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uji</a:t>
            </a:r>
            <a:r>
              <a:rPr lang="en-US" dirty="0"/>
              <a:t> (</a:t>
            </a:r>
            <a:r>
              <a:rPr lang="en-US" dirty="0" err="1"/>
              <a:t>membandingkan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simulasi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sebenarnya</a:t>
            </a:r>
            <a:r>
              <a:rPr lang="en-US" dirty="0"/>
              <a:t>).</a:t>
            </a:r>
          </a:p>
          <a:p>
            <a:pPr marL="0" indent="0">
              <a:buNone/>
            </a:pPr>
            <a:endParaRPr lang="en-US" b="1" dirty="0"/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483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136</Words>
  <Application>Microsoft Office PowerPoint</Application>
  <PresentationFormat>Widescreen</PresentationFormat>
  <Paragraphs>62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Alat dan Teknik Audit Berbantuan Komputer (CAATT) </vt:lpstr>
      <vt:lpstr>Pengendalian Aplikasi</vt:lpstr>
      <vt:lpstr>Pengendalian Aplikasi</vt:lpstr>
      <vt:lpstr>Menguji Berbagai Pengendalian Aplikasi Komputer</vt:lpstr>
      <vt:lpstr>Alat dan Teknik Audit Berbantuan Aplikasi Komputer untuk Menguji Pengendalian</vt:lpstr>
      <vt:lpstr>Alat dan Teknik Audit Berbantuan Aplikasi Komputer untuk Menguji Pengendalian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Alat dan Teknik Audit Berbantuan Komputer (CAATT)</dc:title>
  <dc:creator>deni</dc:creator>
  <cp:lastModifiedBy>deni</cp:lastModifiedBy>
  <cp:revision>5</cp:revision>
  <dcterms:created xsi:type="dcterms:W3CDTF">2017-11-22T09:40:34Z</dcterms:created>
  <dcterms:modified xsi:type="dcterms:W3CDTF">2017-11-22T10:12:00Z</dcterms:modified>
</cp:coreProperties>
</file>