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2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7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0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1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3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6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6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6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4F66C-4F47-4243-9C5E-F09C8AE60C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4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Bab </a:t>
            </a:r>
            <a:r>
              <a:rPr lang="en-US" dirty="0"/>
              <a:t>11 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&amp; </a:t>
            </a:r>
            <a:r>
              <a:rPr lang="en-US" dirty="0" err="1" smtClean="0"/>
              <a:t>Kecurangan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61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Kecurangan</a:t>
            </a:r>
            <a:r>
              <a:rPr lang="en-US" b="1" dirty="0" smtClean="0"/>
              <a:t> (</a:t>
            </a:r>
            <a:r>
              <a:rPr lang="en-US" b="1" i="1" dirty="0" smtClean="0"/>
              <a:t>fraud</a:t>
            </a:r>
            <a:r>
              <a:rPr lang="en-US" b="1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Kesalahan</a:t>
            </a:r>
            <a:r>
              <a:rPr lang="en-US" b="1" dirty="0" smtClean="0"/>
              <a:t> </a:t>
            </a:r>
            <a:r>
              <a:rPr lang="en-US" b="1" dirty="0" err="1"/>
              <a:t>penyajian</a:t>
            </a:r>
            <a:r>
              <a:rPr lang="en-US" b="1" dirty="0"/>
              <a:t> </a:t>
            </a:r>
            <a:r>
              <a:rPr lang="en-US" dirty="0" err="1"/>
              <a:t>suatu</a:t>
            </a:r>
            <a:r>
              <a:rPr lang="en-US" dirty="0"/>
              <a:t> </a:t>
            </a:r>
            <a:r>
              <a:rPr lang="en-US" b="1" dirty="0" err="1"/>
              <a:t>fakta</a:t>
            </a:r>
            <a:r>
              <a:rPr lang="en-US" b="1" dirty="0"/>
              <a:t> material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 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menipu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membuat</a:t>
            </a:r>
            <a:r>
              <a:rPr lang="en-US" dirty="0"/>
              <a:t> korban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).</a:t>
            </a:r>
            <a:br>
              <a:rPr lang="en-US" dirty="0"/>
            </a:br>
            <a:r>
              <a:rPr lang="en-US" b="1" dirty="0"/>
              <a:t>Lima </a:t>
            </a:r>
            <a:r>
              <a:rPr lang="en-US" b="1" dirty="0" err="1"/>
              <a:t>syarat</a:t>
            </a:r>
            <a:r>
              <a:rPr lang="en-US" b="1" dirty="0"/>
              <a:t> </a:t>
            </a:r>
            <a:r>
              <a:rPr lang="en-US" dirty="0" err="1"/>
              <a:t>dinyatakan</a:t>
            </a:r>
            <a:r>
              <a:rPr lang="en-US" b="1" dirty="0"/>
              <a:t> </a:t>
            </a:r>
            <a:r>
              <a:rPr lang="en-US" b="1" dirty="0" err="1"/>
              <a:t>curang</a:t>
            </a:r>
            <a:r>
              <a:rPr lang="en-US" b="1" dirty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1. </a:t>
            </a:r>
            <a:r>
              <a:rPr lang="en-US" b="1" dirty="0" err="1"/>
              <a:t>Kesalahan</a:t>
            </a:r>
            <a:r>
              <a:rPr lang="en-US" b="1" dirty="0"/>
              <a:t> </a:t>
            </a:r>
            <a:r>
              <a:rPr lang="en-US" b="1" dirty="0" err="1"/>
              <a:t>penyajian</a:t>
            </a:r>
            <a:r>
              <a:rPr lang="en-US" dirty="0"/>
              <a:t> (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diungkapkan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2. </a:t>
            </a:r>
            <a:r>
              <a:rPr lang="en-US" b="1" dirty="0" err="1"/>
              <a:t>Fakta</a:t>
            </a:r>
            <a:r>
              <a:rPr lang="en-US" b="1" dirty="0"/>
              <a:t> material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Ada </a:t>
            </a:r>
            <a:r>
              <a:rPr lang="en-US" b="1" dirty="0" err="1"/>
              <a:t>Niat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4. </a:t>
            </a:r>
            <a:r>
              <a:rPr lang="en-US" b="1" dirty="0" err="1"/>
              <a:t>Ketergantungan</a:t>
            </a:r>
            <a:r>
              <a:rPr lang="en-US" b="1" dirty="0"/>
              <a:t> </a:t>
            </a: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 </a:t>
            </a:r>
            <a:r>
              <a:rPr lang="en-US" b="1" dirty="0" err="1"/>
              <a:t>dijustifikasi</a:t>
            </a:r>
            <a:r>
              <a:rPr lang="en-US" dirty="0"/>
              <a:t> (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substansial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/ korban).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 </a:t>
            </a:r>
            <a:r>
              <a:rPr lang="en-US" b="1" dirty="0" err="1"/>
              <a:t>kerugian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13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kecurangan</a:t>
            </a:r>
            <a:r>
              <a:rPr lang="en-US" b="1" dirty="0" smtClean="0"/>
              <a:t> di </a:t>
            </a:r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bisnis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Penipuan</a:t>
            </a:r>
            <a:r>
              <a:rPr lang="en-US" sz="3600" dirty="0" smtClean="0"/>
              <a:t> </a:t>
            </a:r>
            <a:r>
              <a:rPr lang="en-US" sz="3600" dirty="0" err="1"/>
              <a:t>disengaja</a:t>
            </a:r>
            <a:r>
              <a:rPr lang="en-US" sz="3600" dirty="0"/>
              <a:t>, </a:t>
            </a:r>
            <a:endParaRPr lang="en-US" sz="3600" dirty="0" smtClean="0"/>
          </a:p>
          <a:p>
            <a:r>
              <a:rPr lang="en-US" sz="3600" dirty="0" err="1"/>
              <a:t>P</a:t>
            </a:r>
            <a:r>
              <a:rPr lang="en-US" sz="3600" dirty="0" err="1" smtClean="0"/>
              <a:t>enyalahgunaan</a:t>
            </a:r>
            <a:r>
              <a:rPr lang="en-US" sz="3600" dirty="0" smtClean="0"/>
              <a:t> </a:t>
            </a:r>
            <a:r>
              <a:rPr lang="en-US" sz="3600" dirty="0" err="1"/>
              <a:t>aset</a:t>
            </a:r>
            <a:r>
              <a:rPr lang="en-US" sz="3600" dirty="0"/>
              <a:t> </a:t>
            </a:r>
            <a:r>
              <a:rPr lang="en-US" sz="3600" dirty="0" err="1"/>
              <a:t>perusahaan</a:t>
            </a:r>
            <a:r>
              <a:rPr lang="en-US" sz="3600" dirty="0" smtClean="0"/>
              <a:t>,</a:t>
            </a:r>
          </a:p>
          <a:p>
            <a:r>
              <a:rPr lang="en-US" sz="3600" dirty="0" err="1"/>
              <a:t>M</a:t>
            </a:r>
            <a:r>
              <a:rPr lang="en-US" sz="3600" dirty="0" err="1" smtClean="0"/>
              <a:t>anipulasi</a:t>
            </a:r>
            <a:r>
              <a:rPr lang="en-US" sz="3600" dirty="0" smtClean="0"/>
              <a:t> </a:t>
            </a:r>
            <a:r>
              <a:rPr lang="en-US" sz="3600" dirty="0"/>
              <a:t>data </a:t>
            </a:r>
            <a:r>
              <a:rPr lang="en-US" sz="3600" dirty="0" err="1"/>
              <a:t>keuangan</a:t>
            </a:r>
            <a:r>
              <a:rPr lang="en-US" sz="3600" dirty="0"/>
              <a:t> demi </a:t>
            </a:r>
            <a:r>
              <a:rPr lang="en-US" sz="3600" dirty="0" err="1"/>
              <a:t>keuntungan</a:t>
            </a:r>
            <a:r>
              <a:rPr lang="en-US" sz="3600" dirty="0"/>
              <a:t> </a:t>
            </a:r>
            <a:r>
              <a:rPr lang="en-US" sz="3600" dirty="0" err="1"/>
              <a:t>pelaku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1242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Kecurangan</a:t>
            </a:r>
            <a:r>
              <a:rPr lang="en-US" b="1" dirty="0" smtClean="0"/>
              <a:t> </a:t>
            </a:r>
            <a:r>
              <a:rPr lang="en-US" b="1" dirty="0" err="1" smtClean="0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Kecurangan</a:t>
            </a:r>
            <a:r>
              <a:rPr lang="en-US" sz="3600" b="1" dirty="0"/>
              <a:t> </a:t>
            </a:r>
            <a:r>
              <a:rPr lang="en-US" sz="3600" b="1" dirty="0" err="1"/>
              <a:t>bisnis</a:t>
            </a:r>
            <a:r>
              <a:rPr lang="en-US" sz="3600" b="1" dirty="0"/>
              <a:t> </a:t>
            </a:r>
            <a:r>
              <a:rPr lang="en-US" sz="3600" dirty="0" err="1"/>
              <a:t>disebut</a:t>
            </a:r>
            <a:r>
              <a:rPr lang="en-US" sz="3600" dirty="0"/>
              <a:t> juga </a:t>
            </a:r>
            <a:r>
              <a:rPr lang="en-US" sz="3600" b="1" dirty="0" err="1"/>
              <a:t>kejahatan</a:t>
            </a:r>
            <a:r>
              <a:rPr lang="en-US" sz="3600" b="1" dirty="0"/>
              <a:t> </a:t>
            </a:r>
            <a:r>
              <a:rPr lang="en-US" sz="3600" b="1" dirty="0" err="1"/>
              <a:t>kerah</a:t>
            </a:r>
            <a:r>
              <a:rPr lang="en-US" sz="3600" b="1" dirty="0"/>
              <a:t> </a:t>
            </a:r>
            <a:r>
              <a:rPr lang="en-US" sz="3600" b="1" dirty="0" err="1"/>
              <a:t>putih</a:t>
            </a:r>
            <a:r>
              <a:rPr lang="en-US" sz="3600" b="1" dirty="0"/>
              <a:t>/ </a:t>
            </a:r>
            <a:r>
              <a:rPr lang="en-US" sz="3600" b="1" dirty="0" err="1"/>
              <a:t>pengingkaran</a:t>
            </a:r>
            <a:r>
              <a:rPr lang="en-US" sz="3600" b="1" dirty="0"/>
              <a:t>/ </a:t>
            </a:r>
            <a:r>
              <a:rPr lang="en-US" sz="3600" b="1" dirty="0" err="1"/>
              <a:t>penggelapan</a:t>
            </a:r>
            <a:r>
              <a:rPr lang="en-US" sz="3600" b="1" dirty="0"/>
              <a:t>/ </a:t>
            </a:r>
            <a:r>
              <a:rPr lang="en-US" sz="3600" b="1" dirty="0" err="1"/>
              <a:t>ketidakwajaran</a:t>
            </a:r>
            <a:r>
              <a:rPr lang="en-US" sz="3600" b="1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4144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tingkat</a:t>
            </a:r>
            <a:r>
              <a:rPr lang="en-US" b="1" dirty="0"/>
              <a:t> </a:t>
            </a:r>
            <a:r>
              <a:rPr lang="en-US" b="1" dirty="0" err="1"/>
              <a:t>kecurangan</a:t>
            </a:r>
            <a:r>
              <a:rPr lang="en-US" b="1" dirty="0"/>
              <a:t> </a:t>
            </a:r>
            <a:r>
              <a:rPr lang="en-US" dirty="0"/>
              <a:t>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dideteksi</a:t>
            </a:r>
            <a:r>
              <a:rPr lang="en-US" dirty="0"/>
              <a:t> auditor: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1. </a:t>
            </a:r>
            <a:r>
              <a:rPr lang="en-US" sz="3600" b="1" dirty="0" err="1"/>
              <a:t>Kejahatan</a:t>
            </a:r>
            <a:r>
              <a:rPr lang="en-US" sz="3600" b="1" dirty="0"/>
              <a:t> </a:t>
            </a:r>
            <a:r>
              <a:rPr lang="en-US" sz="3600" b="1" dirty="0" err="1"/>
              <a:t>Karyawan</a:t>
            </a: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Dilakukan</a:t>
            </a:r>
            <a:r>
              <a:rPr lang="en-US" sz="3600" dirty="0"/>
              <a:t> non-</a:t>
            </a:r>
            <a:r>
              <a:rPr lang="en-US" sz="3600" dirty="0" err="1"/>
              <a:t>manajemen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tiga</a:t>
            </a:r>
            <a:r>
              <a:rPr lang="en-US" sz="3600" dirty="0"/>
              <a:t> </a:t>
            </a:r>
            <a:r>
              <a:rPr lang="en-US" sz="3600" dirty="0" err="1"/>
              <a:t>tahap</a:t>
            </a:r>
            <a:r>
              <a:rPr lang="en-US" sz="3600" dirty="0"/>
              <a:t> proses </a:t>
            </a:r>
            <a:r>
              <a:rPr lang="en-US" sz="3600" dirty="0" err="1"/>
              <a:t>kecurangan</a:t>
            </a:r>
            <a:r>
              <a:rPr lang="en-US" sz="3600" dirty="0"/>
              <a:t>:</a:t>
            </a:r>
          </a:p>
          <a:p>
            <a:pPr marL="0" indent="0">
              <a:buNone/>
            </a:pPr>
            <a:r>
              <a:rPr lang="en-US" sz="3600" dirty="0"/>
              <a:t>a. </a:t>
            </a:r>
            <a:r>
              <a:rPr lang="en-US" sz="3600" dirty="0" err="1"/>
              <a:t>Mencuri</a:t>
            </a:r>
            <a:r>
              <a:rPr lang="en-US" sz="3600" dirty="0"/>
              <a:t> </a:t>
            </a:r>
            <a:r>
              <a:rPr lang="en-US" sz="3600" dirty="0" err="1"/>
              <a:t>aset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b. </a:t>
            </a:r>
            <a:r>
              <a:rPr lang="en-US" sz="3600" dirty="0" err="1"/>
              <a:t>Mengoversi</a:t>
            </a:r>
            <a:r>
              <a:rPr lang="en-US" sz="3600" dirty="0"/>
              <a:t> </a:t>
            </a:r>
            <a:r>
              <a:rPr lang="en-US" sz="3600" dirty="0" err="1"/>
              <a:t>aset</a:t>
            </a:r>
            <a:r>
              <a:rPr lang="en-US" sz="3600" dirty="0"/>
              <a:t> (</a:t>
            </a:r>
            <a:r>
              <a:rPr lang="en-US" sz="3600" dirty="0" err="1"/>
              <a:t>contoh</a:t>
            </a:r>
            <a:r>
              <a:rPr lang="en-US" sz="3600" dirty="0"/>
              <a:t>: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uang</a:t>
            </a:r>
            <a:r>
              <a:rPr lang="en-US" sz="3600" dirty="0"/>
              <a:t>)</a:t>
            </a:r>
          </a:p>
          <a:p>
            <a:pPr marL="0" indent="0">
              <a:buNone/>
            </a:pPr>
            <a:r>
              <a:rPr lang="en-US" sz="3600" dirty="0"/>
              <a:t>c. </a:t>
            </a:r>
            <a:r>
              <a:rPr lang="en-US" sz="3600" dirty="0" err="1"/>
              <a:t>Menutupi</a:t>
            </a:r>
            <a:r>
              <a:rPr lang="en-US" sz="3600" dirty="0"/>
              <a:t> </a:t>
            </a:r>
            <a:r>
              <a:rPr lang="en-US" sz="3600" dirty="0" err="1"/>
              <a:t>kejahatan</a:t>
            </a:r>
            <a:r>
              <a:rPr lang="en-US" sz="3600" dirty="0"/>
              <a:t> &amp; </a:t>
            </a:r>
            <a:r>
              <a:rPr lang="en-US" sz="3600" dirty="0" err="1"/>
              <a:t>menghindari</a:t>
            </a:r>
            <a:r>
              <a:rPr lang="en-US" sz="3600" dirty="0"/>
              <a:t> </a:t>
            </a:r>
            <a:r>
              <a:rPr lang="en-US" sz="3600" dirty="0" err="1"/>
              <a:t>deteksi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dirty="0" err="1" smtClean="0"/>
              <a:t>pengendalian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6996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tingkat</a:t>
            </a:r>
            <a:r>
              <a:rPr lang="en-US" b="1" dirty="0"/>
              <a:t> </a:t>
            </a:r>
            <a:r>
              <a:rPr lang="en-US" b="1" dirty="0" err="1"/>
              <a:t>kecurangan</a:t>
            </a:r>
            <a:r>
              <a:rPr lang="en-US" b="1" dirty="0"/>
              <a:t> </a:t>
            </a:r>
            <a:r>
              <a:rPr lang="en-US" dirty="0"/>
              <a:t>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dideteksi</a:t>
            </a:r>
            <a:r>
              <a:rPr lang="en-US" dirty="0"/>
              <a:t> auditor: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b="1" dirty="0" err="1"/>
              <a:t>Manajemen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lolos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nyata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pencurian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langsung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= 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Caranya</a:t>
            </a:r>
            <a:r>
              <a:rPr lang="en-US" dirty="0" smtClean="0"/>
              <a:t> </a:t>
            </a:r>
            <a:r>
              <a:rPr lang="en-US" dirty="0" err="1"/>
              <a:t>menggelembungkan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menunda</a:t>
            </a:r>
            <a:r>
              <a:rPr lang="en-US" dirty="0"/>
              <a:t> </a:t>
            </a:r>
            <a:r>
              <a:rPr lang="en-US" dirty="0" err="1"/>
              <a:t>pengakuan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kebangkrutan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b="1" dirty="0" err="1" smtClean="0"/>
              <a:t>Tiga</a:t>
            </a:r>
            <a:r>
              <a:rPr lang="en-US" b="1" dirty="0" smtClean="0"/>
              <a:t> </a:t>
            </a:r>
            <a:r>
              <a:rPr lang="en-US" b="1" dirty="0" err="1"/>
              <a:t>karakteristik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r>
              <a:rPr lang="en-US" b="1" dirty="0"/>
              <a:t> </a:t>
            </a: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manajemen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yang </a:t>
            </a:r>
            <a:r>
              <a:rPr lang="en-US" dirty="0" err="1"/>
              <a:t>berkuasa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internal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ilusi</a:t>
            </a:r>
            <a:r>
              <a:rPr lang="en-US" dirty="0"/>
              <a:t> (</a:t>
            </a:r>
            <a:r>
              <a:rPr lang="en-US" dirty="0" err="1"/>
              <a:t>palsu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Kecurangan</a:t>
            </a:r>
            <a:r>
              <a:rPr lang="en-US" dirty="0"/>
              <a:t> yang </a:t>
            </a:r>
            <a:r>
              <a:rPr lang="en-US" dirty="0" err="1"/>
              <a:t>menyalahgunakan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69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Klasifikasi</a:t>
            </a:r>
            <a:r>
              <a:rPr lang="en-US" b="1" dirty="0" smtClean="0"/>
              <a:t> Donald </a:t>
            </a:r>
            <a:r>
              <a:rPr lang="en-US" b="1" dirty="0" err="1" smtClean="0"/>
              <a:t>Cressey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Donald </a:t>
            </a:r>
            <a:r>
              <a:rPr lang="en-US" sz="3600" b="1" dirty="0" err="1"/>
              <a:t>Cressey</a:t>
            </a:r>
            <a:r>
              <a:rPr lang="en-US" sz="3600" dirty="0"/>
              <a:t> </a:t>
            </a:r>
            <a:r>
              <a:rPr lang="en-US" sz="3600" dirty="0" err="1"/>
              <a:t>mengklasifikasi</a:t>
            </a:r>
            <a:r>
              <a:rPr lang="en-US" sz="3600" dirty="0"/>
              <a:t> </a:t>
            </a:r>
            <a:r>
              <a:rPr lang="en-US" sz="3600" b="1" dirty="0" err="1"/>
              <a:t>tiga</a:t>
            </a:r>
            <a:r>
              <a:rPr lang="en-US" sz="3600" b="1" dirty="0"/>
              <a:t> </a:t>
            </a:r>
            <a:r>
              <a:rPr lang="en-US" sz="3600" b="1" dirty="0" err="1"/>
              <a:t>kategori</a:t>
            </a:r>
            <a:r>
              <a:rPr lang="en-US" sz="3600" b="1" dirty="0"/>
              <a:t> </a:t>
            </a:r>
            <a:r>
              <a:rPr lang="en-US" sz="3600" b="1" dirty="0" err="1"/>
              <a:t>umum</a:t>
            </a:r>
            <a:r>
              <a:rPr lang="en-US" sz="3600" b="1" dirty="0"/>
              <a:t> </a:t>
            </a:r>
            <a:r>
              <a:rPr lang="en-US" sz="3600" b="1" dirty="0" err="1"/>
              <a:t>motivasi</a:t>
            </a:r>
            <a:r>
              <a:rPr lang="en-US" sz="3600" b="1" dirty="0"/>
              <a:t> </a:t>
            </a:r>
            <a:r>
              <a:rPr lang="en-US" sz="3600" b="1" dirty="0" err="1"/>
              <a:t>kecurangan</a:t>
            </a:r>
            <a:r>
              <a:rPr lang="en-US" sz="3600" b="1" dirty="0"/>
              <a:t> (</a:t>
            </a:r>
            <a:r>
              <a:rPr lang="en-US" sz="3600" b="1" dirty="0" err="1"/>
              <a:t>segitiga</a:t>
            </a:r>
            <a:r>
              <a:rPr lang="en-US" sz="3600" b="1" dirty="0"/>
              <a:t> </a:t>
            </a:r>
            <a:r>
              <a:rPr lang="en-US" sz="3600" b="1" dirty="0" err="1"/>
              <a:t>kecurangan</a:t>
            </a:r>
            <a:r>
              <a:rPr lang="en-US" sz="3600" b="1" dirty="0"/>
              <a:t>)</a:t>
            </a:r>
            <a:r>
              <a:rPr lang="en-US" sz="3600" dirty="0"/>
              <a:t>:</a:t>
            </a:r>
          </a:p>
          <a:p>
            <a:pPr marL="0" indent="0">
              <a:buNone/>
            </a:pPr>
            <a:r>
              <a:rPr lang="en-US" sz="3600" dirty="0"/>
              <a:t>1. </a:t>
            </a:r>
            <a:r>
              <a:rPr lang="en-US" sz="3600" dirty="0" err="1"/>
              <a:t>Tekanan</a:t>
            </a:r>
            <a:r>
              <a:rPr lang="en-US" sz="3600" dirty="0"/>
              <a:t> </a:t>
            </a:r>
            <a:r>
              <a:rPr lang="en-US" sz="3600" dirty="0" err="1"/>
              <a:t>situasional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2. </a:t>
            </a:r>
            <a:r>
              <a:rPr lang="en-US" sz="3600" dirty="0" err="1"/>
              <a:t>Peluang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3. </a:t>
            </a:r>
            <a:r>
              <a:rPr lang="en-US" sz="3600" dirty="0" err="1"/>
              <a:t>Karakteristik</a:t>
            </a:r>
            <a:r>
              <a:rPr lang="en-US" sz="3600" dirty="0"/>
              <a:t> </a:t>
            </a:r>
            <a:r>
              <a:rPr lang="en-US" sz="3600" dirty="0" err="1"/>
              <a:t>pribadi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0779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Peluang</a:t>
            </a:r>
            <a:r>
              <a:rPr lang="en-US" b="1" dirty="0" smtClean="0"/>
              <a:t> </a:t>
            </a:r>
            <a:r>
              <a:rPr lang="en-US" b="1" dirty="0" err="1" smtClean="0"/>
              <a:t>Kecurangan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Peluang</a:t>
            </a:r>
            <a:r>
              <a:rPr lang="en-US" b="1" dirty="0"/>
              <a:t> = </a:t>
            </a:r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aset</a:t>
            </a:r>
            <a:r>
              <a:rPr lang="en-US" b="1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Faktor</a:t>
            </a:r>
            <a:r>
              <a:rPr lang="en-US" b="1" dirty="0"/>
              <a:t> </a:t>
            </a:r>
            <a:r>
              <a:rPr lang="en-US" b="1" dirty="0" err="1"/>
              <a:t>peluang</a:t>
            </a:r>
            <a:r>
              <a:rPr lang="en-US" b="1" dirty="0"/>
              <a:t> </a:t>
            </a:r>
            <a:r>
              <a:rPr lang="en-US" dirty="0"/>
              <a:t>yang </a:t>
            </a:r>
            <a:r>
              <a:rPr lang="en-US" dirty="0" err="1"/>
              <a:t>menimbulkan</a:t>
            </a:r>
            <a:r>
              <a:rPr lang="en-US" dirty="0"/>
              <a:t> </a:t>
            </a:r>
            <a:r>
              <a:rPr lang="en-US" b="1" dirty="0" err="1"/>
              <a:t>kerugian</a:t>
            </a:r>
            <a:r>
              <a:rPr lang="en-US" b="1" dirty="0"/>
              <a:t> </a:t>
            </a:r>
            <a:r>
              <a:rPr lang="en-US" dirty="0" err="1"/>
              <a:t>atas</a:t>
            </a:r>
            <a:r>
              <a:rPr lang="en-US" b="1" dirty="0"/>
              <a:t> </a:t>
            </a:r>
            <a:r>
              <a:rPr lang="en-US" b="1" i="1" dirty="0"/>
              <a:t>fraud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Gender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laki</a:t>
            </a:r>
            <a:r>
              <a:rPr lang="en-US" dirty="0"/>
              <a:t> - </a:t>
            </a:r>
            <a:r>
              <a:rPr lang="en-US" dirty="0" err="1"/>
              <a:t>laki</a:t>
            </a:r>
            <a:r>
              <a:rPr lang="en-US" dirty="0"/>
              <a:t> </a:t>
            </a:r>
            <a:r>
              <a:rPr lang="en-US" dirty="0" err="1"/>
              <a:t>menduduki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Posisi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,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Usia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umumnya</a:t>
            </a:r>
            <a:r>
              <a:rPr lang="en-US" dirty="0"/>
              <a:t> yang senior </a:t>
            </a:r>
            <a:r>
              <a:rPr lang="en-US" dirty="0" err="1"/>
              <a:t>jabatannya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Pendidikan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umumnya</a:t>
            </a:r>
            <a:r>
              <a:rPr lang="en-US" dirty="0"/>
              <a:t> yang </a:t>
            </a:r>
            <a:r>
              <a:rPr lang="en-US" dirty="0" err="1"/>
              <a:t>jenjang</a:t>
            </a:r>
            <a:r>
              <a:rPr lang="en-US" dirty="0"/>
              <a:t> </a:t>
            </a:r>
            <a:r>
              <a:rPr lang="en-US" dirty="0" err="1"/>
              <a:t>pendidikannya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jabatannya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Kolusi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bawahannya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dideteksi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kolusi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72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Masalah-Masalah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b="1" dirty="0" smtClean="0"/>
              <a:t>Masalah mendasari akar kekhawatiran peraturan keamanan federan dan pelaporan akuntansi: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1</a:t>
            </a:r>
            <a:r>
              <a:rPr lang="en-US" sz="3200" b="1" dirty="0"/>
              <a:t>. Auditor </a:t>
            </a:r>
            <a:r>
              <a:rPr lang="en-US" sz="3200" b="1" dirty="0" err="1"/>
              <a:t>kurang</a:t>
            </a:r>
            <a:r>
              <a:rPr lang="en-US" sz="3200" b="1" dirty="0"/>
              <a:t> </a:t>
            </a:r>
            <a:r>
              <a:rPr lang="en-US" sz="3200" b="1" dirty="0" err="1"/>
              <a:t>independen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2. </a:t>
            </a:r>
            <a:r>
              <a:rPr lang="en-US" sz="3200" b="1" dirty="0" err="1"/>
              <a:t>Komisaris</a:t>
            </a:r>
            <a:r>
              <a:rPr lang="en-US" sz="3200" b="1" dirty="0"/>
              <a:t> </a:t>
            </a:r>
            <a:r>
              <a:rPr lang="en-US" sz="3200" b="1" dirty="0" err="1"/>
              <a:t>kurang</a:t>
            </a:r>
            <a:r>
              <a:rPr lang="en-US" sz="3200" b="1" dirty="0"/>
              <a:t> </a:t>
            </a:r>
            <a:r>
              <a:rPr lang="en-US" sz="3200" b="1" dirty="0" err="1"/>
              <a:t>independen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3. </a:t>
            </a:r>
            <a:r>
              <a:rPr lang="en-US" sz="3200" b="1" dirty="0" err="1"/>
              <a:t>Skema</a:t>
            </a:r>
            <a:r>
              <a:rPr lang="en-US" sz="3200" b="1" dirty="0"/>
              <a:t> </a:t>
            </a:r>
            <a:r>
              <a:rPr lang="en-US" sz="3200" b="1" dirty="0" err="1"/>
              <a:t>kompensasi</a:t>
            </a:r>
            <a:r>
              <a:rPr lang="en-US" sz="3200" b="1" dirty="0"/>
              <a:t> </a:t>
            </a:r>
            <a:r>
              <a:rPr lang="en-US" sz="3200" b="1" dirty="0" err="1"/>
              <a:t>eksekutif</a:t>
            </a:r>
            <a:r>
              <a:rPr lang="en-US" sz="3200" b="1" dirty="0"/>
              <a:t> </a:t>
            </a:r>
            <a:r>
              <a:rPr lang="en-US" sz="3200" b="1" dirty="0" err="1"/>
              <a:t>meragukan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4. </a:t>
            </a:r>
            <a:r>
              <a:rPr lang="en-US" sz="3200" b="1" dirty="0" err="1"/>
              <a:t>Praktek</a:t>
            </a:r>
            <a:r>
              <a:rPr lang="en-US" sz="3200" b="1" dirty="0"/>
              <a:t> </a:t>
            </a:r>
            <a:r>
              <a:rPr lang="en-US" sz="3200" b="1" dirty="0" err="1"/>
              <a:t>akuntansi</a:t>
            </a:r>
            <a:r>
              <a:rPr lang="en-US" sz="3200" b="1" dirty="0"/>
              <a:t> </a:t>
            </a:r>
            <a:r>
              <a:rPr lang="en-US" sz="3200" b="1" dirty="0" err="1"/>
              <a:t>tidak</a:t>
            </a:r>
            <a:r>
              <a:rPr lang="en-US" sz="3200" b="1" dirty="0"/>
              <a:t> </a:t>
            </a:r>
            <a:r>
              <a:rPr lang="en-US" sz="3200" b="1" dirty="0" err="1"/>
              <a:t>wajar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0090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Undang-Undang</a:t>
            </a:r>
            <a:r>
              <a:rPr lang="en-US" b="1" dirty="0" smtClean="0"/>
              <a:t> </a:t>
            </a:r>
            <a:r>
              <a:rPr lang="en-US" b="1" dirty="0" err="1" smtClean="0"/>
              <a:t>Kecurangan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Undang</a:t>
            </a:r>
            <a:r>
              <a:rPr lang="en-US" b="1" dirty="0"/>
              <a:t> - </a:t>
            </a:r>
            <a:r>
              <a:rPr lang="en-US" b="1" dirty="0" err="1"/>
              <a:t>undang</a:t>
            </a:r>
            <a:r>
              <a:rPr lang="en-US" b="1" dirty="0"/>
              <a:t> Sarbanes - Oxley </a:t>
            </a:r>
            <a:r>
              <a:rPr lang="en-US" dirty="0"/>
              <a:t>(</a:t>
            </a:r>
            <a:r>
              <a:rPr lang="en-US" dirty="0" err="1"/>
              <a:t>Juli</a:t>
            </a:r>
            <a:r>
              <a:rPr lang="en-US" dirty="0"/>
              <a:t> 2002)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turunnya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investor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(</a:t>
            </a:r>
            <a:r>
              <a:rPr lang="en-US" dirty="0" err="1"/>
              <a:t>kasus</a:t>
            </a:r>
            <a:r>
              <a:rPr lang="en-US" dirty="0"/>
              <a:t> Enron, </a:t>
            </a:r>
            <a:r>
              <a:rPr lang="en-US" dirty="0" err="1"/>
              <a:t>dll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b="1" dirty="0" err="1"/>
              <a:t>Prinsip</a:t>
            </a:r>
            <a:r>
              <a:rPr lang="en-US" b="1" dirty="0"/>
              <a:t> yang </a:t>
            </a:r>
            <a:r>
              <a:rPr lang="en-US" b="1" dirty="0" err="1"/>
              <a:t>direformasi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UU Sarbanes - Oxley: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1. Dewan </a:t>
            </a:r>
            <a:r>
              <a:rPr lang="en-US" b="1" dirty="0" err="1"/>
              <a:t>Pengawas</a:t>
            </a:r>
            <a:r>
              <a:rPr lang="en-US" b="1" dirty="0"/>
              <a:t> </a:t>
            </a:r>
            <a:r>
              <a:rPr lang="en-US" b="1" dirty="0" err="1"/>
              <a:t>Akuntansi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Independensi</a:t>
            </a:r>
            <a:r>
              <a:rPr lang="en-US" b="1" dirty="0"/>
              <a:t> Auditor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3. Tata </a:t>
            </a:r>
            <a:r>
              <a:rPr lang="en-US" b="1" dirty="0" err="1"/>
              <a:t>Kelola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Perusahaan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4. </a:t>
            </a:r>
            <a:r>
              <a:rPr lang="en-US" b="1" dirty="0" err="1"/>
              <a:t>Pengungkapan</a:t>
            </a:r>
            <a:r>
              <a:rPr lang="en-US" b="1" dirty="0"/>
              <a:t> Perusahaan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b="1" dirty="0" err="1"/>
              <a:t>Manajemen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5. </a:t>
            </a:r>
            <a:r>
              <a:rPr lang="en-US" b="1" dirty="0" err="1"/>
              <a:t>Hukuman</a:t>
            </a:r>
            <a:r>
              <a:rPr lang="en-US" b="1" dirty="0"/>
              <a:t> </a:t>
            </a: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Tindak</a:t>
            </a:r>
            <a:r>
              <a:rPr lang="en-US" b="1" dirty="0"/>
              <a:t> </a:t>
            </a:r>
            <a:r>
              <a:rPr lang="en-US" b="1" dirty="0" err="1"/>
              <a:t>Kriminal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58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Anti </a:t>
            </a:r>
            <a:r>
              <a:rPr lang="en-US" dirty="0" err="1" smtClean="0"/>
              <a:t>Kecurangan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/>
              <a:t>Profesi</a:t>
            </a:r>
            <a:r>
              <a:rPr lang="en-US" sz="3600" b="1" dirty="0"/>
              <a:t> </a:t>
            </a:r>
            <a:r>
              <a:rPr lang="en-US" sz="3600" b="1" dirty="0" err="1"/>
              <a:t>antikecurangan</a:t>
            </a:r>
            <a:r>
              <a:rPr lang="en-US" sz="3600" b="1" dirty="0"/>
              <a:t>:</a:t>
            </a:r>
            <a:endParaRPr lang="en-US" sz="3600" dirty="0"/>
          </a:p>
          <a:p>
            <a:r>
              <a:rPr lang="en-US" sz="3600" dirty="0" err="1" smtClean="0"/>
              <a:t>Asisten</a:t>
            </a:r>
            <a:r>
              <a:rPr lang="en-US" sz="3600" dirty="0" smtClean="0"/>
              <a:t> </a:t>
            </a:r>
            <a:r>
              <a:rPr lang="en-US" sz="3600" dirty="0" err="1"/>
              <a:t>pengacara</a:t>
            </a:r>
            <a:r>
              <a:rPr lang="en-US" sz="3600" dirty="0"/>
              <a:t> </a:t>
            </a:r>
          </a:p>
          <a:p>
            <a:r>
              <a:rPr lang="en-US" sz="3600" dirty="0" err="1" smtClean="0"/>
              <a:t>Akuntan</a:t>
            </a:r>
            <a:r>
              <a:rPr lang="en-US" sz="3600" dirty="0" smtClean="0"/>
              <a:t> </a:t>
            </a:r>
            <a:r>
              <a:rPr lang="en-US" sz="3600" dirty="0" err="1"/>
              <a:t>forensik</a:t>
            </a:r>
            <a:r>
              <a:rPr lang="en-US" sz="3600" dirty="0"/>
              <a:t>/ Auditor </a:t>
            </a:r>
            <a:r>
              <a:rPr lang="en-US" sz="3600" dirty="0" err="1"/>
              <a:t>Kecurangan</a:t>
            </a:r>
            <a:endParaRPr lang="en-US" sz="3600" dirty="0"/>
          </a:p>
          <a:p>
            <a:r>
              <a:rPr lang="en-US" sz="3600" dirty="0" smtClean="0"/>
              <a:t>Audit </a:t>
            </a:r>
            <a:r>
              <a:rPr lang="en-US" sz="3600" dirty="0"/>
              <a:t>internal </a:t>
            </a:r>
            <a:r>
              <a:rPr lang="en-US" sz="3600" dirty="0" err="1"/>
              <a:t>dan</a:t>
            </a:r>
            <a:r>
              <a:rPr lang="en-US" sz="3600" dirty="0"/>
              <a:t> Audit IT (auditor </a:t>
            </a:r>
            <a:r>
              <a:rPr lang="en-US" sz="3600" dirty="0" err="1"/>
              <a:t>kecurangan</a:t>
            </a:r>
            <a:r>
              <a:rPr lang="en-US" sz="3600" dirty="0"/>
              <a:t> </a:t>
            </a:r>
            <a:r>
              <a:rPr lang="en-US" sz="3600" dirty="0" err="1" smtClean="0"/>
              <a:t>spesial</a:t>
            </a:r>
            <a:r>
              <a:rPr lang="en-US" sz="3600" dirty="0"/>
              <a:t>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128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Etika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i="1" dirty="0"/>
              <a:t>ethic</a:t>
            </a:r>
            <a:r>
              <a:rPr lang="en-US" dirty="0"/>
              <a:t>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Prinsip</a:t>
            </a:r>
            <a:r>
              <a:rPr lang="en-US" sz="4000" dirty="0"/>
              <a:t> - </a:t>
            </a:r>
            <a:r>
              <a:rPr lang="en-US" sz="4000" dirty="0" err="1"/>
              <a:t>prinsip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yang </a:t>
            </a:r>
            <a:r>
              <a:rPr lang="en-US" sz="4000" dirty="0" err="1"/>
              <a:t>digunakan</a:t>
            </a:r>
            <a:r>
              <a:rPr lang="en-US" sz="4000" dirty="0"/>
              <a:t> orang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membuat</a:t>
            </a:r>
            <a:r>
              <a:rPr lang="en-US" sz="4000" dirty="0"/>
              <a:t> </a:t>
            </a:r>
            <a:r>
              <a:rPr lang="en-US" sz="4000" dirty="0" err="1"/>
              <a:t>pilihan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mengarahkan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membuat</a:t>
            </a:r>
            <a:r>
              <a:rPr lang="en-US" sz="4000" dirty="0"/>
              <a:t> </a:t>
            </a:r>
            <a:r>
              <a:rPr lang="en-US" sz="4000" dirty="0" err="1"/>
              <a:t>konsep</a:t>
            </a:r>
            <a:r>
              <a:rPr lang="en-US" sz="4000" dirty="0"/>
              <a:t> </a:t>
            </a:r>
            <a:r>
              <a:rPr lang="en-US" sz="4000" dirty="0" err="1"/>
              <a:t>benar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salah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sebuah</a:t>
            </a:r>
            <a:r>
              <a:rPr lang="en-US" sz="4000" dirty="0"/>
              <a:t> </a:t>
            </a:r>
            <a:r>
              <a:rPr lang="en-US" sz="4000" dirty="0" err="1"/>
              <a:t>situasi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9752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Asosiasi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Associated of Certified Fraud Examiners (ACFE) </a:t>
            </a:r>
            <a:r>
              <a:rPr lang="en-US" sz="3600" dirty="0" err="1"/>
              <a:t>mendidik</a:t>
            </a:r>
            <a:r>
              <a:rPr lang="en-US" sz="3600" dirty="0"/>
              <a:t>, </a:t>
            </a:r>
            <a:r>
              <a:rPr lang="en-US" sz="3600" dirty="0" err="1"/>
              <a:t>melatih</a:t>
            </a:r>
            <a:r>
              <a:rPr lang="en-US" sz="3600" dirty="0"/>
              <a:t>,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literatur</a:t>
            </a:r>
            <a:r>
              <a:rPr lang="en-US" sz="3600" dirty="0"/>
              <a:t>, </a:t>
            </a:r>
            <a:r>
              <a:rPr lang="en-US" sz="3600" dirty="0" err="1"/>
              <a:t>dukungan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sertifikasi</a:t>
            </a:r>
            <a:r>
              <a:rPr lang="en-US" sz="3600" dirty="0"/>
              <a:t> </a:t>
            </a:r>
            <a:r>
              <a:rPr lang="en-US" sz="3600" dirty="0" err="1"/>
              <a:t>profesi</a:t>
            </a:r>
            <a:r>
              <a:rPr lang="en-US" sz="3600" dirty="0"/>
              <a:t> </a:t>
            </a:r>
            <a:r>
              <a:rPr lang="en-US" sz="3600" dirty="0" err="1"/>
              <a:t>akuntansi</a:t>
            </a:r>
            <a:r>
              <a:rPr lang="en-US" sz="3600" dirty="0"/>
              <a:t> anti </a:t>
            </a:r>
            <a:r>
              <a:rPr lang="en-US" sz="3600" dirty="0" err="1"/>
              <a:t>kecurangan</a:t>
            </a:r>
            <a:r>
              <a:rPr lang="en-US" sz="3600" dirty="0"/>
              <a:t>. 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b="1" dirty="0" smtClean="0"/>
              <a:t>Certified </a:t>
            </a:r>
            <a:r>
              <a:rPr lang="en-US" sz="3600" b="1" dirty="0"/>
              <a:t>Fraud </a:t>
            </a:r>
            <a:r>
              <a:rPr lang="en-US" sz="3600" b="1" dirty="0" err="1"/>
              <a:t>Examinaters</a:t>
            </a:r>
            <a:r>
              <a:rPr lang="en-US" sz="3600" b="1" dirty="0"/>
              <a:t> (CFE): </a:t>
            </a:r>
            <a:r>
              <a:rPr lang="en-US" sz="3600" dirty="0" err="1"/>
              <a:t>ahli</a:t>
            </a:r>
            <a:r>
              <a:rPr lang="en-US" sz="3600" dirty="0"/>
              <a:t> </a:t>
            </a:r>
            <a:r>
              <a:rPr lang="en-US" sz="3600" dirty="0" err="1"/>
              <a:t>konsep</a:t>
            </a:r>
            <a:r>
              <a:rPr lang="en-US" sz="3600" dirty="0"/>
              <a:t> </a:t>
            </a:r>
            <a:r>
              <a:rPr lang="en-US" sz="3600" dirty="0" err="1"/>
              <a:t>kejahatan</a:t>
            </a:r>
            <a:r>
              <a:rPr lang="en-US" sz="3600" dirty="0"/>
              <a:t> </a:t>
            </a:r>
            <a:r>
              <a:rPr lang="en-US" sz="3600" dirty="0" err="1"/>
              <a:t>kerah</a:t>
            </a:r>
            <a:r>
              <a:rPr lang="en-US" sz="3600" dirty="0"/>
              <a:t> </a:t>
            </a:r>
            <a:r>
              <a:rPr lang="en-US" sz="3600" dirty="0" err="1"/>
              <a:t>putih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347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Etika</a:t>
            </a:r>
            <a:r>
              <a:rPr lang="en-US" b="1" dirty="0"/>
              <a:t> </a:t>
            </a:r>
            <a:r>
              <a:rPr lang="en-US" b="1" dirty="0" err="1"/>
              <a:t>Bisnis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i="1" dirty="0"/>
              <a:t>business ethic</a:t>
            </a:r>
            <a:r>
              <a:rPr lang="en-US" dirty="0"/>
              <a:t>)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1. </a:t>
            </a:r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manajer</a:t>
            </a:r>
            <a:r>
              <a:rPr lang="en-US" sz="3600" dirty="0"/>
              <a:t> </a:t>
            </a:r>
            <a:r>
              <a:rPr lang="en-US" sz="3600" dirty="0" err="1"/>
              <a:t>memutuskan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</a:t>
            </a:r>
            <a:r>
              <a:rPr lang="en-US" sz="3600" dirty="0" err="1"/>
              <a:t>benar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salah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menjalankan</a:t>
            </a:r>
            <a:r>
              <a:rPr lang="en-US" sz="3600" dirty="0"/>
              <a:t> </a:t>
            </a:r>
            <a:r>
              <a:rPr lang="en-US" sz="3600" dirty="0" err="1"/>
              <a:t>bisnis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/>
              <a:t>2. </a:t>
            </a:r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langkah</a:t>
            </a:r>
            <a:r>
              <a:rPr lang="en-US" sz="3600" dirty="0"/>
              <a:t> </a:t>
            </a:r>
            <a:r>
              <a:rPr lang="en-US" sz="3600" dirty="0" err="1"/>
              <a:t>manajemen</a:t>
            </a:r>
            <a:r>
              <a:rPr lang="en-US" sz="3600" dirty="0"/>
              <a:t> </a:t>
            </a:r>
            <a:r>
              <a:rPr lang="en-US" sz="3600" dirty="0" err="1"/>
              <a:t>mencapai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</a:t>
            </a:r>
            <a:r>
              <a:rPr lang="en-US" sz="3600" dirty="0" err="1"/>
              <a:t>dianggap</a:t>
            </a:r>
            <a:r>
              <a:rPr lang="en-US" sz="3600" dirty="0"/>
              <a:t> </a:t>
            </a:r>
            <a:r>
              <a:rPr lang="en-US" sz="3600" dirty="0" err="1"/>
              <a:t>benar</a:t>
            </a:r>
            <a:r>
              <a:rPr lang="en-US" sz="3600" dirty="0"/>
              <a:t>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975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Empat</a:t>
            </a:r>
            <a:r>
              <a:rPr lang="en-US" b="1" dirty="0" smtClean="0"/>
              <a:t> area </a:t>
            </a:r>
            <a:r>
              <a:rPr lang="en-US" b="1" dirty="0" err="1" smtClean="0"/>
              <a:t>permasalahan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bisnis</a:t>
            </a:r>
            <a:r>
              <a:rPr lang="en-US" b="1" dirty="0" smtClean="0"/>
              <a:t>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dirty="0" smtClean="0"/>
              <a:t>1</a:t>
            </a:r>
            <a:r>
              <a:rPr lang="fi-FI" sz="3600" dirty="0"/>
              <a:t>. Kesetaraan</a:t>
            </a:r>
          </a:p>
          <a:p>
            <a:pPr marL="0" indent="0">
              <a:buNone/>
            </a:pPr>
            <a:r>
              <a:rPr lang="fi-FI" sz="3600" dirty="0"/>
              <a:t>2. Hak</a:t>
            </a:r>
          </a:p>
          <a:p>
            <a:pPr marL="0" indent="0">
              <a:buNone/>
            </a:pPr>
            <a:r>
              <a:rPr lang="fi-FI" sz="3600" dirty="0"/>
              <a:t>3. Kejujuran</a:t>
            </a:r>
          </a:p>
          <a:p>
            <a:pPr marL="0" indent="0">
              <a:buNone/>
            </a:pPr>
            <a:r>
              <a:rPr lang="fi-FI" sz="3600" dirty="0"/>
              <a:t>4. Penerapan Kekuasaan Perusahaan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375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Perilaku</a:t>
            </a:r>
            <a:r>
              <a:rPr lang="en-US" b="1" dirty="0" smtClean="0"/>
              <a:t> </a:t>
            </a:r>
            <a:r>
              <a:rPr lang="en-US" b="1" dirty="0" err="1" smtClean="0"/>
              <a:t>Etis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Perilaku</a:t>
            </a:r>
            <a:r>
              <a:rPr lang="en-US" sz="3600" b="1" dirty="0"/>
              <a:t> </a:t>
            </a:r>
            <a:r>
              <a:rPr lang="en-US" sz="3600" b="1" dirty="0" err="1"/>
              <a:t>etis</a:t>
            </a:r>
            <a:r>
              <a:rPr lang="en-US" sz="3600" b="1" dirty="0"/>
              <a:t> </a:t>
            </a:r>
            <a:r>
              <a:rPr lang="en-US" sz="3600" b="1" dirty="0" err="1"/>
              <a:t>seharusnya</a:t>
            </a:r>
            <a:r>
              <a:rPr lang="en-US" sz="3600" b="1" dirty="0"/>
              <a:t> </a:t>
            </a:r>
            <a:r>
              <a:rPr lang="en-US" sz="3600" b="1" dirty="0" err="1"/>
              <a:t>bagus</a:t>
            </a:r>
            <a:r>
              <a:rPr lang="en-US" sz="3600" b="1" dirty="0"/>
              <a:t> </a:t>
            </a:r>
            <a:r>
              <a:rPr lang="en-US" sz="3600" b="1" dirty="0" err="1"/>
              <a:t>untuk</a:t>
            </a:r>
            <a:r>
              <a:rPr lang="en-US" sz="3600" b="1" dirty="0"/>
              <a:t> </a:t>
            </a:r>
            <a:r>
              <a:rPr lang="en-US" sz="3600" b="1" dirty="0" err="1"/>
              <a:t>bisnis</a:t>
            </a:r>
            <a:r>
              <a:rPr lang="en-US" sz="3600" b="1" dirty="0"/>
              <a:t> 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hal</a:t>
            </a:r>
            <a:r>
              <a:rPr lang="en-US" sz="3600" b="1" dirty="0"/>
              <a:t> </a:t>
            </a:r>
            <a:r>
              <a:rPr lang="en-US" sz="3600" b="1" dirty="0" err="1"/>
              <a:t>penting</a:t>
            </a:r>
            <a:r>
              <a:rPr lang="en-US" sz="3600" dirty="0"/>
              <a:t>, </a:t>
            </a:r>
            <a:r>
              <a:rPr lang="en-US" sz="3600" b="1" dirty="0" err="1"/>
              <a:t>namun</a:t>
            </a:r>
            <a:r>
              <a:rPr lang="en-US" sz="3600" b="1" dirty="0"/>
              <a:t> </a:t>
            </a:r>
            <a:r>
              <a:rPr lang="en-US" sz="3600" b="1" dirty="0" err="1"/>
              <a:t>bukan</a:t>
            </a:r>
            <a:r>
              <a:rPr lang="en-US" sz="3600" b="1" dirty="0"/>
              <a:t> </a:t>
            </a:r>
            <a:r>
              <a:rPr lang="en-US" sz="3600" b="1" dirty="0" err="1"/>
              <a:t>satu</a:t>
            </a:r>
            <a:r>
              <a:rPr lang="en-US" sz="3600" b="1" dirty="0"/>
              <a:t> - </a:t>
            </a:r>
            <a:r>
              <a:rPr lang="en-US" sz="3600" b="1" dirty="0" err="1"/>
              <a:t>satunya</a:t>
            </a:r>
            <a:r>
              <a:rPr lang="en-US" sz="3600" b="1" dirty="0"/>
              <a:t> </a:t>
            </a:r>
            <a:r>
              <a:rPr lang="en-US" sz="3600" b="1" dirty="0" err="1"/>
              <a:t>kondisi</a:t>
            </a:r>
            <a:r>
              <a:rPr lang="en-US" sz="3600" b="1" dirty="0"/>
              <a:t> yang </a:t>
            </a:r>
            <a:r>
              <a:rPr lang="en-US" sz="3600" b="1" dirty="0" err="1"/>
              <a:t>bisa</a:t>
            </a:r>
            <a:r>
              <a:rPr lang="en-US" sz="3600" b="1" dirty="0"/>
              <a:t> </a:t>
            </a:r>
            <a:r>
              <a:rPr lang="en-US" sz="3600" b="1" dirty="0" err="1"/>
              <a:t>menjadikan</a:t>
            </a:r>
            <a:r>
              <a:rPr lang="en-US" sz="3600" b="1" dirty="0"/>
              <a:t> </a:t>
            </a:r>
            <a:r>
              <a:rPr lang="en-US" sz="3600" b="1" dirty="0" err="1"/>
              <a:t>bisnis</a:t>
            </a:r>
            <a:r>
              <a:rPr lang="en-US" sz="3600" b="1" dirty="0"/>
              <a:t> </a:t>
            </a:r>
            <a:r>
              <a:rPr lang="en-US" sz="3600" b="1" dirty="0" err="1"/>
              <a:t>sukses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Perilaku</a:t>
            </a:r>
            <a:r>
              <a:rPr lang="en-US" sz="3600" dirty="0" smtClean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etis</a:t>
            </a:r>
            <a:r>
              <a:rPr lang="en-US" sz="3600" dirty="0"/>
              <a:t> juga </a:t>
            </a:r>
            <a:r>
              <a:rPr lang="en-US" sz="3600" dirty="0" err="1"/>
              <a:t>bisa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</a:t>
            </a:r>
            <a:r>
              <a:rPr lang="en-US" sz="3600" dirty="0" err="1"/>
              <a:t>bisnis</a:t>
            </a:r>
            <a:r>
              <a:rPr lang="en-US" sz="3600" dirty="0"/>
              <a:t> </a:t>
            </a:r>
            <a:r>
              <a:rPr lang="en-US" sz="3600" dirty="0" err="1"/>
              <a:t>sukses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benar</a:t>
            </a:r>
            <a:r>
              <a:rPr lang="en-US" sz="3600" dirty="0"/>
              <a:t>, </a:t>
            </a:r>
            <a:r>
              <a:rPr lang="en-US" sz="3600" dirty="0" err="1"/>
              <a:t>sehingga</a:t>
            </a:r>
            <a:r>
              <a:rPr lang="en-US" sz="3600" dirty="0"/>
              <a:t> </a:t>
            </a:r>
            <a:r>
              <a:rPr lang="en-US" sz="3600" b="1" dirty="0" err="1"/>
              <a:t>perusahaan</a:t>
            </a:r>
            <a:r>
              <a:rPr lang="en-US" sz="3600" b="1" dirty="0"/>
              <a:t> yang </a:t>
            </a:r>
            <a:r>
              <a:rPr lang="en-US" sz="3600" b="1" dirty="0" err="1"/>
              <a:t>tidak</a:t>
            </a:r>
            <a:r>
              <a:rPr lang="en-US" sz="3600" b="1" dirty="0"/>
              <a:t> </a:t>
            </a:r>
            <a:r>
              <a:rPr lang="en-US" sz="3600" b="1" dirty="0" err="1"/>
              <a:t>etis</a:t>
            </a:r>
            <a:r>
              <a:rPr lang="en-US" sz="3600" b="1" dirty="0"/>
              <a:t> </a:t>
            </a:r>
            <a:r>
              <a:rPr lang="en-US" sz="3600" b="1" dirty="0" err="1"/>
              <a:t>harus</a:t>
            </a:r>
            <a:r>
              <a:rPr lang="en-US" sz="3600" b="1" dirty="0"/>
              <a:t> </a:t>
            </a:r>
            <a:r>
              <a:rPr lang="en-US" sz="3600" b="1" dirty="0" err="1"/>
              <a:t>dihukum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927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Teori</a:t>
            </a:r>
            <a:r>
              <a:rPr lang="en-US" b="1" dirty="0" smtClean="0"/>
              <a:t> </a:t>
            </a:r>
            <a:r>
              <a:rPr lang="en-US" b="1" dirty="0" err="1" smtClean="0"/>
              <a:t>Tahapan</a:t>
            </a:r>
            <a:r>
              <a:rPr lang="en-US" b="1" dirty="0" smtClean="0"/>
              <a:t> </a:t>
            </a:r>
            <a:r>
              <a:rPr lang="en-US" b="1" dirty="0" err="1" smtClean="0"/>
              <a:t>Keperilakuan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/>
              <a:t>Teori</a:t>
            </a:r>
            <a:r>
              <a:rPr lang="en-US" sz="4000" b="1" dirty="0"/>
              <a:t> </a:t>
            </a:r>
            <a:r>
              <a:rPr lang="en-US" sz="4000" b="1" dirty="0" err="1"/>
              <a:t>tahapan</a:t>
            </a:r>
            <a:r>
              <a:rPr lang="en-US" sz="4000" b="1" dirty="0"/>
              <a:t> </a:t>
            </a:r>
            <a:r>
              <a:rPr lang="en-US" sz="4000" b="1" dirty="0" err="1"/>
              <a:t>keperilakukan</a:t>
            </a:r>
            <a:r>
              <a:rPr lang="en-US" sz="4000" b="1" dirty="0"/>
              <a:t> </a:t>
            </a:r>
            <a:r>
              <a:rPr lang="en-US" sz="4000" dirty="0" err="1"/>
              <a:t>menyatakan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semua</a:t>
            </a:r>
            <a:r>
              <a:rPr lang="en-US" sz="4000" dirty="0"/>
              <a:t> orang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beberapa</a:t>
            </a:r>
            <a:r>
              <a:rPr lang="en-US" sz="4000" dirty="0"/>
              <a:t> </a:t>
            </a:r>
            <a:r>
              <a:rPr lang="en-US" sz="4000" dirty="0" err="1"/>
              <a:t>tahapan</a:t>
            </a:r>
            <a:r>
              <a:rPr lang="en-US" sz="4000" dirty="0"/>
              <a:t> </a:t>
            </a:r>
            <a:r>
              <a:rPr lang="en-US" sz="4000" dirty="0" err="1"/>
              <a:t>evolusi</a:t>
            </a:r>
            <a:r>
              <a:rPr lang="en-US" sz="4000" dirty="0"/>
              <a:t> moral </a:t>
            </a:r>
            <a:r>
              <a:rPr lang="en-US" sz="4000" dirty="0" err="1"/>
              <a:t>sebelum</a:t>
            </a:r>
            <a:r>
              <a:rPr lang="en-US" sz="4000" dirty="0"/>
              <a:t> </a:t>
            </a:r>
            <a:r>
              <a:rPr lang="en-US" sz="4000" dirty="0" err="1"/>
              <a:t>sampai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pemikiran</a:t>
            </a:r>
            <a:r>
              <a:rPr lang="en-US" sz="4000" dirty="0"/>
              <a:t> </a:t>
            </a:r>
            <a:r>
              <a:rPr lang="en-US" sz="4000" dirty="0" err="1"/>
              <a:t>etika</a:t>
            </a:r>
            <a:r>
              <a:rPr lang="en-US" sz="4000" dirty="0"/>
              <a:t> (</a:t>
            </a:r>
            <a:r>
              <a:rPr lang="en-US" sz="4000" dirty="0" err="1"/>
              <a:t>bersikap</a:t>
            </a:r>
            <a:r>
              <a:rPr lang="en-US" sz="4000" dirty="0"/>
              <a:t> </a:t>
            </a:r>
            <a:r>
              <a:rPr lang="en-US" sz="4000" dirty="0" err="1"/>
              <a:t>etis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paham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diri</a:t>
            </a:r>
            <a:r>
              <a:rPr lang="en-US" sz="4000" dirty="0"/>
              <a:t> </a:t>
            </a:r>
            <a:r>
              <a:rPr lang="en-US" sz="4000" dirty="0" err="1"/>
              <a:t>sendiri</a:t>
            </a:r>
            <a:r>
              <a:rPr lang="en-US" sz="4000" dirty="0"/>
              <a:t>,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taku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mengikuti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394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keputusan</a:t>
            </a:r>
            <a:r>
              <a:rPr lang="en-US" b="1" dirty="0"/>
              <a:t> </a:t>
            </a:r>
            <a:r>
              <a:rPr lang="en-US" b="1" dirty="0" err="1"/>
              <a:t>etis</a:t>
            </a:r>
            <a:r>
              <a:rPr lang="en-US" b="1" dirty="0"/>
              <a:t>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resiko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manfaat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/>
              <a:t>etis</a:t>
            </a:r>
            <a:r>
              <a:rPr lang="en-US" b="1" dirty="0"/>
              <a:t> 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etis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b="1" dirty="0" err="1"/>
              <a:t>Prinsip</a:t>
            </a:r>
            <a:r>
              <a:rPr lang="en-US" dirty="0"/>
              <a:t> yang </a:t>
            </a:r>
            <a:r>
              <a:rPr lang="en-US" dirty="0" err="1"/>
              <a:t>menjadi</a:t>
            </a:r>
            <a:r>
              <a:rPr lang="en-US" dirty="0"/>
              <a:t> </a:t>
            </a:r>
            <a:r>
              <a:rPr lang="en-US" b="1" dirty="0" err="1"/>
              <a:t>petunjuk</a:t>
            </a:r>
            <a:r>
              <a:rPr lang="en-US" b="1" dirty="0"/>
              <a:t> </a:t>
            </a:r>
            <a:r>
              <a:rPr lang="en-US" dirty="0" err="1"/>
              <a:t>melaksanakan</a:t>
            </a:r>
            <a:r>
              <a:rPr lang="en-US" dirty="0"/>
              <a:t> </a:t>
            </a: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 smtClean="0"/>
              <a:t>etis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1.  </a:t>
            </a:r>
            <a:r>
              <a:rPr lang="en-US" dirty="0" err="1" smtClean="0"/>
              <a:t>Proporsionalitas</a:t>
            </a:r>
            <a:r>
              <a:rPr lang="en-US" dirty="0" smtClean="0"/>
              <a:t> (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&gt;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lain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baiknya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2. 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menanggung</a:t>
            </a:r>
            <a:r>
              <a:rPr lang="en-US" dirty="0" smtClean="0"/>
              <a:t> </a:t>
            </a:r>
            <a:r>
              <a:rPr lang="en-US" dirty="0" err="1"/>
              <a:t>resiko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3. 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/>
              <a:t>minimal (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meminimumkan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/>
              <a:t>resiko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2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Komputer</a:t>
            </a:r>
            <a:r>
              <a:rPr lang="en-US" b="1" dirty="0" smtClean="0"/>
              <a:t> Bynum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Bynum </a:t>
            </a:r>
            <a:r>
              <a:rPr lang="en-US" sz="3200" dirty="0" err="1"/>
              <a:t>membagi</a:t>
            </a:r>
            <a:r>
              <a:rPr lang="en-US" sz="3200" dirty="0"/>
              <a:t> </a:t>
            </a:r>
            <a:r>
              <a:rPr lang="en-US" sz="3200" b="1" dirty="0" err="1"/>
              <a:t>etika</a:t>
            </a:r>
            <a:r>
              <a:rPr lang="en-US" sz="3200" b="1" dirty="0"/>
              <a:t> </a:t>
            </a:r>
            <a:r>
              <a:rPr lang="en-US" sz="3200" b="1" dirty="0" err="1"/>
              <a:t>komputer</a:t>
            </a:r>
            <a:r>
              <a:rPr lang="en-US" sz="3200" dirty="0"/>
              <a:t> </a:t>
            </a:r>
            <a:r>
              <a:rPr lang="en-US" sz="3200" dirty="0" err="1"/>
              <a:t>menjadi</a:t>
            </a:r>
            <a:r>
              <a:rPr lang="en-US" sz="3200" dirty="0"/>
              <a:t> </a:t>
            </a:r>
            <a:r>
              <a:rPr lang="en-US" sz="3200" b="1" dirty="0" err="1"/>
              <a:t>tiga</a:t>
            </a:r>
            <a:r>
              <a:rPr lang="en-US" sz="3200" b="1" dirty="0"/>
              <a:t> </a:t>
            </a:r>
            <a:r>
              <a:rPr lang="en-US" sz="3200" b="1" dirty="0" err="1"/>
              <a:t>tingkat</a:t>
            </a:r>
            <a:r>
              <a:rPr lang="en-US" sz="3200" dirty="0"/>
              <a:t>: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Etika</a:t>
            </a:r>
            <a:r>
              <a:rPr lang="en-US" sz="3200" dirty="0" smtClean="0"/>
              <a:t> </a:t>
            </a:r>
            <a:r>
              <a:rPr lang="en-US" sz="3200" dirty="0" err="1"/>
              <a:t>Komputer</a:t>
            </a:r>
            <a:r>
              <a:rPr lang="en-US" sz="3200" dirty="0"/>
              <a:t> </a:t>
            </a:r>
            <a:r>
              <a:rPr lang="en-US" sz="3200" b="1" dirty="0"/>
              <a:t>Pop</a:t>
            </a:r>
            <a:r>
              <a:rPr lang="en-US" sz="3200" dirty="0"/>
              <a:t> (</a:t>
            </a:r>
            <a:r>
              <a:rPr lang="en-US" sz="3200" b="1" dirty="0" err="1"/>
              <a:t>eksposur</a:t>
            </a:r>
            <a:r>
              <a:rPr lang="en-US" sz="3200" b="1" dirty="0"/>
              <a:t> </a:t>
            </a:r>
            <a:r>
              <a:rPr lang="en-US" sz="3200" dirty="0" err="1"/>
              <a:t>dari</a:t>
            </a:r>
            <a:r>
              <a:rPr lang="en-US" sz="3200" dirty="0"/>
              <a:t> </a:t>
            </a:r>
            <a:r>
              <a:rPr lang="en-US" sz="3200" b="1" dirty="0"/>
              <a:t>media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</a:t>
            </a:r>
            <a:r>
              <a:rPr lang="en-US" sz="3200" b="1" dirty="0" err="1" smtClean="0"/>
              <a:t>populer</a:t>
            </a:r>
            <a:r>
              <a:rPr lang="en-US" sz="3200" dirty="0"/>
              <a:t> </a:t>
            </a:r>
            <a:r>
              <a:rPr lang="en-US" sz="3200" dirty="0" err="1"/>
              <a:t>terkait</a:t>
            </a:r>
            <a:r>
              <a:rPr lang="en-US" sz="3200" dirty="0"/>
              <a:t> </a:t>
            </a:r>
            <a:r>
              <a:rPr lang="en-US" sz="3200" b="1" dirty="0" err="1"/>
              <a:t>baik</a:t>
            </a:r>
            <a:r>
              <a:rPr lang="en-US" sz="3200" b="1" dirty="0"/>
              <a:t>/ </a:t>
            </a:r>
            <a:r>
              <a:rPr lang="en-US" sz="3200" b="1" dirty="0" err="1"/>
              <a:t>buruknya</a:t>
            </a:r>
            <a:r>
              <a:rPr lang="en-US" sz="3200" dirty="0"/>
              <a:t> </a:t>
            </a:r>
            <a:r>
              <a:rPr lang="en-US" sz="3200" dirty="0" err="1"/>
              <a:t>teknologi</a:t>
            </a:r>
            <a:r>
              <a:rPr lang="en-US" sz="3200" dirty="0"/>
              <a:t> </a:t>
            </a:r>
            <a:r>
              <a:rPr lang="en-US" sz="3200" b="1" dirty="0" err="1"/>
              <a:t>komputer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r>
              <a:rPr lang="en-US" sz="3200" dirty="0"/>
              <a:t>2. </a:t>
            </a:r>
            <a:r>
              <a:rPr lang="en-US" sz="3200" dirty="0" err="1"/>
              <a:t>Etika</a:t>
            </a:r>
            <a:r>
              <a:rPr lang="en-US" sz="3200" dirty="0"/>
              <a:t> </a:t>
            </a:r>
            <a:r>
              <a:rPr lang="en-US" sz="3200" dirty="0" err="1"/>
              <a:t>Komputer</a:t>
            </a:r>
            <a:r>
              <a:rPr lang="en-US" sz="3200" dirty="0"/>
              <a:t> </a:t>
            </a:r>
            <a:r>
              <a:rPr lang="en-US" sz="3200" b="1" dirty="0"/>
              <a:t>Para </a:t>
            </a:r>
            <a:r>
              <a:rPr lang="en-US" sz="3200" dirty="0"/>
              <a:t>(</a:t>
            </a:r>
            <a:r>
              <a:rPr lang="en-US" sz="3200" b="1" dirty="0" err="1"/>
              <a:t>perhatian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</a:t>
            </a:r>
            <a:r>
              <a:rPr lang="en-US" sz="3200" b="1" dirty="0" err="1" smtClean="0"/>
              <a:t>sesungguhnya</a:t>
            </a:r>
            <a:r>
              <a:rPr lang="en-US" sz="3200" dirty="0"/>
              <a:t> </a:t>
            </a:r>
            <a:r>
              <a:rPr lang="en-US" sz="3200" dirty="0" err="1"/>
              <a:t>tentang</a:t>
            </a:r>
            <a:r>
              <a:rPr lang="en-US" sz="3200" dirty="0"/>
              <a:t> </a:t>
            </a:r>
            <a:r>
              <a:rPr lang="en-US" sz="3200" b="1" dirty="0" err="1"/>
              <a:t>kasus</a:t>
            </a:r>
            <a:r>
              <a:rPr lang="en-US" sz="3200" b="1" dirty="0"/>
              <a:t> </a:t>
            </a:r>
            <a:r>
              <a:rPr lang="en-US" sz="3200" b="1" dirty="0" err="1"/>
              <a:t>etika</a:t>
            </a:r>
            <a:r>
              <a:rPr lang="en-US" sz="3200" b="1" dirty="0"/>
              <a:t> </a:t>
            </a:r>
            <a:r>
              <a:rPr lang="en-US" sz="3200" b="1" dirty="0" err="1"/>
              <a:t>komputer</a:t>
            </a:r>
            <a:r>
              <a:rPr lang="en-US" sz="3200" dirty="0"/>
              <a:t>, level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/>
              <a:t>dipahami</a:t>
            </a:r>
            <a:r>
              <a:rPr lang="en-US" sz="3200" dirty="0"/>
              <a:t> </a:t>
            </a:r>
            <a:r>
              <a:rPr lang="en-US" sz="3200" dirty="0" err="1"/>
              <a:t>ahli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mahasiswa</a:t>
            </a:r>
            <a:r>
              <a:rPr lang="en-US" sz="3200" dirty="0"/>
              <a:t> SIA)</a:t>
            </a:r>
          </a:p>
          <a:p>
            <a:pPr marL="0" indent="0">
              <a:buNone/>
            </a:pPr>
            <a:r>
              <a:rPr lang="en-US" sz="3200" dirty="0"/>
              <a:t>3. </a:t>
            </a:r>
            <a:r>
              <a:rPr lang="en-US" sz="3200" dirty="0" err="1"/>
              <a:t>Etika</a:t>
            </a:r>
            <a:r>
              <a:rPr lang="en-US" sz="3200" dirty="0"/>
              <a:t> </a:t>
            </a:r>
            <a:r>
              <a:rPr lang="en-US" sz="3200" dirty="0" err="1"/>
              <a:t>Komputer</a:t>
            </a:r>
            <a:r>
              <a:rPr lang="en-US" sz="3200" dirty="0"/>
              <a:t> </a:t>
            </a:r>
            <a:r>
              <a:rPr lang="en-US" sz="3200" b="1" dirty="0" err="1"/>
              <a:t>Teoretis</a:t>
            </a:r>
            <a:r>
              <a:rPr lang="en-US" sz="3200" b="1" dirty="0"/>
              <a:t> </a:t>
            </a:r>
            <a:r>
              <a:rPr lang="en-US" sz="3200" dirty="0"/>
              <a:t>(</a:t>
            </a:r>
            <a:r>
              <a:rPr lang="en-US" sz="3200" b="1" dirty="0" err="1"/>
              <a:t>penelitian</a:t>
            </a:r>
            <a:r>
              <a:rPr lang="en-US" sz="3200" b="1" dirty="0"/>
              <a:t> </a:t>
            </a:r>
            <a:r>
              <a:rPr lang="en-US" sz="3200" b="1" dirty="0" err="1"/>
              <a:t>multidisiplin</a:t>
            </a:r>
            <a:r>
              <a:rPr lang="en-US" sz="3200" dirty="0"/>
              <a:t> 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</a:t>
            </a:r>
            <a:r>
              <a:rPr lang="en-US" sz="3200" dirty="0" err="1" smtClean="0"/>
              <a:t>komputer</a:t>
            </a:r>
            <a:r>
              <a:rPr lang="en-US" sz="3200" dirty="0" smtClean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membawa</a:t>
            </a:r>
            <a:r>
              <a:rPr lang="en-US" sz="3200" dirty="0"/>
              <a:t> </a:t>
            </a:r>
            <a:r>
              <a:rPr lang="en-US" sz="3200" dirty="0" err="1"/>
              <a:t>pemahaman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1106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Masalah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Masalah</a:t>
            </a:r>
            <a:r>
              <a:rPr lang="en-US" b="1" dirty="0"/>
              <a:t> </a:t>
            </a:r>
            <a:r>
              <a:rPr lang="en-US" b="1" dirty="0" err="1"/>
              <a:t>Etika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r>
              <a:rPr lang="en-US" b="1" dirty="0"/>
              <a:t> </a:t>
            </a:r>
            <a:r>
              <a:rPr lang="en-US" dirty="0" err="1"/>
              <a:t>terkait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Privasi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Keamanan</a:t>
            </a:r>
            <a:r>
              <a:rPr lang="en-US" dirty="0"/>
              <a:t> (</a:t>
            </a:r>
            <a:r>
              <a:rPr lang="en-US" dirty="0" err="1"/>
              <a:t>Akurasi</a:t>
            </a:r>
            <a:r>
              <a:rPr lang="en-US" dirty="0"/>
              <a:t> &amp; </a:t>
            </a:r>
            <a:r>
              <a:rPr lang="en-US" dirty="0" err="1"/>
              <a:t>Kerahasiaan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Kepemilikan</a:t>
            </a:r>
            <a:r>
              <a:rPr lang="en-US" dirty="0"/>
              <a:t> </a:t>
            </a:r>
            <a:r>
              <a:rPr lang="en-US" dirty="0" err="1"/>
              <a:t>Properti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Ras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Kesetaraan</a:t>
            </a:r>
            <a:r>
              <a:rPr lang="en-US" dirty="0"/>
              <a:t> </a:t>
            </a:r>
            <a:r>
              <a:rPr lang="en-US" dirty="0" err="1"/>
              <a:t>Akses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Buatan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Pengangguran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Penggantian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Internal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57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298</Words>
  <Application>Microsoft Office PowerPoint</Application>
  <PresentationFormat>Widescreen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Bab 11 Pengantar Etika Bisnis &amp; Kecurangan</vt:lpstr>
      <vt:lpstr>Etika (ethic):</vt:lpstr>
      <vt:lpstr>Etika Bisnis (business ethic) mencakup konsep:</vt:lpstr>
      <vt:lpstr>Empat area permasalahan etika bisnis: </vt:lpstr>
      <vt:lpstr>Perilaku Etis</vt:lpstr>
      <vt:lpstr>Teori Tahapan Keperilakuan</vt:lpstr>
      <vt:lpstr>Resiko Keputusan Etis</vt:lpstr>
      <vt:lpstr>Etika Komputer Bynum</vt:lpstr>
      <vt:lpstr>Masalah Etika</vt:lpstr>
      <vt:lpstr>Kecurangan (fraud):</vt:lpstr>
      <vt:lpstr>Contoh kecurangan di lingkungan bisnis:</vt:lpstr>
      <vt:lpstr>Kecurangan bisnis</vt:lpstr>
      <vt:lpstr>Dua tingkat kecurangan yang biasa dideteksi auditor:</vt:lpstr>
      <vt:lpstr>Dua tingkat kecurangan yang biasa dideteksi auditor:</vt:lpstr>
      <vt:lpstr>Klasifikasi Donald Cressey</vt:lpstr>
      <vt:lpstr>Peluang Kecurangan</vt:lpstr>
      <vt:lpstr>Masalah-Masalah </vt:lpstr>
      <vt:lpstr>Undang-Undang Kecurangan</vt:lpstr>
      <vt:lpstr>Profesi Anti Kecurangan</vt:lpstr>
      <vt:lpstr>Asosiasi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11 Pengantar Etika Bisnis &amp; Kecurangan</dc:title>
  <dc:creator>deni</dc:creator>
  <cp:lastModifiedBy>deni</cp:lastModifiedBy>
  <cp:revision>5</cp:revision>
  <dcterms:created xsi:type="dcterms:W3CDTF">2017-12-26T20:28:26Z</dcterms:created>
  <dcterms:modified xsi:type="dcterms:W3CDTF">2017-12-26T20:49:56Z</dcterms:modified>
</cp:coreProperties>
</file>