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5" r:id="rId11"/>
    <p:sldId id="266" r:id="rId12"/>
    <p:sldId id="267" r:id="rId13"/>
    <p:sldId id="276" r:id="rId14"/>
    <p:sldId id="268" r:id="rId15"/>
    <p:sldId id="269" r:id="rId16"/>
    <p:sldId id="270" r:id="rId17"/>
    <p:sldId id="264" r:id="rId18"/>
    <p:sldId id="271" r:id="rId19"/>
    <p:sldId id="272" r:id="rId20"/>
    <p:sldId id="273" r:id="rId21"/>
    <p:sldId id="274" r:id="rId22"/>
    <p:sldId id="275" r:id="rId23"/>
    <p:sldId id="279" r:id="rId24"/>
    <p:sldId id="280" r:id="rId25"/>
    <p:sldId id="281" r:id="rId26"/>
    <p:sldId id="282" r:id="rId27"/>
    <p:sldId id="27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2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7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3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6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6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6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F66C-4F47-4243-9C5E-F09C8AE60C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Britannic Bold" panose="020B0903060703020204" pitchFamily="34" charset="0"/>
              </a:rPr>
              <a:t>Bab 12 </a:t>
            </a:r>
            <a:br>
              <a:rPr lang="en-US" dirty="0">
                <a:solidFill>
                  <a:srgbClr val="002060"/>
                </a:solidFill>
                <a:latin typeface="Britannic Bold" panose="020B0903060703020204" pitchFamily="34" charset="0"/>
              </a:rPr>
            </a:br>
            <a:r>
              <a:rPr lang="en-US" dirty="0" err="1">
                <a:solidFill>
                  <a:srgbClr val="002060"/>
                </a:solidFill>
                <a:latin typeface="Britannic Bold" panose="020B0903060703020204" pitchFamily="34" charset="0"/>
              </a:rPr>
              <a:t>Skema</a:t>
            </a:r>
            <a:r>
              <a:rPr lang="en-US" dirty="0">
                <a:solidFill>
                  <a:srgbClr val="002060"/>
                </a:solidFill>
                <a:latin typeface="Britannic Bold" panose="020B0903060703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Britannic Bold" panose="020B0903060703020204" pitchFamily="34" charset="0"/>
              </a:rPr>
              <a:t>Kecurangan</a:t>
            </a:r>
            <a:r>
              <a:rPr lang="en-US" dirty="0">
                <a:solidFill>
                  <a:srgbClr val="002060"/>
                </a:solidFill>
                <a:latin typeface="Britannic Bold" panose="020B0903060703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Britannic Bold" panose="020B0903060703020204" pitchFamily="34" charset="0"/>
              </a:rPr>
              <a:t>dan</a:t>
            </a:r>
            <a:r>
              <a:rPr lang="en-US" dirty="0">
                <a:solidFill>
                  <a:srgbClr val="002060"/>
                </a:solidFill>
                <a:latin typeface="Britannic Bold" panose="020B0903060703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Britannic Bold" panose="020B0903060703020204" pitchFamily="34" charset="0"/>
              </a:rPr>
              <a:t>Deteksi</a:t>
            </a:r>
            <a:r>
              <a:rPr lang="en-US" dirty="0">
                <a:solidFill>
                  <a:srgbClr val="002060"/>
                </a:solidFill>
                <a:latin typeface="Britannic Bold" panose="020B0903060703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Britannic Bold" panose="020B0903060703020204" pitchFamily="34" charset="0"/>
              </a:rPr>
              <a:t>Kecurangan</a:t>
            </a:r>
            <a:endParaRPr lang="en-US" dirty="0">
              <a:solidFill>
                <a:srgbClr val="00206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6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/>
              <a:t>3. Model Umum Tahapan Operasional SIA dan Kecurangannya: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 err="1"/>
              <a:t>Empat</a:t>
            </a:r>
            <a:r>
              <a:rPr lang="en-US" sz="3200" b="1" dirty="0"/>
              <a:t> </a:t>
            </a:r>
            <a:r>
              <a:rPr lang="en-US" sz="3200" b="1" dirty="0" err="1"/>
              <a:t>Tahapan</a:t>
            </a:r>
            <a:r>
              <a:rPr lang="en-US" sz="3200" b="1" dirty="0"/>
              <a:t> Model </a:t>
            </a:r>
            <a:r>
              <a:rPr lang="en-US" sz="3200" b="1" dirty="0" err="1"/>
              <a:t>Umum</a:t>
            </a:r>
            <a:r>
              <a:rPr lang="en-US" sz="3200" b="1" dirty="0"/>
              <a:t>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b="1" dirty="0" err="1"/>
              <a:t>Sistem</a:t>
            </a:r>
            <a:r>
              <a:rPr lang="en-US" sz="3200" b="1" dirty="0"/>
              <a:t> </a:t>
            </a:r>
            <a:r>
              <a:rPr lang="en-US" sz="3200" b="1" dirty="0" err="1"/>
              <a:t>Informasi</a:t>
            </a:r>
            <a:r>
              <a:rPr lang="en-US" sz="3200" b="1" dirty="0"/>
              <a:t> </a:t>
            </a:r>
            <a:r>
              <a:rPr lang="en-US" sz="3200" b="1" dirty="0" err="1"/>
              <a:t>Akuntansi</a:t>
            </a:r>
            <a:r>
              <a:rPr lang="en-US" sz="3200" b="1" dirty="0"/>
              <a:t> yang </a:t>
            </a:r>
            <a:r>
              <a:rPr lang="en-US" sz="3200" b="1" dirty="0" err="1"/>
              <a:t>memiliki</a:t>
            </a:r>
            <a:r>
              <a:rPr lang="en-US" sz="3200" b="1" dirty="0"/>
              <a:t> </a:t>
            </a:r>
            <a:r>
              <a:rPr lang="en-US" sz="3200" b="1" dirty="0" err="1"/>
              <a:t>potensi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r>
              <a:rPr lang="en-US" sz="3200" b="1" dirty="0"/>
              <a:t> </a:t>
            </a:r>
            <a:r>
              <a:rPr lang="en-US" sz="3200" b="1" dirty="0" err="1"/>
              <a:t>terjadinya</a:t>
            </a:r>
            <a:r>
              <a:rPr lang="en-US" sz="3200" b="1" dirty="0"/>
              <a:t> </a:t>
            </a:r>
            <a:r>
              <a:rPr lang="en-US" sz="3200" b="1" dirty="0" err="1"/>
              <a:t>kecurangan</a:t>
            </a:r>
            <a:r>
              <a:rPr lang="en-US" sz="3200" b="1" dirty="0"/>
              <a:t> </a:t>
            </a:r>
            <a:r>
              <a:rPr lang="en-US" sz="3200" b="1" dirty="0" err="1"/>
              <a:t>tertentu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komputer</a:t>
            </a:r>
            <a:r>
              <a:rPr lang="en-US" sz="3200" b="1" dirty="0"/>
              <a:t> </a:t>
            </a:r>
            <a:r>
              <a:rPr lang="en-US" sz="3200" b="1" dirty="0" err="1"/>
              <a:t>yaitu</a:t>
            </a:r>
            <a:r>
              <a:rPr lang="en-US" sz="3200" b="1" dirty="0"/>
              <a:t> :</a:t>
            </a:r>
          </a:p>
          <a:p>
            <a:pPr marL="514350" indent="-514350">
              <a:buAutoNum type="alphaUcPeriod"/>
            </a:pPr>
            <a:r>
              <a:rPr lang="en-US" sz="3200" b="1" dirty="0" err="1"/>
              <a:t>Pengumpulan</a:t>
            </a:r>
            <a:r>
              <a:rPr lang="en-US" sz="3200" b="1" dirty="0"/>
              <a:t> data</a:t>
            </a:r>
          </a:p>
          <a:p>
            <a:pPr marL="514350" indent="-514350">
              <a:buAutoNum type="alphaUcPeriod"/>
            </a:pPr>
            <a:r>
              <a:rPr lang="en-US" sz="3200" b="1" dirty="0" err="1"/>
              <a:t>Pemrosesan</a:t>
            </a:r>
            <a:r>
              <a:rPr lang="en-US" sz="3200" b="1" dirty="0"/>
              <a:t> Data</a:t>
            </a:r>
          </a:p>
          <a:p>
            <a:pPr marL="514350" indent="-514350">
              <a:buAutoNum type="alphaUcPeriod"/>
            </a:pPr>
            <a:r>
              <a:rPr lang="en-US" sz="3200" b="1" dirty="0" err="1"/>
              <a:t>Manajemen</a:t>
            </a:r>
            <a:r>
              <a:rPr lang="en-US" sz="3200" b="1" dirty="0"/>
              <a:t> Basis Data</a:t>
            </a:r>
          </a:p>
          <a:p>
            <a:pPr marL="514350" indent="-514350">
              <a:buAutoNum type="alphaUcPeriod"/>
            </a:pPr>
            <a:r>
              <a:rPr lang="en-US" sz="3200" b="1" dirty="0" err="1"/>
              <a:t>Pembuatan</a:t>
            </a:r>
            <a:r>
              <a:rPr lang="en-US" sz="3200" b="1" dirty="0"/>
              <a:t> </a:t>
            </a:r>
            <a:r>
              <a:rPr lang="en-US" sz="3200" b="1" dirty="0" err="1"/>
              <a:t>Informasi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9113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A. </a:t>
            </a:r>
            <a:r>
              <a:rPr lang="en-US" b="1" dirty="0" err="1"/>
              <a:t>Pengumpulan</a:t>
            </a:r>
            <a:r>
              <a:rPr lang="en-US" b="1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aturan</a:t>
            </a:r>
            <a:r>
              <a:rPr lang="en-US" sz="3200" dirty="0"/>
              <a:t> </a:t>
            </a:r>
            <a:r>
              <a:rPr lang="en-US" sz="3200" dirty="0" err="1"/>
              <a:t>prosedur</a:t>
            </a:r>
            <a:r>
              <a:rPr lang="en-US" sz="3200" dirty="0"/>
              <a:t> </a:t>
            </a:r>
            <a:r>
              <a:rPr lang="en-US" sz="3200" dirty="0" err="1"/>
              <a:t>pengumpulan</a:t>
            </a:r>
            <a:r>
              <a:rPr lang="en-US" sz="3200" dirty="0"/>
              <a:t> data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relevansi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efisiensi</a:t>
            </a:r>
            <a:r>
              <a:rPr lang="en-US" sz="3200" dirty="0"/>
              <a:t>.</a:t>
            </a:r>
          </a:p>
          <a:p>
            <a:r>
              <a:rPr lang="en-US" sz="3200" b="1" dirty="0" err="1"/>
              <a:t>Kecurangan</a:t>
            </a:r>
            <a:r>
              <a:rPr lang="en-US" sz="3200" b="1" dirty="0"/>
              <a:t>:</a:t>
            </a:r>
            <a:endParaRPr lang="en-US" sz="3200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/>
              <a:t>Menyamar</a:t>
            </a:r>
            <a:r>
              <a:rPr lang="en-US" sz="2800" b="1" dirty="0"/>
              <a:t> (</a:t>
            </a:r>
            <a:r>
              <a:rPr lang="en-US" sz="2800" b="1" i="1" dirty="0"/>
              <a:t>masquerading</a:t>
            </a:r>
            <a:r>
              <a:rPr lang="en-US" sz="2800" b="1" dirty="0"/>
              <a:t>): </a:t>
            </a:r>
            <a:r>
              <a:rPr lang="en-US" sz="2800" dirty="0" err="1"/>
              <a:t>pelaku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akses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jarak</a:t>
            </a:r>
            <a:r>
              <a:rPr lang="en-US" sz="2800" dirty="0"/>
              <a:t> </a:t>
            </a:r>
            <a:r>
              <a:rPr lang="en-US" sz="2800" dirty="0" err="1"/>
              <a:t>jauh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berpura</a:t>
            </a:r>
            <a:r>
              <a:rPr lang="en-US" sz="2800" dirty="0"/>
              <a:t> - </a:t>
            </a:r>
            <a:r>
              <a:rPr lang="en-US" sz="2800" dirty="0" err="1"/>
              <a:t>pura</a:t>
            </a:r>
            <a:r>
              <a:rPr lang="en-US" sz="2800" dirty="0"/>
              <a:t> (</a:t>
            </a:r>
            <a:r>
              <a:rPr lang="en-US" sz="2800" dirty="0" err="1"/>
              <a:t>menyamar</a:t>
            </a:r>
            <a:r>
              <a:rPr lang="en-US" sz="2800" dirty="0"/>
              <a:t>)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sah</a:t>
            </a:r>
            <a:endParaRPr lang="en-US" sz="2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/>
              <a:t>Menyusup</a:t>
            </a:r>
            <a:r>
              <a:rPr lang="en-US" sz="2800" b="1" dirty="0"/>
              <a:t> (</a:t>
            </a:r>
            <a:r>
              <a:rPr lang="en-US" sz="2800" b="1" i="1" dirty="0"/>
              <a:t>piggybacking</a:t>
            </a:r>
            <a:r>
              <a:rPr lang="en-US" sz="2800" b="1" dirty="0"/>
              <a:t>): </a:t>
            </a:r>
            <a:r>
              <a:rPr lang="en-US" sz="2800" dirty="0" err="1"/>
              <a:t>pelaku</a:t>
            </a:r>
            <a:r>
              <a:rPr lang="en-US" sz="2800" dirty="0"/>
              <a:t> </a:t>
            </a:r>
            <a:r>
              <a:rPr lang="en-US" sz="2800" dirty="0" err="1"/>
              <a:t>menyusup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saluran</a:t>
            </a:r>
            <a:r>
              <a:rPr lang="en-US" sz="2800" dirty="0"/>
              <a:t> </a:t>
            </a:r>
            <a:r>
              <a:rPr lang="en-US" sz="2800" dirty="0" err="1"/>
              <a:t>telekomunikasi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kabel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sah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/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system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pula </a:t>
            </a:r>
            <a:r>
              <a:rPr lang="en-US" sz="2800" b="1" i="1" dirty="0"/>
              <a:t>hacker </a:t>
            </a:r>
            <a:r>
              <a:rPr lang="en-US" sz="2800" dirty="0"/>
              <a:t>yang </a:t>
            </a:r>
            <a:r>
              <a:rPr lang="en-US" sz="2800" dirty="0" err="1"/>
              <a:t>termotivasi</a:t>
            </a:r>
            <a:r>
              <a:rPr lang="en-US" sz="2800" dirty="0"/>
              <a:t> </a:t>
            </a:r>
            <a:r>
              <a:rPr lang="en-US" sz="2800" dirty="0" err="1"/>
              <a:t>menyamar</a:t>
            </a:r>
            <a:r>
              <a:rPr lang="en-US" sz="2800" dirty="0"/>
              <a:t>/ </a:t>
            </a:r>
            <a:r>
              <a:rPr lang="en-US" sz="2800" dirty="0" err="1"/>
              <a:t>menyusup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tantangan</a:t>
            </a:r>
            <a:r>
              <a:rPr lang="en-US" sz="2800" dirty="0"/>
              <a:t>,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mencuri</a:t>
            </a:r>
            <a:r>
              <a:rPr lang="en-US" sz="2800" dirty="0"/>
              <a:t> </a:t>
            </a:r>
            <a:r>
              <a:rPr lang="en-US" sz="2800" dirty="0" err="1"/>
              <a:t>aset</a:t>
            </a:r>
            <a:r>
              <a:rPr lang="en-US" sz="2800" dirty="0"/>
              <a:t>. </a:t>
            </a:r>
            <a:r>
              <a:rPr lang="en-US" sz="2800" dirty="0" err="1"/>
              <a:t>Namun</a:t>
            </a:r>
            <a:r>
              <a:rPr lang="en-US" sz="2800" dirty="0"/>
              <a:t>, </a:t>
            </a:r>
            <a:r>
              <a:rPr lang="en-US" sz="2800" i="1" dirty="0"/>
              <a:t>hacker 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kerugian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124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b="1" dirty="0" err="1"/>
              <a:t>Pemrosesan</a:t>
            </a:r>
            <a:r>
              <a:rPr lang="en-US" b="1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Kecurangan</a:t>
            </a:r>
            <a:r>
              <a:rPr lang="en-US" b="1" dirty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/>
              <a:t>Kecurangan</a:t>
            </a:r>
            <a:r>
              <a:rPr lang="en-US" b="1" dirty="0"/>
              <a:t> program</a:t>
            </a:r>
          </a:p>
          <a:p>
            <a:pPr lvl="1"/>
            <a:r>
              <a:rPr lang="en-US" dirty="0" err="1"/>
              <a:t>Membuat</a:t>
            </a:r>
            <a:r>
              <a:rPr lang="en-US" dirty="0"/>
              <a:t> program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ubah</a:t>
            </a:r>
            <a:r>
              <a:rPr lang="en-US" dirty="0"/>
              <a:t>/ </a:t>
            </a:r>
            <a:r>
              <a:rPr lang="en-US" dirty="0" err="1"/>
              <a:t>hapus</a:t>
            </a:r>
            <a:r>
              <a:rPr lang="en-US" dirty="0"/>
              <a:t>/ </a:t>
            </a:r>
            <a:r>
              <a:rPr lang="en-US" i="1" dirty="0"/>
              <a:t>insert</a:t>
            </a:r>
            <a:r>
              <a:rPr lang="en-US" dirty="0"/>
              <a:t> 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akuntansi</a:t>
            </a:r>
            <a:endParaRPr lang="en-US" dirty="0"/>
          </a:p>
          <a:p>
            <a:pPr lvl="1"/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program </a:t>
            </a:r>
            <a:r>
              <a:rPr lang="en-US" dirty="0" err="1"/>
              <a:t>dengan</a:t>
            </a:r>
            <a:r>
              <a:rPr lang="en-US" dirty="0"/>
              <a:t> virus</a:t>
            </a:r>
          </a:p>
          <a:p>
            <a:pPr lvl="1"/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proses data</a:t>
            </a:r>
          </a:p>
          <a:p>
            <a:pPr lvl="1"/>
            <a:r>
              <a:rPr lang="en-US" dirty="0" err="1"/>
              <a:t>Contoh</a:t>
            </a:r>
            <a:r>
              <a:rPr lang="en-US" dirty="0"/>
              <a:t>: </a:t>
            </a:r>
          </a:p>
          <a:p>
            <a:pPr marL="727075" lvl="1" indent="0">
              <a:buNone/>
            </a:pPr>
            <a:r>
              <a:rPr lang="en-US" dirty="0" err="1"/>
              <a:t>Kecurangan</a:t>
            </a:r>
            <a:r>
              <a:rPr lang="en-US" dirty="0"/>
              <a:t> Teknik Salami = 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pembulatan</a:t>
            </a:r>
            <a:r>
              <a:rPr lang="en-US" dirty="0"/>
              <a:t> program (</a:t>
            </a:r>
            <a:r>
              <a:rPr lang="en-US" dirty="0" err="1"/>
              <a:t>biasanya</a:t>
            </a:r>
            <a:r>
              <a:rPr lang="en-US" dirty="0"/>
              <a:t> di bank)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pembulatan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hitungan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menumpuk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4144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b="1" dirty="0" err="1"/>
              <a:t>Pemrosesan</a:t>
            </a:r>
            <a:r>
              <a:rPr lang="en-US" b="1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Kecurangan</a:t>
            </a:r>
            <a:r>
              <a:rPr lang="en-US" b="1" dirty="0"/>
              <a:t>: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operasional</a:t>
            </a:r>
            <a:r>
              <a:rPr lang="en-US" b="1" dirty="0"/>
              <a:t>:</a:t>
            </a:r>
            <a:endParaRPr lang="en-US" dirty="0"/>
          </a:p>
          <a:p>
            <a:pPr marL="539750" indent="0">
              <a:buNone/>
            </a:pP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/>
              <a:t>Contoh</a:t>
            </a:r>
            <a:r>
              <a:rPr lang="en-US" dirty="0"/>
              <a:t>: </a:t>
            </a:r>
          </a:p>
          <a:p>
            <a:pPr marL="727075" lvl="1" indent="0">
              <a:buNone/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31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</a:t>
            </a:r>
            <a:r>
              <a:rPr lang="en-US" b="1" dirty="0" err="1"/>
              <a:t>Manajemen</a:t>
            </a:r>
            <a:r>
              <a:rPr lang="en-US" b="1" dirty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Melibatkan</a:t>
            </a:r>
            <a:r>
              <a:rPr lang="en-US" sz="3600" dirty="0"/>
              <a:t> </a:t>
            </a:r>
            <a:r>
              <a:rPr lang="en-US" sz="3600" dirty="0" err="1"/>
              <a:t>tiga</a:t>
            </a:r>
            <a:r>
              <a:rPr lang="en-US" sz="3600" dirty="0"/>
              <a:t> </a:t>
            </a:r>
            <a:r>
              <a:rPr lang="en-US" sz="3600" dirty="0" err="1"/>
              <a:t>pekerjaan</a:t>
            </a:r>
            <a:r>
              <a:rPr lang="en-US" sz="3600" dirty="0"/>
              <a:t> fundamental: </a:t>
            </a:r>
            <a:r>
              <a:rPr lang="en-US" sz="3600" dirty="0" err="1"/>
              <a:t>penyimpanan</a:t>
            </a:r>
            <a:r>
              <a:rPr lang="en-US" sz="3600" dirty="0"/>
              <a:t>, </a:t>
            </a:r>
            <a:r>
              <a:rPr lang="en-US" sz="3600" dirty="0" err="1"/>
              <a:t>penarikan</a:t>
            </a:r>
            <a:r>
              <a:rPr lang="en-US" sz="3600" dirty="0"/>
              <a:t>. </a:t>
            </a:r>
            <a:r>
              <a:rPr lang="en-US" sz="3600" dirty="0" err="1"/>
              <a:t>penghapusan</a:t>
            </a:r>
            <a:r>
              <a:rPr lang="en-US" sz="3600" dirty="0"/>
              <a:t>. </a:t>
            </a:r>
          </a:p>
          <a:p>
            <a:pPr marL="0" indent="0">
              <a:buNone/>
            </a:pPr>
            <a:r>
              <a:rPr lang="en-US" sz="3600" dirty="0" err="1"/>
              <a:t>Umumnya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kecurangan</a:t>
            </a:r>
            <a:r>
              <a:rPr lang="en-US" sz="3600" dirty="0"/>
              <a:t> </a:t>
            </a:r>
            <a:r>
              <a:rPr lang="en-US" sz="3600" dirty="0" err="1"/>
              <a:t>transaki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program</a:t>
            </a:r>
          </a:p>
          <a:p>
            <a:r>
              <a:rPr lang="en-US" sz="3600" b="1" dirty="0" err="1"/>
              <a:t>Kecurangan</a:t>
            </a:r>
            <a:r>
              <a:rPr lang="en-US" sz="3600" b="1" dirty="0"/>
              <a:t>:</a:t>
            </a:r>
          </a:p>
          <a:p>
            <a:pPr lvl="1"/>
            <a:r>
              <a:rPr lang="en-US" sz="3200" dirty="0" err="1"/>
              <a:t>Mengakses</a:t>
            </a:r>
            <a:r>
              <a:rPr lang="en-US" sz="3200" dirty="0"/>
              <a:t> file </a:t>
            </a:r>
            <a:r>
              <a:rPr lang="en-US" sz="3200" dirty="0" err="1"/>
              <a:t>fari</a:t>
            </a:r>
            <a:r>
              <a:rPr lang="en-US" sz="3200" dirty="0"/>
              <a:t> </a:t>
            </a:r>
            <a:r>
              <a:rPr lang="en-US" sz="3200" dirty="0" err="1"/>
              <a:t>jauh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menelusuri</a:t>
            </a:r>
            <a:r>
              <a:rPr lang="en-US" sz="3200" dirty="0"/>
              <a:t> file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mendapatkan</a:t>
            </a:r>
            <a:r>
              <a:rPr lang="en-US" sz="3200" dirty="0"/>
              <a:t> info </a:t>
            </a:r>
            <a:r>
              <a:rPr lang="en-US" sz="3200" dirty="0" err="1"/>
              <a:t>berguna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dijual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pesaing</a:t>
            </a:r>
            <a:r>
              <a:rPr lang="en-US" sz="3200" dirty="0"/>
              <a:t>.</a:t>
            </a:r>
          </a:p>
          <a:p>
            <a:pPr lvl="1"/>
            <a:r>
              <a:rPr lang="en-US" sz="3200" dirty="0" err="1"/>
              <a:t>Bom</a:t>
            </a:r>
            <a:r>
              <a:rPr lang="en-US" sz="3200" dirty="0"/>
              <a:t> </a:t>
            </a:r>
            <a:r>
              <a:rPr lang="en-US" sz="3200" dirty="0" err="1"/>
              <a:t>logika</a:t>
            </a:r>
            <a:r>
              <a:rPr lang="en-US" sz="3200" dirty="0"/>
              <a:t> (</a:t>
            </a:r>
            <a:r>
              <a:rPr lang="en-US" sz="3200" dirty="0" err="1"/>
              <a:t>operasi</a:t>
            </a:r>
            <a:r>
              <a:rPr lang="en-US" sz="3200" dirty="0"/>
              <a:t> </a:t>
            </a:r>
            <a:r>
              <a:rPr lang="en-US" sz="3200" dirty="0" err="1"/>
              <a:t>perusak</a:t>
            </a:r>
            <a:r>
              <a:rPr lang="en-US" sz="3200" dirty="0"/>
              <a:t>) </a:t>
            </a:r>
            <a:r>
              <a:rPr lang="en-US" sz="3200" dirty="0" err="1"/>
              <a:t>diselipkan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program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699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D.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di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nn-NO" dirty="0"/>
              <a:t>relevan, tepat waktu, akurat, lengkap, dan ringkas.</a:t>
            </a:r>
          </a:p>
          <a:p>
            <a:pPr marL="0" indent="0">
              <a:buNone/>
            </a:pPr>
            <a:r>
              <a:rPr lang="en-US" b="1" dirty="0" err="1"/>
              <a:t>Kecurangan</a:t>
            </a:r>
            <a:r>
              <a:rPr lang="en-US" b="1" dirty="0"/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dirty="0" err="1"/>
              <a:t>Mengais</a:t>
            </a:r>
            <a:r>
              <a:rPr lang="en-US" b="1" dirty="0"/>
              <a:t> (</a:t>
            </a:r>
            <a:r>
              <a:rPr lang="en-US" b="1" i="1" dirty="0"/>
              <a:t>Scavenging</a:t>
            </a:r>
            <a:r>
              <a:rPr lang="en-US" b="1" dirty="0"/>
              <a:t>)</a:t>
            </a:r>
          </a:p>
          <a:p>
            <a:pPr marL="890588" lvl="1" indent="0">
              <a:buNone/>
            </a:pPr>
            <a:r>
              <a:rPr lang="en-US" b="1" dirty="0"/>
              <a:t>	</a:t>
            </a:r>
            <a:r>
              <a:rPr lang="sv-SE" dirty="0"/>
              <a:t>Mendapatkan info penting dari lembar karbon (salinan) yang dipisahkan dari laporan tembusan atau yang berasal dari laporan yang ditolak ketika pemrosesan.</a:t>
            </a:r>
            <a:endParaRPr lang="en-US" b="1" dirty="0"/>
          </a:p>
          <a:p>
            <a:pPr marL="971550" lvl="1" indent="-514350">
              <a:buFont typeface="+mj-lt"/>
              <a:buAutoNum type="alphaLcPeriod" startAt="2"/>
            </a:pPr>
            <a:r>
              <a:rPr lang="en-US" b="1" dirty="0" err="1"/>
              <a:t>Menguping</a:t>
            </a:r>
            <a:r>
              <a:rPr lang="en-US" b="1" dirty="0"/>
              <a:t> (</a:t>
            </a:r>
            <a:r>
              <a:rPr lang="en-US" b="1" i="1" dirty="0"/>
              <a:t>Eavesdropping</a:t>
            </a:r>
            <a:r>
              <a:rPr lang="en-US" b="1" dirty="0"/>
              <a:t>)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dirty="0" err="1"/>
              <a:t>Mencuri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telekomunikasi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69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Arial Black" panose="020B0A04020102020204" pitchFamily="34" charset="0"/>
              </a:rPr>
              <a:t>4. SAS No. 99 (</a:t>
            </a:r>
            <a:r>
              <a:rPr lang="en-US" sz="3200" b="1" i="1" dirty="0">
                <a:latin typeface="Arial Black" panose="020B0A04020102020204" pitchFamily="34" charset="0"/>
              </a:rPr>
              <a:t>Consideration of Fraud in a Financial Statement Audit</a:t>
            </a:r>
            <a:r>
              <a:rPr lang="en-US" sz="3200" b="1" dirty="0"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Bertujuan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langsung</a:t>
            </a:r>
            <a:r>
              <a:rPr lang="en-US" sz="3600" dirty="0"/>
              <a:t> </a:t>
            </a:r>
            <a:r>
              <a:rPr lang="en-US" sz="3600" dirty="0" err="1"/>
              <a:t>menggabungkan</a:t>
            </a:r>
            <a:r>
              <a:rPr lang="en-US" sz="3600" dirty="0"/>
              <a:t> </a:t>
            </a:r>
            <a:r>
              <a:rPr lang="en-US" sz="3600" dirty="0" err="1"/>
              <a:t>pertimbangan</a:t>
            </a:r>
            <a:r>
              <a:rPr lang="en-US" sz="3600" dirty="0"/>
              <a:t> auditor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kecurangan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proses audit </a:t>
            </a:r>
            <a:r>
              <a:rPr lang="en-US" sz="3600" dirty="0" err="1"/>
              <a:t>sampai</a:t>
            </a:r>
            <a:r>
              <a:rPr lang="en-US" sz="3600" dirty="0"/>
              <a:t> </a:t>
            </a:r>
            <a:r>
              <a:rPr lang="en-US" sz="3600" dirty="0" err="1"/>
              <a:t>selesai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Mensyaratkan</a:t>
            </a:r>
            <a:r>
              <a:rPr lang="en-US" sz="3600" dirty="0"/>
              <a:t> auditor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langkah</a:t>
            </a:r>
            <a:r>
              <a:rPr lang="en-US" sz="3600" dirty="0"/>
              <a:t> </a:t>
            </a:r>
            <a:r>
              <a:rPr lang="en-US" sz="3600" dirty="0" err="1"/>
              <a:t>baru</a:t>
            </a:r>
            <a:r>
              <a:rPr lang="en-US" sz="3600" dirty="0"/>
              <a:t> </a:t>
            </a:r>
            <a:r>
              <a:rPr lang="en-US" sz="3600" dirty="0" err="1"/>
              <a:t>selama</a:t>
            </a:r>
            <a:r>
              <a:rPr lang="en-US" sz="3600" dirty="0"/>
              <a:t> </a:t>
            </a:r>
            <a:r>
              <a:rPr lang="en-US" sz="3600" dirty="0" err="1"/>
              <a:t>perencanaan</a:t>
            </a:r>
            <a:r>
              <a:rPr lang="en-US" sz="3600" dirty="0"/>
              <a:t> audit </a:t>
            </a: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potensi</a:t>
            </a:r>
            <a:r>
              <a:rPr lang="en-US" sz="3600" dirty="0"/>
              <a:t> </a:t>
            </a:r>
            <a:r>
              <a:rPr lang="en-US" sz="3600" dirty="0" err="1"/>
              <a:t>resiko</a:t>
            </a:r>
            <a:r>
              <a:rPr lang="en-US" sz="3600" dirty="0"/>
              <a:t> </a:t>
            </a:r>
            <a:r>
              <a:rPr lang="en-US" sz="3600" dirty="0" err="1"/>
              <a:t>skema</a:t>
            </a:r>
            <a:r>
              <a:rPr lang="en-US" sz="3600" dirty="0"/>
              <a:t> </a:t>
            </a:r>
            <a:r>
              <a:rPr lang="en-US" sz="3600" dirty="0" err="1"/>
              <a:t>kecurangan</a:t>
            </a:r>
            <a:r>
              <a:rPr lang="en-US" sz="3600" dirty="0"/>
              <a:t>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0779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TANGGUNG JAWAB AUDITOR UNTUK MENDETEKSI KECURANGAN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52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Petunjuk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SAS No. 99, Consideration of Fraud in a Financial Statement Audit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area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 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Skeptisisme</a:t>
            </a:r>
            <a:r>
              <a:rPr lang="en-US" dirty="0"/>
              <a:t> professional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Pemerolehan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audit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Indentifikasi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diindentifikasi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audit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kecurangan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5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5. </a:t>
            </a:r>
            <a:r>
              <a:rPr lang="en-US" sz="4000" b="1" dirty="0" err="1"/>
              <a:t>Faktor</a:t>
            </a:r>
            <a:r>
              <a:rPr lang="en-US" sz="4000" b="1" dirty="0"/>
              <a:t> </a:t>
            </a:r>
            <a:r>
              <a:rPr lang="en-US" sz="4000" b="1" dirty="0" err="1"/>
              <a:t>Resiko</a:t>
            </a:r>
            <a:r>
              <a:rPr lang="en-US" sz="4000" b="1" dirty="0"/>
              <a:t> </a:t>
            </a:r>
            <a:r>
              <a:rPr lang="en-US" sz="4000" b="1" dirty="0" err="1"/>
              <a:t>Kecurangan</a:t>
            </a:r>
            <a:r>
              <a:rPr lang="en-US" sz="4000" b="1" dirty="0"/>
              <a:t> </a:t>
            </a:r>
            <a:r>
              <a:rPr lang="en-US" sz="4000" b="1" dirty="0" err="1"/>
              <a:t>Laporan</a:t>
            </a:r>
            <a:r>
              <a:rPr lang="en-US" sz="4000" b="1" dirty="0"/>
              <a:t> </a:t>
            </a:r>
            <a:r>
              <a:rPr lang="en-US" sz="4000" b="1" dirty="0" err="1"/>
              <a:t>Keuangan</a:t>
            </a:r>
            <a:r>
              <a:rPr lang="en-US" sz="4000" b="1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pengaruh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</a:t>
            </a:r>
            <a:r>
              <a:rPr lang="en-US" sz="3200" dirty="0" err="1"/>
              <a:t>manajemen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pengendalian</a:t>
            </a:r>
            <a:r>
              <a:rPr lang="en-US" sz="3200" dirty="0"/>
              <a:t>.</a:t>
            </a:r>
          </a:p>
          <a:p>
            <a:pPr marL="457200" lvl="1" indent="0">
              <a:buNone/>
            </a:pP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puncak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internal, </a:t>
            </a:r>
            <a:r>
              <a:rPr lang="en-US" sz="2800" dirty="0" err="1"/>
              <a:t>gaya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,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situasional</a:t>
            </a:r>
            <a:r>
              <a:rPr lang="en-US" sz="2800" dirty="0"/>
              <a:t>, proses </a:t>
            </a:r>
            <a:r>
              <a:rPr lang="en-US" sz="2800" dirty="0" err="1"/>
              <a:t>pelaporan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industri</a:t>
            </a:r>
            <a:r>
              <a:rPr lang="en-US" sz="3200" dirty="0"/>
              <a:t>.</a:t>
            </a:r>
          </a:p>
          <a:p>
            <a:pPr marL="457200" lvl="1" indent="0">
              <a:buNone/>
            </a:pP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yang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beroperasi</a:t>
            </a:r>
            <a:r>
              <a:rPr lang="en-US" sz="2800" dirty="0"/>
              <a:t>. </a:t>
            </a:r>
            <a:r>
              <a:rPr lang="en-US" sz="2800" dirty="0" err="1"/>
              <a:t>Contoh</a:t>
            </a:r>
            <a:r>
              <a:rPr lang="en-US" sz="2800" dirty="0"/>
              <a:t>: </a:t>
            </a:r>
            <a:r>
              <a:rPr lang="en-US" sz="2800" dirty="0" err="1"/>
              <a:t>perusahaan</a:t>
            </a:r>
            <a:r>
              <a:rPr lang="en-US" sz="2800" dirty="0"/>
              <a:t> yang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industri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menurun</a:t>
            </a:r>
            <a:r>
              <a:rPr lang="en-US" sz="2800" dirty="0"/>
              <a:t> </a:t>
            </a:r>
            <a:r>
              <a:rPr lang="en-US" sz="2800" dirty="0" err="1"/>
              <a:t>kondisinya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mau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kebangkrutan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Karakteristik</a:t>
            </a:r>
            <a:r>
              <a:rPr lang="en-US" sz="3200" dirty="0"/>
              <a:t> </a:t>
            </a:r>
            <a:r>
              <a:rPr lang="en-US" sz="3200" dirty="0" err="1"/>
              <a:t>operasional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stabilitas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kompleksitas</a:t>
            </a:r>
            <a:r>
              <a:rPr lang="en-US" sz="2800" dirty="0"/>
              <a:t> </a:t>
            </a:r>
            <a:r>
              <a:rPr lang="en-US" sz="2800" dirty="0" err="1"/>
              <a:t>transaksinya</a:t>
            </a:r>
            <a:r>
              <a:rPr lang="en-US" sz="2800" dirty="0"/>
              <a:t>. </a:t>
            </a:r>
            <a:r>
              <a:rPr lang="en-US" sz="2800" dirty="0" err="1"/>
              <a:t>Contoh</a:t>
            </a:r>
            <a:r>
              <a:rPr lang="en-US" sz="2800" dirty="0"/>
              <a:t>: Perusahaan yang </a:t>
            </a:r>
            <a:r>
              <a:rPr lang="en-US" sz="2800" dirty="0" err="1"/>
              <a:t>terlibat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lain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diaudit</a:t>
            </a:r>
            <a:r>
              <a:rPr lang="en-US" sz="2800" dirty="0"/>
              <a:t>,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kecurangan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2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6. Faktor Resiko Penyalahgunaan Aset: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factor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Kerentanan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 err="1"/>
              <a:t>Kerentanan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asset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mana asset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dicuri</a:t>
            </a:r>
            <a:r>
              <a:rPr lang="en-US" dirty="0"/>
              <a:t>. </a:t>
            </a:r>
            <a:r>
              <a:rPr lang="en-US" dirty="0" err="1"/>
              <a:t>Aktiva</a:t>
            </a:r>
            <a:r>
              <a:rPr lang="en-US" dirty="0"/>
              <a:t> lancer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obligasi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disalahgunakan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lancer,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penopang</a:t>
            </a:r>
            <a:r>
              <a:rPr lang="en-US" dirty="0"/>
              <a:t> </a:t>
            </a:r>
            <a:r>
              <a:rPr lang="en-US" dirty="0" err="1"/>
              <a:t>baja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pengandalian</a:t>
            </a:r>
            <a:r>
              <a:rPr lang="en-US" dirty="0"/>
              <a:t> yang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asset. </a:t>
            </a:r>
          </a:p>
          <a:p>
            <a:pPr marL="457200" lvl="1" indent="0"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basisdata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009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Skema</a:t>
            </a:r>
            <a:r>
              <a:rPr lang="en-US" b="1" dirty="0"/>
              <a:t> </a:t>
            </a:r>
            <a:r>
              <a:rPr lang="en-US" b="1" dirty="0" err="1"/>
              <a:t>Kecurangan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Ada </a:t>
            </a:r>
            <a:r>
              <a:rPr lang="en-US" sz="3600" b="1" dirty="0" err="1"/>
              <a:t>tiga</a:t>
            </a:r>
            <a:r>
              <a:rPr lang="en-US" sz="3600" b="1" dirty="0"/>
              <a:t> </a:t>
            </a:r>
            <a:r>
              <a:rPr lang="en-US" sz="3600" b="1" dirty="0" err="1"/>
              <a:t>kategori</a:t>
            </a:r>
            <a:r>
              <a:rPr lang="en-US" sz="3600" b="1" dirty="0"/>
              <a:t>:</a:t>
            </a:r>
          </a:p>
          <a:p>
            <a:pPr marL="0" indent="0">
              <a:buNone/>
            </a:pPr>
            <a:endParaRPr lang="en-US" sz="3600" b="1" dirty="0"/>
          </a:p>
          <a:p>
            <a:pPr marL="514350" indent="-514350">
              <a:buFont typeface="+mj-lt"/>
              <a:buAutoNum type="alphaUcPeriod"/>
            </a:pPr>
            <a:r>
              <a:rPr lang="en-US" sz="3200" b="1" dirty="0" err="1"/>
              <a:t>Kecurangan</a:t>
            </a:r>
            <a:r>
              <a:rPr lang="en-US" sz="3200" b="1" dirty="0"/>
              <a:t> </a:t>
            </a:r>
            <a:r>
              <a:rPr lang="en-US" sz="3200" b="1" dirty="0" err="1"/>
              <a:t>Laporan</a:t>
            </a:r>
            <a:r>
              <a:rPr lang="en-US" sz="3200" b="1" dirty="0"/>
              <a:t> </a:t>
            </a:r>
            <a:r>
              <a:rPr lang="en-US" sz="3200" b="1" dirty="0" err="1"/>
              <a:t>Keuangan</a:t>
            </a:r>
            <a:r>
              <a:rPr lang="en-US" sz="3200" b="1" dirty="0"/>
              <a:t> (</a:t>
            </a:r>
            <a:r>
              <a:rPr lang="en-US" sz="3200" b="1" dirty="0" err="1"/>
              <a:t>Kecurangan</a:t>
            </a:r>
            <a:r>
              <a:rPr lang="en-US" sz="3200" b="1" dirty="0"/>
              <a:t> </a:t>
            </a:r>
            <a:r>
              <a:rPr lang="en-US" sz="3200" b="1" dirty="0" err="1"/>
              <a:t>oleh</a:t>
            </a:r>
            <a:r>
              <a:rPr lang="en-US" sz="3200" b="1" dirty="0"/>
              <a:t> </a:t>
            </a:r>
            <a:r>
              <a:rPr lang="en-US" sz="3200" b="1" dirty="0" err="1"/>
              <a:t>Pihak</a:t>
            </a:r>
            <a:r>
              <a:rPr lang="en-US" sz="3200" b="1" dirty="0"/>
              <a:t> </a:t>
            </a:r>
            <a:r>
              <a:rPr lang="en-US" sz="3200" b="1" dirty="0" err="1"/>
              <a:t>Manajemen</a:t>
            </a:r>
            <a:r>
              <a:rPr lang="en-US" sz="3200" b="1" dirty="0"/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 err="1"/>
              <a:t>Korupsi</a:t>
            </a:r>
            <a:endParaRPr lang="en-US" sz="3200" b="1" dirty="0"/>
          </a:p>
          <a:p>
            <a:pPr marL="514350" indent="-514350">
              <a:buFont typeface="+mj-lt"/>
              <a:buAutoNum type="alphaUcPeriod"/>
            </a:pPr>
            <a:r>
              <a:rPr lang="en-US" sz="3200" b="1" dirty="0" err="1"/>
              <a:t>Penyalahgunaan</a:t>
            </a:r>
            <a:r>
              <a:rPr lang="en-US" sz="3200" b="1" dirty="0"/>
              <a:t> </a:t>
            </a:r>
            <a:r>
              <a:rPr lang="en-US" b="1" dirty="0" err="1"/>
              <a:t>Aset</a:t>
            </a:r>
            <a:r>
              <a:rPr lang="en-US" b="1" dirty="0"/>
              <a:t> (</a:t>
            </a:r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r>
              <a:rPr lang="en-US" b="1" dirty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9752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</a:t>
            </a:r>
            <a:r>
              <a:rPr lang="en-US" b="1" dirty="0" err="1"/>
              <a:t>Respon</a:t>
            </a:r>
            <a:r>
              <a:rPr lang="en-US" b="1" dirty="0"/>
              <a:t> Auditor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Resiko</a:t>
            </a:r>
            <a:r>
              <a:rPr lang="en-US" b="1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Penilaian</a:t>
            </a:r>
            <a:r>
              <a:rPr lang="en-US" dirty="0"/>
              <a:t> auditor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material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audit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 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keluasan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audit </a:t>
            </a:r>
            <a:r>
              <a:rPr lang="en-US" dirty="0" err="1"/>
              <a:t>tersebut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Skeptisme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melakuakan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audit.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Sifat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keluasan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yang </a:t>
            </a:r>
            <a:r>
              <a:rPr lang="en-US" dirty="0" err="1"/>
              <a:t>memliki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auditor </a:t>
            </a:r>
            <a:r>
              <a:rPr lang="en-US" dirty="0" err="1"/>
              <a:t>untu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substantif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58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8. </a:t>
            </a:r>
            <a:r>
              <a:rPr lang="en-US" sz="4000" b="1" dirty="0" err="1"/>
              <a:t>Respon</a:t>
            </a:r>
            <a:r>
              <a:rPr lang="en-US" sz="4000" b="1" dirty="0"/>
              <a:t> Auditor </a:t>
            </a:r>
            <a:r>
              <a:rPr lang="en-US" sz="4000" b="1" dirty="0" err="1"/>
              <a:t>Terhadap</a:t>
            </a:r>
            <a:r>
              <a:rPr lang="en-US" sz="4000" b="1" dirty="0"/>
              <a:t> </a:t>
            </a:r>
            <a:r>
              <a:rPr lang="en-US" sz="4000" b="1" dirty="0" err="1"/>
              <a:t>Kesalahan</a:t>
            </a:r>
            <a:r>
              <a:rPr lang="en-US" sz="4000" b="1" dirty="0"/>
              <a:t> </a:t>
            </a:r>
            <a:r>
              <a:rPr lang="en-US" sz="4000" b="1" dirty="0" err="1"/>
              <a:t>Saji</a:t>
            </a:r>
            <a:r>
              <a:rPr lang="en-US" sz="4000" b="1" dirty="0"/>
              <a:t> </a:t>
            </a:r>
            <a:r>
              <a:rPr lang="en-US" sz="4000" b="1" dirty="0" err="1"/>
              <a:t>Akibat</a:t>
            </a:r>
            <a:r>
              <a:rPr lang="en-US" sz="4000" b="1" dirty="0"/>
              <a:t> </a:t>
            </a:r>
            <a:r>
              <a:rPr lang="en-US" sz="4000" b="1" dirty="0" err="1"/>
              <a:t>Kecurangan</a:t>
            </a:r>
            <a:r>
              <a:rPr lang="en-US" sz="4000" b="1" dirty="0"/>
              <a:t> yang </a:t>
            </a:r>
            <a:r>
              <a:rPr lang="en-US" sz="4000" b="1" dirty="0" err="1"/>
              <a:t>Terdeteksi</a:t>
            </a:r>
            <a:r>
              <a:rPr lang="en-US" sz="4000" b="1" dirty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/>
              <a:t>Jika</a:t>
            </a:r>
            <a:r>
              <a:rPr lang="en-US" dirty="0"/>
              <a:t> auditor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 </a:t>
            </a:r>
            <a:r>
              <a:rPr lang="en-US" b="1" dirty="0" err="1"/>
              <a:t>kecurangan</a:t>
            </a:r>
            <a:r>
              <a:rPr lang="en-US" b="1" dirty="0"/>
              <a:t>, </a:t>
            </a:r>
            <a:r>
              <a:rPr lang="en-US" b="1" dirty="0" err="1"/>
              <a:t>tetapi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berpengaruh</a:t>
            </a:r>
            <a:r>
              <a:rPr lang="en-US" b="1" dirty="0"/>
              <a:t> material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auditor:</a:t>
            </a:r>
          </a:p>
          <a:p>
            <a:pPr lvl="2"/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di </a:t>
            </a:r>
            <a:r>
              <a:rPr lang="en-US" dirty="0" err="1"/>
              <a:t>atasnya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audit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Jika</a:t>
            </a:r>
            <a:r>
              <a:rPr lang="en-US" dirty="0"/>
              <a:t> auditor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 </a:t>
            </a:r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material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auditor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materialitas</a:t>
            </a:r>
            <a:r>
              <a:rPr lang="en-US" dirty="0"/>
              <a:t>, </a:t>
            </a:r>
            <a:r>
              <a:rPr lang="en-US" dirty="0" err="1"/>
              <a:t>maka</a:t>
            </a:r>
            <a:r>
              <a:rPr lang="en-US" dirty="0"/>
              <a:t> auditor:</a:t>
            </a:r>
          </a:p>
          <a:p>
            <a:pPr lvl="2"/>
            <a:r>
              <a:rPr lang="en-US" dirty="0" err="1"/>
              <a:t>Mempertibakngkan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audit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maslaah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senior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 audit dewan </a:t>
            </a:r>
            <a:r>
              <a:rPr lang="en-US" dirty="0" err="1"/>
              <a:t>komisaris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material.</a:t>
            </a:r>
          </a:p>
          <a:p>
            <a:pPr lvl="2"/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berkonsultasi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pengacara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1285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 mana pun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diindentifikasikan</a:t>
            </a:r>
            <a:r>
              <a:rPr lang="en-US" dirty="0"/>
              <a:t>, </a:t>
            </a:r>
            <a:r>
              <a:rPr lang="en-US" dirty="0" err="1"/>
              <a:t>dokumentasinya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diindentifikasikan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Respon</a:t>
            </a:r>
            <a:r>
              <a:rPr lang="en-US" dirty="0"/>
              <a:t> audit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3477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TEKNIK MENDETEKSI KECURANGAN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/>
              <a:t>Teknik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Tiga</a:t>
            </a:r>
            <a:r>
              <a:rPr lang="en-US" sz="3200" dirty="0"/>
              <a:t> </a:t>
            </a:r>
            <a:r>
              <a:rPr lang="en-US" sz="3200" dirty="0" err="1"/>
              <a:t>Skema</a:t>
            </a:r>
            <a:r>
              <a:rPr lang="en-US" sz="3200" dirty="0"/>
              <a:t> </a:t>
            </a:r>
            <a:r>
              <a:rPr lang="en-US" sz="3200" dirty="0" err="1"/>
              <a:t>karakteristik</a:t>
            </a:r>
            <a:r>
              <a:rPr lang="en-US" sz="3200" dirty="0"/>
              <a:t> </a:t>
            </a:r>
            <a:r>
              <a:rPr lang="en-US" sz="3200" dirty="0" err="1"/>
              <a:t>Operasional</a:t>
            </a:r>
            <a:r>
              <a:rPr lang="en-US" sz="3200" dirty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Pembayaran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Pemasok</a:t>
            </a:r>
            <a:r>
              <a:rPr lang="en-US" sz="3200" dirty="0"/>
              <a:t> </a:t>
            </a:r>
            <a:r>
              <a:rPr lang="en-US" sz="3200" dirty="0" err="1"/>
              <a:t>Fiktif</a:t>
            </a: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Kecurangan</a:t>
            </a:r>
            <a:r>
              <a:rPr lang="en-US" sz="3200" dirty="0"/>
              <a:t> </a:t>
            </a:r>
            <a:r>
              <a:rPr lang="en-US" sz="3200" dirty="0" err="1"/>
              <a:t>Penggajian</a:t>
            </a: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Gali</a:t>
            </a:r>
            <a:r>
              <a:rPr lang="en-US" sz="3200" dirty="0"/>
              <a:t> </a:t>
            </a:r>
            <a:r>
              <a:rPr lang="en-US" sz="3200" dirty="0" err="1"/>
              <a:t>Lubang</a:t>
            </a:r>
            <a:r>
              <a:rPr lang="en-US" sz="3200" dirty="0"/>
              <a:t> </a:t>
            </a:r>
            <a:r>
              <a:rPr lang="en-US" sz="3200" dirty="0" err="1"/>
              <a:t>Tutup</a:t>
            </a:r>
            <a:r>
              <a:rPr lang="en-US" sz="3200" dirty="0"/>
              <a:t> </a:t>
            </a:r>
            <a:r>
              <a:rPr lang="en-US" sz="3200" dirty="0" err="1"/>
              <a:t>Lubang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Piutang</a:t>
            </a:r>
            <a:r>
              <a:rPr lang="en-US" sz="3200" dirty="0"/>
              <a:t> Usaha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8038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Fiktif</a:t>
            </a:r>
            <a:r>
              <a:rPr lang="en-US" dirty="0"/>
              <a:t>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err="1"/>
              <a:t>Profil</a:t>
            </a:r>
            <a:r>
              <a:rPr lang="en-US" sz="3600" dirty="0"/>
              <a:t> </a:t>
            </a:r>
            <a:r>
              <a:rPr lang="en-US" sz="3600" dirty="0" err="1"/>
              <a:t>kecurangan</a:t>
            </a:r>
            <a:r>
              <a:rPr lang="en-US" sz="3600" dirty="0"/>
              <a:t> yang </a:t>
            </a:r>
            <a:r>
              <a:rPr lang="en-US" sz="3600" dirty="0" err="1"/>
              <a:t>mendeskripsikan</a:t>
            </a:r>
            <a:r>
              <a:rPr lang="en-US" sz="3600" dirty="0"/>
              <a:t> </a:t>
            </a:r>
            <a:r>
              <a:rPr lang="en-US" sz="3600" dirty="0" err="1"/>
              <a:t>skema</a:t>
            </a:r>
            <a:r>
              <a:rPr lang="en-US" sz="3600" dirty="0"/>
              <a:t> </a:t>
            </a:r>
            <a:r>
              <a:rPr lang="en-US" sz="3600" dirty="0" err="1"/>
              <a:t>pemasok</a:t>
            </a:r>
            <a:r>
              <a:rPr lang="en-US" sz="3600" dirty="0"/>
              <a:t> </a:t>
            </a:r>
            <a:r>
              <a:rPr lang="en-US" sz="3600" dirty="0" err="1"/>
              <a:t>palsu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prosedur</a:t>
            </a:r>
            <a:r>
              <a:rPr lang="en-US" sz="3600" dirty="0"/>
              <a:t> </a:t>
            </a:r>
            <a:r>
              <a:rPr lang="en-US" sz="3600" dirty="0" err="1"/>
              <a:t>auditnya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berikut</a:t>
            </a:r>
            <a:r>
              <a:rPr lang="en-US" sz="3600" dirty="0"/>
              <a:t>: </a:t>
            </a:r>
          </a:p>
          <a:p>
            <a:r>
              <a:rPr lang="en-US" sz="3600" dirty="0" err="1"/>
              <a:t>Nomor</a:t>
            </a:r>
            <a:r>
              <a:rPr lang="en-US" sz="3600" dirty="0"/>
              <a:t> </a:t>
            </a:r>
            <a:r>
              <a:rPr lang="en-US" sz="3600" dirty="0" err="1"/>
              <a:t>faktur</a:t>
            </a:r>
            <a:r>
              <a:rPr lang="en-US" sz="3600" dirty="0"/>
              <a:t> yang </a:t>
            </a:r>
            <a:r>
              <a:rPr lang="en-US" sz="3600" dirty="0" err="1"/>
              <a:t>berurutan</a:t>
            </a:r>
            <a:r>
              <a:rPr lang="en-US" sz="3600" dirty="0"/>
              <a:t> </a:t>
            </a:r>
          </a:p>
          <a:p>
            <a:r>
              <a:rPr lang="en-US" sz="3600" dirty="0" err="1"/>
              <a:t>Pemasok</a:t>
            </a:r>
            <a:r>
              <a:rPr lang="en-US" sz="3600" dirty="0"/>
              <a:t> </a:t>
            </a:r>
            <a:r>
              <a:rPr lang="en-US" sz="3600" dirty="0" err="1"/>
              <a:t>menggunakan</a:t>
            </a:r>
            <a:r>
              <a:rPr lang="en-US" sz="3600" dirty="0"/>
              <a:t> </a:t>
            </a:r>
            <a:r>
              <a:rPr lang="en-US" sz="3600" dirty="0" err="1"/>
              <a:t>alamat</a:t>
            </a:r>
            <a:r>
              <a:rPr lang="en-US" sz="3600" dirty="0"/>
              <a:t> PO Box </a:t>
            </a:r>
          </a:p>
          <a:p>
            <a:r>
              <a:rPr lang="en-US" sz="3600" dirty="0" err="1"/>
              <a:t>Pemasok</a:t>
            </a:r>
            <a:r>
              <a:rPr lang="en-US" sz="3600" dirty="0"/>
              <a:t> </a:t>
            </a:r>
            <a:r>
              <a:rPr lang="en-US" sz="3600" dirty="0" err="1"/>
              <a:t>menggunakan</a:t>
            </a:r>
            <a:r>
              <a:rPr lang="en-US" sz="3600" dirty="0"/>
              <a:t> </a:t>
            </a:r>
            <a:r>
              <a:rPr lang="en-US" sz="3600" dirty="0" err="1"/>
              <a:t>alamat</a:t>
            </a:r>
            <a:r>
              <a:rPr lang="en-US" sz="3600" dirty="0"/>
              <a:t> </a:t>
            </a:r>
            <a:r>
              <a:rPr lang="en-US" sz="3600" dirty="0" err="1"/>
              <a:t>milik</a:t>
            </a:r>
            <a:r>
              <a:rPr lang="en-US" sz="3600" dirty="0"/>
              <a:t> </a:t>
            </a:r>
            <a:r>
              <a:rPr lang="en-US" sz="3600" dirty="0" err="1"/>
              <a:t>karyawan</a:t>
            </a:r>
            <a:r>
              <a:rPr lang="en-US" sz="3600" dirty="0"/>
              <a:t> </a:t>
            </a:r>
          </a:p>
          <a:p>
            <a:r>
              <a:rPr lang="en-US" sz="3600" dirty="0" err="1"/>
              <a:t>Beberapa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alamat</a:t>
            </a:r>
            <a:r>
              <a:rPr lang="en-US" sz="3600" dirty="0"/>
              <a:t> yang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</a:p>
          <a:p>
            <a:r>
              <a:rPr lang="en-US" sz="3600" dirty="0" err="1"/>
              <a:t>Nilai</a:t>
            </a:r>
            <a:r>
              <a:rPr lang="en-US" sz="3600" dirty="0"/>
              <a:t> </a:t>
            </a:r>
            <a:r>
              <a:rPr lang="en-US" sz="3600" dirty="0" err="1"/>
              <a:t>faktur</a:t>
            </a:r>
            <a:r>
              <a:rPr lang="en-US" sz="3600" dirty="0"/>
              <a:t> </a:t>
            </a:r>
            <a:r>
              <a:rPr lang="en-US" sz="3600" dirty="0" err="1"/>
              <a:t>sedikit</a:t>
            </a:r>
            <a:r>
              <a:rPr lang="en-US" sz="3600" dirty="0"/>
              <a:t> di </a:t>
            </a:r>
            <a:r>
              <a:rPr lang="en-US" sz="3600" dirty="0" err="1"/>
              <a:t>bawah</a:t>
            </a:r>
            <a:r>
              <a:rPr lang="en-US" sz="3600" dirty="0"/>
              <a:t> </a:t>
            </a:r>
            <a:r>
              <a:rPr lang="en-US" sz="3600" dirty="0" err="1"/>
              <a:t>batas</a:t>
            </a:r>
            <a:r>
              <a:rPr lang="en-US" sz="3600" dirty="0"/>
              <a:t> minimal yang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dikaji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7775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Penggajian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 err="1"/>
              <a:t>Prosedur</a:t>
            </a:r>
            <a:r>
              <a:rPr lang="en-US" sz="4000" dirty="0"/>
              <a:t> audit yang </a:t>
            </a:r>
            <a:r>
              <a:rPr lang="en-US" sz="4000" dirty="0" err="1"/>
              <a:t>disarankan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mendeteksi</a:t>
            </a:r>
            <a:r>
              <a:rPr lang="en-US" sz="4000" dirty="0"/>
              <a:t> </a:t>
            </a:r>
            <a:r>
              <a:rPr lang="en-US" sz="4000" dirty="0" err="1"/>
              <a:t>kecurangan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berikut</a:t>
            </a:r>
            <a:r>
              <a:rPr lang="en-US" sz="4000" dirty="0"/>
              <a:t>:</a:t>
            </a:r>
          </a:p>
          <a:p>
            <a:r>
              <a:rPr lang="en-US" sz="4000" dirty="0" err="1"/>
              <a:t>Pengujian</a:t>
            </a:r>
            <a:r>
              <a:rPr lang="en-US" sz="4000" dirty="0"/>
              <a:t> jam </a:t>
            </a:r>
            <a:r>
              <a:rPr lang="en-US" sz="4000" dirty="0" err="1"/>
              <a:t>kerja</a:t>
            </a:r>
            <a:r>
              <a:rPr lang="en-US" sz="4000" dirty="0"/>
              <a:t> yang </a:t>
            </a:r>
            <a:r>
              <a:rPr lang="en-US" sz="4000" dirty="0" err="1"/>
              <a:t>berlebihan</a:t>
            </a:r>
            <a:r>
              <a:rPr lang="en-US" sz="4000" dirty="0"/>
              <a:t> </a:t>
            </a:r>
          </a:p>
          <a:p>
            <a:pPr marL="457200" lvl="1" indent="0">
              <a:buNone/>
            </a:pP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menyeleksi</a:t>
            </a:r>
            <a:r>
              <a:rPr lang="en-US" sz="3600" dirty="0"/>
              <a:t> record </a:t>
            </a:r>
            <a:r>
              <a:rPr lang="en-US" sz="3600" dirty="0" err="1"/>
              <a:t>penggajian</a:t>
            </a:r>
            <a:r>
              <a:rPr lang="en-US" sz="3600" dirty="0"/>
              <a:t> yang </a:t>
            </a:r>
            <a:r>
              <a:rPr lang="en-US" sz="3600" dirty="0" err="1"/>
              <a:t>mencerminkan</a:t>
            </a:r>
            <a:r>
              <a:rPr lang="en-US" sz="3600" dirty="0"/>
              <a:t> jam </a:t>
            </a:r>
            <a:r>
              <a:rPr lang="en-US" sz="3600" dirty="0" err="1"/>
              <a:t>kerja</a:t>
            </a:r>
            <a:r>
              <a:rPr lang="en-US" sz="3600" dirty="0"/>
              <a:t> </a:t>
            </a:r>
            <a:r>
              <a:rPr lang="en-US" sz="3600" dirty="0" err="1"/>
              <a:t>berlebihan</a:t>
            </a:r>
            <a:endParaRPr lang="en-US" sz="3600" dirty="0"/>
          </a:p>
          <a:p>
            <a:r>
              <a:rPr lang="en-US" sz="4000" dirty="0" err="1"/>
              <a:t>Pengujian</a:t>
            </a:r>
            <a:r>
              <a:rPr lang="en-US" sz="4000" dirty="0"/>
              <a:t> </a:t>
            </a:r>
            <a:r>
              <a:rPr lang="en-US" sz="4000" dirty="0" err="1"/>
              <a:t>duplikasi</a:t>
            </a:r>
            <a:r>
              <a:rPr lang="en-US" sz="4000" dirty="0"/>
              <a:t> </a:t>
            </a:r>
            <a:r>
              <a:rPr lang="en-US" sz="4000" dirty="0" err="1"/>
              <a:t>pembayaran</a:t>
            </a:r>
            <a:r>
              <a:rPr lang="en-US" sz="4000" dirty="0"/>
              <a:t> </a:t>
            </a:r>
          </a:p>
          <a:p>
            <a:pPr marL="457200" lvl="1" indent="0">
              <a:buNone/>
            </a:pPr>
            <a:r>
              <a:rPr lang="en-US" sz="3600" dirty="0" err="1"/>
              <a:t>Mencari</a:t>
            </a:r>
            <a:r>
              <a:rPr lang="en-US" sz="3600" dirty="0"/>
              <a:t> record </a:t>
            </a:r>
            <a:r>
              <a:rPr lang="en-US" sz="3600" dirty="0" err="1"/>
              <a:t>penggajian</a:t>
            </a:r>
            <a:r>
              <a:rPr lang="en-US" sz="3600" dirty="0"/>
              <a:t> para </a:t>
            </a:r>
            <a:r>
              <a:rPr lang="en-US" sz="3600" dirty="0" err="1"/>
              <a:t>karyawan</a:t>
            </a:r>
            <a:r>
              <a:rPr lang="en-US" sz="3600" dirty="0"/>
              <a:t> yang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karakteristik</a:t>
            </a:r>
            <a:r>
              <a:rPr lang="en-US" sz="3600" dirty="0"/>
              <a:t> </a:t>
            </a:r>
            <a:r>
              <a:rPr lang="en-US" sz="3600" dirty="0" err="1"/>
              <a:t>berikut</a:t>
            </a:r>
            <a:r>
              <a:rPr lang="en-US" sz="3600" dirty="0"/>
              <a:t>:</a:t>
            </a:r>
          </a:p>
          <a:p>
            <a:pPr lvl="1"/>
            <a:r>
              <a:rPr lang="en-US" sz="3600" dirty="0" err="1"/>
              <a:t>Nomor</a:t>
            </a:r>
            <a:r>
              <a:rPr lang="en-US" sz="3600" dirty="0"/>
              <a:t>, </a:t>
            </a:r>
            <a:r>
              <a:rPr lang="en-US" sz="3600" dirty="0" err="1"/>
              <a:t>nama</a:t>
            </a:r>
            <a:r>
              <a:rPr lang="en-US" sz="3600" dirty="0"/>
              <a:t>, </a:t>
            </a:r>
            <a:r>
              <a:rPr lang="en-US" sz="3600" dirty="0" err="1"/>
              <a:t>alamat</a:t>
            </a:r>
            <a:r>
              <a:rPr lang="en-US" sz="3600" dirty="0"/>
              <a:t> </a:t>
            </a:r>
            <a:r>
              <a:rPr lang="en-US" sz="3600" dirty="0" err="1"/>
              <a:t>karyawan</a:t>
            </a:r>
            <a:r>
              <a:rPr lang="en-US" sz="3600" dirty="0"/>
              <a:t> yang </a:t>
            </a:r>
            <a:r>
              <a:rPr lang="en-US" sz="3600" dirty="0" err="1"/>
              <a:t>sama</a:t>
            </a:r>
            <a:endParaRPr lang="en-US" sz="3600" dirty="0"/>
          </a:p>
          <a:p>
            <a:pPr lvl="1"/>
            <a:r>
              <a:rPr lang="en-US" sz="3600" dirty="0"/>
              <a:t>Nama yang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alamat</a:t>
            </a:r>
            <a:r>
              <a:rPr lang="en-US" sz="3600" dirty="0"/>
              <a:t> </a:t>
            </a:r>
            <a:r>
              <a:rPr lang="en-US" sz="3600" dirty="0" err="1"/>
              <a:t>surat</a:t>
            </a:r>
            <a:r>
              <a:rPr lang="en-US" sz="3600" dirty="0"/>
              <a:t> yang </a:t>
            </a:r>
            <a:r>
              <a:rPr lang="en-US" sz="3600" dirty="0" err="1"/>
              <a:t>berbeda</a:t>
            </a:r>
            <a:endParaRPr lang="en-US" sz="3600" dirty="0"/>
          </a:p>
          <a:p>
            <a:pPr lvl="1"/>
            <a:r>
              <a:rPr lang="en-US" sz="3600" dirty="0"/>
              <a:t>Nama yang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nomor</a:t>
            </a:r>
            <a:r>
              <a:rPr lang="en-US" sz="3600" dirty="0"/>
              <a:t> </a:t>
            </a:r>
            <a:r>
              <a:rPr lang="en-US" sz="3600" dirty="0" err="1"/>
              <a:t>rekening</a:t>
            </a:r>
            <a:r>
              <a:rPr lang="en-US" sz="3600" dirty="0"/>
              <a:t> yang </a:t>
            </a:r>
            <a:r>
              <a:rPr lang="en-US" sz="3600" dirty="0" err="1"/>
              <a:t>berbeda</a:t>
            </a:r>
            <a:endParaRPr lang="en-US" sz="3600" dirty="0"/>
          </a:p>
          <a:p>
            <a:pPr lvl="1"/>
            <a:r>
              <a:rPr lang="en-US" sz="3600" dirty="0"/>
              <a:t>Nama yang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nomor</a:t>
            </a:r>
            <a:r>
              <a:rPr lang="en-US" sz="3600" dirty="0"/>
              <a:t> </a:t>
            </a:r>
            <a:r>
              <a:rPr lang="en-US" sz="3600" dirty="0" err="1"/>
              <a:t>jaminan</a:t>
            </a:r>
            <a:r>
              <a:rPr lang="en-US" sz="3600" dirty="0"/>
              <a:t> social yang </a:t>
            </a:r>
            <a:r>
              <a:rPr lang="en-US" sz="3600" dirty="0" err="1"/>
              <a:t>berbeda</a:t>
            </a:r>
            <a:endParaRPr lang="en-US" sz="3600" dirty="0"/>
          </a:p>
          <a:p>
            <a:pPr lvl="1"/>
            <a:r>
              <a:rPr lang="en-US" sz="3600" dirty="0" err="1"/>
              <a:t>Alamat</a:t>
            </a:r>
            <a:r>
              <a:rPr lang="en-US" sz="3600" dirty="0"/>
              <a:t> </a:t>
            </a:r>
            <a:r>
              <a:rPr lang="en-US" sz="3600" dirty="0" err="1"/>
              <a:t>surat</a:t>
            </a:r>
            <a:r>
              <a:rPr lang="en-US" sz="3600" dirty="0"/>
              <a:t> yang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karyawan</a:t>
            </a:r>
            <a:r>
              <a:rPr lang="en-US" sz="3600" dirty="0"/>
              <a:t> yang </a:t>
            </a:r>
            <a:r>
              <a:rPr lang="en-US" sz="3600" dirty="0" err="1"/>
              <a:t>berbeda</a:t>
            </a:r>
            <a:endParaRPr lang="en-US" sz="3600" dirty="0"/>
          </a:p>
          <a:p>
            <a:r>
              <a:rPr lang="en-US" sz="4000" dirty="0" err="1"/>
              <a:t>Pengujian</a:t>
            </a:r>
            <a:r>
              <a:rPr lang="en-US" sz="4000" dirty="0"/>
              <a:t> </a:t>
            </a:r>
            <a:r>
              <a:rPr lang="en-US" sz="4000" dirty="0" err="1"/>
              <a:t>karyawan</a:t>
            </a:r>
            <a:r>
              <a:rPr lang="en-US" sz="4000" dirty="0"/>
              <a:t> yang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ada</a:t>
            </a:r>
            <a:endParaRPr lang="en-US" sz="4000" dirty="0"/>
          </a:p>
          <a:p>
            <a:pPr marL="457200" lvl="1" indent="0">
              <a:buNone/>
            </a:pPr>
            <a:r>
              <a:rPr lang="en-US" sz="3600" dirty="0" err="1"/>
              <a:t>Menghubungkan</a:t>
            </a:r>
            <a:r>
              <a:rPr lang="en-US" sz="3600" dirty="0"/>
              <a:t> file </a:t>
            </a:r>
            <a:r>
              <a:rPr lang="en-US" sz="3600" dirty="0" err="1"/>
              <a:t>penggajian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file </a:t>
            </a:r>
            <a:r>
              <a:rPr lang="en-US" sz="3600" dirty="0" err="1"/>
              <a:t>karyawan</a:t>
            </a:r>
            <a:r>
              <a:rPr lang="en-US" sz="3600" dirty="0"/>
              <a:t> </a:t>
            </a: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Nomor</a:t>
            </a:r>
            <a:r>
              <a:rPr lang="en-US" sz="3600" dirty="0"/>
              <a:t> </a:t>
            </a:r>
            <a:r>
              <a:rPr lang="en-US" sz="3600" dirty="0" err="1"/>
              <a:t>Karyawan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atribut</a:t>
            </a:r>
            <a:r>
              <a:rPr lang="en-US" sz="3600" dirty="0"/>
              <a:t> </a:t>
            </a:r>
            <a:r>
              <a:rPr lang="en-US" sz="3600" dirty="0" err="1"/>
              <a:t>umumnya</a:t>
            </a:r>
            <a:r>
              <a:rPr lang="en-US" sz="3600" dirty="0"/>
              <a:t>. File </a:t>
            </a:r>
            <a:r>
              <a:rPr lang="en-US" sz="3600" dirty="0" err="1"/>
              <a:t>gabungan</a:t>
            </a:r>
            <a:r>
              <a:rPr lang="en-US" sz="3600" dirty="0"/>
              <a:t> yang </a:t>
            </a:r>
            <a:r>
              <a:rPr lang="en-US" sz="3600" dirty="0" err="1"/>
              <a:t>berisi</a:t>
            </a:r>
            <a:r>
              <a:rPr lang="en-US" sz="3600" dirty="0"/>
              <a:t> record file </a:t>
            </a:r>
            <a:r>
              <a:rPr lang="en-US" sz="3600" dirty="0" err="1"/>
              <a:t>penggajian</a:t>
            </a:r>
            <a:r>
              <a:rPr lang="en-US" sz="3600" dirty="0"/>
              <a:t> yang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record </a:t>
            </a:r>
            <a:r>
              <a:rPr lang="en-US" sz="3600" dirty="0" err="1"/>
              <a:t>karyawan</a:t>
            </a:r>
            <a:r>
              <a:rPr lang="en-US" sz="3600" dirty="0"/>
              <a:t> yang valid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dikaji</a:t>
            </a:r>
            <a:r>
              <a:rPr lang="en-US" sz="3600" dirty="0"/>
              <a:t> </a:t>
            </a:r>
            <a:r>
              <a:rPr lang="en-US" sz="3600" dirty="0" err="1"/>
              <a:t>ulang</a:t>
            </a:r>
            <a:r>
              <a:rPr lang="en-US" sz="3600" dirty="0"/>
              <a:t> </a:t>
            </a:r>
            <a:r>
              <a:rPr lang="en-US" sz="3600" dirty="0" err="1"/>
              <a:t>pihak</a:t>
            </a:r>
            <a:r>
              <a:rPr lang="en-US" sz="3600" dirty="0"/>
              <a:t> </a:t>
            </a:r>
            <a:r>
              <a:rPr lang="en-US" sz="3600" dirty="0" err="1"/>
              <a:t>manajemen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797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Gali</a:t>
            </a:r>
            <a:r>
              <a:rPr lang="en-US" sz="4000" dirty="0"/>
              <a:t> </a:t>
            </a:r>
            <a:r>
              <a:rPr lang="en-US" sz="4000" dirty="0" err="1"/>
              <a:t>Lubang</a:t>
            </a:r>
            <a:r>
              <a:rPr lang="en-US" sz="4000" dirty="0"/>
              <a:t> </a:t>
            </a:r>
            <a:r>
              <a:rPr lang="en-US" sz="4000" dirty="0" err="1"/>
              <a:t>Tutup</a:t>
            </a:r>
            <a:r>
              <a:rPr lang="en-US" sz="4000" dirty="0"/>
              <a:t> </a:t>
            </a:r>
            <a:r>
              <a:rPr lang="en-US" sz="4000" dirty="0" err="1"/>
              <a:t>Lubang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Piutang</a:t>
            </a:r>
            <a:r>
              <a:rPr lang="en-US" sz="4000" dirty="0"/>
              <a:t> Usaha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 Total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didaftar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ditagih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. Para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minimum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rekeningnya</a:t>
            </a:r>
            <a:r>
              <a:rPr lang="en-US" dirty="0"/>
              <a:t>,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saldonya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faktur</a:t>
            </a:r>
            <a:r>
              <a:rPr lang="en-US" dirty="0"/>
              <a:t> </a:t>
            </a:r>
            <a:r>
              <a:rPr lang="en-US" dirty="0" err="1"/>
              <a:t>terbuka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faktur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file </a:t>
            </a:r>
            <a:r>
              <a:rPr lang="en-US" dirty="0" err="1"/>
              <a:t>faktur</a:t>
            </a:r>
            <a:r>
              <a:rPr lang="en-US" dirty="0"/>
              <a:t>. </a:t>
            </a:r>
            <a:r>
              <a:rPr lang="en-US" dirty="0" err="1"/>
              <a:t>Cek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faktur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cicilan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normal </a:t>
            </a:r>
            <a:r>
              <a:rPr lang="en-US" dirty="0" err="1"/>
              <a:t>sesungguhnya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77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Terimakasih</a:t>
            </a:r>
            <a:endParaRPr lang="en-US" sz="8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0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A. </a:t>
            </a:r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en-US" sz="3600" dirty="0"/>
          </a:p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(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punjak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internal,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situasional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). </a:t>
            </a:r>
            <a:endParaRPr lang="en-US" sz="3600" dirty="0"/>
          </a:p>
          <a:p>
            <a:r>
              <a:rPr lang="sv-SE" dirty="0"/>
              <a:t>Kondisi industri. Contohnya, perusahaan yang kondisi industri/ekonominya sedang menurun lebih beresiko terdapat kecurangan daripada industri yang stabil</a:t>
            </a:r>
          </a:p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Contohnhya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diaudit</a:t>
            </a:r>
            <a:r>
              <a:rPr lang="en-US" dirty="0"/>
              <a:t>,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975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b="1" dirty="0" err="1"/>
              <a:t>Korupsi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7083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2400" dirty="0"/>
              <a:t>Korupsi adalah Kejahatan kerah putih paling tua</a:t>
            </a:r>
            <a:endParaRPr lang="fi-FI" sz="3300" dirty="0"/>
          </a:p>
          <a:p>
            <a:pPr marL="0" indent="0">
              <a:buNone/>
            </a:pPr>
            <a:r>
              <a:rPr lang="en-US" sz="2400" dirty="0" err="1"/>
              <a:t>Korupsi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/ </a:t>
            </a:r>
            <a:r>
              <a:rPr lang="en-US" sz="2400" dirty="0" err="1"/>
              <a:t>petugas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dibenarkan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pekerjaannya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karakternya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orang lain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melanggar</a:t>
            </a:r>
            <a:r>
              <a:rPr lang="en-US" sz="2400" dirty="0"/>
              <a:t> </a:t>
            </a:r>
            <a:r>
              <a:rPr lang="en-US" sz="2400" dirty="0" err="1"/>
              <a:t>kewajibannya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orang lain. Yang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Korupsi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fi-FI" sz="3300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Penyuapan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 : </a:t>
            </a:r>
          </a:p>
          <a:p>
            <a:pPr marL="914400" lvl="2" indent="0">
              <a:buNone/>
            </a:pP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pemberian</a:t>
            </a:r>
            <a:r>
              <a:rPr lang="en-US" b="1" dirty="0"/>
              <a:t>, </a:t>
            </a:r>
            <a:r>
              <a:rPr lang="en-US" b="1" dirty="0" err="1"/>
              <a:t>penawaran</a:t>
            </a:r>
            <a:r>
              <a:rPr lang="en-US" b="1" dirty="0"/>
              <a:t>, </a:t>
            </a:r>
            <a:r>
              <a:rPr lang="en-US" b="1" dirty="0" err="1"/>
              <a:t>permohonan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yang </a:t>
            </a:r>
            <a:r>
              <a:rPr lang="en-US" b="1" dirty="0" err="1"/>
              <a:t>bernilai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mempengaruhi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kewajiban</a:t>
            </a:r>
            <a:r>
              <a:rPr lang="en-US" b="1" dirty="0"/>
              <a:t> </a:t>
            </a:r>
            <a:r>
              <a:rPr lang="en-US" b="1" dirty="0" err="1"/>
              <a:t>sahnya</a:t>
            </a:r>
            <a:r>
              <a:rPr lang="en-US" b="1" dirty="0"/>
              <a:t>.</a:t>
            </a:r>
            <a:endParaRPr lang="fi-FI" sz="2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Tanda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terima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kasih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tidak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sah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 marL="914400" lvl="2" indent="0">
              <a:buNone/>
            </a:pP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pemberian</a:t>
            </a:r>
            <a:r>
              <a:rPr lang="en-US" b="1" dirty="0"/>
              <a:t>, </a:t>
            </a:r>
            <a:r>
              <a:rPr lang="en-US" b="1" dirty="0" err="1"/>
              <a:t>penerimaan</a:t>
            </a:r>
            <a:r>
              <a:rPr lang="en-US" b="1" dirty="0"/>
              <a:t>, </a:t>
            </a:r>
            <a:r>
              <a:rPr lang="en-US" b="1" dirty="0" err="1"/>
              <a:t>penawaran</a:t>
            </a:r>
            <a:r>
              <a:rPr lang="en-US" b="1" dirty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permohonan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sesuatu</a:t>
            </a:r>
            <a:r>
              <a:rPr lang="en-US" b="1" dirty="0"/>
              <a:t> yang </a:t>
            </a:r>
            <a:r>
              <a:rPr lang="en-US" b="1" dirty="0" err="1"/>
              <a:t>bernilai</a:t>
            </a:r>
            <a:r>
              <a:rPr lang="en-US" b="1" dirty="0"/>
              <a:t> Karena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tindakan</a:t>
            </a:r>
            <a:r>
              <a:rPr lang="en-US" b="1" dirty="0"/>
              <a:t> yang </a:t>
            </a:r>
            <a:r>
              <a:rPr lang="en-US" b="1" dirty="0" err="1"/>
              <a:t>resmi</a:t>
            </a:r>
            <a:endParaRPr lang="en-US" b="1" dirty="0"/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Konflik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kepentingan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: </a:t>
            </a:r>
          </a:p>
          <a:p>
            <a:pPr marL="914400" lvl="2" indent="0">
              <a:buNone/>
            </a:pP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ketika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r>
              <a:rPr lang="en-US" b="1" dirty="0"/>
              <a:t> </a:t>
            </a:r>
            <a:r>
              <a:rPr lang="en-US" b="1" dirty="0" err="1"/>
              <a:t>bertindak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nama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pekerjaannya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kepentingan</a:t>
            </a:r>
            <a:r>
              <a:rPr lang="en-US" b="1" dirty="0"/>
              <a:t> </a:t>
            </a:r>
            <a:r>
              <a:rPr lang="en-US" b="1" dirty="0" err="1"/>
              <a:t>pribadi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b="1" dirty="0"/>
              <a:t> yang </a:t>
            </a:r>
            <a:r>
              <a:rPr lang="en-US" b="1" dirty="0" err="1"/>
              <a:t>dilakukannya</a:t>
            </a:r>
            <a:r>
              <a:rPr lang="en-US" b="1" dirty="0"/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Pemerasan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secara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ekonomi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 marL="914400" lvl="2" indent="0">
              <a:buNone/>
            </a:pP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penggunaan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semacam</a:t>
            </a:r>
            <a:r>
              <a:rPr lang="en-US" b="1" dirty="0"/>
              <a:t> </a:t>
            </a:r>
            <a:r>
              <a:rPr lang="en-US" b="1" dirty="0" err="1"/>
              <a:t>ancaman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tekanan</a:t>
            </a:r>
            <a:r>
              <a:rPr lang="en-US" b="1" dirty="0"/>
              <a:t>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anksi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,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sesuatu</a:t>
            </a:r>
            <a:r>
              <a:rPr lang="en-US" b="1" dirty="0"/>
              <a:t> yang </a:t>
            </a:r>
            <a:r>
              <a:rPr lang="en-US" b="1" dirty="0" err="1"/>
              <a:t>berharga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375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</a:t>
            </a:r>
            <a:r>
              <a:rPr lang="en-US" b="1" dirty="0" err="1"/>
              <a:t>Penyalahgunaan</a:t>
            </a:r>
            <a:r>
              <a:rPr lang="en-US" b="1" dirty="0"/>
              <a:t> </a:t>
            </a:r>
            <a:r>
              <a:rPr lang="en-US" b="1" dirty="0" err="1"/>
              <a:t>Aset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/>
              <a:t>Transaksi</a:t>
            </a:r>
            <a:r>
              <a:rPr lang="en-US" sz="3600" dirty="0"/>
              <a:t> yang paling </a:t>
            </a:r>
            <a:r>
              <a:rPr lang="en-US" sz="3600" dirty="0" err="1"/>
              <a:t>rentan</a:t>
            </a:r>
            <a:r>
              <a:rPr lang="en-US" sz="3600" dirty="0"/>
              <a:t> </a:t>
            </a:r>
            <a:r>
              <a:rPr lang="en-US" sz="3600" dirty="0" err="1"/>
              <a:t>disalahgunakan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penyalahgunakan</a:t>
            </a:r>
            <a:r>
              <a:rPr lang="en-US" sz="3600" dirty="0"/>
              <a:t> asset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Transaksi</a:t>
            </a:r>
            <a:r>
              <a:rPr lang="en-US" sz="3600" dirty="0"/>
              <a:t> yang </a:t>
            </a:r>
            <a:r>
              <a:rPr lang="en-US" sz="3600" dirty="0" err="1"/>
              <a:t>melibatkan</a:t>
            </a:r>
            <a:r>
              <a:rPr lang="en-US" sz="3600" dirty="0"/>
              <a:t> </a:t>
            </a:r>
            <a:r>
              <a:rPr lang="en-US" sz="3600" dirty="0" err="1"/>
              <a:t>kas</a:t>
            </a:r>
            <a:r>
              <a:rPr lang="en-US" sz="3600" dirty="0"/>
              <a:t>, </a:t>
            </a:r>
            <a:r>
              <a:rPr lang="en-US" sz="3600" dirty="0" err="1"/>
              <a:t>akun</a:t>
            </a:r>
            <a:r>
              <a:rPr lang="en-US" sz="3600" dirty="0"/>
              <a:t> </a:t>
            </a:r>
            <a:r>
              <a:rPr lang="en-US" sz="3600" dirty="0" err="1"/>
              <a:t>cek</a:t>
            </a:r>
            <a:r>
              <a:rPr lang="en-US" sz="3600" dirty="0"/>
              <a:t>, </a:t>
            </a:r>
            <a:r>
              <a:rPr lang="en-US" sz="3600" dirty="0" err="1"/>
              <a:t>persediaan</a:t>
            </a:r>
            <a:r>
              <a:rPr lang="en-US" sz="3600" dirty="0"/>
              <a:t>, </a:t>
            </a:r>
            <a:r>
              <a:rPr lang="en-US" sz="3600" dirty="0" err="1"/>
              <a:t>peralatan</a:t>
            </a:r>
            <a:r>
              <a:rPr lang="en-US" sz="3600" dirty="0"/>
              <a:t>, </a:t>
            </a:r>
            <a:r>
              <a:rPr lang="en-US" sz="3600" dirty="0" err="1"/>
              <a:t>perlengkapan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 err="1"/>
              <a:t>Skema</a:t>
            </a:r>
            <a:r>
              <a:rPr lang="en-US" sz="3600" dirty="0"/>
              <a:t> </a:t>
            </a:r>
            <a:r>
              <a:rPr lang="en-US" sz="3600" dirty="0" err="1"/>
              <a:t>kecurangan</a:t>
            </a:r>
            <a:r>
              <a:rPr lang="en-US" sz="3600" dirty="0"/>
              <a:t> yang paling </a:t>
            </a:r>
            <a:r>
              <a:rPr lang="en-US" sz="3600" dirty="0" err="1"/>
              <a:t>umum</a:t>
            </a:r>
            <a:r>
              <a:rPr lang="en-US" sz="3600" dirty="0"/>
              <a:t>: </a:t>
            </a:r>
            <a:r>
              <a:rPr lang="en-US" sz="4400" dirty="0"/>
              <a:t>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 err="1">
                <a:solidFill>
                  <a:srgbClr val="002060"/>
                </a:solidFill>
              </a:rPr>
              <a:t>Pembebanan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Akun</a:t>
            </a:r>
            <a:r>
              <a:rPr lang="en-US" sz="3200" b="1" dirty="0">
                <a:solidFill>
                  <a:srgbClr val="002060"/>
                </a:solidFill>
              </a:rPr>
              <a:t> Beban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 err="1">
                <a:solidFill>
                  <a:srgbClr val="002060"/>
                </a:solidFill>
              </a:rPr>
              <a:t>Gali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lubang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tutup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lubang</a:t>
            </a:r>
            <a:r>
              <a:rPr lang="en-US" sz="3200" b="1" dirty="0">
                <a:solidFill>
                  <a:srgbClr val="002060"/>
                </a:solidFill>
              </a:rPr>
              <a:t> (</a:t>
            </a:r>
            <a:r>
              <a:rPr lang="en-US" sz="3200" b="1" i="1" dirty="0">
                <a:solidFill>
                  <a:srgbClr val="002060"/>
                </a:solidFill>
              </a:rPr>
              <a:t>Lapping</a:t>
            </a:r>
            <a:r>
              <a:rPr lang="en-US" sz="3200" b="1" dirty="0">
                <a:solidFill>
                  <a:srgbClr val="002060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 err="1">
                <a:solidFill>
                  <a:srgbClr val="002060"/>
                </a:solidFill>
              </a:rPr>
              <a:t>Kecurangan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transaksi</a:t>
            </a:r>
            <a:endParaRPr lang="en-US" sz="4000" dirty="0">
              <a:solidFill>
                <a:srgbClr val="002060"/>
              </a:solidFill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6927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a. </a:t>
            </a:r>
            <a:r>
              <a:rPr lang="en-US" b="1" dirty="0" err="1"/>
              <a:t>Pembebanan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Akun</a:t>
            </a:r>
            <a:r>
              <a:rPr lang="en-US" b="1" dirty="0"/>
              <a:t> Beban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/>
              <a:t>Contohnya</a:t>
            </a:r>
            <a:r>
              <a:rPr lang="en-US" sz="4000" b="1" dirty="0"/>
              <a:t>:</a:t>
            </a:r>
          </a:p>
          <a:p>
            <a:r>
              <a:rPr lang="en-US" dirty="0" err="1"/>
              <a:t>Mencuri</a:t>
            </a:r>
            <a:r>
              <a:rPr lang="en-US" dirty="0"/>
              <a:t> $200,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di </a:t>
            </a:r>
            <a:r>
              <a:rPr lang="en-US" dirty="0" err="1"/>
              <a:t>kredit</a:t>
            </a:r>
            <a:r>
              <a:rPr lang="en-US" dirty="0"/>
              <a:t> (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).</a:t>
            </a:r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operasional,beban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di </a:t>
            </a:r>
            <a:r>
              <a:rPr lang="en-US" dirty="0" err="1"/>
              <a:t>debet</a:t>
            </a:r>
            <a:r>
              <a:rPr lang="en-US" dirty="0"/>
              <a:t>.</a:t>
            </a:r>
          </a:p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di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94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b="1" dirty="0" err="1"/>
              <a:t>Gali</a:t>
            </a:r>
            <a:r>
              <a:rPr lang="en-US" b="1" dirty="0"/>
              <a:t> </a:t>
            </a:r>
            <a:r>
              <a:rPr lang="en-US" b="1" dirty="0" err="1"/>
              <a:t>lubang</a:t>
            </a:r>
            <a:r>
              <a:rPr lang="en-US" b="1" dirty="0"/>
              <a:t> </a:t>
            </a:r>
            <a:r>
              <a:rPr lang="en-US" b="1" dirty="0" err="1"/>
              <a:t>tutup</a:t>
            </a:r>
            <a:r>
              <a:rPr lang="en-US" b="1" dirty="0"/>
              <a:t> </a:t>
            </a:r>
            <a:r>
              <a:rPr lang="en-US" b="1" dirty="0" err="1"/>
              <a:t>lubang</a:t>
            </a:r>
            <a:r>
              <a:rPr lang="en-US" b="1" dirty="0"/>
              <a:t> (</a:t>
            </a:r>
            <a:r>
              <a:rPr lang="en-US" b="1" i="1" dirty="0"/>
              <a:t>Lapping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Contohnya</a:t>
            </a:r>
            <a:r>
              <a:rPr lang="en-US" b="1" dirty="0"/>
              <a:t>:</a:t>
            </a:r>
          </a:p>
          <a:p>
            <a:r>
              <a:rPr lang="en-US" dirty="0" err="1"/>
              <a:t>Mencuri</a:t>
            </a:r>
            <a:r>
              <a:rPr lang="en-US" dirty="0"/>
              <a:t> $200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A (</a:t>
            </a:r>
            <a:r>
              <a:rPr lang="en-US" dirty="0" err="1"/>
              <a:t>mencairkan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).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A</a:t>
            </a:r>
          </a:p>
          <a:p>
            <a:r>
              <a:rPr lang="en-US" dirty="0" err="1"/>
              <a:t>Pelanggan</a:t>
            </a:r>
            <a:r>
              <a:rPr lang="en-US" dirty="0"/>
              <a:t> B </a:t>
            </a:r>
            <a:r>
              <a:rPr lang="en-US" dirty="0" err="1"/>
              <a:t>bayar</a:t>
            </a:r>
            <a:r>
              <a:rPr lang="en-US" dirty="0"/>
              <a:t> $200, </a:t>
            </a:r>
            <a:r>
              <a:rPr lang="en-US" dirty="0" err="1"/>
              <a:t>uangnya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A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terdeteksi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"</a:t>
            </a:r>
            <a:r>
              <a:rPr lang="en-US" dirty="0" err="1"/>
              <a:t>terlihat</a:t>
            </a:r>
            <a:r>
              <a:rPr lang="en-US" dirty="0"/>
              <a:t>"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,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tertunda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2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</a:t>
            </a:r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penghapusan</a:t>
            </a:r>
            <a:r>
              <a:rPr lang="en-US" dirty="0"/>
              <a:t>, </a:t>
            </a:r>
            <a:r>
              <a:rPr lang="en-US" dirty="0" err="1"/>
              <a:t>pengubahan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3200" dirty="0" err="1"/>
              <a:t>Contohnya</a:t>
            </a:r>
            <a:r>
              <a:rPr lang="en-US" sz="3200" dirty="0"/>
              <a:t>:</a:t>
            </a:r>
          </a:p>
          <a:p>
            <a:r>
              <a:rPr lang="en-US" dirty="0"/>
              <a:t>Supervisor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mengabsen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 </a:t>
            </a:r>
            <a:r>
              <a:rPr lang="en-US" i="1" dirty="0"/>
              <a:t>resign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penggajian</a:t>
            </a:r>
            <a:r>
              <a:rPr lang="en-US" dirty="0"/>
              <a:t>.</a:t>
            </a:r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,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fiktif</a:t>
            </a:r>
            <a:r>
              <a:rPr lang="en-US" dirty="0"/>
              <a:t> (yang </a:t>
            </a:r>
            <a:r>
              <a:rPr lang="en-US" dirty="0" err="1"/>
              <a:t>sudah</a:t>
            </a:r>
            <a:r>
              <a:rPr lang="en-US" dirty="0"/>
              <a:t> </a:t>
            </a:r>
            <a:r>
              <a:rPr lang="en-US" i="1" dirty="0"/>
              <a:t>resign</a:t>
            </a:r>
            <a:r>
              <a:rPr lang="en-US" dirty="0"/>
              <a:t>) </a:t>
            </a:r>
            <a:r>
              <a:rPr lang="en-US" dirty="0" err="1"/>
              <a:t>diambil</a:t>
            </a:r>
            <a:r>
              <a:rPr lang="en-US" dirty="0"/>
              <a:t> supervisor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dicairkan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memalsukan</a:t>
            </a:r>
            <a:r>
              <a:rPr lang="en-US" dirty="0"/>
              <a:t> TTD</a:t>
            </a:r>
          </a:p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dikredit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fiktif</a:t>
            </a:r>
            <a:r>
              <a:rPr lang="en-US" dirty="0"/>
              <a:t>) di </a:t>
            </a:r>
            <a:r>
              <a:rPr lang="en-US" dirty="0" err="1"/>
              <a:t>debet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1106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</a:t>
            </a:r>
            <a:r>
              <a:rPr lang="en-US" b="1" dirty="0" err="1"/>
              <a:t>Skema</a:t>
            </a:r>
            <a:r>
              <a:rPr lang="en-US" b="1" dirty="0"/>
              <a:t> </a:t>
            </a:r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Komputer</a:t>
            </a:r>
            <a:r>
              <a:rPr lang="en-US" dirty="0"/>
              <a:t> = inti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</a:p>
          <a:p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auditor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tekniknya</a:t>
            </a:r>
            <a:r>
              <a:rPr lang="en-US" dirty="0"/>
              <a:t> </a:t>
            </a:r>
            <a:r>
              <a:rPr lang="en-US" dirty="0" err="1"/>
              <a:t>menggunkan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mencakup</a:t>
            </a:r>
            <a:r>
              <a:rPr lang="en-US" b="1" dirty="0"/>
              <a:t> </a:t>
            </a:r>
            <a:r>
              <a:rPr lang="en-US" b="1" dirty="0" err="1"/>
              <a:t>pencurian</a:t>
            </a:r>
            <a:r>
              <a:rPr lang="en-US" b="1" dirty="0"/>
              <a:t>, </a:t>
            </a:r>
            <a:r>
              <a:rPr lang="en-US" b="1" dirty="0" err="1"/>
              <a:t>kesalahan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penyalahgunaan</a:t>
            </a:r>
            <a:r>
              <a:rPr lang="en-US" b="1" dirty="0"/>
              <a:t> </a:t>
            </a:r>
            <a:r>
              <a:rPr lang="en-US" b="1" dirty="0" err="1"/>
              <a:t>aset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 </a:t>
            </a:r>
            <a:r>
              <a:rPr lang="en-US" i="1" dirty="0"/>
              <a:t>record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file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 </a:t>
            </a:r>
            <a:r>
              <a:rPr lang="en-US" i="1" dirty="0"/>
              <a:t>software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Memanfaatkan</a:t>
            </a:r>
            <a:r>
              <a:rPr lang="en-US" dirty="0"/>
              <a:t>/ </a:t>
            </a:r>
            <a:r>
              <a:rPr lang="en-US" dirty="0" err="1"/>
              <a:t>menyalahgunakan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(</a:t>
            </a:r>
            <a:r>
              <a:rPr lang="en-US" i="1" dirty="0"/>
              <a:t>hardware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5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1190</Words>
  <Application>Microsoft Office PowerPoint</Application>
  <PresentationFormat>Widescreen</PresentationFormat>
  <Paragraphs>176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Black</vt:lpstr>
      <vt:lpstr>Berlin Sans FB Demi</vt:lpstr>
      <vt:lpstr>Britannic Bold</vt:lpstr>
      <vt:lpstr>Calibri</vt:lpstr>
      <vt:lpstr>Calibri Light</vt:lpstr>
      <vt:lpstr>Office Theme</vt:lpstr>
      <vt:lpstr>Bab 12  Skema Kecurangan dan Deteksi Kecurangan</vt:lpstr>
      <vt:lpstr>Skema Kecurangan</vt:lpstr>
      <vt:lpstr>A. Kecurangan Laporan Keuangan</vt:lpstr>
      <vt:lpstr>B. Korupsi</vt:lpstr>
      <vt:lpstr>C. Penyalahgunaan Aset</vt:lpstr>
      <vt:lpstr>a. Pembebanan ke Akun Beban</vt:lpstr>
      <vt:lpstr>b. Gali lubang tutup lubang (Lapping)</vt:lpstr>
      <vt:lpstr>c. Kecurangan transaksi</vt:lpstr>
      <vt:lpstr>2. Skema Kecurangan dengan Komputer</vt:lpstr>
      <vt:lpstr>3. Model Umum Tahapan Operasional SIA dan Kecurangannya:</vt:lpstr>
      <vt:lpstr>A. Pengumpulan data</vt:lpstr>
      <vt:lpstr>B. Pemrosesan Data</vt:lpstr>
      <vt:lpstr>B. Pemrosesan Data</vt:lpstr>
      <vt:lpstr>C. Manajemen Basis Data</vt:lpstr>
      <vt:lpstr>D. Pembuatan Informasi</vt:lpstr>
      <vt:lpstr>4. SAS No. 99 (Consideration of Fraud in a Financial Statement Audit)</vt:lpstr>
      <vt:lpstr>TANGGUNG JAWAB AUDITOR UNTUK MENDETEKSI KECURANGAN</vt:lpstr>
      <vt:lpstr>5. Faktor Resiko Kecurangan Laporan Keuangan:</vt:lpstr>
      <vt:lpstr>6. Faktor Resiko Penyalahgunaan Aset:</vt:lpstr>
      <vt:lpstr>7. Respon Auditor Terhadap Penilaian Resiko:</vt:lpstr>
      <vt:lpstr>8. Respon Auditor Terhadap Kesalahan Saji Akibat Kecurangan yang Terdeteksi:</vt:lpstr>
      <vt:lpstr>Persyaratan Dokumentasi </vt:lpstr>
      <vt:lpstr>TEKNIK MENDETEKSI KECURANGAN </vt:lpstr>
      <vt:lpstr>1. Pembayaran ke Pemasok Fiktif </vt:lpstr>
      <vt:lpstr>Kecurangan Penggajian</vt:lpstr>
      <vt:lpstr>Gali Lubang Tutup Lubang dalam Piutang Usaha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11 Pengantar Etika Bisnis &amp; Kecurangan</dc:title>
  <dc:creator>deni</dc:creator>
  <cp:lastModifiedBy>deni</cp:lastModifiedBy>
  <cp:revision>22</cp:revision>
  <dcterms:created xsi:type="dcterms:W3CDTF">2017-12-26T20:28:26Z</dcterms:created>
  <dcterms:modified xsi:type="dcterms:W3CDTF">2018-01-03T09:40:33Z</dcterms:modified>
</cp:coreProperties>
</file>