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AB4B-B7EC-4D6A-ADB7-0ECFD4EA4766}" type="datetimeFigureOut">
              <a:rPr lang="en-US" smtClean="0"/>
              <a:t>20/09/17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D9B-4EF4-40C8-B8AE-45A931747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8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AB4B-B7EC-4D6A-ADB7-0ECFD4EA4766}" type="datetimeFigureOut">
              <a:rPr lang="en-US" smtClean="0"/>
              <a:t>20/09/17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D9B-4EF4-40C8-B8AE-45A931747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4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AB4B-B7EC-4D6A-ADB7-0ECFD4EA4766}" type="datetimeFigureOut">
              <a:rPr lang="en-US" smtClean="0"/>
              <a:t>20/09/17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D9B-4EF4-40C8-B8AE-45A931747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AB4B-B7EC-4D6A-ADB7-0ECFD4EA4766}" type="datetimeFigureOut">
              <a:rPr lang="en-US" smtClean="0"/>
              <a:t>20/09/17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D9B-4EF4-40C8-B8AE-45A931747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9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AB4B-B7EC-4D6A-ADB7-0ECFD4EA4766}" type="datetimeFigureOut">
              <a:rPr lang="en-US" smtClean="0"/>
              <a:t>20/09/17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D9B-4EF4-40C8-B8AE-45A931747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6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AB4B-B7EC-4D6A-ADB7-0ECFD4EA4766}" type="datetimeFigureOut">
              <a:rPr lang="en-US" smtClean="0"/>
              <a:t>20/09/17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D9B-4EF4-40C8-B8AE-45A931747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5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AB4B-B7EC-4D6A-ADB7-0ECFD4EA4766}" type="datetimeFigureOut">
              <a:rPr lang="en-US" smtClean="0"/>
              <a:t>20/09/17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D9B-4EF4-40C8-B8AE-45A931747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2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AB4B-B7EC-4D6A-ADB7-0ECFD4EA4766}" type="datetimeFigureOut">
              <a:rPr lang="en-US" smtClean="0"/>
              <a:t>20/09/17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D9B-4EF4-40C8-B8AE-45A931747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5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AB4B-B7EC-4D6A-ADB7-0ECFD4EA4766}" type="datetimeFigureOut">
              <a:rPr lang="en-US" smtClean="0"/>
              <a:t>20/09/17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D9B-4EF4-40C8-B8AE-45A931747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73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AB4B-B7EC-4D6A-ADB7-0ECFD4EA4766}" type="datetimeFigureOut">
              <a:rPr lang="en-US" smtClean="0"/>
              <a:t>20/09/17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D9B-4EF4-40C8-B8AE-45A931747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6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AB4B-B7EC-4D6A-ADB7-0ECFD4EA4766}" type="datetimeFigureOut">
              <a:rPr lang="en-US" smtClean="0"/>
              <a:t>20/09/17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D9B-4EF4-40C8-B8AE-45A931747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BAB4B-B7EC-4D6A-ADB7-0ECFD4EA4766}" type="datetimeFigureOut">
              <a:rPr lang="en-US" smtClean="0"/>
              <a:t>20/09/17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62D9B-4EF4-40C8-B8AE-45A931747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414954" y="1875692"/>
            <a:ext cx="6400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0" i="0" dirty="0" err="1">
                <a:solidFill>
                  <a:srgbClr val="444444"/>
                </a:solidFill>
                <a:effectLst/>
                <a:latin typeface="Open Sans"/>
              </a:rPr>
              <a:t>Operasi</a:t>
            </a:r>
            <a:r>
              <a:rPr lang="en-US" sz="3600" b="0" i="0" dirty="0">
                <a:solidFill>
                  <a:srgbClr val="444444"/>
                </a:solidFill>
                <a:effectLst/>
                <a:latin typeface="Open Sans"/>
              </a:rPr>
              <a:t> </a:t>
            </a:r>
            <a:r>
              <a:rPr lang="en-US" sz="3600" b="0" i="0" dirty="0" err="1">
                <a:solidFill>
                  <a:srgbClr val="444444"/>
                </a:solidFill>
                <a:effectLst/>
                <a:latin typeface="Open Sans"/>
              </a:rPr>
              <a:t>KomputerBAB</a:t>
            </a:r>
            <a:r>
              <a:rPr lang="en-US" sz="3600" b="0" i="0" dirty="0">
                <a:solidFill>
                  <a:srgbClr val="444444"/>
                </a:solidFill>
                <a:effectLst/>
                <a:latin typeface="Open Sans"/>
              </a:rPr>
              <a:t> 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8314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umum,mengevaluasi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</a:t>
            </a:r>
          </a:p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khusus;auditor</a:t>
            </a:r>
            <a:r>
              <a:rPr lang="en-US" dirty="0"/>
              <a:t> </a:t>
            </a:r>
            <a:r>
              <a:rPr lang="en-US" dirty="0" err="1"/>
              <a:t>hrs</a:t>
            </a:r>
            <a:r>
              <a:rPr lang="en-US" dirty="0"/>
              <a:t> </a:t>
            </a:r>
            <a:r>
              <a:rPr lang="en-US" dirty="0" err="1"/>
              <a:t>memverifikasi</a:t>
            </a:r>
            <a:r>
              <a:rPr lang="en-US" dirty="0"/>
              <a:t>:</a:t>
            </a:r>
          </a:p>
          <a:p>
            <a:pPr marL="803275" indent="-514350">
              <a:buFont typeface="+mj-lt"/>
              <a:buAutoNum type="arabicPeriod"/>
            </a:pP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fisik</a:t>
            </a:r>
            <a:endParaRPr lang="en-US" dirty="0"/>
          </a:p>
          <a:p>
            <a:pPr marL="803275" indent="-514350">
              <a:buFont typeface="+mj-lt"/>
              <a:buAutoNum type="arabicPeriod"/>
            </a:pP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kelengkapan</a:t>
            </a:r>
            <a:endParaRPr lang="en-US" dirty="0"/>
          </a:p>
          <a:p>
            <a:pPr marL="803275" indent="-514350">
              <a:buFont typeface="+mj-lt"/>
              <a:buAutoNum type="arabicPeriod"/>
            </a:pPr>
            <a:r>
              <a:rPr lang="en-US" dirty="0" err="1"/>
              <a:t>Dokumentasi</a:t>
            </a:r>
            <a:r>
              <a:rPr lang="en-US" dirty="0"/>
              <a:t> operator </a:t>
            </a:r>
            <a:r>
              <a:rPr lang="en-US" dirty="0" err="1"/>
              <a:t>memadai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Prosedur</a:t>
            </a:r>
            <a:r>
              <a:rPr lang="en-US" dirty="0"/>
              <a:t>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:</a:t>
            </a:r>
          </a:p>
          <a:p>
            <a:pPr marL="914400" indent="-514350">
              <a:buFont typeface="+mj-lt"/>
              <a:buAutoNum type="arabicPeriod"/>
            </a:pP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 </a:t>
            </a:r>
            <a:r>
              <a:rPr lang="en-US" dirty="0" err="1"/>
              <a:t>fisik</a:t>
            </a:r>
            <a:endParaRPr lang="en-US" dirty="0"/>
          </a:p>
          <a:p>
            <a:pPr marL="914400" indent="-514350">
              <a:buFont typeface="+mj-lt"/>
              <a:buAutoNum type="arabicPeriod"/>
            </a:pP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deteksi</a:t>
            </a:r>
            <a:r>
              <a:rPr lang="en-US" dirty="0"/>
              <a:t> </a:t>
            </a:r>
            <a:r>
              <a:rPr lang="en-US" dirty="0" err="1"/>
              <a:t>kebakaran</a:t>
            </a:r>
            <a:endParaRPr lang="en-US" dirty="0"/>
          </a:p>
          <a:p>
            <a:pPr marL="914400" indent="-514350">
              <a:buFont typeface="+mj-lt"/>
              <a:buAutoNum type="arabicPeriod"/>
            </a:pP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akses</a:t>
            </a:r>
            <a:endParaRPr lang="en-US" dirty="0"/>
          </a:p>
          <a:p>
            <a:pPr marL="914400" indent="-514350">
              <a:buFont typeface="+mj-lt"/>
              <a:buAutoNum type="arabicPeriod"/>
            </a:pP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pasokan</a:t>
            </a:r>
            <a:r>
              <a:rPr lang="en-US" dirty="0"/>
              <a:t> </a:t>
            </a:r>
            <a:r>
              <a:rPr lang="en-US" dirty="0" err="1"/>
              <a:t>listrik</a:t>
            </a:r>
            <a:r>
              <a:rPr lang="en-US" dirty="0"/>
              <a:t> </a:t>
            </a:r>
            <a:r>
              <a:rPr lang="en-US" dirty="0" err="1"/>
              <a:t>cadangan</a:t>
            </a:r>
            <a:endParaRPr lang="en-US" dirty="0"/>
          </a:p>
          <a:p>
            <a:pPr marL="914400" indent="-514350">
              <a:buFont typeface="+mj-lt"/>
              <a:buAutoNum type="arabicPeriod"/>
            </a:pP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cakupan</a:t>
            </a:r>
            <a:r>
              <a:rPr lang="en-US" dirty="0"/>
              <a:t> </a:t>
            </a:r>
            <a:r>
              <a:rPr lang="en-US" dirty="0" err="1"/>
              <a:t>asuransi</a:t>
            </a:r>
            <a:endParaRPr lang="en-US" dirty="0"/>
          </a:p>
          <a:p>
            <a:pPr marL="914400" indent="-514350">
              <a:buFont typeface="+mj-lt"/>
              <a:buAutoNum type="arabicPeriod"/>
            </a:pP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operator</a:t>
            </a:r>
          </a:p>
          <a:p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perincian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dg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fitur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496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Prosedur</a:t>
            </a:r>
            <a:r>
              <a:rPr lang="en-US" dirty="0"/>
              <a:t>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/>
              <a:t>Mengidentifikasi Aplikasi yg sangat penting</a:t>
            </a:r>
            <a:endParaRPr lang="en-US" dirty="0"/>
          </a:p>
          <a:p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pemulihan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bencana</a:t>
            </a:r>
            <a:endParaRPr lang="en-US" dirty="0"/>
          </a:p>
          <a:p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cadangan</a:t>
            </a:r>
            <a:r>
              <a:rPr lang="en-US" dirty="0"/>
              <a:t>, </a:t>
            </a:r>
            <a:r>
              <a:rPr lang="en-US" dirty="0" err="1"/>
              <a:t>diantaranya</a:t>
            </a:r>
            <a:r>
              <a:rPr lang="en-US" dirty="0"/>
              <a:t>:</a:t>
            </a:r>
          </a:p>
          <a:p>
            <a:r>
              <a:rPr lang="en-US" dirty="0"/>
              <a:t>Hot site/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pemulihan</a:t>
            </a:r>
            <a:endParaRPr lang="en-US" dirty="0"/>
          </a:p>
          <a:p>
            <a:r>
              <a:rPr lang="en-US" dirty="0"/>
              <a:t>Cold site/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kosong</a:t>
            </a:r>
            <a:endParaRPr lang="en-US" dirty="0"/>
          </a:p>
          <a:p>
            <a:r>
              <a:rPr lang="en-US" dirty="0" err="1"/>
              <a:t>Cadangan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disediakan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internal</a:t>
            </a:r>
          </a:p>
          <a:p>
            <a:r>
              <a:rPr lang="en-US" dirty="0" err="1"/>
              <a:t>Cadangan</a:t>
            </a:r>
            <a:r>
              <a:rPr lang="en-US" dirty="0"/>
              <a:t> </a:t>
            </a:r>
            <a:r>
              <a:rPr lang="en-US" dirty="0" err="1"/>
              <a:t>piranti</a:t>
            </a:r>
            <a:r>
              <a:rPr lang="en-US" dirty="0"/>
              <a:t> </a:t>
            </a:r>
            <a:r>
              <a:rPr lang="en-US" dirty="0" err="1"/>
              <a:t>keras</a:t>
            </a:r>
            <a:endParaRPr lang="en-US" dirty="0"/>
          </a:p>
          <a:p>
            <a:r>
              <a:rPr lang="en-US" dirty="0" err="1"/>
              <a:t>Cadangan</a:t>
            </a:r>
            <a:r>
              <a:rPr lang="en-US" dirty="0"/>
              <a:t> </a:t>
            </a:r>
            <a:r>
              <a:rPr lang="en-US" dirty="0" err="1"/>
              <a:t>piranti</a:t>
            </a:r>
            <a:r>
              <a:rPr lang="en-US" dirty="0"/>
              <a:t> </a:t>
            </a:r>
            <a:r>
              <a:rPr lang="en-US" dirty="0" err="1"/>
              <a:t>lunak:sistem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endParaRPr lang="en-US" dirty="0"/>
          </a:p>
          <a:p>
            <a:r>
              <a:rPr lang="en-US" dirty="0" err="1"/>
              <a:t>Cadangan</a:t>
            </a:r>
            <a:r>
              <a:rPr lang="en-US" dirty="0"/>
              <a:t> </a:t>
            </a:r>
            <a:r>
              <a:rPr lang="en-US" dirty="0" err="1"/>
              <a:t>piranti</a:t>
            </a:r>
            <a:r>
              <a:rPr lang="en-US" dirty="0"/>
              <a:t> </a:t>
            </a:r>
            <a:r>
              <a:rPr lang="en-US" dirty="0" err="1"/>
              <a:t>lunak:aplikasi</a:t>
            </a:r>
            <a:endParaRPr lang="en-US" dirty="0"/>
          </a:p>
          <a:p>
            <a:r>
              <a:rPr lang="en-US" dirty="0"/>
              <a:t>File data </a:t>
            </a:r>
            <a:r>
              <a:rPr lang="en-US" dirty="0" err="1"/>
              <a:t>cadangan</a:t>
            </a:r>
            <a:endParaRPr lang="en-US" dirty="0"/>
          </a:p>
          <a:p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cadangan</a:t>
            </a:r>
            <a:endParaRPr lang="en-US" dirty="0"/>
          </a:p>
          <a:p>
            <a:r>
              <a:rPr lang="en-US" dirty="0" err="1"/>
              <a:t>Cadangan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pasokan</a:t>
            </a:r>
            <a:r>
              <a:rPr lang="en-US" dirty="0"/>
              <a:t> &amp;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sumber</a:t>
            </a:r>
            <a:endParaRPr lang="en-US" dirty="0"/>
          </a:p>
          <a:p>
            <a:r>
              <a:rPr lang="en-US" dirty="0" err="1"/>
              <a:t>Menguji</a:t>
            </a:r>
            <a:r>
              <a:rPr lang="en-US" dirty="0"/>
              <a:t> DRP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312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Pengendalian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Operasi</a:t>
            </a:r>
            <a:r>
              <a:rPr lang="en-US" b="1" dirty="0"/>
              <a:t> &amp; </a:t>
            </a:r>
            <a:r>
              <a:rPr lang="en-US" b="1" dirty="0" err="1"/>
              <a:t>Pengendalian</a:t>
            </a:r>
            <a:r>
              <a:rPr lang="en-US" b="1" dirty="0"/>
              <a:t> </a:t>
            </a:r>
            <a:r>
              <a:rPr lang="en-US" b="1" dirty="0" err="1"/>
              <a:t>Keseluruhan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program </a:t>
            </a:r>
            <a:r>
              <a:rPr lang="en-US" dirty="0" err="1"/>
              <a:t>pengendali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</a:t>
            </a:r>
          </a:p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:</a:t>
            </a:r>
          </a:p>
          <a:p>
            <a:pPr marL="969963" indent="-514350">
              <a:buFont typeface="+mj-lt"/>
              <a:buAutoNum type="arabicPeriod"/>
            </a:pPr>
            <a:r>
              <a:rPr lang="en-US" dirty="0" err="1"/>
              <a:t>Menerjemahkan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tingklat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, </a:t>
            </a:r>
            <a:r>
              <a:rPr lang="en-US" dirty="0" err="1"/>
              <a:t>spt</a:t>
            </a:r>
            <a:r>
              <a:rPr lang="en-US" dirty="0"/>
              <a:t> COBOL, BASIC, </a:t>
            </a:r>
            <a:r>
              <a:rPr lang="en-US" dirty="0" err="1"/>
              <a:t>bahasa</a:t>
            </a:r>
            <a:r>
              <a:rPr lang="en-US" dirty="0"/>
              <a:t> C, </a:t>
            </a:r>
            <a:r>
              <a:rPr lang="en-US" dirty="0" err="1"/>
              <a:t>dan</a:t>
            </a:r>
            <a:r>
              <a:rPr lang="en-US" dirty="0"/>
              <a:t> SQL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bhs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</a:t>
            </a:r>
          </a:p>
          <a:p>
            <a:pPr marL="969963" indent="-514350">
              <a:buFont typeface="+mj-lt"/>
              <a:buAutoNum type="arabicPeriod"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mengalokasikan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para </a:t>
            </a:r>
            <a:r>
              <a:rPr lang="en-US" dirty="0" err="1"/>
              <a:t>pengguna</a:t>
            </a:r>
            <a:r>
              <a:rPr lang="en-US" dirty="0"/>
              <a:t>,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.</a:t>
            </a:r>
          </a:p>
          <a:p>
            <a:pPr marL="969963" indent="-514350">
              <a:buFont typeface="+mj-lt"/>
              <a:buAutoNum type="arabicPeriod"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penjadwalan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multipemrograman.Pekerjaan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:</a:t>
            </a:r>
          </a:p>
          <a:p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lgs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operator system</a:t>
            </a:r>
          </a:p>
          <a:p>
            <a:r>
              <a:rPr lang="en-US" dirty="0"/>
              <a:t>Dari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antrean</a:t>
            </a:r>
            <a:r>
              <a:rPr lang="en-US" dirty="0"/>
              <a:t> batch</a:t>
            </a:r>
          </a:p>
          <a:p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telekomunikasi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jauh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659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Pengendalian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Operasi</a:t>
            </a:r>
            <a:r>
              <a:rPr lang="en-US" b="1" dirty="0"/>
              <a:t> &amp; </a:t>
            </a:r>
            <a:r>
              <a:rPr lang="en-US" b="1" dirty="0" err="1"/>
              <a:t>Pengendalian</a:t>
            </a:r>
            <a:r>
              <a:rPr lang="en-US" b="1" dirty="0"/>
              <a:t> </a:t>
            </a:r>
            <a:r>
              <a:rPr lang="en-US" b="1" dirty="0" err="1"/>
              <a:t>Keseluruhan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konsisten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andal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lima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fundamental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hrs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para </a:t>
            </a:r>
            <a:r>
              <a:rPr lang="en-US" dirty="0" err="1"/>
              <a:t>pengguna</a:t>
            </a:r>
            <a:r>
              <a:rPr lang="en-US" dirty="0"/>
              <a:t>.</a:t>
            </a:r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hrs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para </a:t>
            </a:r>
            <a:r>
              <a:rPr lang="en-US" dirty="0" err="1"/>
              <a:t>penggunanya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lain.</a:t>
            </a:r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hrs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para </a:t>
            </a:r>
            <a:r>
              <a:rPr lang="en-US" dirty="0" err="1"/>
              <a:t>penggunanya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</a:t>
            </a:r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hrs</a:t>
            </a:r>
            <a:r>
              <a:rPr lang="en-US" dirty="0"/>
              <a:t> </a:t>
            </a:r>
            <a:r>
              <a:rPr lang="en-US" dirty="0" err="1"/>
              <a:t>dilindungi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</a:t>
            </a:r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hrs</a:t>
            </a:r>
            <a:r>
              <a:rPr lang="en-US" dirty="0"/>
              <a:t> </a:t>
            </a:r>
            <a:r>
              <a:rPr lang="en-US" dirty="0" err="1"/>
              <a:t>dilindungi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sekitarnya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056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Keamanan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Operasi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:</a:t>
            </a:r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Prosedur</a:t>
            </a:r>
            <a:r>
              <a:rPr lang="en-US" dirty="0"/>
              <a:t> Logon, </a:t>
            </a:r>
            <a:r>
              <a:rPr lang="en-US" dirty="0" err="1"/>
              <a:t>pertahanan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.</a:t>
            </a:r>
          </a:p>
          <a:p>
            <a:pPr marL="858838" indent="-514350">
              <a:buFont typeface="+mj-lt"/>
              <a:buAutoNum type="arabicPeriod"/>
            </a:pPr>
            <a:r>
              <a:rPr lang="en-US" dirty="0"/>
              <a:t>Access token,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megenai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ID, kata </a:t>
            </a:r>
            <a:r>
              <a:rPr lang="en-US" dirty="0" err="1"/>
              <a:t>sandi</a:t>
            </a:r>
            <a:r>
              <a:rPr lang="en-US" dirty="0"/>
              <a:t>,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hak-hak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 dirty="0"/>
              <a:t>.</a:t>
            </a:r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akses</a:t>
            </a:r>
            <a:endParaRPr lang="en-US" dirty="0"/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mandiri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057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 </a:t>
            </a:r>
            <a:r>
              <a:rPr lang="pt-BR" b="1" dirty="0"/>
              <a:t>Ancaman thd Integritas Sistem Operasi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disengaja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disingaja</a:t>
            </a:r>
            <a:r>
              <a:rPr lang="en-US" dirty="0"/>
              <a:t>.</a:t>
            </a:r>
          </a:p>
          <a:p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disengaja</a:t>
            </a:r>
            <a:r>
              <a:rPr lang="en-US" dirty="0"/>
              <a:t>: </a:t>
            </a:r>
            <a:r>
              <a:rPr lang="en-US" dirty="0" err="1"/>
              <a:t>kegagalan</a:t>
            </a:r>
            <a:r>
              <a:rPr lang="en-US" dirty="0"/>
              <a:t> </a:t>
            </a:r>
            <a:r>
              <a:rPr lang="en-US" dirty="0" err="1"/>
              <a:t>piranti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, </a:t>
            </a:r>
            <a:r>
              <a:rPr lang="en-US" dirty="0" err="1"/>
              <a:t>kegagalan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.</a:t>
            </a:r>
          </a:p>
          <a:p>
            <a:r>
              <a:rPr lang="en-US" dirty="0" err="1"/>
              <a:t>Ancamanan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disengaja</a:t>
            </a:r>
            <a:r>
              <a:rPr lang="en-US" dirty="0"/>
              <a:t>: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mengakses</a:t>
            </a:r>
            <a:r>
              <a:rPr lang="en-US" dirty="0"/>
              <a:t> data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melanggar</a:t>
            </a:r>
            <a:r>
              <a:rPr lang="en-US" dirty="0"/>
              <a:t> </a:t>
            </a:r>
            <a:r>
              <a:rPr lang="en-US" dirty="0" err="1"/>
              <a:t>privasi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finansial</a:t>
            </a:r>
            <a:r>
              <a:rPr lang="en-US" dirty="0"/>
              <a:t>. </a:t>
            </a:r>
            <a:r>
              <a:rPr lang="en-US" dirty="0" err="1"/>
              <a:t>Personel</a:t>
            </a:r>
            <a:r>
              <a:rPr lang="en-US" dirty="0"/>
              <a:t> dg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menyalahgunakan</a:t>
            </a:r>
            <a:r>
              <a:rPr lang="en-US" dirty="0"/>
              <a:t> </a:t>
            </a:r>
            <a:r>
              <a:rPr lang="en-US" dirty="0" err="1"/>
              <a:t>wewenangnya</a:t>
            </a:r>
            <a:r>
              <a:rPr lang="en-US" dirty="0"/>
              <a:t>. Orang-orang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menjelajahi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mengeksploitasi</a:t>
            </a:r>
            <a:r>
              <a:rPr lang="en-US" dirty="0"/>
              <a:t> </a:t>
            </a:r>
            <a:r>
              <a:rPr lang="en-US" dirty="0" err="1"/>
              <a:t>kelemahan</a:t>
            </a:r>
            <a:r>
              <a:rPr lang="en-US" dirty="0"/>
              <a:t> </a:t>
            </a:r>
            <a:r>
              <a:rPr lang="en-US" dirty="0" err="1"/>
              <a:t>keamanan.Orang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menyelipkan</a:t>
            </a:r>
            <a:r>
              <a:rPr lang="en-US" dirty="0"/>
              <a:t> virus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lain program </a:t>
            </a:r>
            <a:r>
              <a:rPr lang="en-US" dirty="0" err="1"/>
              <a:t>penghancur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721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Mengendalikan</a:t>
            </a:r>
            <a:r>
              <a:rPr lang="en-US" b="1" dirty="0"/>
              <a:t> </a:t>
            </a:r>
            <a:r>
              <a:rPr lang="en-US" b="1" dirty="0" err="1"/>
              <a:t>jejak</a:t>
            </a:r>
            <a:r>
              <a:rPr lang="en-US" b="1" dirty="0"/>
              <a:t> audit </a:t>
            </a:r>
            <a:r>
              <a:rPr lang="en-US" b="1" dirty="0" err="1"/>
              <a:t>Elektronik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Jejak</a:t>
            </a:r>
            <a:r>
              <a:rPr lang="en-US" dirty="0"/>
              <a:t> audit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didesainn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mencatat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aplikasi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.</a:t>
            </a:r>
          </a:p>
          <a:p>
            <a:r>
              <a:rPr lang="en-US" dirty="0" err="1"/>
              <a:t>Jejak</a:t>
            </a:r>
            <a:r>
              <a:rPr lang="en-US" dirty="0"/>
              <a:t> audit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data audit:</a:t>
            </a:r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terperinci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ketikan</a:t>
            </a:r>
            <a:endParaRPr lang="en-US" dirty="0"/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peristiwa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266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Jejak</a:t>
            </a:r>
            <a:r>
              <a:rPr lang="en-US" dirty="0"/>
              <a:t>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system</a:t>
            </a:r>
          </a:p>
          <a:p>
            <a:r>
              <a:rPr lang="en-US" dirty="0" err="1"/>
              <a:t>Rekonstruksi</a:t>
            </a:r>
            <a:r>
              <a:rPr lang="en-US" dirty="0"/>
              <a:t> </a:t>
            </a:r>
            <a:r>
              <a:rPr lang="en-US" dirty="0" err="1"/>
              <a:t>peristiwa</a:t>
            </a:r>
            <a:endParaRPr lang="en-US" dirty="0"/>
          </a:p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akuntabilitas</a:t>
            </a:r>
            <a:r>
              <a:rPr lang="en-US" dirty="0"/>
              <a:t> </a:t>
            </a:r>
            <a:r>
              <a:rPr lang="en-US" dirty="0" err="1"/>
              <a:t>personel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139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 err="1">
                <a:solidFill>
                  <a:srgbClr val="444444"/>
                </a:solidFill>
                <a:effectLst/>
                <a:latin typeface="Open Sans"/>
              </a:rPr>
              <a:t>Pemrosesan</a:t>
            </a:r>
            <a:r>
              <a:rPr lang="en-US" b="1" i="0" dirty="0">
                <a:solidFill>
                  <a:srgbClr val="444444"/>
                </a:solidFill>
                <a:effectLst/>
                <a:latin typeface="Open Sans"/>
              </a:rPr>
              <a:t> Data </a:t>
            </a:r>
            <a:r>
              <a:rPr lang="en-US" b="1" i="0" dirty="0" err="1">
                <a:solidFill>
                  <a:srgbClr val="444444"/>
                </a:solidFill>
                <a:effectLst/>
                <a:latin typeface="Open Sans"/>
              </a:rPr>
              <a:t>Terpusat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45821"/>
          </a:xfrm>
        </p:spPr>
        <p:txBody>
          <a:bodyPr/>
          <a:lstStyle/>
          <a:p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data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diletakkan</a:t>
            </a:r>
            <a:r>
              <a:rPr lang="en-US" dirty="0"/>
              <a:t> di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terpusat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melayani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di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813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Pemisahan Pekerjaan yang Tidak Saling Bersesuaian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</a:t>
            </a:r>
            <a:r>
              <a:rPr lang="en-US" dirty="0"/>
              <a:t> TI,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otorisasi</a:t>
            </a:r>
            <a:r>
              <a:rPr lang="en-US" dirty="0"/>
              <a:t>, </a:t>
            </a:r>
            <a:r>
              <a:rPr lang="en-US" dirty="0" err="1"/>
              <a:t>memproses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mencatat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.</a:t>
            </a:r>
          </a:p>
          <a:p>
            <a:r>
              <a:rPr lang="en-US" dirty="0" err="1"/>
              <a:t>Memisahkan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</a:t>
            </a:r>
          </a:p>
          <a:p>
            <a:r>
              <a:rPr lang="en-US" dirty="0" err="1"/>
              <a:t>Memisahkan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basis data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r>
              <a:rPr lang="en-US" dirty="0" err="1"/>
              <a:t>Memisahkan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 system</a:t>
            </a:r>
          </a:p>
          <a:p>
            <a:r>
              <a:rPr lang="en-US" dirty="0" err="1"/>
              <a:t>Memisahkan</a:t>
            </a:r>
            <a:r>
              <a:rPr lang="en-US" dirty="0"/>
              <a:t> </a:t>
            </a:r>
            <a:r>
              <a:rPr lang="en-US" dirty="0" err="1"/>
              <a:t>perpustakaan</a:t>
            </a:r>
            <a:r>
              <a:rPr lang="en-US" dirty="0"/>
              <a:t> data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operasional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64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, </a:t>
            </a:r>
            <a:r>
              <a:rPr lang="en-US" dirty="0" err="1"/>
              <a:t>pemeliharaan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  <a:p>
            <a:r>
              <a:rPr lang="en-US" dirty="0" err="1"/>
              <a:t>Memverifikasi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orang-orang dg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kompatibel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dipisah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dg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resikonya</a:t>
            </a:r>
            <a:r>
              <a:rPr lang="en-US" dirty="0"/>
              <a:t>.</a:t>
            </a:r>
          </a:p>
          <a:p>
            <a:r>
              <a:rPr lang="en-US" dirty="0" err="1"/>
              <a:t>Memverifikasi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pemisahan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lingk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di mana hub formal, </a:t>
            </a:r>
            <a:r>
              <a:rPr lang="en-US" dirty="0" err="1"/>
              <a:t>bukan</a:t>
            </a:r>
            <a:r>
              <a:rPr lang="en-US" dirty="0"/>
              <a:t> informal,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antarpekerjaan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bersesuaian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976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Pemrosesan</a:t>
            </a:r>
            <a:r>
              <a:rPr lang="en-US" b="1" dirty="0"/>
              <a:t> Data </a:t>
            </a:r>
            <a:r>
              <a:rPr lang="en-US" b="1" dirty="0" err="1"/>
              <a:t>Terpusat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data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diletakkan</a:t>
            </a:r>
            <a:r>
              <a:rPr lang="en-US" dirty="0"/>
              <a:t> di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terpusat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melayani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di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  <a:p>
            <a:r>
              <a:rPr lang="en-US" dirty="0"/>
              <a:t>(see Hal, page 60)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004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Prosedur</a:t>
            </a:r>
            <a:r>
              <a:rPr lang="en-US" dirty="0"/>
              <a:t>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Mendapat</a:t>
            </a:r>
            <a:r>
              <a:rPr lang="en-US" dirty="0"/>
              <a:t> &amp; </a:t>
            </a:r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</a:t>
            </a:r>
          </a:p>
          <a:p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misi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, agar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orang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fungsi-fungsi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bersesuaiain</a:t>
            </a:r>
            <a:r>
              <a:rPr lang="en-US" dirty="0"/>
              <a:t>.</a:t>
            </a:r>
          </a:p>
          <a:p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.</a:t>
            </a:r>
          </a:p>
          <a:p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observasi</a:t>
            </a:r>
            <a:r>
              <a:rPr lang="en-US" dirty="0"/>
              <a:t>,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pemisahan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praktiknya</a:t>
            </a:r>
            <a:r>
              <a:rPr lang="en-US" dirty="0"/>
              <a:t>.</a:t>
            </a:r>
          </a:p>
          <a:p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hak-hak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keistimewaan</a:t>
            </a:r>
            <a:r>
              <a:rPr lang="en-US" dirty="0"/>
              <a:t> para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memverifikasi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para programmer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dg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282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Resiko</a:t>
            </a:r>
            <a:r>
              <a:rPr lang="en-US" b="1" dirty="0"/>
              <a:t> yang </a:t>
            </a:r>
            <a:r>
              <a:rPr lang="en-US" b="1" dirty="0" err="1"/>
              <a:t>Berkaitan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DDP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Model </a:t>
            </a:r>
            <a:r>
              <a:rPr lang="en-US" dirty="0" err="1"/>
              <a:t>Terdistribusi</a:t>
            </a:r>
            <a:endParaRPr lang="en-US" dirty="0"/>
          </a:p>
          <a:p>
            <a:r>
              <a:rPr lang="en-US" dirty="0" err="1"/>
              <a:t>Pemrosesan</a:t>
            </a:r>
            <a:r>
              <a:rPr lang="en-US" dirty="0"/>
              <a:t> data </a:t>
            </a:r>
            <a:r>
              <a:rPr lang="en-US" dirty="0" err="1"/>
              <a:t>terdistribusi</a:t>
            </a:r>
            <a:r>
              <a:rPr lang="en-US" dirty="0"/>
              <a:t> (distributed data processing-DDP)</a:t>
            </a:r>
          </a:p>
          <a:p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DDP (see Hall; page 69)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Resiko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DDP</a:t>
            </a:r>
          </a:p>
          <a:p>
            <a:r>
              <a:rPr lang="en-US" dirty="0" err="1"/>
              <a:t>Ketidakefisienan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endParaRPr lang="en-US" dirty="0"/>
          </a:p>
          <a:p>
            <a:r>
              <a:rPr lang="en-US" dirty="0" err="1"/>
              <a:t>Kerusakan</a:t>
            </a:r>
            <a:r>
              <a:rPr lang="en-US" dirty="0"/>
              <a:t> </a:t>
            </a:r>
            <a:r>
              <a:rPr lang="en-US" dirty="0" err="1"/>
              <a:t>jejak</a:t>
            </a:r>
            <a:r>
              <a:rPr lang="en-US" dirty="0"/>
              <a:t> audit</a:t>
            </a:r>
          </a:p>
          <a:p>
            <a:r>
              <a:rPr lang="en-US" dirty="0" err="1"/>
              <a:t>Pemisahan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bersesuaian</a:t>
            </a:r>
            <a:r>
              <a:rPr lang="en-US" dirty="0"/>
              <a:t>.</a:t>
            </a:r>
          </a:p>
          <a:p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pemrograman</a:t>
            </a:r>
            <a:endParaRPr lang="en-US" dirty="0"/>
          </a:p>
          <a:p>
            <a:r>
              <a:rPr lang="en-US" dirty="0" err="1"/>
              <a:t>Kegagalan</a:t>
            </a:r>
            <a:r>
              <a:rPr lang="en-US" dirty="0"/>
              <a:t> system</a:t>
            </a:r>
          </a:p>
          <a:p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standar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105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Kelebihan</a:t>
            </a:r>
            <a:r>
              <a:rPr lang="en-US" dirty="0"/>
              <a:t> DDP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hal</a:t>
            </a:r>
            <a:endParaRPr lang="en-US" dirty="0"/>
          </a:p>
          <a:p>
            <a:pPr marL="969963" indent="-514350">
              <a:buFont typeface="+mj-lt"/>
              <a:buAutoNum type="arabicPeriod"/>
            </a:pPr>
            <a:r>
              <a:rPr lang="en-US" dirty="0"/>
              <a:t>Data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diedit</a:t>
            </a:r>
            <a:r>
              <a:rPr lang="en-US" dirty="0"/>
              <a:t> di area </a:t>
            </a:r>
            <a:r>
              <a:rPr lang="en-US" dirty="0" err="1"/>
              <a:t>pengguna</a:t>
            </a:r>
            <a:r>
              <a:rPr lang="en-US" dirty="0"/>
              <a:t>, </a:t>
            </a:r>
            <a:r>
              <a:rPr lang="en-US" dirty="0" err="1"/>
              <a:t>shgg</a:t>
            </a:r>
            <a:r>
              <a:rPr lang="en-US" dirty="0"/>
              <a:t> </a:t>
            </a:r>
            <a:r>
              <a:rPr lang="en-US" dirty="0" err="1"/>
              <a:t>meniadakan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terpusat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data.</a:t>
            </a:r>
          </a:p>
          <a:p>
            <a:pPr marL="969963" indent="-514350">
              <a:buFont typeface="+mj-lt"/>
              <a:buAutoNum type="arabicPeriod"/>
            </a:pPr>
            <a:r>
              <a:rPr lang="en-US" dirty="0" err="1"/>
              <a:t>Kerumitan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dikurangi</a:t>
            </a:r>
            <a:r>
              <a:rPr lang="en-US" dirty="0"/>
              <a:t>,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akhirnya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.</a:t>
            </a:r>
          </a:p>
          <a:p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tgjwb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biaya</a:t>
            </a:r>
            <a:endParaRPr lang="en-US" dirty="0"/>
          </a:p>
          <a:p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pengguna</a:t>
            </a:r>
            <a:endParaRPr lang="en-US" dirty="0"/>
          </a:p>
          <a:p>
            <a:r>
              <a:rPr lang="en-US" dirty="0" err="1"/>
              <a:t>Fleksibelitas</a:t>
            </a:r>
            <a:r>
              <a:rPr lang="en-US" dirty="0"/>
              <a:t> </a:t>
            </a:r>
            <a:r>
              <a:rPr lang="en-US" dirty="0" err="1"/>
              <a:t>cadangan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105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dirty="0" err="1"/>
              <a:t>pengendalianpusat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lingk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.</a:t>
            </a:r>
          </a:p>
          <a:p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fitur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</a:t>
            </a:r>
            <a:r>
              <a:rPr lang="en-US" dirty="0" err="1"/>
              <a:t>lgsg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berkontribusi</a:t>
            </a:r>
            <a:r>
              <a:rPr lang="en-US" dirty="0"/>
              <a:t> </a:t>
            </a:r>
            <a:r>
              <a:rPr lang="en-US" dirty="0" err="1"/>
              <a:t>pd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lingk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</a:t>
            </a:r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fisik</a:t>
            </a:r>
            <a:endParaRPr lang="en-US" dirty="0"/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Konstruksi</a:t>
            </a:r>
            <a:endParaRPr lang="en-US" dirty="0"/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Akses</a:t>
            </a:r>
            <a:endParaRPr lang="en-US" dirty="0"/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udara</a:t>
            </a:r>
            <a:endParaRPr lang="en-US" dirty="0"/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Pemadam</a:t>
            </a:r>
            <a:r>
              <a:rPr lang="en-US" dirty="0"/>
              <a:t> </a:t>
            </a:r>
            <a:r>
              <a:rPr lang="en-US" dirty="0" err="1"/>
              <a:t>kebakaran</a:t>
            </a:r>
            <a:endParaRPr lang="en-US" dirty="0"/>
          </a:p>
          <a:p>
            <a:pPr marL="858838" indent="-514350">
              <a:buFont typeface="+mj-lt"/>
              <a:buAutoNum type="arabicPeriod"/>
            </a:pPr>
            <a:r>
              <a:rPr lang="en-US" dirty="0" err="1"/>
              <a:t>Pasokan</a:t>
            </a:r>
            <a:r>
              <a:rPr lang="en-US" dirty="0"/>
              <a:t> </a:t>
            </a:r>
            <a:r>
              <a:rPr lang="en-US" dirty="0" err="1"/>
              <a:t>listrik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878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915</Words>
  <Application>Microsoft Office PowerPoint</Application>
  <PresentationFormat>Widescreen</PresentationFormat>
  <Paragraphs>114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Open Sans</vt:lpstr>
      <vt:lpstr>Office Theme</vt:lpstr>
      <vt:lpstr>PowerPoint Presentation</vt:lpstr>
      <vt:lpstr>Pemrosesan Data Terpusat</vt:lpstr>
      <vt:lpstr>Pemisahan Pekerjaan yang Tidak Saling Bersesuaian</vt:lpstr>
      <vt:lpstr>Tujuan Audit</vt:lpstr>
      <vt:lpstr>Pemrosesan Data Terpusat</vt:lpstr>
      <vt:lpstr>Prosedur Audit</vt:lpstr>
      <vt:lpstr>Resiko yang Berkaitan dengan DDP</vt:lpstr>
      <vt:lpstr>Kelebihan DDP</vt:lpstr>
      <vt:lpstr>Pusat Komputer</vt:lpstr>
      <vt:lpstr>Tujuan Audit</vt:lpstr>
      <vt:lpstr>Prosedur Audit</vt:lpstr>
      <vt:lpstr>Prosedur Audit</vt:lpstr>
      <vt:lpstr>Pengendalian Sistem Operasi &amp; Pengendalian Keseluruhan Sistem</vt:lpstr>
      <vt:lpstr>Pengendalian Sistem Operasi &amp; Pengendalian Keseluruhan Sistem</vt:lpstr>
      <vt:lpstr>Keamanan Sistem Operasi</vt:lpstr>
      <vt:lpstr> Ancaman thd Integritas Sistem Operasi</vt:lpstr>
      <vt:lpstr>Mengendalikan jejak audit Elektronik</vt:lpstr>
      <vt:lpstr>Tujuan Jejak Audit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</dc:creator>
  <cp:lastModifiedBy>deni</cp:lastModifiedBy>
  <cp:revision>5</cp:revision>
  <dcterms:created xsi:type="dcterms:W3CDTF">2017-09-20T08:56:22Z</dcterms:created>
  <dcterms:modified xsi:type="dcterms:W3CDTF">2017-09-20T10:13:24Z</dcterms:modified>
</cp:coreProperties>
</file>