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6" r:id="rId5"/>
    <p:sldId id="258" r:id="rId6"/>
    <p:sldId id="257" r:id="rId7"/>
    <p:sldId id="304" r:id="rId8"/>
    <p:sldId id="287" r:id="rId9"/>
    <p:sldId id="260" r:id="rId10"/>
    <p:sldId id="288" r:id="rId11"/>
    <p:sldId id="289" r:id="rId12"/>
    <p:sldId id="286" r:id="rId13"/>
    <p:sldId id="305" r:id="rId14"/>
    <p:sldId id="306" r:id="rId15"/>
    <p:sldId id="307" r:id="rId16"/>
    <p:sldId id="308" r:id="rId17"/>
    <p:sldId id="309" r:id="rId18"/>
    <p:sldId id="310" r:id="rId19"/>
    <p:sldId id="290" r:id="rId20"/>
    <p:sldId id="291" r:id="rId21"/>
    <p:sldId id="292" r:id="rId22"/>
    <p:sldId id="262" r:id="rId23"/>
    <p:sldId id="261" r:id="rId24"/>
    <p:sldId id="295" r:id="rId25"/>
    <p:sldId id="296" r:id="rId26"/>
    <p:sldId id="297" r:id="rId27"/>
    <p:sldId id="298" r:id="rId28"/>
    <p:sldId id="299" r:id="rId29"/>
    <p:sldId id="300" r:id="rId30"/>
    <p:sldId id="301" r:id="rId31"/>
    <p:sldId id="302" r:id="rId32"/>
    <p:sldId id="303" r:id="rId33"/>
    <p:sldId id="311" r:id="rId34"/>
    <p:sldId id="312" r:id="rId35"/>
    <p:sldId id="26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p:cViewPr varScale="1">
        <p:scale>
          <a:sx n="82" d="100"/>
          <a:sy n="82" d="100"/>
        </p:scale>
        <p:origin x="66" y="23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9/9/2021</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9/9/2021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romeltea.com/manifesto-internet-bagaimana-jurnalistik-bekerja-hari-ini/" TargetMode="External"/><Relationship Id="rId2" Type="http://schemas.openxmlformats.org/officeDocument/2006/relationships/hyperlink" Target="https://cloud.google.com/bigtable/"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2928264" y="581969"/>
            <a:ext cx="9263736" cy="1243584"/>
          </a:xfrm>
        </p:spPr>
        <p:txBody>
          <a:bodyPr/>
          <a:lstStyle/>
          <a:p>
            <a:r>
              <a:rPr lang="en-US">
                <a:solidFill>
                  <a:schemeClr val="bg1"/>
                </a:solidFill>
              </a:rPr>
              <a:t>PENGENALAN BIG DATA</a:t>
            </a:r>
            <a:endParaRPr lang="en-US" dirty="0">
              <a:solidFill>
                <a:schemeClr val="bg1"/>
              </a:solidFill>
            </a:endParaRP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4021404" y="1740408"/>
            <a:ext cx="7077456" cy="868680"/>
          </a:xfrm>
        </p:spPr>
        <p:txBody>
          <a:bodyPr/>
          <a:lstStyle/>
          <a:p>
            <a:pPr marL="0" indent="0" algn="ctr">
              <a:buNone/>
            </a:pPr>
            <a:r>
              <a:rPr lang="en-US"/>
              <a:t>Pertemuan 1</a:t>
            </a:r>
            <a:endParaRPr lang="en-US" dirty="0"/>
          </a:p>
        </p:txBody>
      </p:sp>
      <p:pic>
        <p:nvPicPr>
          <p:cNvPr id="1026" name="Picture 2" descr="Mengenal peranan big data dan right data bagi bisnis">
            <a:extLst>
              <a:ext uri="{FF2B5EF4-FFF2-40B4-BE49-F238E27FC236}">
                <a16:creationId xmlns:a16="http://schemas.microsoft.com/office/drawing/2014/main" id="{8C976DAE-CA30-4583-93DE-A0123902B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404" y="2338416"/>
            <a:ext cx="7411491" cy="416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ID"/>
              <a:t>Data Structures</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10</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1383323"/>
            <a:ext cx="11669346" cy="1101969"/>
          </a:xfrm>
        </p:spPr>
        <p:txBody>
          <a:bodyPr>
            <a:normAutofit/>
          </a:bodyPr>
          <a:lstStyle/>
          <a:p>
            <a:pPr algn="l">
              <a:spcAft>
                <a:spcPts val="1200"/>
              </a:spcAft>
            </a:pPr>
            <a:endParaRPr lang="en-ID" sz="2900">
              <a:latin typeface="Calibri" panose="020F0502020204030204" pitchFamily="34" charset="0"/>
            </a:endParaRPr>
          </a:p>
        </p:txBody>
      </p:sp>
      <p:pic>
        <p:nvPicPr>
          <p:cNvPr id="5" name="Picture 4">
            <a:extLst>
              <a:ext uri="{FF2B5EF4-FFF2-40B4-BE49-F238E27FC236}">
                <a16:creationId xmlns:a16="http://schemas.microsoft.com/office/drawing/2014/main" id="{C0458F4C-4619-4952-BEE7-0BAF43372BB5}"/>
              </a:ext>
            </a:extLst>
          </p:cNvPr>
          <p:cNvPicPr>
            <a:picLocks noChangeAspect="1"/>
          </p:cNvPicPr>
          <p:nvPr/>
        </p:nvPicPr>
        <p:blipFill>
          <a:blip r:embed="rId2"/>
          <a:stretch>
            <a:fillRect/>
          </a:stretch>
        </p:blipFill>
        <p:spPr>
          <a:xfrm>
            <a:off x="1623645" y="1325396"/>
            <a:ext cx="6793523" cy="5532604"/>
          </a:xfrm>
          <a:prstGeom prst="rect">
            <a:avLst/>
          </a:prstGeom>
        </p:spPr>
      </p:pic>
    </p:spTree>
    <p:extLst>
      <p:ext uri="{BB962C8B-B14F-4D97-AF65-F5344CB8AC3E}">
        <p14:creationId xmlns:p14="http://schemas.microsoft.com/office/powerpoint/2010/main" val="223964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065823" y="156063"/>
            <a:ext cx="5428762" cy="535531"/>
          </a:xfrm>
        </p:spPr>
        <p:txBody>
          <a:bodyPr/>
          <a:lstStyle/>
          <a:p>
            <a:r>
              <a:rPr lang="en-ID"/>
              <a:t>Structured data</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11</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1383323"/>
            <a:ext cx="11669346" cy="1101969"/>
          </a:xfrm>
        </p:spPr>
        <p:txBody>
          <a:bodyPr>
            <a:normAutofit/>
          </a:bodyPr>
          <a:lstStyle/>
          <a:p>
            <a:pPr algn="l">
              <a:spcAft>
                <a:spcPts val="1200"/>
              </a:spcAft>
            </a:pPr>
            <a:endParaRPr lang="en-ID" sz="2900">
              <a:latin typeface="Calibri" panose="020F0502020204030204" pitchFamily="34" charset="0"/>
            </a:endParaRPr>
          </a:p>
        </p:txBody>
      </p:sp>
      <p:pic>
        <p:nvPicPr>
          <p:cNvPr id="6" name="Picture 5">
            <a:extLst>
              <a:ext uri="{FF2B5EF4-FFF2-40B4-BE49-F238E27FC236}">
                <a16:creationId xmlns:a16="http://schemas.microsoft.com/office/drawing/2014/main" id="{5F127566-EDEC-46D6-98E5-F0E158D91BFE}"/>
              </a:ext>
            </a:extLst>
          </p:cNvPr>
          <p:cNvPicPr>
            <a:picLocks noChangeAspect="1"/>
          </p:cNvPicPr>
          <p:nvPr/>
        </p:nvPicPr>
        <p:blipFill>
          <a:blip r:embed="rId2"/>
          <a:stretch>
            <a:fillRect/>
          </a:stretch>
        </p:blipFill>
        <p:spPr>
          <a:xfrm>
            <a:off x="509954" y="710626"/>
            <a:ext cx="7273825" cy="6147373"/>
          </a:xfrm>
          <a:prstGeom prst="rect">
            <a:avLst/>
          </a:prstGeom>
        </p:spPr>
      </p:pic>
    </p:spTree>
    <p:extLst>
      <p:ext uri="{BB962C8B-B14F-4D97-AF65-F5344CB8AC3E}">
        <p14:creationId xmlns:p14="http://schemas.microsoft.com/office/powerpoint/2010/main" val="57407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171331" y="50605"/>
            <a:ext cx="6261100" cy="535531"/>
          </a:xfrm>
        </p:spPr>
        <p:txBody>
          <a:bodyPr/>
          <a:lstStyle/>
          <a:p>
            <a:r>
              <a:rPr lang="en-ID"/>
              <a:t>Semi-structured data</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12</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1383323"/>
            <a:ext cx="11669346" cy="1101969"/>
          </a:xfrm>
        </p:spPr>
        <p:txBody>
          <a:bodyPr>
            <a:normAutofit/>
          </a:bodyPr>
          <a:lstStyle/>
          <a:p>
            <a:pPr algn="l">
              <a:spcAft>
                <a:spcPts val="1200"/>
              </a:spcAft>
            </a:pPr>
            <a:endParaRPr lang="en-ID" sz="2900">
              <a:latin typeface="Calibri" panose="020F0502020204030204" pitchFamily="34" charset="0"/>
            </a:endParaRPr>
          </a:p>
        </p:txBody>
      </p:sp>
      <p:pic>
        <p:nvPicPr>
          <p:cNvPr id="5" name="Picture 4">
            <a:extLst>
              <a:ext uri="{FF2B5EF4-FFF2-40B4-BE49-F238E27FC236}">
                <a16:creationId xmlns:a16="http://schemas.microsoft.com/office/drawing/2014/main" id="{38F694F8-83C2-411B-90B1-EFD85801623D}"/>
              </a:ext>
            </a:extLst>
          </p:cNvPr>
          <p:cNvPicPr>
            <a:picLocks noChangeAspect="1"/>
          </p:cNvPicPr>
          <p:nvPr/>
        </p:nvPicPr>
        <p:blipFill>
          <a:blip r:embed="rId2"/>
          <a:stretch>
            <a:fillRect/>
          </a:stretch>
        </p:blipFill>
        <p:spPr>
          <a:xfrm>
            <a:off x="305777" y="801078"/>
            <a:ext cx="6997700" cy="6035516"/>
          </a:xfrm>
          <a:prstGeom prst="rect">
            <a:avLst/>
          </a:prstGeom>
        </p:spPr>
      </p:pic>
    </p:spTree>
    <p:extLst>
      <p:ext uri="{BB962C8B-B14F-4D97-AF65-F5344CB8AC3E}">
        <p14:creationId xmlns:p14="http://schemas.microsoft.com/office/powerpoint/2010/main" val="137303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171331" y="50605"/>
            <a:ext cx="6261100" cy="535531"/>
          </a:xfrm>
        </p:spPr>
        <p:txBody>
          <a:bodyPr/>
          <a:lstStyle/>
          <a:p>
            <a:r>
              <a:rPr lang="en-ID"/>
              <a:t>Quasi-structured data</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13</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1383323"/>
            <a:ext cx="11669346" cy="1101969"/>
          </a:xfrm>
        </p:spPr>
        <p:txBody>
          <a:bodyPr>
            <a:normAutofit/>
          </a:bodyPr>
          <a:lstStyle/>
          <a:p>
            <a:pPr algn="l">
              <a:spcAft>
                <a:spcPts val="1200"/>
              </a:spcAft>
            </a:pPr>
            <a:endParaRPr lang="en-ID" sz="2900">
              <a:latin typeface="Calibri" panose="020F0502020204030204" pitchFamily="34" charset="0"/>
            </a:endParaRPr>
          </a:p>
        </p:txBody>
      </p:sp>
      <p:pic>
        <p:nvPicPr>
          <p:cNvPr id="9" name="Picture 8">
            <a:extLst>
              <a:ext uri="{FF2B5EF4-FFF2-40B4-BE49-F238E27FC236}">
                <a16:creationId xmlns:a16="http://schemas.microsoft.com/office/drawing/2014/main" id="{4C2F1F9C-CD2F-43D7-B921-7D3A387D31DC}"/>
              </a:ext>
            </a:extLst>
          </p:cNvPr>
          <p:cNvPicPr>
            <a:picLocks noChangeAspect="1"/>
          </p:cNvPicPr>
          <p:nvPr/>
        </p:nvPicPr>
        <p:blipFill>
          <a:blip r:embed="rId2"/>
          <a:stretch>
            <a:fillRect/>
          </a:stretch>
        </p:blipFill>
        <p:spPr>
          <a:xfrm>
            <a:off x="305777" y="668337"/>
            <a:ext cx="8004850" cy="6139058"/>
          </a:xfrm>
          <a:prstGeom prst="rect">
            <a:avLst/>
          </a:prstGeom>
        </p:spPr>
      </p:pic>
    </p:spTree>
    <p:extLst>
      <p:ext uri="{BB962C8B-B14F-4D97-AF65-F5344CB8AC3E}">
        <p14:creationId xmlns:p14="http://schemas.microsoft.com/office/powerpoint/2010/main" val="42319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171331" y="50605"/>
            <a:ext cx="6261100" cy="535531"/>
          </a:xfrm>
        </p:spPr>
        <p:txBody>
          <a:bodyPr/>
          <a:lstStyle/>
          <a:p>
            <a:r>
              <a:rPr lang="en-ID"/>
              <a:t>Unstructured data: Data</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1383323"/>
            <a:ext cx="11669346" cy="1101969"/>
          </a:xfrm>
        </p:spPr>
        <p:txBody>
          <a:bodyPr>
            <a:normAutofit/>
          </a:bodyPr>
          <a:lstStyle/>
          <a:p>
            <a:pPr algn="l">
              <a:spcAft>
                <a:spcPts val="1200"/>
              </a:spcAft>
            </a:pPr>
            <a:endParaRPr lang="en-ID" sz="2900">
              <a:latin typeface="Calibri" panose="020F0502020204030204" pitchFamily="34" charset="0"/>
            </a:endParaRPr>
          </a:p>
        </p:txBody>
      </p:sp>
      <p:pic>
        <p:nvPicPr>
          <p:cNvPr id="5" name="Picture 4">
            <a:extLst>
              <a:ext uri="{FF2B5EF4-FFF2-40B4-BE49-F238E27FC236}">
                <a16:creationId xmlns:a16="http://schemas.microsoft.com/office/drawing/2014/main" id="{DD97FAF6-FAC9-4DA9-9D37-A70931CFB08A}"/>
              </a:ext>
            </a:extLst>
          </p:cNvPr>
          <p:cNvPicPr>
            <a:picLocks noChangeAspect="1"/>
          </p:cNvPicPr>
          <p:nvPr/>
        </p:nvPicPr>
        <p:blipFill>
          <a:blip r:embed="rId2"/>
          <a:stretch>
            <a:fillRect/>
          </a:stretch>
        </p:blipFill>
        <p:spPr>
          <a:xfrm>
            <a:off x="305777" y="1263406"/>
            <a:ext cx="9830478" cy="5416794"/>
          </a:xfrm>
          <a:prstGeom prst="rect">
            <a:avLst/>
          </a:prstGeom>
        </p:spPr>
      </p:pic>
    </p:spTree>
    <p:extLst>
      <p:ext uri="{BB962C8B-B14F-4D97-AF65-F5344CB8AC3E}">
        <p14:creationId xmlns:p14="http://schemas.microsoft.com/office/powerpoint/2010/main" val="319580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171331" y="50605"/>
            <a:ext cx="6261100" cy="535531"/>
          </a:xfrm>
        </p:spPr>
        <p:txBody>
          <a:bodyPr/>
          <a:lstStyle/>
          <a:p>
            <a:r>
              <a:rPr lang="en-ID"/>
              <a:t>Analytical Architecture</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15</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668215"/>
            <a:ext cx="6619875" cy="5756031"/>
          </a:xfrm>
        </p:spPr>
        <p:txBody>
          <a:bodyPr>
            <a:normAutofit fontScale="92500" lnSpcReduction="10000"/>
          </a:bodyPr>
          <a:lstStyle/>
          <a:p>
            <a:pPr marL="342900" indent="-342900" algn="l">
              <a:buFont typeface="+mj-lt"/>
              <a:buAutoNum type="arabicPeriod"/>
            </a:pPr>
            <a:r>
              <a:rPr lang="en-US" sz="1800" b="0" i="0" u="none" strike="noStrike" baseline="0">
                <a:latin typeface="MyriadPro-SemiCn"/>
              </a:rPr>
              <a:t>Sumber data dimuat ke dalam gudang data, data perlu dipahami dengan baik, terstruktur, dan dinormalisasi dengan definisi tipe data yang sesuai. Meskipun sentralisasi semacam ini memungkinkan keamanan, pencadangan, dan failover data yang sangat penting, itu juga berarti bahwa data biasanya harus melalui pra-pemrosesan dan pos pemeriksaan yang signifikan sebelum dapat memasuki lingkup yang terkontrol</a:t>
            </a:r>
          </a:p>
          <a:p>
            <a:pPr marL="342900" indent="-342900" algn="l">
              <a:buFont typeface="+mj-lt"/>
              <a:buAutoNum type="arabicPeriod"/>
            </a:pPr>
            <a:r>
              <a:rPr lang="en-US" sz="1800" b="0" i="0" u="none" strike="noStrike" baseline="0">
                <a:latin typeface="MyriadPro-SemiCn"/>
              </a:rPr>
              <a:t>Data dikontrol pada bagian emerge data warehouse (EDW), sistem  tambahan dalam bentuk gudang departemen dan data mart lokal yang dibuat oleh pengguna bisnis untuk mengakomodasi kebutuhan mereka akan analisis yang fleksibel. Data mart lokal ini mungkin tidak memiliki batasan keamanan dan struktur yang sama seperti EDW utama dan memungkinkan pengguna untuk melakukan beberapa tingkat analisis yang lebih mendalam. </a:t>
            </a:r>
          </a:p>
          <a:p>
            <a:pPr marL="342900" indent="-342900" algn="l">
              <a:buFont typeface="+mj-lt"/>
              <a:buAutoNum type="arabicPeriod"/>
            </a:pPr>
            <a:r>
              <a:rPr lang="en-US" sz="1800" b="0" i="0" u="none" strike="noStrike" baseline="0">
                <a:latin typeface="MyriadPro-SemiCn"/>
              </a:rPr>
              <a:t>Setelah berada di gudang data, data dibaca oleh aplikasi tambahan di seluruh perusahaan untuk tujuan BI dan pelaporan. Ini adalah proses operasional berprioritas tinggi yang mendapatkan umpan data penting dari gudang data dan repositori</a:t>
            </a:r>
          </a:p>
          <a:p>
            <a:pPr marL="342900" indent="-342900" algn="l">
              <a:buFont typeface="+mj-lt"/>
              <a:buAutoNum type="arabicPeriod"/>
            </a:pPr>
            <a:r>
              <a:rPr lang="en-US">
                <a:latin typeface="MyriadPro-SemiCn"/>
              </a:rPr>
              <a:t>A</a:t>
            </a:r>
            <a:r>
              <a:rPr lang="en-US" sz="1800" b="0" i="0" u="none" strike="noStrike" baseline="0">
                <a:latin typeface="MyriadPro-SemiCn"/>
              </a:rPr>
              <a:t>nalis data yang disediakan untuk analitik akhir yang disesuaikan untuk pengguna. Karena pengguna umumnya tidak diizinkan untuk menjalankan analitik khusus atau intensif pada basis data produksi, analis membuat ekstrak data dari EDW untuk menganalisis data secara offline di bagian khusus</a:t>
            </a:r>
            <a:endParaRPr lang="en-ID" sz="2900">
              <a:latin typeface="Calibri" panose="020F0502020204030204" pitchFamily="34" charset="0"/>
            </a:endParaRPr>
          </a:p>
        </p:txBody>
      </p:sp>
      <p:pic>
        <p:nvPicPr>
          <p:cNvPr id="6" name="Picture 5">
            <a:extLst>
              <a:ext uri="{FF2B5EF4-FFF2-40B4-BE49-F238E27FC236}">
                <a16:creationId xmlns:a16="http://schemas.microsoft.com/office/drawing/2014/main" id="{4490D006-B66A-4EA7-8185-88FF1E410390}"/>
              </a:ext>
            </a:extLst>
          </p:cNvPr>
          <p:cNvPicPr>
            <a:picLocks noChangeAspect="1"/>
          </p:cNvPicPr>
          <p:nvPr/>
        </p:nvPicPr>
        <p:blipFill>
          <a:blip r:embed="rId2"/>
          <a:stretch>
            <a:fillRect/>
          </a:stretch>
        </p:blipFill>
        <p:spPr>
          <a:xfrm>
            <a:off x="7022123" y="1395046"/>
            <a:ext cx="5169877" cy="3724275"/>
          </a:xfrm>
          <a:prstGeom prst="rect">
            <a:avLst/>
          </a:prstGeom>
        </p:spPr>
      </p:pic>
    </p:spTree>
    <p:extLst>
      <p:ext uri="{BB962C8B-B14F-4D97-AF65-F5344CB8AC3E}">
        <p14:creationId xmlns:p14="http://schemas.microsoft.com/office/powerpoint/2010/main" val="30001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243253" y="296636"/>
            <a:ext cx="11214100" cy="535531"/>
          </a:xfrm>
        </p:spPr>
        <p:txBody>
          <a:bodyPr/>
          <a:lstStyle/>
          <a:p>
            <a:r>
              <a:rPr lang="en-US"/>
              <a:t>Data Science vs Business Intelligence</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16</a:t>
            </a:fld>
            <a:endParaRPr lang="en-US" dirty="0"/>
          </a:p>
        </p:txBody>
      </p:sp>
      <p:sp>
        <p:nvSpPr>
          <p:cNvPr id="4" name="Text Placeholder 3">
            <a:extLst>
              <a:ext uri="{FF2B5EF4-FFF2-40B4-BE49-F238E27FC236}">
                <a16:creationId xmlns:a16="http://schemas.microsoft.com/office/drawing/2014/main" id="{05C493B7-3456-4E38-A867-0D804AEF56DD}"/>
              </a:ext>
            </a:extLst>
          </p:cNvPr>
          <p:cNvSpPr>
            <a:spLocks noGrp="1"/>
          </p:cNvSpPr>
          <p:nvPr>
            <p:ph type="body" sz="quarter" idx="13"/>
          </p:nvPr>
        </p:nvSpPr>
        <p:spPr/>
        <p:txBody>
          <a:bodyPr/>
          <a:lstStyle/>
          <a:p>
            <a:endParaRPr lang="en-ID"/>
          </a:p>
        </p:txBody>
      </p:sp>
      <p:pic>
        <p:nvPicPr>
          <p:cNvPr id="6" name="Picture 5">
            <a:extLst>
              <a:ext uri="{FF2B5EF4-FFF2-40B4-BE49-F238E27FC236}">
                <a16:creationId xmlns:a16="http://schemas.microsoft.com/office/drawing/2014/main" id="{E37B937C-0E8F-4E19-94F3-8515DD8C8695}"/>
              </a:ext>
            </a:extLst>
          </p:cNvPr>
          <p:cNvPicPr>
            <a:picLocks noChangeAspect="1"/>
          </p:cNvPicPr>
          <p:nvPr/>
        </p:nvPicPr>
        <p:blipFill>
          <a:blip r:embed="rId2"/>
          <a:stretch>
            <a:fillRect/>
          </a:stretch>
        </p:blipFill>
        <p:spPr>
          <a:xfrm>
            <a:off x="243252" y="816840"/>
            <a:ext cx="10037885" cy="5962771"/>
          </a:xfrm>
          <a:prstGeom prst="rect">
            <a:avLst/>
          </a:prstGeom>
        </p:spPr>
      </p:pic>
    </p:spTree>
    <p:extLst>
      <p:ext uri="{BB962C8B-B14F-4D97-AF65-F5344CB8AC3E}">
        <p14:creationId xmlns:p14="http://schemas.microsoft.com/office/powerpoint/2010/main" val="1775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ID"/>
              <a:t>Gambaran Umum Big Data</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256930" y="1758462"/>
            <a:ext cx="10317286" cy="4921738"/>
          </a:xfrm>
        </p:spPr>
        <p:txBody>
          <a:bodyPr/>
          <a:lstStyle/>
          <a:p>
            <a:pPr algn="l"/>
            <a:r>
              <a:rPr lang="en-US" sz="2800" b="1">
                <a:latin typeface="Calibri-Bold"/>
              </a:rPr>
              <a:t>Big Data vs Big Information vs Big Knowledge</a:t>
            </a:r>
          </a:p>
          <a:p>
            <a:pPr lvl="1"/>
            <a:r>
              <a:rPr lang="en-US" sz="2400" b="1" i="0" u="none" strike="noStrike" baseline="0">
                <a:latin typeface="Calibri-Bold"/>
              </a:rPr>
              <a:t>Data </a:t>
            </a:r>
            <a:r>
              <a:rPr lang="en-US" sz="2400" b="0" i="0" u="none" strike="noStrike" baseline="0">
                <a:latin typeface="Calibri" panose="020F0502020204030204" pitchFamily="34" charset="0"/>
              </a:rPr>
              <a:t>(</a:t>
            </a:r>
            <a:r>
              <a:rPr lang="en-US" sz="2400" b="0" i="1" u="none" strike="noStrike" baseline="0">
                <a:latin typeface="Calibri-Italic"/>
              </a:rPr>
              <a:t>Facts, a description of the World</a:t>
            </a:r>
            <a:r>
              <a:rPr lang="en-US" sz="2400" b="0" i="0" u="none" strike="noStrike" baseline="0">
                <a:latin typeface="Calibri" panose="020F0502020204030204" pitchFamily="34" charset="0"/>
              </a:rPr>
              <a:t>)</a:t>
            </a:r>
            <a:r>
              <a:rPr lang="en-US" sz="3200"/>
              <a:t>.</a:t>
            </a:r>
          </a:p>
          <a:p>
            <a:pPr lvl="1"/>
            <a:r>
              <a:rPr lang="en-US" sz="2400" b="1" i="0" u="none" strike="noStrike" baseline="0">
                <a:latin typeface="Calibri-Bold"/>
              </a:rPr>
              <a:t>Information </a:t>
            </a:r>
            <a:r>
              <a:rPr lang="en-US" sz="2400" b="0" i="0" u="none" strike="noStrike" baseline="0">
                <a:latin typeface="Calibri" panose="020F0502020204030204" pitchFamily="34" charset="0"/>
              </a:rPr>
              <a:t>(</a:t>
            </a:r>
            <a:r>
              <a:rPr lang="en-US" sz="2400" b="0" i="1" u="none" strike="noStrike" baseline="0">
                <a:latin typeface="Calibri-Italic"/>
              </a:rPr>
              <a:t>Captured Data and Knowledge</a:t>
            </a:r>
            <a:r>
              <a:rPr lang="en-US" sz="2400" b="0" i="0" u="none" strike="noStrike" baseline="0">
                <a:latin typeface="Calibri" panose="020F0502020204030204" pitchFamily="34" charset="0"/>
              </a:rPr>
              <a:t>): Merekam atau </a:t>
            </a:r>
            <a:r>
              <a:rPr lang="en-ID" sz="2400" b="0" i="0" u="none" strike="noStrike" baseline="0">
                <a:latin typeface="Arial" panose="020B0604020202020204" pitchFamily="34" charset="0"/>
              </a:rPr>
              <a:t>mengambil </a:t>
            </a:r>
            <a:r>
              <a:rPr lang="en-ID" sz="2400" b="1" i="0" u="none" strike="noStrike" baseline="0">
                <a:latin typeface="Arial" panose="020B0604020202020204" pitchFamily="34" charset="0"/>
              </a:rPr>
              <a:t>Data </a:t>
            </a:r>
            <a:r>
              <a:rPr lang="en-ID" sz="2400" b="0" i="0" u="none" strike="noStrike" baseline="0">
                <a:latin typeface="Arial" panose="020B0604020202020204" pitchFamily="34" charset="0"/>
              </a:rPr>
              <a:t>dan </a:t>
            </a:r>
            <a:r>
              <a:rPr lang="en-ID" sz="2400" b="1" i="0" u="none" strike="noStrike" baseline="0">
                <a:latin typeface="Arial" panose="020B0604020202020204" pitchFamily="34" charset="0"/>
              </a:rPr>
              <a:t>Knowledge </a:t>
            </a:r>
            <a:r>
              <a:rPr lang="en-ID" sz="2400" b="0" i="0" u="none" strike="noStrike" baseline="0">
                <a:latin typeface="Arial" panose="020B0604020202020204" pitchFamily="34" charset="0"/>
              </a:rPr>
              <a:t>pada satu waktu tertentu (</a:t>
            </a:r>
            <a:r>
              <a:rPr lang="en-ID" sz="2400" b="0" i="1" u="none" strike="noStrike" baseline="0">
                <a:latin typeface="Arial" panose="020B0604020202020204" pitchFamily="34" charset="0"/>
              </a:rPr>
              <a:t>at a </a:t>
            </a:r>
            <a:r>
              <a:rPr lang="en-US" sz="2400" b="0" i="1" u="none" strike="noStrike" baseline="0">
                <a:latin typeface="Arial" panose="020B0604020202020204" pitchFamily="34" charset="0"/>
              </a:rPr>
              <a:t>single point</a:t>
            </a:r>
            <a:r>
              <a:rPr lang="en-US" sz="2400" b="0" i="0" u="none" strike="noStrike" baseline="0">
                <a:latin typeface="Arial" panose="020B0604020202020204" pitchFamily="34" charset="0"/>
              </a:rPr>
              <a:t>). Sedangkan </a:t>
            </a:r>
            <a:r>
              <a:rPr lang="en-US" sz="2400" b="1" i="0" u="none" strike="noStrike" baseline="0">
                <a:latin typeface="Arial" panose="020B0604020202020204" pitchFamily="34" charset="0"/>
              </a:rPr>
              <a:t>Data </a:t>
            </a:r>
            <a:r>
              <a:rPr lang="en-US" sz="2400" b="0" i="0" u="none" strike="noStrike" baseline="0">
                <a:latin typeface="Arial" panose="020B0604020202020204" pitchFamily="34" charset="0"/>
              </a:rPr>
              <a:t>dan </a:t>
            </a:r>
            <a:r>
              <a:rPr lang="en-US" sz="2400" b="1" i="0" u="none" strike="noStrike" baseline="0">
                <a:latin typeface="Arial" panose="020B0604020202020204" pitchFamily="34" charset="0"/>
              </a:rPr>
              <a:t>Knowledge </a:t>
            </a:r>
            <a:r>
              <a:rPr lang="en-US" sz="2400" b="0" i="0" u="none" strike="noStrike" baseline="0">
                <a:latin typeface="Arial" panose="020B0604020202020204" pitchFamily="34" charset="0"/>
              </a:rPr>
              <a:t>dapat terus </a:t>
            </a:r>
            <a:r>
              <a:rPr lang="en-ID" sz="2400" b="0" i="0" u="none" strike="noStrike" baseline="0">
                <a:latin typeface="Arial" panose="020B0604020202020204" pitchFamily="34" charset="0"/>
              </a:rPr>
              <a:t>berubah dan bertambah dari waktu ke waktu</a:t>
            </a:r>
          </a:p>
          <a:p>
            <a:pPr lvl="1"/>
            <a:r>
              <a:rPr lang="en-US" sz="2400" b="1" i="0" u="none" strike="noStrike" baseline="0">
                <a:latin typeface="Arial" panose="020B0604020202020204" pitchFamily="34" charset="0"/>
              </a:rPr>
              <a:t>Knowledge </a:t>
            </a:r>
            <a:r>
              <a:rPr lang="en-US" sz="2400" b="0" i="0" u="none" strike="noStrike" baseline="0">
                <a:latin typeface="Arial" panose="020B0604020202020204" pitchFamily="34" charset="0"/>
              </a:rPr>
              <a:t>(</a:t>
            </a:r>
            <a:r>
              <a:rPr lang="en-US" sz="2400" b="0" i="1" u="none" strike="noStrike" baseline="0">
                <a:latin typeface="Arial" panose="020B0604020202020204" pitchFamily="34" charset="0"/>
              </a:rPr>
              <a:t>Our personal map/model of the world</a:t>
            </a:r>
            <a:r>
              <a:rPr lang="en-US" sz="2400" b="0" i="0" u="none" strike="noStrike" baseline="0">
                <a:latin typeface="Arial" panose="020B0604020202020204" pitchFamily="34" charset="0"/>
              </a:rPr>
              <a:t>): apa yang kita ketahui (</a:t>
            </a:r>
            <a:r>
              <a:rPr lang="en-US" sz="2400" b="1" i="1" u="none" strike="noStrike" baseline="0">
                <a:latin typeface="Arial" panose="020B0604020202020204" pitchFamily="34" charset="0"/>
              </a:rPr>
              <a:t>not the real world itself</a:t>
            </a:r>
            <a:r>
              <a:rPr lang="en-US" sz="2400" b="0" i="0" u="none" strike="noStrike" baseline="0">
                <a:latin typeface="Arial" panose="020B0604020202020204" pitchFamily="34" charset="0"/>
              </a:rPr>
              <a:t>) Anda saat ini tidak dapat </a:t>
            </a:r>
            <a:r>
              <a:rPr lang="pt-BR" sz="2400" b="0" i="0" u="none" strike="noStrike" baseline="0">
                <a:latin typeface="Arial" panose="020B0604020202020204" pitchFamily="34" charset="0"/>
              </a:rPr>
              <a:t>menyimpan pengetahuan dalam diri anda dalam apa pun </a:t>
            </a:r>
            <a:r>
              <a:rPr lang="en-ID" sz="2400" b="0" i="0" u="none" strike="noStrike" baseline="0">
                <a:latin typeface="Arial" panose="020B0604020202020204" pitchFamily="34" charset="0"/>
              </a:rPr>
              <a:t>selain otak, dan untuk membangun pengetahuan perlu informasi dan data</a:t>
            </a:r>
            <a:endParaRPr lang="en-US" sz="3200"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17</a:t>
            </a:fld>
            <a:endParaRPr lang="en-US" dirty="0"/>
          </a:p>
        </p:txBody>
      </p:sp>
    </p:spTree>
    <p:extLst>
      <p:ext uri="{BB962C8B-B14F-4D97-AF65-F5344CB8AC3E}">
        <p14:creationId xmlns:p14="http://schemas.microsoft.com/office/powerpoint/2010/main" val="71708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ID"/>
              <a:t>Definisi Big Data</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0" y="1222931"/>
            <a:ext cx="9495691" cy="2098430"/>
          </a:xfrm>
        </p:spPr>
        <p:txBody>
          <a:bodyPr/>
          <a:lstStyle/>
          <a:p>
            <a:pPr algn="l"/>
            <a:r>
              <a:rPr lang="en-ID" sz="3200" b="1">
                <a:latin typeface="Calibri-Bold"/>
              </a:rPr>
              <a:t>McKinsey Global (2011)</a:t>
            </a:r>
            <a:endParaRPr lang="en-US" sz="3200" b="1">
              <a:latin typeface="Calibri-Bold"/>
            </a:endParaRPr>
          </a:p>
          <a:p>
            <a:pPr marL="339725" lvl="1" indent="-163513"/>
            <a:r>
              <a:rPr lang="en-ID" sz="2400" b="0" i="0" u="none" strike="noStrike" baseline="0">
                <a:latin typeface="Calibri" panose="020F0502020204030204" pitchFamily="34" charset="0"/>
              </a:rPr>
              <a:t>Big Data dapat didefinisikan dengan data yang memiliki skala (volume), distribusi (velocity), keragaman (variety) yang sangat besar, dan atau abadi, sehingga membutuhkan penggunaan arsitektur teknikal dan metode analitis yang inovatif untuk </a:t>
            </a:r>
            <a:r>
              <a:rPr lang="sv-SE" sz="2400" b="0" i="0" u="none" strike="noStrike" baseline="0">
                <a:latin typeface="Calibri" panose="020F0502020204030204" pitchFamily="34" charset="0"/>
              </a:rPr>
              <a:t>mendapatkan wawasan yang dapat memberikan nilai bisnis </a:t>
            </a:r>
            <a:r>
              <a:rPr lang="en-ID" sz="2400" b="0" i="0" u="none" strike="noStrike" baseline="0">
                <a:latin typeface="Calibri" panose="020F0502020204030204" pitchFamily="34" charset="0"/>
              </a:rPr>
              <a:t>baru (informasi yang bermakna</a:t>
            </a:r>
            <a:r>
              <a:rPr lang="en-ID" sz="1800" b="0" i="0" u="none" strike="noStrike" baseline="0">
                <a:latin typeface="Calibri" panose="020F0502020204030204" pitchFamily="34" charset="0"/>
              </a:rPr>
              <a:t>)</a:t>
            </a:r>
            <a:endParaRPr lang="en-US" sz="320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18</a:t>
            </a:fld>
            <a:endParaRPr lang="en-US" dirty="0"/>
          </a:p>
        </p:txBody>
      </p:sp>
      <p:sp>
        <p:nvSpPr>
          <p:cNvPr id="5" name="Text Placeholder 9">
            <a:extLst>
              <a:ext uri="{FF2B5EF4-FFF2-40B4-BE49-F238E27FC236}">
                <a16:creationId xmlns:a16="http://schemas.microsoft.com/office/drawing/2014/main" id="{A0C77074-C108-4183-A058-41E89762AB28}"/>
              </a:ext>
            </a:extLst>
          </p:cNvPr>
          <p:cNvSpPr txBox="1">
            <a:spLocks/>
          </p:cNvSpPr>
          <p:nvPr/>
        </p:nvSpPr>
        <p:spPr>
          <a:xfrm>
            <a:off x="93785" y="3811665"/>
            <a:ext cx="8897814" cy="17940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D" sz="3200" b="1">
                <a:latin typeface="Calibri-Bold"/>
              </a:rPr>
              <a:t>Hurwitz, et al. (2013)</a:t>
            </a:r>
            <a:endParaRPr lang="en-US" sz="3200" b="1">
              <a:latin typeface="Calibri-Bold"/>
            </a:endParaRPr>
          </a:p>
          <a:p>
            <a:pPr marL="339725" lvl="1" indent="-163513"/>
            <a:r>
              <a:rPr lang="en-ID" sz="2400">
                <a:latin typeface="Calibri" panose="020F0502020204030204" pitchFamily="34" charset="0"/>
              </a:rPr>
              <a:t>Big data merupakan istilah untuk sekumpulan data yang begitu besar atau kompleks dimana tidak bisa ditangani lagi dengan sistem teknologi komputer konvensional</a:t>
            </a:r>
            <a:endParaRPr lang="en-US" sz="2400">
              <a:latin typeface="Calibri" panose="020F0502020204030204" pitchFamily="34" charset="0"/>
            </a:endParaRPr>
          </a:p>
        </p:txBody>
      </p:sp>
      <p:sp>
        <p:nvSpPr>
          <p:cNvPr id="8" name="TextBox 7">
            <a:extLst>
              <a:ext uri="{FF2B5EF4-FFF2-40B4-BE49-F238E27FC236}">
                <a16:creationId xmlns:a16="http://schemas.microsoft.com/office/drawing/2014/main" id="{7A1CCBBB-404E-4271-BB11-4ACBCCD5BB39}"/>
              </a:ext>
            </a:extLst>
          </p:cNvPr>
          <p:cNvSpPr txBox="1"/>
          <p:nvPr/>
        </p:nvSpPr>
        <p:spPr>
          <a:xfrm>
            <a:off x="444500" y="5945743"/>
            <a:ext cx="6154614" cy="369332"/>
          </a:xfrm>
          <a:prstGeom prst="rect">
            <a:avLst/>
          </a:prstGeom>
          <a:noFill/>
        </p:spPr>
        <p:txBody>
          <a:bodyPr wrap="square">
            <a:spAutoFit/>
          </a:bodyPr>
          <a:lstStyle/>
          <a:p>
            <a:r>
              <a:rPr lang="en-ID" sz="1800" b="1" i="0" u="none" strike="noStrike" baseline="0">
                <a:solidFill>
                  <a:srgbClr val="FFFF00"/>
                </a:solidFill>
                <a:latin typeface="Calibri-Bold"/>
              </a:rPr>
              <a:t>Kapan suatu data dapat dikatakan sebagai “Big Data”?</a:t>
            </a:r>
            <a:endParaRPr lang="en-ID">
              <a:solidFill>
                <a:srgbClr val="FFFF00"/>
              </a:solidFill>
            </a:endParaRPr>
          </a:p>
        </p:txBody>
      </p:sp>
    </p:spTree>
    <p:extLst>
      <p:ext uri="{BB962C8B-B14F-4D97-AF65-F5344CB8AC3E}">
        <p14:creationId xmlns:p14="http://schemas.microsoft.com/office/powerpoint/2010/main" val="246960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226653" y="162236"/>
            <a:ext cx="5499100" cy="535531"/>
          </a:xfrm>
        </p:spPr>
        <p:txBody>
          <a:bodyPr/>
          <a:lstStyle/>
          <a:p>
            <a:r>
              <a:rPr lang="en-ID"/>
              <a:t>5 V Pada Big Data</a:t>
            </a:r>
            <a:endParaRPr lang="en-US" dirty="0"/>
          </a:p>
        </p:txBody>
      </p:sp>
      <p:pic>
        <p:nvPicPr>
          <p:cNvPr id="25" name="Picture Placeholder 24" descr="Bar chart">
            <a:extLst>
              <a:ext uri="{FF2B5EF4-FFF2-40B4-BE49-F238E27FC236}">
                <a16:creationId xmlns:a16="http://schemas.microsoft.com/office/drawing/2014/main" id="{C03AAFA7-022A-47F8-9DA1-7DC3897D1E52}"/>
              </a:ext>
            </a:extLst>
          </p:cNvPr>
          <p:cNvPicPr>
            <a:picLocks noGrp="1" noChangeAspect="1"/>
          </p:cNvPicPr>
          <p:nvPr>
            <p:ph type="pic" sz="quarter" idx="13"/>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63" b="63"/>
          <a:stretch>
            <a:fillRect/>
          </a:stretch>
        </p:blipFill>
        <p:spPr>
          <a:xfrm>
            <a:off x="978212" y="2096716"/>
            <a:ext cx="1259505" cy="1259505"/>
          </a:xfrm>
        </p:spPr>
      </p:pic>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719894" y="4240093"/>
            <a:ext cx="1776140" cy="535531"/>
          </a:xfrm>
        </p:spPr>
        <p:txBody>
          <a:bodyPr/>
          <a:lstStyle/>
          <a:p>
            <a:r>
              <a:rPr lang="en-US"/>
              <a:t>Volume</a:t>
            </a:r>
            <a:endParaRPr lang="en-US" dirty="0"/>
          </a:p>
        </p:txBody>
      </p:sp>
      <p:pic>
        <p:nvPicPr>
          <p:cNvPr id="27" name="Picture Placeholder 26" descr="Clock">
            <a:extLst>
              <a:ext uri="{FF2B5EF4-FFF2-40B4-BE49-F238E27FC236}">
                <a16:creationId xmlns:a16="http://schemas.microsoft.com/office/drawing/2014/main" id="{6F737161-FE67-434D-A781-59EDB9EDCB23}"/>
              </a:ext>
            </a:extLst>
          </p:cNvPr>
          <p:cNvPicPr>
            <a:picLocks noGrp="1" noChangeAspect="1"/>
          </p:cNvPicPr>
          <p:nvPr>
            <p:ph type="pic" sz="quarter" idx="14"/>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p:pic>
      <p:sp>
        <p:nvSpPr>
          <p:cNvPr id="20" name="Text Placeholder 19">
            <a:extLst>
              <a:ext uri="{FF2B5EF4-FFF2-40B4-BE49-F238E27FC236}">
                <a16:creationId xmlns:a16="http://schemas.microsoft.com/office/drawing/2014/main" id="{CB924A29-3538-4A3F-82A6-D2A7538C2111}"/>
              </a:ext>
            </a:extLst>
          </p:cNvPr>
          <p:cNvSpPr>
            <a:spLocks noGrp="1"/>
          </p:cNvSpPr>
          <p:nvPr>
            <p:ph type="body" sz="quarter" idx="19"/>
          </p:nvPr>
        </p:nvSpPr>
        <p:spPr>
          <a:xfrm>
            <a:off x="2963912" y="4240093"/>
            <a:ext cx="1776140" cy="535531"/>
          </a:xfrm>
        </p:spPr>
        <p:txBody>
          <a:bodyPr/>
          <a:lstStyle/>
          <a:p>
            <a:r>
              <a:rPr lang="en-US"/>
              <a:t>Velocity</a:t>
            </a:r>
            <a:endParaRPr lang="en-US" dirty="0"/>
          </a:p>
        </p:txBody>
      </p:sp>
      <p:pic>
        <p:nvPicPr>
          <p:cNvPr id="29" name="Picture Placeholder 28" descr="Microscope">
            <a:extLst>
              <a:ext uri="{FF2B5EF4-FFF2-40B4-BE49-F238E27FC236}">
                <a16:creationId xmlns:a16="http://schemas.microsoft.com/office/drawing/2014/main" id="{9E5BF01B-21D6-4D43-9CAE-0298685C1A7B}"/>
              </a:ext>
            </a:extLst>
          </p:cNvPr>
          <p:cNvPicPr>
            <a:picLocks noGrp="1" noChangeAspect="1"/>
          </p:cNvPicPr>
          <p:nvPr>
            <p:ph type="pic" sz="quarter" idx="15"/>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t="63" b="63"/>
          <a:stretch>
            <a:fillRect/>
          </a:stretch>
        </p:blipFill>
        <p:spPr/>
      </p:pic>
      <p:sp>
        <p:nvSpPr>
          <p:cNvPr id="21" name="Text Placeholder 20">
            <a:extLst>
              <a:ext uri="{FF2B5EF4-FFF2-40B4-BE49-F238E27FC236}">
                <a16:creationId xmlns:a16="http://schemas.microsoft.com/office/drawing/2014/main" id="{1B8F0371-4F69-4131-91BF-9AB99E6EE89B}"/>
              </a:ext>
            </a:extLst>
          </p:cNvPr>
          <p:cNvSpPr>
            <a:spLocks noGrp="1"/>
          </p:cNvSpPr>
          <p:nvPr>
            <p:ph type="body" sz="quarter" idx="20"/>
          </p:nvPr>
        </p:nvSpPr>
        <p:spPr>
          <a:xfrm>
            <a:off x="5207930" y="4240093"/>
            <a:ext cx="1776140" cy="535531"/>
          </a:xfrm>
        </p:spPr>
        <p:txBody>
          <a:bodyPr/>
          <a:lstStyle/>
          <a:p>
            <a:r>
              <a:rPr lang="en-US"/>
              <a:t>Variety</a:t>
            </a:r>
            <a:endParaRPr lang="en-US" dirty="0"/>
          </a:p>
        </p:txBody>
      </p:sp>
      <p:pic>
        <p:nvPicPr>
          <p:cNvPr id="31" name="Picture Placeholder 30" descr="Magnifying glass">
            <a:extLst>
              <a:ext uri="{FF2B5EF4-FFF2-40B4-BE49-F238E27FC236}">
                <a16:creationId xmlns:a16="http://schemas.microsoft.com/office/drawing/2014/main" id="{089E8AB6-C16E-4752-810F-8F98DB929DB5}"/>
              </a:ext>
            </a:extLst>
          </p:cNvPr>
          <p:cNvPicPr>
            <a:picLocks noGrp="1" noChangeAspect="1"/>
          </p:cNvPicPr>
          <p:nvPr>
            <p:ph type="pic" sz="quarter" idx="16"/>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p:pic>
      <p:sp>
        <p:nvSpPr>
          <p:cNvPr id="22" name="Text Placeholder 21">
            <a:extLst>
              <a:ext uri="{FF2B5EF4-FFF2-40B4-BE49-F238E27FC236}">
                <a16:creationId xmlns:a16="http://schemas.microsoft.com/office/drawing/2014/main" id="{78CACAF1-61EA-4605-A8FE-2EEE752B49FF}"/>
              </a:ext>
            </a:extLst>
          </p:cNvPr>
          <p:cNvSpPr>
            <a:spLocks noGrp="1"/>
          </p:cNvSpPr>
          <p:nvPr>
            <p:ph type="body" sz="quarter" idx="21"/>
          </p:nvPr>
        </p:nvSpPr>
        <p:spPr>
          <a:xfrm>
            <a:off x="7451948" y="4240093"/>
            <a:ext cx="1776140" cy="535531"/>
          </a:xfrm>
        </p:spPr>
        <p:txBody>
          <a:bodyPr/>
          <a:lstStyle/>
          <a:p>
            <a:r>
              <a:rPr lang="en-US"/>
              <a:t>Veracity</a:t>
            </a:r>
            <a:endParaRPr lang="en-US" dirty="0"/>
          </a:p>
        </p:txBody>
      </p:sp>
      <p:pic>
        <p:nvPicPr>
          <p:cNvPr id="33" name="Picture Placeholder 32" descr="Head with Gears">
            <a:extLst>
              <a:ext uri="{FF2B5EF4-FFF2-40B4-BE49-F238E27FC236}">
                <a16:creationId xmlns:a16="http://schemas.microsoft.com/office/drawing/2014/main" id="{CC9DBBE5-5AD0-41E8-A719-84509E5D9F9E}"/>
              </a:ext>
            </a:extLst>
          </p:cNvPr>
          <p:cNvPicPr>
            <a:picLocks noGrp="1" noChangeAspect="1"/>
          </p:cNvPicPr>
          <p:nvPr>
            <p:ph type="pic" sz="quarter" idx="17"/>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t="63" b="63"/>
          <a:stretch>
            <a:fillRect/>
          </a:stretch>
        </p:blipFill>
        <p:spPr/>
      </p:pic>
      <p:sp>
        <p:nvSpPr>
          <p:cNvPr id="23" name="Text Placeholder 22">
            <a:extLst>
              <a:ext uri="{FF2B5EF4-FFF2-40B4-BE49-F238E27FC236}">
                <a16:creationId xmlns:a16="http://schemas.microsoft.com/office/drawing/2014/main" id="{8D05A34F-7712-46DB-AB5B-272E294B62EE}"/>
              </a:ext>
            </a:extLst>
          </p:cNvPr>
          <p:cNvSpPr>
            <a:spLocks noGrp="1"/>
          </p:cNvSpPr>
          <p:nvPr>
            <p:ph type="body" sz="quarter" idx="22"/>
          </p:nvPr>
        </p:nvSpPr>
        <p:spPr>
          <a:xfrm>
            <a:off x="9679260" y="4212986"/>
            <a:ext cx="1776140" cy="535531"/>
          </a:xfrm>
        </p:spPr>
        <p:txBody>
          <a:bodyPr/>
          <a:lstStyle/>
          <a:p>
            <a:r>
              <a:rPr lang="en-US"/>
              <a:t>Value</a:t>
            </a:r>
            <a:endParaRPr lang="en-US" dirty="0"/>
          </a:p>
        </p:txBody>
      </p:sp>
      <p:sp>
        <p:nvSpPr>
          <p:cNvPr id="2" name="Slide Number Placeholder 1">
            <a:extLst>
              <a:ext uri="{FF2B5EF4-FFF2-40B4-BE49-F238E27FC236}">
                <a16:creationId xmlns:a16="http://schemas.microsoft.com/office/drawing/2014/main" id="{CC1F11E7-EDE5-4119-BA64-4FC57C285D19}"/>
              </a:ext>
            </a:extLst>
          </p:cNvPr>
          <p:cNvSpPr>
            <a:spLocks noGrp="1"/>
          </p:cNvSpPr>
          <p:nvPr>
            <p:ph type="sldNum" sz="quarter" idx="12"/>
          </p:nvPr>
        </p:nvSpPr>
        <p:spPr/>
        <p:txBody>
          <a:bodyPr/>
          <a:lstStyle/>
          <a:p>
            <a:fld id="{C263D6C4-4840-40CC-AC84-17E24B3B7BDE}" type="slidenum">
              <a:rPr lang="en-US" smtClean="0"/>
              <a:pPr/>
              <a:t>19</a:t>
            </a:fld>
            <a:endParaRPr lang="en-US" dirty="0"/>
          </a:p>
        </p:txBody>
      </p:sp>
      <p:pic>
        <p:nvPicPr>
          <p:cNvPr id="7" name="Picture 6">
            <a:extLst>
              <a:ext uri="{FF2B5EF4-FFF2-40B4-BE49-F238E27FC236}">
                <a16:creationId xmlns:a16="http://schemas.microsoft.com/office/drawing/2014/main" id="{C610C03F-E7C5-43B1-BA32-DCA3023BB5C9}"/>
              </a:ext>
            </a:extLst>
          </p:cNvPr>
          <p:cNvPicPr>
            <a:picLocks noChangeAspect="1"/>
          </p:cNvPicPr>
          <p:nvPr/>
        </p:nvPicPr>
        <p:blipFill>
          <a:blip r:embed="rId12"/>
          <a:stretch>
            <a:fillRect/>
          </a:stretch>
        </p:blipFill>
        <p:spPr>
          <a:xfrm>
            <a:off x="38654" y="1015458"/>
            <a:ext cx="11213546" cy="5815435"/>
          </a:xfrm>
          <a:prstGeom prst="rect">
            <a:avLst/>
          </a:prstGeom>
        </p:spPr>
      </p:pic>
      <p:pic>
        <p:nvPicPr>
          <p:cNvPr id="2050" name="Picture 2" descr="Big Data. Pengantar Big Data - PDF Free Download">
            <a:extLst>
              <a:ext uri="{FF2B5EF4-FFF2-40B4-BE49-F238E27FC236}">
                <a16:creationId xmlns:a16="http://schemas.microsoft.com/office/drawing/2014/main" id="{4C82C60E-87A6-4116-A005-3F0E58B4DB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403" y="2551575"/>
            <a:ext cx="6705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605086" y="304800"/>
            <a:ext cx="4760545" cy="1200329"/>
          </a:xfrm>
        </p:spPr>
        <p:txBody>
          <a:bodyPr/>
          <a:lstStyle/>
          <a:p>
            <a:r>
              <a:rPr lang="en-US" sz="8000"/>
              <a:t>Materi</a:t>
            </a:r>
            <a:endParaRPr lang="en-US" sz="8000"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871570"/>
            <a:ext cx="7703038" cy="4681630"/>
          </a:xfrm>
        </p:spPr>
        <p:txBody>
          <a:bodyPr/>
          <a:lstStyle/>
          <a:p>
            <a:r>
              <a:rPr lang="en-US" sz="3600" b="0" i="0" u="none" strike="noStrike" baseline="0">
                <a:latin typeface="Calibri" panose="020F0502020204030204" pitchFamily="34" charset="0"/>
              </a:rPr>
              <a:t>Gambaran Umum Big Data </a:t>
            </a:r>
          </a:p>
          <a:p>
            <a:r>
              <a:rPr lang="en-US" sz="3600">
                <a:latin typeface="Calibri" panose="020F0502020204030204" pitchFamily="34" charset="0"/>
              </a:rPr>
              <a:t>Struktur Data</a:t>
            </a:r>
          </a:p>
          <a:p>
            <a:r>
              <a:rPr lang="en-ID" sz="3600">
                <a:latin typeface="Calibri" panose="020F0502020204030204" pitchFamily="34" charset="0"/>
              </a:rPr>
              <a:t>Analytical Architecture</a:t>
            </a:r>
            <a:endParaRPr lang="en-US" sz="3600">
              <a:latin typeface="Calibri" panose="020F0502020204030204" pitchFamily="34" charset="0"/>
            </a:endParaRPr>
          </a:p>
          <a:p>
            <a:r>
              <a:rPr lang="en-ID" sz="3600" b="0" i="0" u="none" strike="noStrike" baseline="0">
                <a:latin typeface="Calibri" panose="020F0502020204030204" pitchFamily="34" charset="0"/>
              </a:rPr>
              <a:t>5 V (Karakteristik pada Big Data) </a:t>
            </a:r>
          </a:p>
          <a:p>
            <a:r>
              <a:rPr lang="en-ID" sz="3600" b="0" i="0" u="none" strike="noStrike" baseline="0">
                <a:latin typeface="Calibri" panose="020F0502020204030204" pitchFamily="34" charset="0"/>
              </a:rPr>
              <a:t>Ekosistem Big Data </a:t>
            </a:r>
          </a:p>
          <a:p>
            <a:r>
              <a:rPr lang="en-ID" sz="3600" b="0" i="0" u="none" strike="noStrike" baseline="0">
                <a:latin typeface="Calibri" panose="020F0502020204030204" pitchFamily="34" charset="0"/>
              </a:rPr>
              <a:t>Contoh Big Data Analytics </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Volume</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20</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92100" y="1739105"/>
            <a:ext cx="11214100" cy="4192771"/>
          </a:xfrm>
        </p:spPr>
        <p:txBody>
          <a:bodyPr>
            <a:normAutofit fontScale="92500" lnSpcReduction="10000"/>
          </a:bodyPr>
          <a:lstStyle/>
          <a:p>
            <a:pPr>
              <a:spcAft>
                <a:spcPts val="1200"/>
              </a:spcAft>
            </a:pPr>
            <a:r>
              <a:rPr lang="en-ID" sz="3200" b="0" i="0" u="none" strike="noStrike" baseline="0">
                <a:latin typeface="Calibri" panose="020F0502020204030204" pitchFamily="34" charset="0"/>
              </a:rPr>
              <a:t>Facebook menghasilkan 10TB data baru setiap hari, Twitter 7TB </a:t>
            </a:r>
          </a:p>
          <a:p>
            <a:pPr algn="l">
              <a:spcAft>
                <a:spcPts val="1200"/>
              </a:spcAft>
            </a:pPr>
            <a:r>
              <a:rPr lang="en-ID" sz="3200" b="0" i="0" u="none" strike="noStrike" baseline="0">
                <a:latin typeface="Calibri" panose="020F0502020204030204" pitchFamily="34" charset="0"/>
              </a:rPr>
              <a:t>Sebuah Boeing 737 menghasilkan 240 terabyte data penerbangan </a:t>
            </a:r>
            <a:r>
              <a:rPr lang="en-US" sz="3200" b="0" i="0" u="none" strike="noStrike" baseline="0">
                <a:latin typeface="Calibri" panose="020F0502020204030204" pitchFamily="34" charset="0"/>
              </a:rPr>
              <a:t>selama penerbangan dari satu wilayah bagian AS ke wilayah yang lain</a:t>
            </a:r>
            <a:r>
              <a:rPr lang="en-US" sz="3200"/>
              <a:t>.</a:t>
            </a:r>
          </a:p>
          <a:p>
            <a:pPr algn="l">
              <a:spcAft>
                <a:spcPts val="1200"/>
              </a:spcAft>
            </a:pPr>
            <a:r>
              <a:rPr lang="nn-NO" sz="3200" b="0" i="0" u="none" strike="noStrike" baseline="0">
                <a:latin typeface="Calibri" panose="020F0502020204030204" pitchFamily="34" charset="0"/>
              </a:rPr>
              <a:t>Microsoft kini memiliki satu juta server, kurang dari Google, tetapi lebih </a:t>
            </a:r>
            <a:r>
              <a:rPr lang="sv-SE" sz="3200" b="0" i="0" u="none" strike="noStrike" baseline="0">
                <a:latin typeface="Calibri" panose="020F0502020204030204" pitchFamily="34" charset="0"/>
              </a:rPr>
              <a:t>dari Amazon, kata Ballmer (2013).</a:t>
            </a:r>
          </a:p>
          <a:p>
            <a:pPr algn="l">
              <a:spcAft>
                <a:spcPts val="1200"/>
              </a:spcAft>
            </a:pPr>
            <a:r>
              <a:rPr lang="en-ID" sz="3200" b="1" i="0" u="none" strike="noStrike" baseline="0">
                <a:latin typeface="Calibri-Bold"/>
              </a:rPr>
              <a:t>Catatan</a:t>
            </a:r>
            <a:r>
              <a:rPr lang="en-ID" sz="3200" b="0" i="0" u="none" strike="noStrike" baseline="0">
                <a:latin typeface="Calibri" panose="020F0502020204030204" pitchFamily="34" charset="0"/>
              </a:rPr>
              <a:t>: Kita dapat menggunakan semua data ini untuk memberitahu kita sesuatu, jika kita mengetahui pertanyaan yang tepat untuk bertanya.</a:t>
            </a:r>
            <a:endParaRPr lang="en-US" sz="3200" dirty="0"/>
          </a:p>
          <a:p>
            <a:endParaRPr lang="en-US" sz="3200" dirty="0"/>
          </a:p>
          <a:p>
            <a:endParaRPr lang="en-US" sz="3200" dirty="0"/>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2. </a:t>
            </a:r>
            <a:r>
              <a:rPr lang="en-ID"/>
              <a:t>Velocity</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21</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92100" y="1739106"/>
            <a:ext cx="11214100" cy="1883326"/>
          </a:xfrm>
        </p:spPr>
        <p:txBody>
          <a:bodyPr>
            <a:normAutofit/>
          </a:bodyPr>
          <a:lstStyle/>
          <a:p>
            <a:pPr algn="l"/>
            <a:r>
              <a:rPr lang="en-ID" sz="2800" b="0" i="0" u="none" strike="noStrike" baseline="0">
                <a:latin typeface="Calibri" panose="020F0502020204030204" pitchFamily="34" charset="0"/>
              </a:rPr>
              <a:t>Kecepatan data yang masuk (per jam, per detik, etc). </a:t>
            </a:r>
            <a:r>
              <a:rPr lang="en-ID" sz="2800" b="0" i="1" u="none" strike="noStrike" baseline="0">
                <a:latin typeface="Calibri-Italic"/>
              </a:rPr>
              <a:t>Clickstreams </a:t>
            </a:r>
            <a:r>
              <a:rPr lang="en-ID" sz="2800" b="0" i="0" u="none" strike="noStrike" baseline="0">
                <a:latin typeface="Calibri" panose="020F0502020204030204" pitchFamily="34" charset="0"/>
              </a:rPr>
              <a:t>(</a:t>
            </a:r>
            <a:r>
              <a:rPr lang="en-ID" sz="2800" b="0" i="1" u="none" strike="noStrike" baseline="0">
                <a:latin typeface="Calibri-Italic"/>
              </a:rPr>
              <a:t>web log</a:t>
            </a:r>
            <a:r>
              <a:rPr lang="en-ID" sz="2800" b="0" i="0" u="none" strike="noStrike" baseline="0">
                <a:latin typeface="Calibri" panose="020F0502020204030204" pitchFamily="34" charset="0"/>
              </a:rPr>
              <a:t>) dan transfer data </a:t>
            </a:r>
            <a:r>
              <a:rPr lang="en-ID" sz="2800" b="0" i="1" u="none" strike="noStrike" baseline="0">
                <a:latin typeface="Calibri-Italic"/>
              </a:rPr>
              <a:t>asynchronous </a:t>
            </a:r>
            <a:r>
              <a:rPr lang="en-ID" sz="2800" b="0" i="0" u="none" strike="noStrike" baseline="0">
                <a:latin typeface="Calibri" panose="020F0502020204030204" pitchFamily="34" charset="0"/>
              </a:rPr>
              <a:t>yang dapat menangkap apa saja yang dilakukan oleh jutaan atau lebih pengguna yang lakukan saat ini</a:t>
            </a:r>
            <a:endParaRPr lang="en-ID" sz="4400" b="0" i="0" u="none" strike="noStrike" baseline="0">
              <a:latin typeface="Calibri" panose="020F0502020204030204" pitchFamily="34" charset="0"/>
            </a:endParaRPr>
          </a:p>
          <a:p>
            <a:endParaRPr lang="en-US" sz="4400" dirty="0"/>
          </a:p>
          <a:p>
            <a:endParaRPr lang="en-US" sz="4400" dirty="0"/>
          </a:p>
        </p:txBody>
      </p:sp>
      <p:pic>
        <p:nvPicPr>
          <p:cNvPr id="5" name="Picture 4">
            <a:extLst>
              <a:ext uri="{FF2B5EF4-FFF2-40B4-BE49-F238E27FC236}">
                <a16:creationId xmlns:a16="http://schemas.microsoft.com/office/drawing/2014/main" id="{A3CD3097-82FB-4438-A7A1-25821CFBC2AF}"/>
              </a:ext>
            </a:extLst>
          </p:cNvPr>
          <p:cNvPicPr>
            <a:picLocks noChangeAspect="1"/>
          </p:cNvPicPr>
          <p:nvPr/>
        </p:nvPicPr>
        <p:blipFill>
          <a:blip r:embed="rId2"/>
          <a:stretch>
            <a:fillRect/>
          </a:stretch>
        </p:blipFill>
        <p:spPr>
          <a:xfrm>
            <a:off x="1810727" y="3622431"/>
            <a:ext cx="6420361" cy="2875205"/>
          </a:xfrm>
          <a:prstGeom prst="rect">
            <a:avLst/>
          </a:prstGeom>
        </p:spPr>
      </p:pic>
    </p:spTree>
    <p:extLst>
      <p:ext uri="{BB962C8B-B14F-4D97-AF65-F5344CB8AC3E}">
        <p14:creationId xmlns:p14="http://schemas.microsoft.com/office/powerpoint/2010/main" val="131777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3. </a:t>
            </a:r>
            <a:r>
              <a:rPr lang="en-ID"/>
              <a:t>Variety</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22</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92100" y="1739106"/>
            <a:ext cx="11214100" cy="1883326"/>
          </a:xfrm>
        </p:spPr>
        <p:txBody>
          <a:bodyPr>
            <a:normAutofit/>
          </a:bodyPr>
          <a:lstStyle/>
          <a:p>
            <a:pPr algn="l"/>
            <a:r>
              <a:rPr lang="en-ID" sz="2800" b="0" i="0" u="none" strike="noStrike" baseline="0">
                <a:latin typeface="Calibri" panose="020F0502020204030204" pitchFamily="34" charset="0"/>
              </a:rPr>
              <a:t>Kumpulan dari berbagai macam data, baik data yang terstruktur, semi terstruktur maupun data tidak terstruktur (bisa dipastikan lebih mendominasi)</a:t>
            </a:r>
          </a:p>
          <a:p>
            <a:pPr algn="l"/>
            <a:r>
              <a:rPr lang="en-ID" sz="2800" b="0" i="0" u="none" strike="noStrike" baseline="0">
                <a:latin typeface="Calibri" panose="020F0502020204030204" pitchFamily="34" charset="0"/>
              </a:rPr>
              <a:t>Tampilan data semakin komprehensif (lengkap dan menyeluruh)</a:t>
            </a:r>
            <a:endParaRPr lang="en-US" sz="6000" dirty="0"/>
          </a:p>
        </p:txBody>
      </p:sp>
      <p:pic>
        <p:nvPicPr>
          <p:cNvPr id="9" name="Picture 8">
            <a:extLst>
              <a:ext uri="{FF2B5EF4-FFF2-40B4-BE49-F238E27FC236}">
                <a16:creationId xmlns:a16="http://schemas.microsoft.com/office/drawing/2014/main" id="{8AB927D3-AE16-4A12-88FA-B41FEBAB761D}"/>
              </a:ext>
            </a:extLst>
          </p:cNvPr>
          <p:cNvPicPr>
            <a:picLocks noChangeAspect="1"/>
          </p:cNvPicPr>
          <p:nvPr/>
        </p:nvPicPr>
        <p:blipFill>
          <a:blip r:embed="rId2"/>
          <a:stretch>
            <a:fillRect/>
          </a:stretch>
        </p:blipFill>
        <p:spPr>
          <a:xfrm>
            <a:off x="3832712" y="3926565"/>
            <a:ext cx="3224579" cy="2931435"/>
          </a:xfrm>
          <a:prstGeom prst="rect">
            <a:avLst/>
          </a:prstGeom>
        </p:spPr>
      </p:pic>
    </p:spTree>
    <p:extLst>
      <p:ext uri="{BB962C8B-B14F-4D97-AF65-F5344CB8AC3E}">
        <p14:creationId xmlns:p14="http://schemas.microsoft.com/office/powerpoint/2010/main" val="1011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4. </a:t>
            </a:r>
            <a:r>
              <a:rPr lang="en-ID"/>
              <a:t>Veracity</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23</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92100" y="1739106"/>
            <a:ext cx="11214100" cy="2481202"/>
          </a:xfrm>
        </p:spPr>
        <p:txBody>
          <a:bodyPr>
            <a:normAutofit/>
          </a:bodyPr>
          <a:lstStyle/>
          <a:p>
            <a:pPr algn="l"/>
            <a:r>
              <a:rPr lang="en-ID" sz="2800" b="0" i="0" u="none" strike="noStrike" baseline="0">
                <a:latin typeface="Calibri" panose="020F0502020204030204" pitchFamily="34" charset="0"/>
              </a:rPr>
              <a:t>Ketidakpastian akan data </a:t>
            </a:r>
          </a:p>
          <a:p>
            <a:pPr algn="l"/>
            <a:r>
              <a:rPr lang="en-ID" sz="2800" b="0" i="0" u="none" strike="noStrike" baseline="0">
                <a:latin typeface="Calibri" panose="020F0502020204030204" pitchFamily="34" charset="0"/>
              </a:rPr>
              <a:t>Business process rawan akan kesalahan, tergantung datanya</a:t>
            </a:r>
          </a:p>
          <a:p>
            <a:pPr algn="l"/>
            <a:r>
              <a:rPr lang="en-ID" sz="2800" b="0" i="0" u="none" strike="noStrike" baseline="0">
                <a:latin typeface="Calibri" panose="020F0502020204030204" pitchFamily="34" charset="0"/>
              </a:rPr>
              <a:t>Bagaimana suatu data dapat dipercaya mengingat keandalan sumbernya</a:t>
            </a:r>
          </a:p>
          <a:p>
            <a:pPr algn="l"/>
            <a:r>
              <a:rPr lang="it-IT" sz="2800" b="0" i="0" u="none" strike="noStrike" baseline="0">
                <a:latin typeface="Calibri" panose="020F0502020204030204" pitchFamily="34" charset="0"/>
              </a:rPr>
              <a:t>Bagaimana mengelola, mengolah data mana yang </a:t>
            </a:r>
            <a:r>
              <a:rPr lang="en-ID" sz="2800" b="0" i="0" u="none" strike="noStrike" baseline="0">
                <a:latin typeface="Calibri" panose="020F0502020204030204" pitchFamily="34" charset="0"/>
              </a:rPr>
              <a:t>benar dan mana yang salah</a:t>
            </a:r>
            <a:endParaRPr lang="en-US" sz="8000" dirty="0"/>
          </a:p>
        </p:txBody>
      </p:sp>
      <p:pic>
        <p:nvPicPr>
          <p:cNvPr id="5" name="Picture 4">
            <a:extLst>
              <a:ext uri="{FF2B5EF4-FFF2-40B4-BE49-F238E27FC236}">
                <a16:creationId xmlns:a16="http://schemas.microsoft.com/office/drawing/2014/main" id="{DCCBB195-F082-4B0E-9BC6-5AB3D47F8169}"/>
              </a:ext>
            </a:extLst>
          </p:cNvPr>
          <p:cNvPicPr>
            <a:picLocks noChangeAspect="1"/>
          </p:cNvPicPr>
          <p:nvPr/>
        </p:nvPicPr>
        <p:blipFill>
          <a:blip r:embed="rId2"/>
          <a:stretch>
            <a:fillRect/>
          </a:stretch>
        </p:blipFill>
        <p:spPr>
          <a:xfrm>
            <a:off x="3432174" y="3851661"/>
            <a:ext cx="3929917" cy="2943644"/>
          </a:xfrm>
          <a:prstGeom prst="rect">
            <a:avLst/>
          </a:prstGeom>
        </p:spPr>
      </p:pic>
    </p:spTree>
    <p:extLst>
      <p:ext uri="{BB962C8B-B14F-4D97-AF65-F5344CB8AC3E}">
        <p14:creationId xmlns:p14="http://schemas.microsoft.com/office/powerpoint/2010/main" val="113235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5. </a:t>
            </a:r>
            <a:r>
              <a:rPr lang="en-ID"/>
              <a:t>Value</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24</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41300" y="1481198"/>
            <a:ext cx="7577992" cy="3981755"/>
          </a:xfrm>
        </p:spPr>
        <p:txBody>
          <a:bodyPr>
            <a:normAutofit/>
          </a:bodyPr>
          <a:lstStyle/>
          <a:p>
            <a:pPr algn="l"/>
            <a:r>
              <a:rPr lang="en-ID" sz="3200" b="0" i="0" u="none" strike="noStrike" baseline="0">
                <a:latin typeface="Calibri" panose="020F0502020204030204" pitchFamily="34" charset="0"/>
              </a:rPr>
              <a:t>Data yang besar seharusnya berdampak (secara </a:t>
            </a:r>
            <a:r>
              <a:rPr lang="fi-FI" sz="3200" b="0" i="0" u="none" strike="noStrike" baseline="0">
                <a:latin typeface="Calibri" panose="020F0502020204030204" pitchFamily="34" charset="0"/>
              </a:rPr>
              <a:t>moneter) terhadap suatu perusahaan yang </a:t>
            </a:r>
            <a:r>
              <a:rPr lang="en-ID" sz="3200" b="0" i="0" u="none" strike="noStrike" baseline="0">
                <a:latin typeface="Calibri" panose="020F0502020204030204" pitchFamily="34" charset="0"/>
              </a:rPr>
              <a:t>menggunakan komputasi Big Data</a:t>
            </a:r>
            <a:r>
              <a:rPr lang="en-ID" sz="4400" b="0" i="0" u="none" strike="noStrike" baseline="0">
                <a:latin typeface="Calibri" panose="020F0502020204030204" pitchFamily="34" charset="0"/>
              </a:rPr>
              <a:t> </a:t>
            </a:r>
          </a:p>
          <a:p>
            <a:pPr algn="l"/>
            <a:r>
              <a:rPr lang="it-IT" sz="3200" b="0" i="0" u="none" strike="noStrike" baseline="0">
                <a:latin typeface="Calibri" panose="020F0502020204030204" pitchFamily="34" charset="0"/>
              </a:rPr>
              <a:t>Akan sia-sia bila memiliki data yang sangat besar </a:t>
            </a:r>
            <a:r>
              <a:rPr lang="en-ID" sz="3200" b="0" i="0" u="none" strike="noStrike" baseline="0">
                <a:latin typeface="Calibri" panose="020F0502020204030204" pitchFamily="34" charset="0"/>
              </a:rPr>
              <a:t>tapi tidak tahu bagaimana cara mengolah dan menganalisisnya, hanya akan buang-buang </a:t>
            </a:r>
            <a:r>
              <a:rPr lang="en-ID" sz="3200" b="0" i="1" u="none" strike="noStrike" baseline="0">
                <a:latin typeface="Calibri-Italic"/>
              </a:rPr>
              <a:t>resource</a:t>
            </a:r>
            <a:endParaRPr lang="en-US" sz="13800" dirty="0"/>
          </a:p>
        </p:txBody>
      </p:sp>
      <p:pic>
        <p:nvPicPr>
          <p:cNvPr id="1026" name="Picture 2">
            <a:extLst>
              <a:ext uri="{FF2B5EF4-FFF2-40B4-BE49-F238E27FC236}">
                <a16:creationId xmlns:a16="http://schemas.microsoft.com/office/drawing/2014/main" id="{1822292E-B242-41AE-BB60-D5D5502A8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063" y="0"/>
            <a:ext cx="4198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6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226653" y="162236"/>
            <a:ext cx="5499100" cy="535531"/>
          </a:xfrm>
        </p:spPr>
        <p:txBody>
          <a:bodyPr/>
          <a:lstStyle/>
          <a:p>
            <a:r>
              <a:rPr lang="en-ID"/>
              <a:t>5 V Pada Big Data</a:t>
            </a:r>
            <a:endParaRPr lang="en-US" dirty="0"/>
          </a:p>
        </p:txBody>
      </p:sp>
      <p:pic>
        <p:nvPicPr>
          <p:cNvPr id="25" name="Picture Placeholder 24" descr="Bar chart">
            <a:extLst>
              <a:ext uri="{FF2B5EF4-FFF2-40B4-BE49-F238E27FC236}">
                <a16:creationId xmlns:a16="http://schemas.microsoft.com/office/drawing/2014/main" id="{C03AAFA7-022A-47F8-9DA1-7DC3897D1E52}"/>
              </a:ext>
            </a:extLst>
          </p:cNvPr>
          <p:cNvPicPr>
            <a:picLocks noGrp="1" noChangeAspect="1"/>
          </p:cNvPicPr>
          <p:nvPr>
            <p:ph type="pic" sz="quarter" idx="13"/>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63" b="63"/>
          <a:stretch>
            <a:fillRect/>
          </a:stretch>
        </p:blipFill>
        <p:spPr>
          <a:xfrm>
            <a:off x="978212" y="2096716"/>
            <a:ext cx="1259505" cy="1259505"/>
          </a:xfrm>
        </p:spPr>
      </p:pic>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719894" y="4240093"/>
            <a:ext cx="1776140" cy="535531"/>
          </a:xfrm>
        </p:spPr>
        <p:txBody>
          <a:bodyPr/>
          <a:lstStyle/>
          <a:p>
            <a:r>
              <a:rPr lang="en-US"/>
              <a:t>Volume</a:t>
            </a:r>
            <a:endParaRPr lang="en-US" dirty="0"/>
          </a:p>
        </p:txBody>
      </p:sp>
      <p:pic>
        <p:nvPicPr>
          <p:cNvPr id="27" name="Picture Placeholder 26" descr="Clock">
            <a:extLst>
              <a:ext uri="{FF2B5EF4-FFF2-40B4-BE49-F238E27FC236}">
                <a16:creationId xmlns:a16="http://schemas.microsoft.com/office/drawing/2014/main" id="{6F737161-FE67-434D-A781-59EDB9EDCB23}"/>
              </a:ext>
            </a:extLst>
          </p:cNvPr>
          <p:cNvPicPr>
            <a:picLocks noGrp="1" noChangeAspect="1"/>
          </p:cNvPicPr>
          <p:nvPr>
            <p:ph type="pic" sz="quarter" idx="14"/>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p:pic>
      <p:sp>
        <p:nvSpPr>
          <p:cNvPr id="20" name="Text Placeholder 19">
            <a:extLst>
              <a:ext uri="{FF2B5EF4-FFF2-40B4-BE49-F238E27FC236}">
                <a16:creationId xmlns:a16="http://schemas.microsoft.com/office/drawing/2014/main" id="{CB924A29-3538-4A3F-82A6-D2A7538C2111}"/>
              </a:ext>
            </a:extLst>
          </p:cNvPr>
          <p:cNvSpPr>
            <a:spLocks noGrp="1"/>
          </p:cNvSpPr>
          <p:nvPr>
            <p:ph type="body" sz="quarter" idx="19"/>
          </p:nvPr>
        </p:nvSpPr>
        <p:spPr>
          <a:xfrm>
            <a:off x="2963912" y="4240093"/>
            <a:ext cx="1776140" cy="535531"/>
          </a:xfrm>
        </p:spPr>
        <p:txBody>
          <a:bodyPr/>
          <a:lstStyle/>
          <a:p>
            <a:r>
              <a:rPr lang="en-US"/>
              <a:t>Velocity</a:t>
            </a:r>
            <a:endParaRPr lang="en-US" dirty="0"/>
          </a:p>
        </p:txBody>
      </p:sp>
      <p:pic>
        <p:nvPicPr>
          <p:cNvPr id="29" name="Picture Placeholder 28" descr="Microscope">
            <a:extLst>
              <a:ext uri="{FF2B5EF4-FFF2-40B4-BE49-F238E27FC236}">
                <a16:creationId xmlns:a16="http://schemas.microsoft.com/office/drawing/2014/main" id="{9E5BF01B-21D6-4D43-9CAE-0298685C1A7B}"/>
              </a:ext>
            </a:extLst>
          </p:cNvPr>
          <p:cNvPicPr>
            <a:picLocks noGrp="1" noChangeAspect="1"/>
          </p:cNvPicPr>
          <p:nvPr>
            <p:ph type="pic" sz="quarter" idx="15"/>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t="63" b="63"/>
          <a:stretch>
            <a:fillRect/>
          </a:stretch>
        </p:blipFill>
        <p:spPr/>
      </p:pic>
      <p:sp>
        <p:nvSpPr>
          <p:cNvPr id="21" name="Text Placeholder 20">
            <a:extLst>
              <a:ext uri="{FF2B5EF4-FFF2-40B4-BE49-F238E27FC236}">
                <a16:creationId xmlns:a16="http://schemas.microsoft.com/office/drawing/2014/main" id="{1B8F0371-4F69-4131-91BF-9AB99E6EE89B}"/>
              </a:ext>
            </a:extLst>
          </p:cNvPr>
          <p:cNvSpPr>
            <a:spLocks noGrp="1"/>
          </p:cNvSpPr>
          <p:nvPr>
            <p:ph type="body" sz="quarter" idx="20"/>
          </p:nvPr>
        </p:nvSpPr>
        <p:spPr>
          <a:xfrm>
            <a:off x="5207930" y="4240093"/>
            <a:ext cx="1776140" cy="535531"/>
          </a:xfrm>
        </p:spPr>
        <p:txBody>
          <a:bodyPr/>
          <a:lstStyle/>
          <a:p>
            <a:r>
              <a:rPr lang="en-US"/>
              <a:t>Variety</a:t>
            </a:r>
            <a:endParaRPr lang="en-US" dirty="0"/>
          </a:p>
        </p:txBody>
      </p:sp>
      <p:pic>
        <p:nvPicPr>
          <p:cNvPr id="31" name="Picture Placeholder 30" descr="Magnifying glass">
            <a:extLst>
              <a:ext uri="{FF2B5EF4-FFF2-40B4-BE49-F238E27FC236}">
                <a16:creationId xmlns:a16="http://schemas.microsoft.com/office/drawing/2014/main" id="{089E8AB6-C16E-4752-810F-8F98DB929DB5}"/>
              </a:ext>
            </a:extLst>
          </p:cNvPr>
          <p:cNvPicPr>
            <a:picLocks noGrp="1" noChangeAspect="1"/>
          </p:cNvPicPr>
          <p:nvPr>
            <p:ph type="pic" sz="quarter" idx="16"/>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p:pic>
      <p:sp>
        <p:nvSpPr>
          <p:cNvPr id="22" name="Text Placeholder 21">
            <a:extLst>
              <a:ext uri="{FF2B5EF4-FFF2-40B4-BE49-F238E27FC236}">
                <a16:creationId xmlns:a16="http://schemas.microsoft.com/office/drawing/2014/main" id="{78CACAF1-61EA-4605-A8FE-2EEE752B49FF}"/>
              </a:ext>
            </a:extLst>
          </p:cNvPr>
          <p:cNvSpPr>
            <a:spLocks noGrp="1"/>
          </p:cNvSpPr>
          <p:nvPr>
            <p:ph type="body" sz="quarter" idx="21"/>
          </p:nvPr>
        </p:nvSpPr>
        <p:spPr>
          <a:xfrm>
            <a:off x="7451948" y="4240093"/>
            <a:ext cx="1776140" cy="535531"/>
          </a:xfrm>
        </p:spPr>
        <p:txBody>
          <a:bodyPr/>
          <a:lstStyle/>
          <a:p>
            <a:r>
              <a:rPr lang="en-US"/>
              <a:t>Veracity</a:t>
            </a:r>
            <a:endParaRPr lang="en-US" dirty="0"/>
          </a:p>
        </p:txBody>
      </p:sp>
      <p:pic>
        <p:nvPicPr>
          <p:cNvPr id="33" name="Picture Placeholder 32" descr="Head with Gears">
            <a:extLst>
              <a:ext uri="{FF2B5EF4-FFF2-40B4-BE49-F238E27FC236}">
                <a16:creationId xmlns:a16="http://schemas.microsoft.com/office/drawing/2014/main" id="{CC9DBBE5-5AD0-41E8-A719-84509E5D9F9E}"/>
              </a:ext>
            </a:extLst>
          </p:cNvPr>
          <p:cNvPicPr>
            <a:picLocks noGrp="1" noChangeAspect="1"/>
          </p:cNvPicPr>
          <p:nvPr>
            <p:ph type="pic" sz="quarter" idx="17"/>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t="63" b="63"/>
          <a:stretch>
            <a:fillRect/>
          </a:stretch>
        </p:blipFill>
        <p:spPr/>
      </p:pic>
      <p:sp>
        <p:nvSpPr>
          <p:cNvPr id="23" name="Text Placeholder 22">
            <a:extLst>
              <a:ext uri="{FF2B5EF4-FFF2-40B4-BE49-F238E27FC236}">
                <a16:creationId xmlns:a16="http://schemas.microsoft.com/office/drawing/2014/main" id="{8D05A34F-7712-46DB-AB5B-272E294B62EE}"/>
              </a:ext>
            </a:extLst>
          </p:cNvPr>
          <p:cNvSpPr>
            <a:spLocks noGrp="1"/>
          </p:cNvSpPr>
          <p:nvPr>
            <p:ph type="body" sz="quarter" idx="22"/>
          </p:nvPr>
        </p:nvSpPr>
        <p:spPr>
          <a:xfrm>
            <a:off x="9679260" y="4212986"/>
            <a:ext cx="1776140" cy="535531"/>
          </a:xfrm>
        </p:spPr>
        <p:txBody>
          <a:bodyPr/>
          <a:lstStyle/>
          <a:p>
            <a:r>
              <a:rPr lang="en-US"/>
              <a:t>Value</a:t>
            </a:r>
            <a:endParaRPr lang="en-US" dirty="0"/>
          </a:p>
        </p:txBody>
      </p:sp>
      <p:sp>
        <p:nvSpPr>
          <p:cNvPr id="2" name="Slide Number Placeholder 1">
            <a:extLst>
              <a:ext uri="{FF2B5EF4-FFF2-40B4-BE49-F238E27FC236}">
                <a16:creationId xmlns:a16="http://schemas.microsoft.com/office/drawing/2014/main" id="{CC1F11E7-EDE5-4119-BA64-4FC57C285D19}"/>
              </a:ext>
            </a:extLst>
          </p:cNvPr>
          <p:cNvSpPr>
            <a:spLocks noGrp="1"/>
          </p:cNvSpPr>
          <p:nvPr>
            <p:ph type="sldNum" sz="quarter" idx="12"/>
          </p:nvPr>
        </p:nvSpPr>
        <p:spPr/>
        <p:txBody>
          <a:bodyPr/>
          <a:lstStyle/>
          <a:p>
            <a:fld id="{C263D6C4-4840-40CC-AC84-17E24B3B7BDE}" type="slidenum">
              <a:rPr lang="en-US" smtClean="0"/>
              <a:pPr/>
              <a:t>25</a:t>
            </a:fld>
            <a:endParaRPr lang="en-US" dirty="0"/>
          </a:p>
        </p:txBody>
      </p:sp>
      <p:pic>
        <p:nvPicPr>
          <p:cNvPr id="2050" name="Picture 2" descr="Big Data. Pengantar Big Data - PDF Free Download">
            <a:extLst>
              <a:ext uri="{FF2B5EF4-FFF2-40B4-BE49-F238E27FC236}">
                <a16:creationId xmlns:a16="http://schemas.microsoft.com/office/drawing/2014/main" id="{4C82C60E-87A6-4116-A005-3F0E58B4DB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909" y="1718222"/>
            <a:ext cx="11035197" cy="451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1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ID"/>
              <a:t>Ekosistem Pada Big Data</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26</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7854" y="1641410"/>
            <a:ext cx="3957638" cy="3981755"/>
          </a:xfrm>
        </p:spPr>
        <p:txBody>
          <a:bodyPr>
            <a:normAutofit/>
          </a:bodyPr>
          <a:lstStyle/>
          <a:p>
            <a:pPr algn="l"/>
            <a:r>
              <a:rPr lang="en-ID" sz="2400" b="0" i="0" u="none" strike="noStrike" baseline="0">
                <a:latin typeface="Arial" panose="020B0604020202020204" pitchFamily="34" charset="0"/>
              </a:rPr>
              <a:t>Data Devices </a:t>
            </a:r>
          </a:p>
          <a:p>
            <a:pPr algn="l"/>
            <a:r>
              <a:rPr lang="en-ID" sz="2400" b="0" i="0" u="none" strike="noStrike" baseline="0">
                <a:latin typeface="Arial" panose="020B0604020202020204" pitchFamily="34" charset="0"/>
              </a:rPr>
              <a:t>Data Collectors</a:t>
            </a:r>
          </a:p>
          <a:p>
            <a:pPr algn="l"/>
            <a:r>
              <a:rPr lang="it-IT" sz="2400" b="0" i="0" u="none" strike="noStrike" baseline="0">
                <a:latin typeface="Arial" panose="020B0604020202020204" pitchFamily="34" charset="0"/>
              </a:rPr>
              <a:t>Data Aggregators: </a:t>
            </a:r>
          </a:p>
          <a:p>
            <a:pPr marL="280988" indent="0" algn="l">
              <a:buNone/>
            </a:pPr>
            <a:r>
              <a:rPr lang="it-IT" sz="2400" b="0" i="0" u="none" strike="noStrike" baseline="0">
                <a:latin typeface="Arial" panose="020B0604020202020204" pitchFamily="34" charset="0"/>
              </a:rPr>
              <a:t>kompilasi informasi dari database dengan tujuan </a:t>
            </a:r>
            <a:r>
              <a:rPr lang="en-ID" sz="2400" b="0" i="0" u="none" strike="noStrike" baseline="0">
                <a:latin typeface="Arial" panose="020B0604020202020204" pitchFamily="34" charset="0"/>
              </a:rPr>
              <a:t>untuk mempersiapkan dataset gabungan untuk pengolahan data</a:t>
            </a:r>
          </a:p>
          <a:p>
            <a:pPr algn="l"/>
            <a:r>
              <a:rPr lang="en-ID" sz="2400" b="0" i="0" u="none" strike="noStrike" baseline="0">
                <a:latin typeface="Arial" panose="020B0604020202020204" pitchFamily="34" charset="0"/>
              </a:rPr>
              <a:t>Data Users/ Buyers</a:t>
            </a:r>
          </a:p>
          <a:p>
            <a:pPr algn="l"/>
            <a:endParaRPr lang="en-US" sz="19900" dirty="0"/>
          </a:p>
        </p:txBody>
      </p:sp>
      <p:pic>
        <p:nvPicPr>
          <p:cNvPr id="5" name="Picture 4">
            <a:extLst>
              <a:ext uri="{FF2B5EF4-FFF2-40B4-BE49-F238E27FC236}">
                <a16:creationId xmlns:a16="http://schemas.microsoft.com/office/drawing/2014/main" id="{996C953C-38FB-47B2-96ED-50885E0EF088}"/>
              </a:ext>
            </a:extLst>
          </p:cNvPr>
          <p:cNvPicPr>
            <a:picLocks noChangeAspect="1"/>
          </p:cNvPicPr>
          <p:nvPr/>
        </p:nvPicPr>
        <p:blipFill>
          <a:blip r:embed="rId2"/>
          <a:stretch>
            <a:fillRect/>
          </a:stretch>
        </p:blipFill>
        <p:spPr>
          <a:xfrm>
            <a:off x="4618892" y="1460343"/>
            <a:ext cx="7491046" cy="4343890"/>
          </a:xfrm>
          <a:prstGeom prst="rect">
            <a:avLst/>
          </a:prstGeom>
        </p:spPr>
      </p:pic>
    </p:spTree>
    <p:extLst>
      <p:ext uri="{BB962C8B-B14F-4D97-AF65-F5344CB8AC3E}">
        <p14:creationId xmlns:p14="http://schemas.microsoft.com/office/powerpoint/2010/main" val="159459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ID"/>
              <a:t>Peluang Pada Big Data</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27</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7854" y="1348154"/>
            <a:ext cx="11669346" cy="5193323"/>
          </a:xfrm>
        </p:spPr>
        <p:txBody>
          <a:bodyPr>
            <a:normAutofit fontScale="92500" lnSpcReduction="10000"/>
          </a:bodyPr>
          <a:lstStyle/>
          <a:p>
            <a:pPr algn="l"/>
            <a:r>
              <a:rPr lang="en-ID" sz="3200" b="0" i="0" u="none" strike="noStrike" baseline="0">
                <a:latin typeface="Calibri" panose="020F0502020204030204" pitchFamily="34" charset="0"/>
              </a:rPr>
              <a:t>Bidang Pekerjaan baru Big Data Analytics</a:t>
            </a:r>
          </a:p>
          <a:p>
            <a:pPr lvl="1">
              <a:spcAft>
                <a:spcPts val="1200"/>
              </a:spcAft>
            </a:pPr>
            <a:r>
              <a:rPr lang="en-ID" sz="2800" b="1" i="0" u="none" strike="noStrike" baseline="0">
                <a:latin typeface="Calibri-Bold"/>
              </a:rPr>
              <a:t>Deep Analytical Talent/Data scientists </a:t>
            </a:r>
            <a:r>
              <a:rPr lang="en-ID" sz="2800" b="0" i="0" u="none" strike="noStrike" baseline="0">
                <a:latin typeface="Calibri" panose="020F0502020204030204" pitchFamily="34" charset="0"/>
              </a:rPr>
              <a:t>(Memiliki bakat analitis yang mendalam/Ilmuwan Data): orang-orang dengan latar belakang yang kuat dalam algoritmaalgoritma sistem cerdas, atau matematika terapan, atau ekonomi, atau ilmu pengetahuan lainnya melalui inferensi data dan eksplorasi.</a:t>
            </a:r>
          </a:p>
          <a:p>
            <a:pPr lvl="1">
              <a:spcAft>
                <a:spcPts val="1200"/>
              </a:spcAft>
            </a:pPr>
            <a:r>
              <a:rPr lang="en-ID" sz="2800" b="1" i="0" u="none" strike="noStrike" baseline="0">
                <a:latin typeface="Calibri-Bold"/>
              </a:rPr>
              <a:t>Data Savvy Professionals </a:t>
            </a:r>
            <a:r>
              <a:rPr lang="en-ID" sz="2800" b="0" i="0" u="none" strike="noStrike" baseline="0">
                <a:latin typeface="Calibri" panose="020F0502020204030204" pitchFamily="34" charset="0"/>
              </a:rPr>
              <a:t>(para profesional data Cerdas):</a:t>
            </a:r>
            <a:r>
              <a:rPr lang="en-ID" sz="2800">
                <a:latin typeface="Calibri" panose="020F0502020204030204" pitchFamily="34" charset="0"/>
              </a:rPr>
              <a:t> </a:t>
            </a:r>
            <a:r>
              <a:rPr lang="en-ID" sz="2800" b="0" i="0" u="none" strike="noStrike" baseline="0">
                <a:latin typeface="Calibri" panose="020F0502020204030204" pitchFamily="34" charset="0"/>
              </a:rPr>
              <a:t>Mereka tahu bagaimana untuk berpikir tentang data, bagaimana mengajukan jenis pertanyaan (goal) yang tepat sesuai dengan kebutuhan lembaga/perusahaan/lainnya dan mampu memahami dan mengklarifikasi jawaban (hasil analisis) yang mereka terima</a:t>
            </a:r>
          </a:p>
          <a:p>
            <a:pPr lvl="1"/>
            <a:r>
              <a:rPr lang="en-ID" sz="2800" b="1" i="0" u="none" strike="noStrike" baseline="0">
                <a:latin typeface="Calibri-Bold"/>
              </a:rPr>
              <a:t>Technology and data enablers : </a:t>
            </a:r>
            <a:r>
              <a:rPr lang="en-ID" sz="2800" b="0" i="0" u="none" strike="noStrike" baseline="0">
                <a:latin typeface="Calibri" panose="020F0502020204030204" pitchFamily="34" charset="0"/>
              </a:rPr>
              <a:t>Mereka tahu bagaimana untuk berpikir tentang data, bagaimana mengajukan jenis pertanyaan (goal) yang tepat sesuai dengan kebutuhan lembaga/perusahaan/lainnya dan mampu memahami dan mengklarifikasi jawaban (hasil analisis) yang mereka terima</a:t>
            </a:r>
            <a:endParaRPr lang="en-ID" sz="2800">
              <a:latin typeface="Calibri" panose="020F0502020204030204" pitchFamily="34" charset="0"/>
            </a:endParaRPr>
          </a:p>
        </p:txBody>
      </p:sp>
    </p:spTree>
    <p:extLst>
      <p:ext uri="{BB962C8B-B14F-4D97-AF65-F5344CB8AC3E}">
        <p14:creationId xmlns:p14="http://schemas.microsoft.com/office/powerpoint/2010/main" val="30041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ID"/>
              <a:t>Big Data Analytics</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28</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2008642"/>
            <a:ext cx="11669346" cy="1688123"/>
          </a:xfrm>
        </p:spPr>
        <p:txBody>
          <a:bodyPr>
            <a:normAutofit lnSpcReduction="10000"/>
          </a:bodyPr>
          <a:lstStyle/>
          <a:p>
            <a:pPr algn="l"/>
            <a:r>
              <a:rPr lang="en-ID" sz="2400" b="0" i="0" u="none" strike="noStrike" baseline="0">
                <a:latin typeface="Arial" panose="020B0604020202020204" pitchFamily="34" charset="0"/>
              </a:rPr>
              <a:t>Sebuah titik awal untuk memahami Analytics adalah Cara untuk mengeksplorasi/menyelidiki/ memahami secara mendalam suatu objek sampai ke akar-akarnya </a:t>
            </a:r>
          </a:p>
          <a:p>
            <a:pPr algn="l"/>
            <a:r>
              <a:rPr lang="en-ID" sz="2400" b="0" i="0" u="none" strike="noStrike" baseline="0">
                <a:latin typeface="Arial" panose="020B0604020202020204" pitchFamily="34" charset="0"/>
              </a:rPr>
              <a:t>Hasil analytics biasa tidak menyebabkan banyak kebingungan, karena konteksnya biasanya membuat makna yang jelas</a:t>
            </a:r>
          </a:p>
        </p:txBody>
      </p:sp>
      <p:pic>
        <p:nvPicPr>
          <p:cNvPr id="5" name="Picture 4">
            <a:extLst>
              <a:ext uri="{FF2B5EF4-FFF2-40B4-BE49-F238E27FC236}">
                <a16:creationId xmlns:a16="http://schemas.microsoft.com/office/drawing/2014/main" id="{7C163A31-61E9-4726-9FDA-0C50D512F912}"/>
              </a:ext>
            </a:extLst>
          </p:cNvPr>
          <p:cNvPicPr>
            <a:picLocks noChangeAspect="1"/>
          </p:cNvPicPr>
          <p:nvPr/>
        </p:nvPicPr>
        <p:blipFill>
          <a:blip r:embed="rId2"/>
          <a:stretch>
            <a:fillRect/>
          </a:stretch>
        </p:blipFill>
        <p:spPr>
          <a:xfrm>
            <a:off x="1942734" y="4232032"/>
            <a:ext cx="6524625" cy="1914525"/>
          </a:xfrm>
          <a:prstGeom prst="rect">
            <a:avLst/>
          </a:prstGeom>
        </p:spPr>
      </p:pic>
    </p:spTree>
    <p:extLst>
      <p:ext uri="{BB962C8B-B14F-4D97-AF65-F5344CB8AC3E}">
        <p14:creationId xmlns:p14="http://schemas.microsoft.com/office/powerpoint/2010/main" val="71884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ID"/>
              <a:t>Contoh Big Data Analytics</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29</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1383323"/>
            <a:ext cx="11669346" cy="4818185"/>
          </a:xfrm>
        </p:spPr>
        <p:txBody>
          <a:bodyPr>
            <a:normAutofit fontScale="70000" lnSpcReduction="20000"/>
          </a:bodyPr>
          <a:lstStyle/>
          <a:p>
            <a:pPr algn="l">
              <a:spcAft>
                <a:spcPts val="1200"/>
              </a:spcAft>
            </a:pPr>
            <a:r>
              <a:rPr lang="en-ID" sz="2800">
                <a:latin typeface="Calibri" panose="020F0502020204030204" pitchFamily="34" charset="0"/>
              </a:rPr>
              <a:t>Berbagai jenis data, mulai data yang berupa teks, gambar atau foto, video hingga bentuk data-data lainnya membanjiri sistem komputasi</a:t>
            </a:r>
            <a:r>
              <a:rPr lang="en-ID" sz="2800" b="0" i="0">
                <a:solidFill>
                  <a:srgbClr val="444444"/>
                </a:solidFill>
                <a:effectLst/>
                <a:latin typeface="Source Sans Pro" panose="020B0503030403020204" pitchFamily="34" charset="0"/>
              </a:rPr>
              <a:t>.</a:t>
            </a:r>
            <a:r>
              <a:rPr lang="en-ID" sz="2800" b="0" i="0" u="none" strike="noStrike" baseline="0">
                <a:latin typeface="Calibri" panose="020F0502020204030204" pitchFamily="34" charset="0"/>
              </a:rPr>
              <a:t>.</a:t>
            </a:r>
          </a:p>
          <a:p>
            <a:pPr algn="l">
              <a:spcAft>
                <a:spcPts val="1200"/>
              </a:spcAft>
            </a:pPr>
            <a:r>
              <a:rPr lang="en-ID" sz="2800">
                <a:latin typeface="Calibri" panose="020F0502020204030204" pitchFamily="34" charset="0"/>
              </a:rPr>
              <a:t>Di sektor bisnis Big Data, Google bisa dikatakan sebagai pelopor. Tahun 2006, Google sempat memperkenalkan </a:t>
            </a:r>
            <a:r>
              <a:rPr lang="en-ID" sz="2800">
                <a:latin typeface="Calibri" panose="020F0502020204030204" pitchFamily="34" charset="0"/>
                <a:hlinkClick r:id="rId2">
                  <a:extLst>
                    <a:ext uri="{A12FA001-AC4F-418D-AE19-62706E023703}">
                      <ahyp:hlinkClr xmlns:ahyp="http://schemas.microsoft.com/office/drawing/2018/hyperlinkcolor" val="tx"/>
                    </a:ext>
                  </a:extLst>
                </a:hlinkClick>
              </a:rPr>
              <a:t>Google Bigtable</a:t>
            </a:r>
            <a:r>
              <a:rPr lang="en-ID" sz="2800">
                <a:latin typeface="Calibri" panose="020F0502020204030204" pitchFamily="34" charset="0"/>
              </a:rPr>
              <a:t>. Bigtable merupakan sistem database berskala besar dan cepat yang digunakan Google untuk mengolahberbagai jenis data dari berbagai layanan, termasuk data dari layanan mesin pencari berbasis </a:t>
            </a:r>
            <a:r>
              <a:rPr lang="en-ID" sz="2800">
                <a:latin typeface="Calibri" panose="020F0502020204030204" pitchFamily="34" charset="0"/>
                <a:hlinkClick r:id="rId3" tooltip="internet">
                  <a:extLst>
                    <a:ext uri="{A12FA001-AC4F-418D-AE19-62706E023703}">
                      <ahyp:hlinkClr xmlns:ahyp="http://schemas.microsoft.com/office/drawing/2018/hyperlinkcolor" val="tx"/>
                    </a:ext>
                  </a:extLst>
                </a:hlinkClick>
              </a:rPr>
              <a:t>internet</a:t>
            </a:r>
            <a:r>
              <a:rPr lang="en-ID" sz="2800">
                <a:latin typeface="Calibri" panose="020F0502020204030204" pitchFamily="34" charset="0"/>
              </a:rPr>
              <a:t>.</a:t>
            </a:r>
          </a:p>
          <a:p>
            <a:pPr algn="l"/>
            <a:r>
              <a:rPr lang="en-ID" sz="2800">
                <a:latin typeface="Calibri" panose="020F0502020204030204" pitchFamily="34" charset="0"/>
              </a:rPr>
              <a:t>Facebook juga menerapkan sistem database sejenis untuk menangani melonjaknya pengguna layanan mereka. Dengan teknologi Big Data, media sosial milik Mar Zuckerberg ini tak pernah kesulitan untuk menangani peredaran data yang melonjak drastis yang berasal dari satu miliar penggunanya.</a:t>
            </a:r>
          </a:p>
          <a:p>
            <a:pPr algn="l"/>
            <a:r>
              <a:rPr lang="sv-SE" sz="2800">
                <a:latin typeface="Calibri" panose="020F0502020204030204" pitchFamily="34" charset="0"/>
              </a:rPr>
              <a:t>Perusahaan asuransi di Jepang mengumpulkan informasi tentang perilaku mengemudi kliennya dengan memonitor GPS. </a:t>
            </a:r>
            <a:r>
              <a:rPr lang="en-ID" sz="2800">
                <a:latin typeface="Calibri" panose="020F0502020204030204" pitchFamily="34" charset="0"/>
              </a:rPr>
              <a:t>Dari pengumpulan informasi ini tidak hanya data tentang umur, jarak tempuh, jenis perizinan, namun juga dengan mengetahui keadaan mengemudi setiap kliennya, perusahaan asuransi tersebut mampu menganalisis risiko setiap kliennya dan memastikan margin harga yang sesuai.</a:t>
            </a:r>
          </a:p>
          <a:p>
            <a:pPr algn="l"/>
            <a:r>
              <a:rPr lang="en-ID" sz="2900">
                <a:latin typeface="Calibri" panose="020F0502020204030204" pitchFamily="34" charset="0"/>
              </a:rPr>
              <a:t>Perusahaan dapat menggunakan informasi dari media media seperti Facebook dan Twitter, untuk menganalisis bagaimana perilaku, persepsi pelanggan terhadap suatu produk atau brand dari perusahan.</a:t>
            </a:r>
          </a:p>
        </p:txBody>
      </p:sp>
    </p:spTree>
    <p:extLst>
      <p:ext uri="{BB962C8B-B14F-4D97-AF65-F5344CB8AC3E}">
        <p14:creationId xmlns:p14="http://schemas.microsoft.com/office/powerpoint/2010/main" val="61325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825027" y="-31661"/>
            <a:ext cx="7781544" cy="859055"/>
          </a:xfrm>
        </p:spPr>
        <p:txBody>
          <a:bodyPr/>
          <a:lstStyle/>
          <a:p>
            <a:r>
              <a:rPr lang="en-US"/>
              <a:t>Perkembangan Data</a:t>
            </a:r>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3</a:t>
            </a:fld>
            <a:endParaRPr lang="en-US" dirty="0"/>
          </a:p>
        </p:txBody>
      </p:sp>
      <p:sp>
        <p:nvSpPr>
          <p:cNvPr id="6" name="TextBox 5">
            <a:extLst>
              <a:ext uri="{FF2B5EF4-FFF2-40B4-BE49-F238E27FC236}">
                <a16:creationId xmlns:a16="http://schemas.microsoft.com/office/drawing/2014/main" id="{D842357F-6161-4361-84FF-BEF57C2C7B38}"/>
              </a:ext>
            </a:extLst>
          </p:cNvPr>
          <p:cNvSpPr txBox="1"/>
          <p:nvPr/>
        </p:nvSpPr>
        <p:spPr>
          <a:xfrm>
            <a:off x="149586" y="988437"/>
            <a:ext cx="6196878" cy="5509200"/>
          </a:xfrm>
          <a:prstGeom prst="rect">
            <a:avLst/>
          </a:prstGeom>
          <a:noFill/>
        </p:spPr>
        <p:txBody>
          <a:bodyPr wrap="square">
            <a:spAutoFit/>
          </a:bodyPr>
          <a:lstStyle/>
          <a:p>
            <a:pPr marL="457200" indent="-457200">
              <a:buFont typeface="Arial" panose="020B0604020202020204" pitchFamily="34" charset="0"/>
              <a:buChar char="•"/>
            </a:pPr>
            <a:r>
              <a:rPr lang="nn-NO" sz="3200" b="0" i="0" u="none" strike="noStrike" baseline="0">
                <a:solidFill>
                  <a:srgbClr val="FFFF00"/>
                </a:solidFill>
                <a:latin typeface="Calibri" panose="020F0502020204030204" pitchFamily="34" charset="0"/>
              </a:rPr>
              <a:t>Big Data “meledak” di awal dekade abad 21</a:t>
            </a:r>
          </a:p>
          <a:p>
            <a:pPr marL="457200" indent="-457200">
              <a:buFont typeface="Arial" panose="020B0604020202020204" pitchFamily="34" charset="0"/>
              <a:buChar char="•"/>
            </a:pPr>
            <a:r>
              <a:rPr lang="en-ID" sz="3200">
                <a:solidFill>
                  <a:srgbClr val="FFFF00"/>
                </a:solidFill>
                <a:latin typeface="Calibri" panose="020F0502020204030204" pitchFamily="34" charset="0"/>
                <a:cs typeface="+mn-cs"/>
              </a:rPr>
              <a:t>Perusahaan online dan startup, misalnya Google, Amazon, eBay, LinkedIn, Facebook, dibangun dari data yang besar </a:t>
            </a:r>
          </a:p>
          <a:p>
            <a:pPr marL="457200" indent="-457200">
              <a:buFont typeface="Arial" panose="020B0604020202020204" pitchFamily="34" charset="0"/>
              <a:buChar char="•"/>
            </a:pPr>
            <a:r>
              <a:rPr lang="en-ID" sz="3200" b="0" i="0" u="none" strike="noStrike" baseline="0">
                <a:solidFill>
                  <a:srgbClr val="FFFF00"/>
                </a:solidFill>
                <a:latin typeface="Calibri" panose="020F0502020204030204" pitchFamily="34" charset="0"/>
              </a:rPr>
              <a:t>Data yang sangat besar dapat memengaruhi banyak </a:t>
            </a:r>
            <a:r>
              <a:rPr lang="sv-SE" sz="3200" b="0" i="0" u="none" strike="noStrike" baseline="0">
                <a:solidFill>
                  <a:srgbClr val="FFFF00"/>
                </a:solidFill>
                <a:latin typeface="Calibri" panose="020F0502020204030204" pitchFamily="34" charset="0"/>
              </a:rPr>
              <a:t>hal, di berbagai bidang: medis, industri, ekonomi </a:t>
            </a:r>
            <a:r>
              <a:rPr lang="en-ID" sz="3200" b="0" i="0" u="none" strike="noStrike" baseline="0">
                <a:solidFill>
                  <a:srgbClr val="FFFF00"/>
                </a:solidFill>
                <a:latin typeface="Calibri" panose="020F0502020204030204" pitchFamily="34" charset="0"/>
              </a:rPr>
              <a:t>dan perbankan, dll</a:t>
            </a:r>
            <a:endParaRPr lang="en-ID" sz="3200">
              <a:solidFill>
                <a:srgbClr val="FFFF00"/>
              </a:solidFill>
            </a:endParaRPr>
          </a:p>
          <a:p>
            <a:pPr marL="457200" indent="-457200">
              <a:buFont typeface="Arial" panose="020B0604020202020204" pitchFamily="34" charset="0"/>
              <a:buChar char="•"/>
            </a:pPr>
            <a:endParaRPr lang="en-ID" sz="3200">
              <a:solidFill>
                <a:srgbClr val="FFFF00"/>
              </a:solidFill>
            </a:endParaRPr>
          </a:p>
        </p:txBody>
      </p:sp>
      <p:sp>
        <p:nvSpPr>
          <p:cNvPr id="10" name="Text Placeholder 9">
            <a:extLst>
              <a:ext uri="{FF2B5EF4-FFF2-40B4-BE49-F238E27FC236}">
                <a16:creationId xmlns:a16="http://schemas.microsoft.com/office/drawing/2014/main" id="{09E1C752-BE37-4458-9E5B-701E66005713}"/>
              </a:ext>
            </a:extLst>
          </p:cNvPr>
          <p:cNvSpPr>
            <a:spLocks noGrp="1"/>
          </p:cNvSpPr>
          <p:nvPr>
            <p:ph type="body" idx="1"/>
          </p:nvPr>
        </p:nvSpPr>
        <p:spPr>
          <a:xfrm>
            <a:off x="902189" y="6132195"/>
            <a:ext cx="6803136" cy="365760"/>
          </a:xfrm>
        </p:spPr>
        <p:txBody>
          <a:bodyPr/>
          <a:lstStyle/>
          <a:p>
            <a:endParaRPr lang="en-ID"/>
          </a:p>
        </p:txBody>
      </p:sp>
      <p:pic>
        <p:nvPicPr>
          <p:cNvPr id="5" name="Picture 4">
            <a:extLst>
              <a:ext uri="{FF2B5EF4-FFF2-40B4-BE49-F238E27FC236}">
                <a16:creationId xmlns:a16="http://schemas.microsoft.com/office/drawing/2014/main" id="{486C173D-3713-48E1-A5A2-1ECCB1EA3879}"/>
              </a:ext>
            </a:extLst>
          </p:cNvPr>
          <p:cNvPicPr>
            <a:picLocks noChangeAspect="1"/>
          </p:cNvPicPr>
          <p:nvPr/>
        </p:nvPicPr>
        <p:blipFill>
          <a:blip r:embed="rId2"/>
          <a:stretch>
            <a:fillRect/>
          </a:stretch>
        </p:blipFill>
        <p:spPr>
          <a:xfrm>
            <a:off x="6346464" y="1661021"/>
            <a:ext cx="5695950" cy="3637810"/>
          </a:xfrm>
          <a:prstGeom prst="rect">
            <a:avLst/>
          </a:prstGeom>
        </p:spPr>
      </p:pic>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ID"/>
              <a:t>Contoh Big Data Analytics</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30</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1383324"/>
            <a:ext cx="11669346" cy="1195754"/>
          </a:xfrm>
        </p:spPr>
        <p:txBody>
          <a:bodyPr>
            <a:normAutofit/>
          </a:bodyPr>
          <a:lstStyle/>
          <a:p>
            <a:pPr algn="l">
              <a:spcAft>
                <a:spcPts val="1200"/>
              </a:spcAft>
            </a:pPr>
            <a:endParaRPr lang="en-ID" sz="2900">
              <a:latin typeface="Calibri" panose="020F0502020204030204" pitchFamily="34" charset="0"/>
            </a:endParaRPr>
          </a:p>
        </p:txBody>
      </p:sp>
      <p:pic>
        <p:nvPicPr>
          <p:cNvPr id="5" name="Picture 4">
            <a:extLst>
              <a:ext uri="{FF2B5EF4-FFF2-40B4-BE49-F238E27FC236}">
                <a16:creationId xmlns:a16="http://schemas.microsoft.com/office/drawing/2014/main" id="{55FA62EE-2E9B-4A38-BA75-C82A49F41141}"/>
              </a:ext>
            </a:extLst>
          </p:cNvPr>
          <p:cNvPicPr>
            <a:picLocks noChangeAspect="1"/>
          </p:cNvPicPr>
          <p:nvPr/>
        </p:nvPicPr>
        <p:blipFill>
          <a:blip r:embed="rId2"/>
          <a:stretch>
            <a:fillRect/>
          </a:stretch>
        </p:blipFill>
        <p:spPr>
          <a:xfrm>
            <a:off x="263891" y="1735015"/>
            <a:ext cx="11643945" cy="4079631"/>
          </a:xfrm>
          <a:prstGeom prst="rect">
            <a:avLst/>
          </a:prstGeom>
        </p:spPr>
      </p:pic>
    </p:spTree>
    <p:extLst>
      <p:ext uri="{BB962C8B-B14F-4D97-AF65-F5344CB8AC3E}">
        <p14:creationId xmlns:p14="http://schemas.microsoft.com/office/powerpoint/2010/main" val="3254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ID"/>
              <a:t>Tugas</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31</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16877" y="1664677"/>
            <a:ext cx="11669346" cy="4525107"/>
          </a:xfrm>
        </p:spPr>
        <p:txBody>
          <a:bodyPr>
            <a:normAutofit/>
          </a:bodyPr>
          <a:lstStyle/>
          <a:p>
            <a:pPr marL="514350" indent="-514350" algn="l">
              <a:spcAft>
                <a:spcPts val="1200"/>
              </a:spcAft>
              <a:buFont typeface="+mj-lt"/>
              <a:buAutoNum type="arabicPeriod"/>
            </a:pPr>
            <a:r>
              <a:rPr lang="en-ID" sz="2900">
                <a:latin typeface="Calibri" panose="020F0502020204030204" pitchFamily="34" charset="0"/>
              </a:rPr>
              <a:t>Apa saja tiga karakteristik Big Data, dan apa yang menjadi pertimbangan utama dalam mengolah BigData?</a:t>
            </a:r>
          </a:p>
          <a:p>
            <a:pPr marL="514350" indent="-514350" algn="l">
              <a:spcAft>
                <a:spcPts val="1200"/>
              </a:spcAft>
              <a:buFont typeface="+mj-lt"/>
              <a:buAutoNum type="arabicPeriod"/>
            </a:pPr>
            <a:r>
              <a:rPr lang="en-ID" sz="2900">
                <a:latin typeface="Calibri" panose="020F0502020204030204" pitchFamily="34" charset="0"/>
              </a:rPr>
              <a:t>Apa itu sandbox analitik, dan mengapa itu penting?</a:t>
            </a:r>
          </a:p>
          <a:p>
            <a:pPr marL="514350" indent="-514350" algn="l">
              <a:spcAft>
                <a:spcPts val="1200"/>
              </a:spcAft>
              <a:buFont typeface="+mj-lt"/>
              <a:buAutoNum type="arabicPeriod"/>
            </a:pPr>
            <a:r>
              <a:rPr lang="fi-FI" sz="2900">
                <a:latin typeface="Calibri" panose="020F0502020204030204" pitchFamily="34" charset="0"/>
              </a:rPr>
              <a:t>Jelaskan perbedaan antara BI dan Ilmu Data</a:t>
            </a:r>
            <a:r>
              <a:rPr lang="en-ID" sz="2900">
                <a:latin typeface="Calibri" panose="020F0502020204030204" pitchFamily="34" charset="0"/>
              </a:rPr>
              <a:t> dengan contoh nyata!</a:t>
            </a:r>
          </a:p>
          <a:p>
            <a:pPr marL="514350" indent="-514350" algn="l">
              <a:spcAft>
                <a:spcPts val="1200"/>
              </a:spcAft>
              <a:buFont typeface="+mj-lt"/>
              <a:buAutoNum type="arabicPeriod"/>
            </a:pPr>
            <a:r>
              <a:rPr lang="en-ID" sz="2900">
                <a:latin typeface="Calibri" panose="020F0502020204030204" pitchFamily="34" charset="0"/>
              </a:rPr>
              <a:t>Jelaskan tantangan arsitektur analitik saat ini untuk ilmuwan data</a:t>
            </a:r>
          </a:p>
          <a:p>
            <a:pPr marL="514350" indent="-514350" algn="l">
              <a:spcAft>
                <a:spcPts val="1200"/>
              </a:spcAft>
              <a:buFont typeface="+mj-lt"/>
              <a:buAutoNum type="arabicPeriod"/>
            </a:pPr>
            <a:r>
              <a:rPr lang="sv-SE" sz="2900">
                <a:latin typeface="Calibri" panose="020F0502020204030204" pitchFamily="34" charset="0"/>
              </a:rPr>
              <a:t>Apa keahlian utama dan karakteristik perilaku seorang ilmuwan data?</a:t>
            </a:r>
            <a:endParaRPr lang="en-ID" sz="2900">
              <a:latin typeface="Calibri" panose="020F0502020204030204" pitchFamily="34" charset="0"/>
            </a:endParaRPr>
          </a:p>
        </p:txBody>
      </p:sp>
    </p:spTree>
    <p:extLst>
      <p:ext uri="{BB962C8B-B14F-4D97-AF65-F5344CB8AC3E}">
        <p14:creationId xmlns:p14="http://schemas.microsoft.com/office/powerpoint/2010/main" val="107405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a:t>Terimakasih</a:t>
            </a:r>
            <a:endParaRPr lang="en-GB" dirty="0"/>
          </a:p>
        </p:txBody>
      </p:sp>
    </p:spTree>
    <p:extLst>
      <p:ext uri="{BB962C8B-B14F-4D97-AF65-F5344CB8AC3E}">
        <p14:creationId xmlns:p14="http://schemas.microsoft.com/office/powerpoint/2010/main" val="42977186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825027" y="-31661"/>
            <a:ext cx="7781544" cy="859055"/>
          </a:xfrm>
        </p:spPr>
        <p:txBody>
          <a:bodyPr/>
          <a:lstStyle/>
          <a:p>
            <a:r>
              <a:rPr lang="en-US"/>
              <a:t>Perkembangan Data</a:t>
            </a:r>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
        <p:nvSpPr>
          <p:cNvPr id="10" name="Text Placeholder 9">
            <a:extLst>
              <a:ext uri="{FF2B5EF4-FFF2-40B4-BE49-F238E27FC236}">
                <a16:creationId xmlns:a16="http://schemas.microsoft.com/office/drawing/2014/main" id="{09E1C752-BE37-4458-9E5B-701E66005713}"/>
              </a:ext>
            </a:extLst>
          </p:cNvPr>
          <p:cNvSpPr>
            <a:spLocks noGrp="1"/>
          </p:cNvSpPr>
          <p:nvPr>
            <p:ph type="body" idx="1"/>
          </p:nvPr>
        </p:nvSpPr>
        <p:spPr>
          <a:xfrm>
            <a:off x="902189" y="6132195"/>
            <a:ext cx="6803136" cy="365760"/>
          </a:xfrm>
        </p:spPr>
        <p:txBody>
          <a:bodyPr/>
          <a:lstStyle/>
          <a:p>
            <a:endParaRPr lang="en-ID"/>
          </a:p>
        </p:txBody>
      </p:sp>
      <p:pic>
        <p:nvPicPr>
          <p:cNvPr id="7" name="Picture 6">
            <a:extLst>
              <a:ext uri="{FF2B5EF4-FFF2-40B4-BE49-F238E27FC236}">
                <a16:creationId xmlns:a16="http://schemas.microsoft.com/office/drawing/2014/main" id="{9AD0EDBB-EF65-4EA3-A334-8DB1BB3A5386}"/>
              </a:ext>
            </a:extLst>
          </p:cNvPr>
          <p:cNvPicPr>
            <a:picLocks noChangeAspect="1"/>
          </p:cNvPicPr>
          <p:nvPr/>
        </p:nvPicPr>
        <p:blipFill>
          <a:blip r:embed="rId2"/>
          <a:stretch>
            <a:fillRect/>
          </a:stretch>
        </p:blipFill>
        <p:spPr>
          <a:xfrm>
            <a:off x="2656537" y="718849"/>
            <a:ext cx="7096125" cy="6048375"/>
          </a:xfrm>
          <a:prstGeom prst="rect">
            <a:avLst/>
          </a:prstGeom>
        </p:spPr>
      </p:pic>
    </p:spTree>
    <p:extLst>
      <p:ext uri="{BB962C8B-B14F-4D97-AF65-F5344CB8AC3E}">
        <p14:creationId xmlns:p14="http://schemas.microsoft.com/office/powerpoint/2010/main" val="20497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742966" y="85203"/>
            <a:ext cx="7781544" cy="859055"/>
          </a:xfrm>
        </p:spPr>
        <p:txBody>
          <a:bodyPr>
            <a:normAutofit/>
          </a:bodyPr>
          <a:lstStyle/>
          <a:p>
            <a:r>
              <a:rPr lang="en-ID"/>
              <a:t>Drivers of Big Data</a:t>
            </a:r>
            <a:endParaRPr lang="en-US"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
        <p:nvSpPr>
          <p:cNvPr id="10" name="Text Placeholder 9">
            <a:extLst>
              <a:ext uri="{FF2B5EF4-FFF2-40B4-BE49-F238E27FC236}">
                <a16:creationId xmlns:a16="http://schemas.microsoft.com/office/drawing/2014/main" id="{09E1C752-BE37-4458-9E5B-701E66005713}"/>
              </a:ext>
            </a:extLst>
          </p:cNvPr>
          <p:cNvSpPr>
            <a:spLocks noGrp="1"/>
          </p:cNvSpPr>
          <p:nvPr>
            <p:ph type="body" idx="1"/>
          </p:nvPr>
        </p:nvSpPr>
        <p:spPr>
          <a:xfrm>
            <a:off x="902189" y="6132195"/>
            <a:ext cx="6803136" cy="365760"/>
          </a:xfrm>
        </p:spPr>
        <p:txBody>
          <a:bodyPr/>
          <a:lstStyle/>
          <a:p>
            <a:endParaRPr lang="en-ID"/>
          </a:p>
        </p:txBody>
      </p:sp>
      <p:pic>
        <p:nvPicPr>
          <p:cNvPr id="5" name="Picture 4">
            <a:extLst>
              <a:ext uri="{FF2B5EF4-FFF2-40B4-BE49-F238E27FC236}">
                <a16:creationId xmlns:a16="http://schemas.microsoft.com/office/drawing/2014/main" id="{BE29CF14-249B-4FBD-8BB4-68EEA237C869}"/>
              </a:ext>
            </a:extLst>
          </p:cNvPr>
          <p:cNvPicPr>
            <a:picLocks noChangeAspect="1"/>
          </p:cNvPicPr>
          <p:nvPr/>
        </p:nvPicPr>
        <p:blipFill>
          <a:blip r:embed="rId2"/>
          <a:stretch>
            <a:fillRect/>
          </a:stretch>
        </p:blipFill>
        <p:spPr>
          <a:xfrm>
            <a:off x="1046940" y="1030783"/>
            <a:ext cx="8525608" cy="5553697"/>
          </a:xfrm>
          <a:prstGeom prst="rect">
            <a:avLst/>
          </a:prstGeom>
        </p:spPr>
      </p:pic>
    </p:spTree>
    <p:extLst>
      <p:ext uri="{BB962C8B-B14F-4D97-AF65-F5344CB8AC3E}">
        <p14:creationId xmlns:p14="http://schemas.microsoft.com/office/powerpoint/2010/main" val="21889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416170"/>
            <a:ext cx="7781544" cy="859055"/>
          </a:xfrm>
        </p:spPr>
        <p:txBody>
          <a:bodyPr/>
          <a:lstStyle/>
          <a:p>
            <a:r>
              <a:rPr lang="en-US"/>
              <a:t>Konsep Big Data</a:t>
            </a:r>
            <a:endParaRPr lang="en-US" dirty="0"/>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533400" y="6132195"/>
            <a:ext cx="6803136" cy="365760"/>
          </a:xfrm>
        </p:spPr>
        <p:txBody>
          <a:bodyPr/>
          <a:lstStyle/>
          <a:p>
            <a:r>
              <a:rPr lang="en-US" dirty="0"/>
              <a:t>Subtitle</a:t>
            </a: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6</a:t>
            </a:fld>
            <a:endParaRPr lang="en-US" dirty="0"/>
          </a:p>
        </p:txBody>
      </p:sp>
      <p:sp>
        <p:nvSpPr>
          <p:cNvPr id="6" name="TextBox 5">
            <a:extLst>
              <a:ext uri="{FF2B5EF4-FFF2-40B4-BE49-F238E27FC236}">
                <a16:creationId xmlns:a16="http://schemas.microsoft.com/office/drawing/2014/main" id="{E1BF42AE-EAC5-47CB-B22D-7F3CEF3E6007}"/>
              </a:ext>
            </a:extLst>
          </p:cNvPr>
          <p:cNvSpPr txBox="1"/>
          <p:nvPr/>
        </p:nvSpPr>
        <p:spPr>
          <a:xfrm>
            <a:off x="533400" y="1611142"/>
            <a:ext cx="10609384" cy="523220"/>
          </a:xfrm>
          <a:prstGeom prst="rect">
            <a:avLst/>
          </a:prstGeom>
          <a:noFill/>
        </p:spPr>
        <p:txBody>
          <a:bodyPr wrap="square">
            <a:spAutoFit/>
          </a:bodyPr>
          <a:lstStyle/>
          <a:p>
            <a:pPr marL="285750" indent="-285750" algn="l">
              <a:buFont typeface="Arial" panose="020B0604020202020204" pitchFamily="34" charset="0"/>
              <a:buChar char="•"/>
            </a:pPr>
            <a:r>
              <a:rPr lang="en-ID" sz="2800" b="0" i="0" u="none" strike="noStrike" baseline="0">
                <a:solidFill>
                  <a:srgbClr val="FFFF00"/>
                </a:solidFill>
                <a:latin typeface="Calibri" panose="020F0502020204030204" pitchFamily="34" charset="0"/>
              </a:rPr>
              <a:t>Big Data </a:t>
            </a:r>
            <a:r>
              <a:rPr lang="en-ID" sz="2800" b="0" i="0" u="none" strike="noStrike" baseline="0">
                <a:solidFill>
                  <a:srgbClr val="FFFF00"/>
                </a:solidFill>
                <a:latin typeface="Wingdings-Regular"/>
              </a:rPr>
              <a:t> </a:t>
            </a:r>
            <a:r>
              <a:rPr lang="en-ID" sz="2800">
                <a:solidFill>
                  <a:srgbClr val="FFFF00"/>
                </a:solidFill>
                <a:latin typeface="Times New Roman" panose="02020603050405020304" pitchFamily="18" charset="0"/>
                <a:cs typeface="Times New Roman" panose="02020603050405020304" pitchFamily="18" charset="0"/>
              </a:rPr>
              <a:t>Sama</a:t>
            </a:r>
            <a:r>
              <a:rPr lang="en-ID" sz="2800" b="0" i="0" u="none" strike="noStrike" baseline="0">
                <a:solidFill>
                  <a:srgbClr val="FFFF00"/>
                </a:solidFill>
                <a:latin typeface="Calibri" panose="020F0502020204030204" pitchFamily="34" charset="0"/>
              </a:rPr>
              <a:t> dengan data, namun jauh lebih besar ukurannya</a:t>
            </a:r>
            <a:endParaRPr lang="en-ID" sz="2800">
              <a:solidFill>
                <a:srgbClr val="FFFF00"/>
              </a:solidFill>
            </a:endParaRPr>
          </a:p>
        </p:txBody>
      </p:sp>
      <p:sp>
        <p:nvSpPr>
          <p:cNvPr id="8" name="TextBox 7">
            <a:extLst>
              <a:ext uri="{FF2B5EF4-FFF2-40B4-BE49-F238E27FC236}">
                <a16:creationId xmlns:a16="http://schemas.microsoft.com/office/drawing/2014/main" id="{C6DC072E-5AD1-42D9-A4B9-D233345254C0}"/>
              </a:ext>
            </a:extLst>
          </p:cNvPr>
          <p:cNvSpPr txBox="1"/>
          <p:nvPr/>
        </p:nvSpPr>
        <p:spPr>
          <a:xfrm>
            <a:off x="1049216" y="2115153"/>
            <a:ext cx="6101860" cy="369332"/>
          </a:xfrm>
          <a:prstGeom prst="rect">
            <a:avLst/>
          </a:prstGeom>
          <a:noFill/>
        </p:spPr>
        <p:txBody>
          <a:bodyPr wrap="square">
            <a:spAutoFit/>
          </a:bodyPr>
          <a:lstStyle/>
          <a:p>
            <a:r>
              <a:rPr lang="nn-NO" sz="1800" b="0" i="0" u="none" strike="noStrike" baseline="0">
                <a:solidFill>
                  <a:srgbClr val="FFFF00"/>
                </a:solidFill>
                <a:latin typeface="Calibri" panose="020F0502020204030204" pitchFamily="34" charset="0"/>
              </a:rPr>
              <a:t>- banyak perdebatan tentang apa itu Big Data</a:t>
            </a:r>
            <a:endParaRPr lang="en-ID">
              <a:solidFill>
                <a:srgbClr val="FFFF00"/>
              </a:solidFill>
            </a:endParaRPr>
          </a:p>
        </p:txBody>
      </p:sp>
      <p:sp>
        <p:nvSpPr>
          <p:cNvPr id="10" name="TextBox 9">
            <a:extLst>
              <a:ext uri="{FF2B5EF4-FFF2-40B4-BE49-F238E27FC236}">
                <a16:creationId xmlns:a16="http://schemas.microsoft.com/office/drawing/2014/main" id="{1931D84A-1D33-458F-8167-D00B743DEB57}"/>
              </a:ext>
            </a:extLst>
          </p:cNvPr>
          <p:cNvSpPr txBox="1"/>
          <p:nvPr/>
        </p:nvSpPr>
        <p:spPr>
          <a:xfrm>
            <a:off x="533400" y="2652166"/>
            <a:ext cx="9700846" cy="523220"/>
          </a:xfrm>
          <a:prstGeom prst="rect">
            <a:avLst/>
          </a:prstGeom>
          <a:noFill/>
        </p:spPr>
        <p:txBody>
          <a:bodyPr wrap="square">
            <a:spAutoFit/>
          </a:bodyPr>
          <a:lstStyle/>
          <a:p>
            <a:pPr marL="285750" indent="-285750" algn="l">
              <a:buFont typeface="Arial" panose="020B0604020202020204" pitchFamily="34" charset="0"/>
              <a:buChar char="•"/>
            </a:pPr>
            <a:r>
              <a:rPr lang="en-ID" sz="2800" b="0" i="0" u="none" strike="noStrike" baseline="0">
                <a:solidFill>
                  <a:srgbClr val="FFFF00"/>
                </a:solidFill>
                <a:latin typeface="Calibri" panose="020F0502020204030204" pitchFamily="34" charset="0"/>
              </a:rPr>
              <a:t>Dengan data sangat besar perlu pendekatan berbeda</a:t>
            </a:r>
            <a:endParaRPr lang="en-ID" sz="2800">
              <a:solidFill>
                <a:srgbClr val="FFFF00"/>
              </a:solidFill>
            </a:endParaRPr>
          </a:p>
        </p:txBody>
      </p:sp>
      <p:sp>
        <p:nvSpPr>
          <p:cNvPr id="12" name="TextBox 11">
            <a:extLst>
              <a:ext uri="{FF2B5EF4-FFF2-40B4-BE49-F238E27FC236}">
                <a16:creationId xmlns:a16="http://schemas.microsoft.com/office/drawing/2014/main" id="{E82063C1-AC37-4EE9-BCB8-C0B55064D744}"/>
              </a:ext>
            </a:extLst>
          </p:cNvPr>
          <p:cNvSpPr txBox="1"/>
          <p:nvPr/>
        </p:nvSpPr>
        <p:spPr>
          <a:xfrm>
            <a:off x="1049216" y="3244334"/>
            <a:ext cx="6101860" cy="369332"/>
          </a:xfrm>
          <a:prstGeom prst="rect">
            <a:avLst/>
          </a:prstGeom>
          <a:noFill/>
        </p:spPr>
        <p:txBody>
          <a:bodyPr wrap="square">
            <a:spAutoFit/>
          </a:bodyPr>
          <a:lstStyle/>
          <a:p>
            <a:r>
              <a:rPr lang="en-ID" sz="1800" b="0" i="0" u="none" strike="noStrike" baseline="0">
                <a:solidFill>
                  <a:srgbClr val="FFFF00"/>
                </a:solidFill>
                <a:latin typeface="Calibri" panose="020F0502020204030204" pitchFamily="34" charset="0"/>
              </a:rPr>
              <a:t>-Teknik, alat bantu, arsitektur</a:t>
            </a:r>
            <a:endParaRPr lang="en-ID">
              <a:solidFill>
                <a:srgbClr val="FFFF00"/>
              </a:solidFill>
            </a:endParaRPr>
          </a:p>
        </p:txBody>
      </p:sp>
      <p:sp>
        <p:nvSpPr>
          <p:cNvPr id="14" name="TextBox 13">
            <a:extLst>
              <a:ext uri="{FF2B5EF4-FFF2-40B4-BE49-F238E27FC236}">
                <a16:creationId xmlns:a16="http://schemas.microsoft.com/office/drawing/2014/main" id="{16375713-CE5C-4F05-8056-4460D5B41790}"/>
              </a:ext>
            </a:extLst>
          </p:cNvPr>
          <p:cNvSpPr txBox="1"/>
          <p:nvPr/>
        </p:nvSpPr>
        <p:spPr>
          <a:xfrm>
            <a:off x="533400" y="3758659"/>
            <a:ext cx="9607062" cy="954107"/>
          </a:xfrm>
          <a:prstGeom prst="rect">
            <a:avLst/>
          </a:prstGeom>
          <a:noFill/>
        </p:spPr>
        <p:txBody>
          <a:bodyPr wrap="square">
            <a:spAutoFit/>
          </a:bodyPr>
          <a:lstStyle/>
          <a:p>
            <a:pPr marL="285750" indent="-285750" algn="l">
              <a:buFont typeface="Arial" panose="020B0604020202020204" pitchFamily="34" charset="0"/>
              <a:buChar char="•"/>
            </a:pPr>
            <a:r>
              <a:rPr lang="en-ID" sz="2800" b="0" i="0" u="none" strike="noStrike" baseline="0">
                <a:solidFill>
                  <a:srgbClr val="FFFF00"/>
                </a:solidFill>
                <a:latin typeface="Calibri" panose="020F0502020204030204" pitchFamily="34" charset="0"/>
              </a:rPr>
              <a:t>Tujuan: menyelesaikan masalah baru atau masalah </a:t>
            </a:r>
            <a:r>
              <a:rPr lang="es-ES" sz="2800" b="0" i="0" u="none" strike="noStrike" baseline="0">
                <a:solidFill>
                  <a:srgbClr val="FFFF00"/>
                </a:solidFill>
                <a:latin typeface="Calibri" panose="020F0502020204030204" pitchFamily="34" charset="0"/>
              </a:rPr>
              <a:t>lama dengan cara lebih baik</a:t>
            </a:r>
            <a:endParaRPr lang="en-ID" sz="2800">
              <a:solidFill>
                <a:srgbClr val="FFFF00"/>
              </a:solidFill>
            </a:endParaRPr>
          </a:p>
        </p:txBody>
      </p:sp>
      <p:sp>
        <p:nvSpPr>
          <p:cNvPr id="16" name="TextBox 15">
            <a:extLst>
              <a:ext uri="{FF2B5EF4-FFF2-40B4-BE49-F238E27FC236}">
                <a16:creationId xmlns:a16="http://schemas.microsoft.com/office/drawing/2014/main" id="{38ECECCF-8C71-49AA-A467-9067721B5156}"/>
              </a:ext>
            </a:extLst>
          </p:cNvPr>
          <p:cNvSpPr txBox="1"/>
          <p:nvPr/>
        </p:nvSpPr>
        <p:spPr>
          <a:xfrm>
            <a:off x="533400" y="4709254"/>
            <a:ext cx="9138138" cy="1384995"/>
          </a:xfrm>
          <a:prstGeom prst="rect">
            <a:avLst/>
          </a:prstGeom>
          <a:noFill/>
        </p:spPr>
        <p:txBody>
          <a:bodyPr wrap="square">
            <a:spAutoFit/>
          </a:bodyPr>
          <a:lstStyle/>
          <a:p>
            <a:pPr marL="285750" indent="-285750" algn="l">
              <a:buFont typeface="Arial" panose="020B0604020202020204" pitchFamily="34" charset="0"/>
              <a:buChar char="•"/>
            </a:pPr>
            <a:r>
              <a:rPr lang="it-IT" sz="2800" b="0" i="0" u="none" strike="noStrike" baseline="0">
                <a:solidFill>
                  <a:srgbClr val="FFFF00"/>
                </a:solidFill>
                <a:latin typeface="Calibri" panose="020F0502020204030204" pitchFamily="34" charset="0"/>
              </a:rPr>
              <a:t>Big Data memberikan nilai dari penyimpanan dan </a:t>
            </a:r>
            <a:r>
              <a:rPr lang="en-ID" sz="2800" b="0" i="0" u="none" strike="noStrike" baseline="0">
                <a:solidFill>
                  <a:srgbClr val="FFFF00"/>
                </a:solidFill>
                <a:latin typeface="Calibri" panose="020F0502020204030204" pitchFamily="34" charset="0"/>
              </a:rPr>
              <a:t>pemrosesan dari kuantitas sangat besar yang tidak bisa dianalisis dengan teknik komputasi tradisional</a:t>
            </a:r>
            <a:endParaRPr lang="en-ID" sz="2800">
              <a:solidFill>
                <a:srgbClr val="FFFF00"/>
              </a:solidFill>
            </a:endParaRPr>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416170"/>
            <a:ext cx="7781544" cy="859055"/>
          </a:xfrm>
        </p:spPr>
        <p:txBody>
          <a:bodyPr/>
          <a:lstStyle/>
          <a:p>
            <a:r>
              <a:rPr lang="en-US"/>
              <a:t>Konsep Big Data</a:t>
            </a:r>
            <a:endParaRPr lang="en-US" dirty="0"/>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533400" y="6132195"/>
            <a:ext cx="6803136" cy="365760"/>
          </a:xfrm>
        </p:spPr>
        <p:txBody>
          <a:bodyPr/>
          <a:lstStyle/>
          <a:p>
            <a:r>
              <a:rPr lang="en-US" dirty="0"/>
              <a:t>Subtitle</a:t>
            </a: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7</a:t>
            </a:fld>
            <a:endParaRPr lang="en-US" dirty="0"/>
          </a:p>
        </p:txBody>
      </p:sp>
      <p:sp>
        <p:nvSpPr>
          <p:cNvPr id="6" name="TextBox 5">
            <a:extLst>
              <a:ext uri="{FF2B5EF4-FFF2-40B4-BE49-F238E27FC236}">
                <a16:creationId xmlns:a16="http://schemas.microsoft.com/office/drawing/2014/main" id="{E1BF42AE-EAC5-47CB-B22D-7F3CEF3E6007}"/>
              </a:ext>
            </a:extLst>
          </p:cNvPr>
          <p:cNvSpPr txBox="1"/>
          <p:nvPr/>
        </p:nvSpPr>
        <p:spPr>
          <a:xfrm>
            <a:off x="533400" y="1611142"/>
            <a:ext cx="10609384" cy="584775"/>
          </a:xfrm>
          <a:prstGeom prst="rect">
            <a:avLst/>
          </a:prstGeom>
          <a:noFill/>
        </p:spPr>
        <p:txBody>
          <a:bodyPr wrap="square">
            <a:spAutoFit/>
          </a:bodyPr>
          <a:lstStyle/>
          <a:p>
            <a:pPr marL="285750" indent="-285750" algn="l">
              <a:buFont typeface="Arial" panose="020B0604020202020204" pitchFamily="34" charset="0"/>
              <a:buChar char="•"/>
            </a:pPr>
            <a:r>
              <a:rPr lang="en-ID" sz="3200" b="0" i="0" u="none" strike="noStrike" baseline="0">
                <a:solidFill>
                  <a:srgbClr val="FFFF00"/>
                </a:solidFill>
                <a:latin typeface="Calibri" panose="020F0502020204030204" pitchFamily="34" charset="0"/>
              </a:rPr>
              <a:t>Walmart menangani &gt; 1 juta transaksi dari </a:t>
            </a:r>
            <a:r>
              <a:rPr lang="en-ID" sz="3200" b="0" i="1" u="none" strike="noStrike" baseline="0">
                <a:solidFill>
                  <a:srgbClr val="FFFF00"/>
                </a:solidFill>
                <a:latin typeface="Calibri-Italic"/>
              </a:rPr>
              <a:t>customer </a:t>
            </a:r>
            <a:r>
              <a:rPr lang="en-ID" sz="3200" b="0" i="0" u="none" strike="noStrike" baseline="0">
                <a:solidFill>
                  <a:srgbClr val="FFFF00"/>
                </a:solidFill>
                <a:latin typeface="Calibri" panose="020F0502020204030204" pitchFamily="34" charset="0"/>
              </a:rPr>
              <a:t>tiap jam</a:t>
            </a:r>
            <a:endParaRPr lang="en-ID" sz="4400">
              <a:solidFill>
                <a:srgbClr val="FFFF00"/>
              </a:solidFill>
            </a:endParaRPr>
          </a:p>
        </p:txBody>
      </p:sp>
      <p:sp>
        <p:nvSpPr>
          <p:cNvPr id="10" name="TextBox 9">
            <a:extLst>
              <a:ext uri="{FF2B5EF4-FFF2-40B4-BE49-F238E27FC236}">
                <a16:creationId xmlns:a16="http://schemas.microsoft.com/office/drawing/2014/main" id="{1931D84A-1D33-458F-8167-D00B743DEB57}"/>
              </a:ext>
            </a:extLst>
          </p:cNvPr>
          <p:cNvSpPr txBox="1"/>
          <p:nvPr/>
        </p:nvSpPr>
        <p:spPr>
          <a:xfrm>
            <a:off x="533400" y="2652166"/>
            <a:ext cx="9700846" cy="584775"/>
          </a:xfrm>
          <a:prstGeom prst="rect">
            <a:avLst/>
          </a:prstGeom>
          <a:noFill/>
        </p:spPr>
        <p:txBody>
          <a:bodyPr wrap="square">
            <a:spAutoFit/>
          </a:bodyPr>
          <a:lstStyle/>
          <a:p>
            <a:pPr marL="285750" indent="-285750" algn="l">
              <a:buFont typeface="Arial" panose="020B0604020202020204" pitchFamily="34" charset="0"/>
              <a:buChar char="•"/>
            </a:pPr>
            <a:r>
              <a:rPr lang="it-IT" sz="3200" b="0" i="0" u="none" strike="noStrike" baseline="0">
                <a:solidFill>
                  <a:srgbClr val="FFFF00"/>
                </a:solidFill>
                <a:latin typeface="Calibri" panose="020F0502020204030204" pitchFamily="34" charset="0"/>
              </a:rPr>
              <a:t>Facebook menangani 40 miliar foto dari </a:t>
            </a:r>
            <a:r>
              <a:rPr lang="it-IT" sz="3200" b="0" i="1" u="none" strike="noStrike" baseline="0">
                <a:solidFill>
                  <a:srgbClr val="FFFF00"/>
                </a:solidFill>
                <a:latin typeface="Calibri-Italic"/>
              </a:rPr>
              <a:t>user base</a:t>
            </a:r>
            <a:endParaRPr lang="en-ID" sz="4400">
              <a:solidFill>
                <a:srgbClr val="FFFF00"/>
              </a:solidFill>
            </a:endParaRPr>
          </a:p>
        </p:txBody>
      </p:sp>
      <p:sp>
        <p:nvSpPr>
          <p:cNvPr id="14" name="TextBox 13">
            <a:extLst>
              <a:ext uri="{FF2B5EF4-FFF2-40B4-BE49-F238E27FC236}">
                <a16:creationId xmlns:a16="http://schemas.microsoft.com/office/drawing/2014/main" id="{16375713-CE5C-4F05-8056-4460D5B41790}"/>
              </a:ext>
            </a:extLst>
          </p:cNvPr>
          <p:cNvSpPr txBox="1"/>
          <p:nvPr/>
        </p:nvSpPr>
        <p:spPr>
          <a:xfrm>
            <a:off x="533400" y="3887613"/>
            <a:ext cx="9607062" cy="1077218"/>
          </a:xfrm>
          <a:prstGeom prst="rect">
            <a:avLst/>
          </a:prstGeom>
          <a:noFill/>
        </p:spPr>
        <p:txBody>
          <a:bodyPr wrap="square">
            <a:spAutoFit/>
          </a:bodyPr>
          <a:lstStyle/>
          <a:p>
            <a:pPr marL="285750" indent="-285750" algn="l">
              <a:buFont typeface="Arial" panose="020B0604020202020204" pitchFamily="34" charset="0"/>
              <a:buChar char="•"/>
            </a:pPr>
            <a:r>
              <a:rPr lang="en-ID" sz="3200" b="0" i="0" u="none" strike="noStrike" baseline="0">
                <a:solidFill>
                  <a:srgbClr val="FFFF00"/>
                </a:solidFill>
                <a:latin typeface="Calibri" panose="020F0502020204030204" pitchFamily="34" charset="0"/>
              </a:rPr>
              <a:t>Decoding genome manusia awalnya memerlukan pemrosesan selama 10 tahun </a:t>
            </a:r>
            <a:r>
              <a:rPr lang="en-ID" sz="3200" b="0" i="0" u="none" strike="noStrike" baseline="0">
                <a:solidFill>
                  <a:srgbClr val="FFFF00"/>
                </a:solidFill>
                <a:latin typeface="Wingdings-Regular"/>
              </a:rPr>
              <a:t> </a:t>
            </a:r>
            <a:r>
              <a:rPr lang="en-ID" sz="3200" b="0" i="0" u="none" strike="noStrike" baseline="0">
                <a:solidFill>
                  <a:srgbClr val="FFFF00"/>
                </a:solidFill>
                <a:latin typeface="Calibri" panose="020F0502020204030204" pitchFamily="34" charset="0"/>
              </a:rPr>
              <a:t>sekarang 1 minggu</a:t>
            </a:r>
            <a:endParaRPr lang="en-ID" sz="4400">
              <a:solidFill>
                <a:srgbClr val="FFFF00"/>
              </a:solidFill>
            </a:endParaRPr>
          </a:p>
        </p:txBody>
      </p:sp>
    </p:spTree>
    <p:extLst>
      <p:ext uri="{BB962C8B-B14F-4D97-AF65-F5344CB8AC3E}">
        <p14:creationId xmlns:p14="http://schemas.microsoft.com/office/powerpoint/2010/main" val="146122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1229946" y="72572"/>
            <a:ext cx="11214100" cy="535531"/>
          </a:xfrm>
        </p:spPr>
        <p:txBody>
          <a:bodyPr/>
          <a:lstStyle/>
          <a:p>
            <a:r>
              <a:rPr lang="en-US"/>
              <a:t>Contoh BigData</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p:txBody>
          <a:bodyPr/>
          <a:lstStyle/>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8</a:t>
            </a:fld>
            <a:endParaRPr lang="en-US" dirty="0"/>
          </a:p>
        </p:txBody>
      </p:sp>
      <p:pic>
        <p:nvPicPr>
          <p:cNvPr id="4" name="Picture 3">
            <a:extLst>
              <a:ext uri="{FF2B5EF4-FFF2-40B4-BE49-F238E27FC236}">
                <a16:creationId xmlns:a16="http://schemas.microsoft.com/office/drawing/2014/main" id="{4237F03E-239D-45A0-BCD9-FED137040A93}"/>
              </a:ext>
            </a:extLst>
          </p:cNvPr>
          <p:cNvPicPr>
            <a:picLocks noChangeAspect="1"/>
          </p:cNvPicPr>
          <p:nvPr/>
        </p:nvPicPr>
        <p:blipFill>
          <a:blip r:embed="rId2"/>
          <a:stretch>
            <a:fillRect/>
          </a:stretch>
        </p:blipFill>
        <p:spPr>
          <a:xfrm>
            <a:off x="153132" y="621385"/>
            <a:ext cx="10034221" cy="6236615"/>
          </a:xfrm>
          <a:prstGeom prst="rect">
            <a:avLst/>
          </a:prstGeom>
        </p:spPr>
      </p:pic>
    </p:spTree>
    <p:extLst>
      <p:ext uri="{BB962C8B-B14F-4D97-AF65-F5344CB8AC3E}">
        <p14:creationId xmlns:p14="http://schemas.microsoft.com/office/powerpoint/2010/main" val="131643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ID"/>
              <a:t>Mengapa belajar Analisis Big Data?</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256930" y="1625385"/>
            <a:ext cx="10317286" cy="5054815"/>
          </a:xfrm>
        </p:spPr>
        <p:txBody>
          <a:bodyPr/>
          <a:lstStyle/>
          <a:p>
            <a:pPr algn="l"/>
            <a:r>
              <a:rPr lang="en-ID" sz="2800" b="1" i="0" u="none" strike="noStrike" baseline="0">
                <a:latin typeface="Calibri-Bold"/>
              </a:rPr>
              <a:t>Banyak yang menulis tentang Big Data </a:t>
            </a:r>
            <a:r>
              <a:rPr lang="en-ID" sz="2800" b="0" i="0" u="none" strike="noStrike" baseline="0">
                <a:latin typeface="Calibri" panose="020F0502020204030204" pitchFamily="34" charset="0"/>
              </a:rPr>
              <a:t>dan kebutuhan untuk analisis yang canggih dalam industri, akademisi, dan pemerintah, maupun lainnya</a:t>
            </a:r>
          </a:p>
          <a:p>
            <a:pPr algn="l"/>
            <a:r>
              <a:rPr lang="en-ID" sz="2800" b="1" i="0" u="none" strike="noStrike" baseline="0">
                <a:latin typeface="Calibri-Bold"/>
              </a:rPr>
              <a:t>Ketersediaan sumber data baru </a:t>
            </a:r>
            <a:r>
              <a:rPr lang="en-ID" sz="2800" b="0" i="0" u="none" strike="noStrike" baseline="0">
                <a:latin typeface="Calibri" panose="020F0502020204030204" pitchFamily="34" charset="0"/>
              </a:rPr>
              <a:t>dan munculnya </a:t>
            </a:r>
            <a:r>
              <a:rPr lang="en-ID" sz="2800" b="1" i="0" u="none" strike="noStrike" baseline="0">
                <a:latin typeface="Calibri-Bold"/>
              </a:rPr>
              <a:t>peluang analitis </a:t>
            </a:r>
            <a:r>
              <a:rPr lang="en-ID" sz="2800" b="0" i="0" u="none" strike="noStrike" baseline="0">
                <a:latin typeface="Calibri" panose="020F0502020204030204" pitchFamily="34" charset="0"/>
              </a:rPr>
              <a:t>yang lebih </a:t>
            </a:r>
            <a:r>
              <a:rPr lang="en-ID" sz="2800" b="1" i="0" u="none" strike="noStrike" baseline="0">
                <a:latin typeface="Calibri-Bold"/>
              </a:rPr>
              <a:t>kompleks </a:t>
            </a:r>
            <a:r>
              <a:rPr lang="en-ID" sz="2800" b="0" i="0" u="none" strike="noStrike" baseline="0">
                <a:latin typeface="Calibri" panose="020F0502020204030204" pitchFamily="34" charset="0"/>
              </a:rPr>
              <a:t>telah </a:t>
            </a:r>
            <a:r>
              <a:rPr lang="fi-FI" sz="2800" b="0" i="0" u="none" strike="noStrike" baseline="0">
                <a:latin typeface="Calibri" panose="020F0502020204030204" pitchFamily="34" charset="0"/>
              </a:rPr>
              <a:t>menciptakan kebutuhan untuk memikirkan kembali </a:t>
            </a:r>
            <a:r>
              <a:rPr lang="en-ID" sz="2800" b="0" i="0" u="none" strike="noStrike" baseline="0">
                <a:latin typeface="Calibri" panose="020F0502020204030204" pitchFamily="34" charset="0"/>
              </a:rPr>
              <a:t>arsitektur data yang ada untuk memungkinkan analisis yang dapat dengan optimal memanfaatkan Big Data</a:t>
            </a:r>
            <a:r>
              <a:rPr lang="en-US" sz="2400"/>
              <a:t>.</a:t>
            </a:r>
            <a:endParaRPr lang="en-US" sz="2400" dirty="0"/>
          </a:p>
          <a:p>
            <a:pPr algn="l"/>
            <a:r>
              <a:rPr lang="en-ID" sz="2800" b="0" i="0" u="none" strike="noStrike" baseline="0">
                <a:latin typeface="Calibri" panose="020F0502020204030204" pitchFamily="34" charset="0"/>
              </a:rPr>
              <a:t>Bab ini menjelaskan beberapa konsep utama Big Data, mengapa analisis canggih diperlukan, perbedaan </a:t>
            </a:r>
            <a:r>
              <a:rPr lang="en-ID" sz="2800" b="1" i="0" u="none" strike="noStrike" baseline="0">
                <a:latin typeface="Calibri-Bold"/>
              </a:rPr>
              <a:t>Data Science </a:t>
            </a:r>
            <a:r>
              <a:rPr lang="en-ID" sz="2800" b="0" i="0" u="none" strike="noStrike" baseline="0">
                <a:latin typeface="Calibri" panose="020F0502020204030204" pitchFamily="34" charset="0"/>
              </a:rPr>
              <a:t>vs </a:t>
            </a:r>
            <a:r>
              <a:rPr lang="en-ID" sz="2800" b="1" i="0" u="none" strike="noStrike" baseline="0">
                <a:latin typeface="Calibri-Bold"/>
              </a:rPr>
              <a:t>Business Intelligence </a:t>
            </a:r>
            <a:r>
              <a:rPr lang="en-ID" sz="2800" b="0" i="0" u="none" strike="noStrike" baseline="0">
                <a:latin typeface="Calibri" panose="020F0502020204030204" pitchFamily="34" charset="0"/>
              </a:rPr>
              <a:t>(BI), dan apa peran baru yang diperlukan untuk ekosistem Big Data</a:t>
            </a:r>
            <a:r>
              <a:rPr lang="en-US" sz="2400"/>
              <a:t>.</a:t>
            </a:r>
            <a:endParaRPr lang="en-US" sz="2400"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9</a:t>
            </a:fld>
            <a:endParaRPr lang="en-US" dirty="0"/>
          </a:p>
        </p:txBody>
      </p:sp>
    </p:spTree>
    <p:extLst>
      <p:ext uri="{BB962C8B-B14F-4D97-AF65-F5344CB8AC3E}">
        <p14:creationId xmlns:p14="http://schemas.microsoft.com/office/powerpoint/2010/main" val="39262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188</TotalTime>
  <Words>1464</Words>
  <Application>Microsoft Office PowerPoint</Application>
  <PresentationFormat>Widescreen</PresentationFormat>
  <Paragraphs>143</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Calibri-Bold</vt:lpstr>
      <vt:lpstr>Calibri-Italic</vt:lpstr>
      <vt:lpstr>MyriadPro-SemiCn</vt:lpstr>
      <vt:lpstr>Source Sans Pro</vt:lpstr>
      <vt:lpstr>Times New Roman</vt:lpstr>
      <vt:lpstr>Trade Gothic LT Pro</vt:lpstr>
      <vt:lpstr>Trebuchet MS</vt:lpstr>
      <vt:lpstr>Wingdings-Regular</vt:lpstr>
      <vt:lpstr>Office Theme</vt:lpstr>
      <vt:lpstr>PENGENALAN BIG DATA</vt:lpstr>
      <vt:lpstr>Materi</vt:lpstr>
      <vt:lpstr>Perkembangan Data</vt:lpstr>
      <vt:lpstr>Perkembangan Data</vt:lpstr>
      <vt:lpstr>Drivers of Big Data</vt:lpstr>
      <vt:lpstr>Konsep Big Data</vt:lpstr>
      <vt:lpstr>Konsep Big Data</vt:lpstr>
      <vt:lpstr>Contoh BigData</vt:lpstr>
      <vt:lpstr>Mengapa belajar Analisis Big Data?</vt:lpstr>
      <vt:lpstr>Data Structures</vt:lpstr>
      <vt:lpstr>Structured data</vt:lpstr>
      <vt:lpstr>Semi-structured data</vt:lpstr>
      <vt:lpstr>Quasi-structured data</vt:lpstr>
      <vt:lpstr>Unstructured data: Data</vt:lpstr>
      <vt:lpstr>Analytical Architecture</vt:lpstr>
      <vt:lpstr>Data Science vs Business Intelligence</vt:lpstr>
      <vt:lpstr>Gambaran Umum Big Data</vt:lpstr>
      <vt:lpstr>Definisi Big Data</vt:lpstr>
      <vt:lpstr>5 V Pada Big Data</vt:lpstr>
      <vt:lpstr>1. Volume</vt:lpstr>
      <vt:lpstr>2. Velocity</vt:lpstr>
      <vt:lpstr>3. Variety</vt:lpstr>
      <vt:lpstr>4. Veracity</vt:lpstr>
      <vt:lpstr>5. Value</vt:lpstr>
      <vt:lpstr>5 V Pada Big Data</vt:lpstr>
      <vt:lpstr>Ekosistem Pada Big Data</vt:lpstr>
      <vt:lpstr>Peluang Pada Big Data</vt:lpstr>
      <vt:lpstr>Big Data Analytics</vt:lpstr>
      <vt:lpstr>Contoh Big Data Analytics</vt:lpstr>
      <vt:lpstr>Contoh Big Data Analytics</vt:lpstr>
      <vt:lpstr>Tugas</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PENGENALAN BIG DATA</dc:title>
  <dc:creator>deni</dc:creator>
  <cp:lastModifiedBy>deni</cp:lastModifiedBy>
  <cp:revision>4</cp:revision>
  <dcterms:created xsi:type="dcterms:W3CDTF">2021-09-08T13:37:25Z</dcterms:created>
  <dcterms:modified xsi:type="dcterms:W3CDTF">2021-09-09T00:00:42Z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