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65" r:id="rId3"/>
  </p:sldMasterIdLst>
  <p:notesMasterIdLst>
    <p:notesMasterId r:id="rId90"/>
  </p:notesMasterIdLst>
  <p:sldIdLst>
    <p:sldId id="256" r:id="rId4"/>
    <p:sldId id="340" r:id="rId5"/>
    <p:sldId id="341" r:id="rId6"/>
    <p:sldId id="342" r:id="rId7"/>
    <p:sldId id="344" r:id="rId8"/>
    <p:sldId id="345" r:id="rId9"/>
    <p:sldId id="346" r:id="rId10"/>
    <p:sldId id="347" r:id="rId11"/>
    <p:sldId id="348" r:id="rId12"/>
    <p:sldId id="351" r:id="rId13"/>
    <p:sldId id="349" r:id="rId14"/>
    <p:sldId id="350" r:id="rId15"/>
    <p:sldId id="352" r:id="rId16"/>
    <p:sldId id="353" r:id="rId17"/>
    <p:sldId id="354" r:id="rId18"/>
    <p:sldId id="356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271" r:id="rId63"/>
    <p:sldId id="291" r:id="rId64"/>
    <p:sldId id="292" r:id="rId65"/>
    <p:sldId id="402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6" r:id="rId77"/>
    <p:sldId id="304" r:id="rId78"/>
    <p:sldId id="307" r:id="rId79"/>
    <p:sldId id="308" r:id="rId80"/>
    <p:sldId id="309" r:id="rId81"/>
    <p:sldId id="310" r:id="rId82"/>
    <p:sldId id="311" r:id="rId83"/>
    <p:sldId id="312" r:id="rId84"/>
    <p:sldId id="313" r:id="rId85"/>
    <p:sldId id="314" r:id="rId86"/>
    <p:sldId id="315" r:id="rId87"/>
    <p:sldId id="290" r:id="rId88"/>
    <p:sldId id="293" r:id="rId89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B4C"/>
    <a:srgbClr val="A80500"/>
    <a:srgbClr val="0453A1"/>
    <a:srgbClr val="A85406"/>
    <a:srgbClr val="06397B"/>
    <a:srgbClr val="0070C0"/>
    <a:srgbClr val="FFC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94EA5-311A-4B30-8C1E-8089FF1B20F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FAC95-7E9D-43D3-AA08-CF7EAE00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357188"/>
            <a:ext cx="11620500" cy="107156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10972800" cy="917596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5993"/>
            <a:ext cx="10972800" cy="3840171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7FE5-E795-4B88-8CC7-24CA1470179C}" type="datetime1">
              <a:rPr lang="en-US" altLang="ko-KR" smtClean="0"/>
              <a:t>12/9/2023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Data Mining: Concepts and Techniques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BD13-5FC3-4674-A032-C3C8C40D65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864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169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78" r:id="rId13"/>
    <p:sldLayoutId id="214748377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Box 20"/>
          <p:cNvSpPr/>
          <p:nvPr/>
        </p:nvSpPr>
        <p:spPr>
          <a:xfrm>
            <a:off x="7095744" y="3955648"/>
            <a:ext cx="4814856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Klasifikasi dan Klastering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388" name="TextBox 21"/>
          <p:cNvSpPr/>
          <p:nvPr/>
        </p:nvSpPr>
        <p:spPr>
          <a:xfrm>
            <a:off x="6903000" y="5708520"/>
            <a:ext cx="50076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Yudy Yunardy S.E., M.M.</a:t>
            </a:r>
            <a:endParaRPr lang="en-US" sz="187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2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1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9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00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6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6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67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2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5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0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7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4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9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3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1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2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21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2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1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7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3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9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32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1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80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5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4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0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2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Sumber- Sumber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484533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Data saham Perusahaan Go Public </a:t>
            </a:r>
          </a:p>
          <a:p>
            <a:pPr>
              <a:buClr>
                <a:schemeClr val="accent2"/>
              </a:buClr>
            </a:pPr>
            <a:r>
              <a:rPr lang="en-US">
                <a:solidFill>
                  <a:srgbClr val="FFFF00"/>
                </a:solidFill>
              </a:rPr>
              <a:t>      Link :   https</a:t>
            </a:r>
            <a:r>
              <a:rPr lang="en-US" dirty="0">
                <a:solidFill>
                  <a:srgbClr val="FFFF00"/>
                </a:solidFill>
              </a:rPr>
              <a:t>://idx.co.id/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Data </a:t>
            </a:r>
            <a:r>
              <a:rPr lang="en-US" dirty="0" err="1"/>
              <a:t>Perdagangan</a:t>
            </a:r>
            <a:r>
              <a:rPr lang="en-US" dirty="0"/>
              <a:t>. </a:t>
            </a:r>
          </a:p>
          <a:p>
            <a:pPr>
              <a:buClr>
                <a:schemeClr val="accent2"/>
              </a:buClr>
            </a:pPr>
            <a:r>
              <a:rPr lang="en-US">
                <a:solidFill>
                  <a:srgbClr val="FFFF00"/>
                </a:solidFill>
              </a:rPr>
              <a:t>      </a:t>
            </a:r>
            <a:r>
              <a:rPr lang="en-US" dirty="0">
                <a:solidFill>
                  <a:srgbClr val="FFFF00"/>
                </a:solidFill>
              </a:rPr>
              <a:t>Link :    https://id.tradingview.com/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Data </a:t>
            </a:r>
            <a:r>
              <a:rPr lang="en-US" dirty="0" err="1"/>
              <a:t>Investasi</a:t>
            </a:r>
            <a:r>
              <a:rPr lang="en-US" dirty="0"/>
              <a:t>.</a:t>
            </a:r>
          </a:p>
          <a:p>
            <a:pPr>
              <a:buClr>
                <a:schemeClr val="accent2"/>
              </a:buClr>
            </a:pPr>
            <a:r>
              <a:rPr lang="en-US">
                <a:solidFill>
                  <a:srgbClr val="FFFF00"/>
                </a:solidFill>
              </a:rPr>
              <a:t>      Link </a:t>
            </a:r>
            <a:r>
              <a:rPr lang="en-US" dirty="0">
                <a:solidFill>
                  <a:srgbClr val="FFFF00"/>
                </a:solidFill>
              </a:rPr>
              <a:t>:   https://id.investing.com/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 Data dari website perusahaan sendiri</a:t>
            </a:r>
          </a:p>
          <a:p>
            <a:pPr>
              <a:buClr>
                <a:schemeClr val="accent2"/>
              </a:buClr>
            </a:pPr>
            <a:r>
              <a:rPr lang="en-US"/>
              <a:t>      Seperti : Bank Mandiri, Bank BCA, Bank BNI, dll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Data dari website luar</a:t>
            </a:r>
          </a:p>
          <a:p>
            <a:pPr>
              <a:buClr>
                <a:schemeClr val="accent2"/>
              </a:buClr>
            </a:pPr>
            <a:r>
              <a:rPr lang="en-US"/>
              <a:t>     Seperti </a:t>
            </a:r>
            <a:r>
              <a:rPr lang="en-US" dirty="0"/>
              <a:t>:  www.sgx.com, www.iextrading.com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59535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119A8-4AE3-4C1D-AC84-84F8CA44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144576"/>
            <a:ext cx="9647680" cy="55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39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5A950-F0F6-42EF-BE09-9300F007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1951957"/>
            <a:ext cx="108108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8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07A87-1334-4D07-87D8-863712C38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481900"/>
            <a:ext cx="107727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27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0A879-FFBD-4698-ACAF-02587376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219325"/>
            <a:ext cx="107442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49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Indeks Saham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Indeks saham adalah ukuran statistic yang mencerminkan seluruh pergerakan harga atas sekumpulan saham yang dipilih berdasarkan kriteria dan metodologi tertentu dan evaluasi secara berkala. Tujuan/ manfaat dari indeks saham antara lain: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Mengukur sentiment pasar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Dijadikan produk investasi pasif seperti Reksa Dana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Benchmark bagi portofolio aktif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Proksi dalam mengukur dan membuat model pengembalian investasi (return), risiko sistematis, dan kinerja yang sesuai dengan risiko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Proksi untuk kelas asset pada alokasi aset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95198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 fontScale="90000"/>
          </a:bodyPr>
          <a:lstStyle/>
          <a:p>
            <a:r>
              <a:rPr lang="en-US"/>
              <a:t>Jenis –jenis Big Data akuntansi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FE953-A912-422C-A1BF-8F2AF681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9" y="1385403"/>
            <a:ext cx="11643676" cy="48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48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Periode Waktu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42488-ADDE-42CF-A63B-CC648D2D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10" y="1194521"/>
            <a:ext cx="6902762" cy="55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318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Periode Waktu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164CC-D21B-47A1-B589-C3A1D2DA3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0" y="1223194"/>
            <a:ext cx="7893839" cy="5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Periode Waktu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1474D-D6E6-40AB-8254-BB10F26D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9" y="1021485"/>
            <a:ext cx="8359182" cy="56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0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81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Periode Waktu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B104B-E816-4B27-9923-5B05FE86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" y="1430618"/>
            <a:ext cx="5818727" cy="3996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C3239-0798-4EB1-A09B-247881F6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079" y="1337966"/>
            <a:ext cx="5991111" cy="40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7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Pencarian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4802A-9D01-4113-8FE3-09C9CFEF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3" y="2238691"/>
            <a:ext cx="11813364" cy="30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29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Pencarian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92292-014F-495F-A6AE-462D41D1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350043"/>
            <a:ext cx="112680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887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Pencarian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A2957-6D32-4ECB-9772-B841D0BD9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8" b="5378"/>
          <a:stretch/>
        </p:blipFill>
        <p:spPr>
          <a:xfrm>
            <a:off x="870276" y="984966"/>
            <a:ext cx="7819896" cy="57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933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Pencarian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87F33-3B75-47A0-A363-6BBA09C9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1194521"/>
            <a:ext cx="10318546" cy="53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376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0F9CB-45A0-4487-B215-E4820D72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3" y="1505645"/>
            <a:ext cx="11538954" cy="47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75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5885D-0924-4027-89EC-D61458A0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0" y="1429035"/>
            <a:ext cx="8890525" cy="51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137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506FD-03A3-4780-BF78-D567A2CA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22" y="1194520"/>
            <a:ext cx="9223596" cy="51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06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0556A-2E48-4C68-992D-539E77C7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50" y="1194521"/>
            <a:ext cx="9153158" cy="50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98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2C7B6-7CB1-4CF6-B508-074AE201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87" y="1218585"/>
            <a:ext cx="9208418" cy="52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85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7A286-FB46-48F9-9E67-D946DFAD9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8" y="1385403"/>
            <a:ext cx="9196862" cy="49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11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CFF62-9F11-47B2-B700-A6D31AC7D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4" y="1194521"/>
            <a:ext cx="9598444" cy="51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64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201C2-2850-4F97-A663-1379633C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4" y="1194521"/>
            <a:ext cx="9440549" cy="51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238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323E3-15EB-4E99-8C0C-60ED3BB4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1194521"/>
            <a:ext cx="9190481" cy="53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978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3" y="232310"/>
            <a:ext cx="7229333" cy="752656"/>
          </a:xfrm>
        </p:spPr>
        <p:txBody>
          <a:bodyPr>
            <a:normAutofit/>
          </a:bodyPr>
          <a:lstStyle/>
          <a:p>
            <a:r>
              <a:rPr lang="en-US"/>
              <a:t>Metode pengolahan Data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184" y="1194521"/>
            <a:ext cx="10940787" cy="88694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BC8E3-FD28-47CE-8B96-E7D8E117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7" y="1070684"/>
            <a:ext cx="9639950" cy="55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36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84" y="517358"/>
            <a:ext cx="8781406" cy="974558"/>
          </a:xfrm>
        </p:spPr>
        <p:txBody>
          <a:bodyPr>
            <a:normAutofit/>
          </a:bodyPr>
          <a:lstStyle/>
          <a:p>
            <a:r>
              <a:rPr lang="en-US" sz="4000" b="0"/>
              <a:t>Tugas Perorangan</a:t>
            </a:r>
            <a:br>
              <a:rPr lang="en-US" sz="4000" b="0"/>
            </a:br>
            <a:r>
              <a:rPr lang="en-US" sz="3100" b="0">
                <a:solidFill>
                  <a:srgbClr val="FFFF00"/>
                </a:solidFill>
              </a:rPr>
              <a:t>Setiap harus orang berbeda perusahaannya</a:t>
            </a:r>
            <a:endParaRPr lang="en-US" sz="4000" b="0" dirty="0">
              <a:solidFill>
                <a:srgbClr val="FFFF00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284" y="2141621"/>
            <a:ext cx="11508316" cy="3741820"/>
          </a:xfrm>
        </p:spPr>
        <p:txBody>
          <a:bodyPr/>
          <a:lstStyle/>
          <a:p>
            <a:pPr marL="107950">
              <a:buClr>
                <a:schemeClr val="accent2"/>
              </a:buClr>
            </a:pPr>
            <a:r>
              <a:rPr lang="en-US" sz="2800" dirty="0" err="1"/>
              <a:t>Buatlah</a:t>
            </a:r>
            <a:r>
              <a:rPr lang="en-US" sz="2800" dirty="0"/>
              <a:t> Analisis data suatu perusahaan dengan data </a:t>
            </a:r>
            <a:r>
              <a:rPr lang="en-US" sz="2800" dirty="0" err="1"/>
              <a:t>triwulan</a:t>
            </a:r>
            <a:r>
              <a:rPr lang="en-US" sz="2800" dirty="0"/>
              <a:t> dalam 3 tahun  dari </a:t>
            </a:r>
            <a:r>
              <a:rPr lang="en-US" sz="2800" dirty="0" err="1"/>
              <a:t>idx</a:t>
            </a:r>
            <a:r>
              <a:rPr lang="en-US" sz="2800" dirty="0"/>
              <a:t> dengan variable yang </a:t>
            </a:r>
            <a:r>
              <a:rPr lang="en-US" sz="2800" dirty="0" err="1"/>
              <a:t>dicari</a:t>
            </a:r>
            <a:r>
              <a:rPr lang="en-US" sz="2800" dirty="0"/>
              <a:t> seperti berikut: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 err="1"/>
              <a:t>Jelaskan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dari olahan data NPM!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 err="1"/>
              <a:t>Jelaskan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dari olahan data OPM!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 err="1"/>
              <a:t>Jelaskan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dari olahan data ROA!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 err="1"/>
              <a:t>Jelaskan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dari olahan data ROE!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/>
              <a:t>Apa yang dapat disimpulkan dari kondisi keuangan perusahaan tersebut?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26399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roup 1"/>
          <p:cNvGrpSpPr/>
          <p:nvPr/>
        </p:nvGrpSpPr>
        <p:grpSpPr>
          <a:xfrm>
            <a:off x="3469320" y="2276280"/>
            <a:ext cx="5267880" cy="3419640"/>
            <a:chOff x="3469320" y="2276280"/>
            <a:chExt cx="5267880" cy="3419640"/>
          </a:xfrm>
        </p:grpSpPr>
        <p:grpSp>
          <p:nvGrpSpPr>
            <p:cNvPr id="558" name="Group 5"/>
            <p:cNvGrpSpPr/>
            <p:nvPr/>
          </p:nvGrpSpPr>
          <p:grpSpPr>
            <a:xfrm>
              <a:off x="6527880" y="2573280"/>
              <a:ext cx="2209320" cy="2674440"/>
              <a:chOff x="6527880" y="2573280"/>
              <a:chExt cx="2209320" cy="2674440"/>
            </a:xfrm>
          </p:grpSpPr>
          <p:sp>
            <p:nvSpPr>
              <p:cNvPr id="559" name="Connector: Elbow 11"/>
              <p:cNvSpPr/>
              <p:nvPr/>
            </p:nvSpPr>
            <p:spPr>
              <a:xfrm rot="16200000" flipH="1">
                <a:off x="6642360" y="2906640"/>
                <a:ext cx="1963080" cy="1296360"/>
              </a:xfrm>
              <a:prstGeom prst="bentConnector3">
                <a:avLst>
                  <a:gd name="adj1" fmla="val 98706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0" name="Connector: Elbow 12"/>
              <p:cNvSpPr/>
              <p:nvPr/>
            </p:nvSpPr>
            <p:spPr>
              <a:xfrm rot="16200000" flipH="1">
                <a:off x="6294960" y="2805840"/>
                <a:ext cx="2674440" cy="2209320"/>
              </a:xfrm>
              <a:prstGeom prst="bentConnector3">
                <a:avLst>
                  <a:gd name="adj1" fmla="val 10131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561" name="Straight Connector 6"/>
            <p:cNvSpPr/>
            <p:nvPr/>
          </p:nvSpPr>
          <p:spPr>
            <a:xfrm>
              <a:off x="6077520" y="2276280"/>
              <a:ext cx="25560" cy="3419640"/>
            </a:xfrm>
            <a:prstGeom prst="line">
              <a:avLst/>
            </a:prstGeom>
            <a:ln w="38100">
              <a:solidFill>
                <a:srgbClr val="FFFFF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2" name="Group 7"/>
            <p:cNvGrpSpPr/>
            <p:nvPr/>
          </p:nvGrpSpPr>
          <p:grpSpPr>
            <a:xfrm>
              <a:off x="3469320" y="2573280"/>
              <a:ext cx="2247840" cy="2674440"/>
              <a:chOff x="3469320" y="2573280"/>
              <a:chExt cx="2247840" cy="2674440"/>
            </a:xfrm>
          </p:grpSpPr>
          <p:sp>
            <p:nvSpPr>
              <p:cNvPr id="563" name="Connector: Elbow 9"/>
              <p:cNvSpPr/>
              <p:nvPr/>
            </p:nvSpPr>
            <p:spPr>
              <a:xfrm rot="5400000">
                <a:off x="3628080" y="2865240"/>
                <a:ext cx="1963080" cy="1379160"/>
              </a:xfrm>
              <a:prstGeom prst="bentConnector3">
                <a:avLst>
                  <a:gd name="adj1" fmla="val 10092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4" name="Connector: Elbow 10"/>
              <p:cNvSpPr/>
              <p:nvPr/>
            </p:nvSpPr>
            <p:spPr>
              <a:xfrm rot="5400000">
                <a:off x="3255840" y="2786400"/>
                <a:ext cx="2674440" cy="2247840"/>
              </a:xfrm>
              <a:prstGeom prst="bentConnector3">
                <a:avLst>
                  <a:gd name="adj1" fmla="val 99215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565" name="Rectangle 25"/>
          <p:cNvSpPr/>
          <p:nvPr/>
        </p:nvSpPr>
        <p:spPr>
          <a:xfrm>
            <a:off x="-9360" y="2836080"/>
            <a:ext cx="12196080" cy="1359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6" name="Rectangle 24"/>
          <p:cNvSpPr/>
          <p:nvPr/>
        </p:nvSpPr>
        <p:spPr>
          <a:xfrm>
            <a:off x="-4680" y="2938680"/>
            <a:ext cx="12196080" cy="11548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TextBox 2"/>
          <p:cNvSpPr/>
          <p:nvPr/>
        </p:nvSpPr>
        <p:spPr>
          <a:xfrm>
            <a:off x="-4680" y="2893680"/>
            <a:ext cx="121914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TERIMA KASIH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568" name="TextBox 3"/>
          <p:cNvSpPr/>
          <p:nvPr/>
        </p:nvSpPr>
        <p:spPr>
          <a:xfrm>
            <a:off x="4680" y="3716640"/>
            <a:ext cx="12191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Jangan lupa mengikuti kuis karena sekaligus merupakan absensi</a:t>
            </a:r>
            <a:endParaRPr lang="en-US" sz="1870" b="0" strike="noStrike" spc="-1">
              <a:latin typeface="Arial"/>
            </a:endParaRPr>
          </a:p>
        </p:txBody>
      </p:sp>
      <p:sp>
        <p:nvSpPr>
          <p:cNvPr id="569" name="Freeform 13"/>
          <p:cNvSpPr/>
          <p:nvPr/>
        </p:nvSpPr>
        <p:spPr>
          <a:xfrm flipH="1">
            <a:off x="4878000" y="1368000"/>
            <a:ext cx="2433600" cy="131076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TMAutoTimeShape"/>
          <p:cNvSpPr/>
          <p:nvPr/>
        </p:nvSpPr>
        <p:spPr>
          <a:xfrm>
            <a:off x="12600" y="12600"/>
            <a:ext cx="2539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00:00:00</a:t>
            </a:r>
            <a:endParaRPr lang="en-US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16510</TotalTime>
  <Words>439</Words>
  <Application>Microsoft Office PowerPoint</Application>
  <PresentationFormat>Widescreen</PresentationFormat>
  <Paragraphs>105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Arial Black</vt:lpstr>
      <vt:lpstr>Calibri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Sumber- Sumber Data akuntansi</vt:lpstr>
      <vt:lpstr>Jenis –jenis Big Data akuntansi</vt:lpstr>
      <vt:lpstr>Jenis –jenis Big Data akuntansi</vt:lpstr>
      <vt:lpstr>Jenis –jenis Big Data akuntansi</vt:lpstr>
      <vt:lpstr>Jenis –jenis Big Data akuntansi</vt:lpstr>
      <vt:lpstr>Jenis –jenis Big Data akuntansi</vt:lpstr>
      <vt:lpstr>Jenis –jenis Big Data akuntansi</vt:lpstr>
      <vt:lpstr>Periode Waktu Data</vt:lpstr>
      <vt:lpstr>Periode Waktu Data</vt:lpstr>
      <vt:lpstr>Periode Waktu Data</vt:lpstr>
      <vt:lpstr>Periode Waktu Data</vt:lpstr>
      <vt:lpstr>Pencarian Data</vt:lpstr>
      <vt:lpstr>Pencarian Data</vt:lpstr>
      <vt:lpstr>Pencarian Data</vt:lpstr>
      <vt:lpstr>Pencarian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Metode pengolahan Data</vt:lpstr>
      <vt:lpstr>Tugas Perorangan Setiap harus orang berbeda perusahaannya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&amp; Data Science</dc:title>
  <dc:subject>Data Clustering</dc:subject>
  <dc:creator>Yudy Yunardy</dc:creator>
  <dc:description/>
  <cp:lastModifiedBy>deni</cp:lastModifiedBy>
  <cp:revision>333</cp:revision>
  <dcterms:created xsi:type="dcterms:W3CDTF">2019-01-14T06:35:35Z</dcterms:created>
  <dcterms:modified xsi:type="dcterms:W3CDTF">2023-12-09T02:56:28Z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Widescreen</vt:lpwstr>
  </property>
  <property fmtid="{D5CDD505-2E9C-101B-9397-08002B2CF9AE}" pid="4" name="Slides">
    <vt:i4>38</vt:i4>
  </property>
</Properties>
</file>