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  <p:sldMasterId id="2147483765" r:id="rId3"/>
  </p:sldMasterIdLst>
  <p:notesMasterIdLst>
    <p:notesMasterId r:id="rId78"/>
  </p:notesMasterIdLst>
  <p:sldIdLst>
    <p:sldId id="256" r:id="rId4"/>
    <p:sldId id="340" r:id="rId5"/>
    <p:sldId id="341" r:id="rId6"/>
    <p:sldId id="342" r:id="rId7"/>
    <p:sldId id="344" r:id="rId8"/>
    <p:sldId id="345" r:id="rId9"/>
    <p:sldId id="346" r:id="rId10"/>
    <p:sldId id="347" r:id="rId11"/>
    <p:sldId id="348" r:id="rId12"/>
    <p:sldId id="351" r:id="rId13"/>
    <p:sldId id="349" r:id="rId14"/>
    <p:sldId id="350" r:id="rId15"/>
    <p:sldId id="352" r:id="rId16"/>
    <p:sldId id="353" r:id="rId17"/>
    <p:sldId id="354" r:id="rId18"/>
    <p:sldId id="356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5" r:id="rId56"/>
    <p:sldId id="396" r:id="rId57"/>
    <p:sldId id="397" r:id="rId58"/>
    <p:sldId id="398" r:id="rId59"/>
    <p:sldId id="399" r:id="rId60"/>
    <p:sldId id="400" r:id="rId61"/>
    <p:sldId id="401" r:id="rId62"/>
    <p:sldId id="402" r:id="rId63"/>
    <p:sldId id="411" r:id="rId64"/>
    <p:sldId id="404" r:id="rId65"/>
    <p:sldId id="405" r:id="rId66"/>
    <p:sldId id="406" r:id="rId67"/>
    <p:sldId id="407" r:id="rId68"/>
    <p:sldId id="408" r:id="rId69"/>
    <p:sldId id="409" r:id="rId70"/>
    <p:sldId id="410" r:id="rId71"/>
    <p:sldId id="403" r:id="rId72"/>
    <p:sldId id="412" r:id="rId73"/>
    <p:sldId id="413" r:id="rId74"/>
    <p:sldId id="414" r:id="rId75"/>
    <p:sldId id="290" r:id="rId76"/>
    <p:sldId id="293" r:id="rId77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5B4C"/>
    <a:srgbClr val="A80500"/>
    <a:srgbClr val="0453A1"/>
    <a:srgbClr val="A85406"/>
    <a:srgbClr val="06397B"/>
    <a:srgbClr val="0070C0"/>
    <a:srgbClr val="FFC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8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94EA5-311A-4B30-8C1E-8089FF1B20FE}" type="datetimeFigureOut">
              <a:rPr lang="en-US" smtClean="0"/>
              <a:t>11/9/2025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FAC95-7E9D-43D3-AA08-CF7EAE00B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7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357188"/>
            <a:ext cx="11620500" cy="107156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10972800" cy="917596"/>
          </a:xfrm>
        </p:spPr>
        <p:txBody>
          <a:bodyPr/>
          <a:lstStyle>
            <a:lvl1pPr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altLang="ko-KR"/>
              <a:t>Click to edit Master title style</a:t>
            </a:r>
            <a:endParaRPr lang="en-US" altLang="ko-K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5993"/>
            <a:ext cx="10972800" cy="3840171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7FE5-E795-4B88-8CC7-24CA1470179C}" type="datetime1">
              <a:rPr lang="en-US" altLang="ko-KR" smtClean="0"/>
              <a:t>11/9/2025</a:t>
            </a:fld>
            <a:endParaRPr lang="en-US" altLang="ko-K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Data Mining: Concepts and Techniques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BD13-5FC3-4674-A032-C3C8C40D65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864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169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78" r:id="rId13"/>
    <p:sldLayoutId id="214748377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Box 20"/>
          <p:cNvSpPr/>
          <p:nvPr/>
        </p:nvSpPr>
        <p:spPr>
          <a:xfrm>
            <a:off x="7095744" y="3955648"/>
            <a:ext cx="4814856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54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Klasifikasi dan Klastering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388" name="TextBox 21"/>
          <p:cNvSpPr/>
          <p:nvPr/>
        </p:nvSpPr>
        <p:spPr>
          <a:xfrm>
            <a:off x="6903000" y="5708520"/>
            <a:ext cx="50076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Yudy Yunardy S.E., M.M.</a:t>
            </a:r>
            <a:endParaRPr lang="en-US" sz="187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6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92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48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5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0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8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8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0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30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49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2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4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57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1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9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00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8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6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6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67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2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85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0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20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37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4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9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3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27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10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2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21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2920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72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11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87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3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695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32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14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80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5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4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0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62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9A383-0036-870C-54E5-1450353B5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9F0DA5-5475-424D-312C-603F060A9109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E2FA8D-DCEF-854B-8E74-4A54D3E8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8" y="1350845"/>
            <a:ext cx="11812044" cy="5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728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34A04-AA71-9EE0-3579-D42DDA453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87C76D-CDF9-217D-B277-5D2897590FD7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5848AC-02BE-1A10-030A-2A7540573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78" y="1350845"/>
            <a:ext cx="11812044" cy="550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034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56856-FAAA-D009-66C7-60359FDCC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EAD40C-110A-6A8B-E2BD-58A981595A84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60342-F291-F05C-1760-B58C7C891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20" y="1402915"/>
            <a:ext cx="8949417" cy="528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084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D1B93-E2E8-8A29-9A50-99E56AD6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3C410-6E7F-9424-2B1D-C532D48AA763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B8063-D215-B463-7A55-25E71D6BA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45" y="1368617"/>
            <a:ext cx="6683165" cy="53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28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49D9E-8277-FCFD-FFC2-58716D68F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C98A0B-33A2-10B4-67F7-DAD8D653F9E5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F8F83-6267-6C57-A1CA-E154F7CA2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3" y="1210002"/>
            <a:ext cx="9695145" cy="55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946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B627B-6C71-E4E6-42DF-1B422A815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F389FE-CBD2-79B1-A0B0-6DDE63B137A0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DA133-B823-9DD7-B6BD-6BE9448C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73" y="1210002"/>
            <a:ext cx="9695145" cy="55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6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E051B-5208-7764-9578-CC936F0C2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69DC35-E80D-2DB1-94DD-52E29B9485C2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Menghitung </a:t>
            </a:r>
            <a:r>
              <a:rPr lang="en-US" sz="3600" b="1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Usia</a:t>
            </a:r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B2757-06E4-300D-0FEC-2A63299CD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2" y="1672019"/>
            <a:ext cx="11351783" cy="474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06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ABC46-AE4F-892D-D50D-3DABE892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BD2CB4-16F3-3336-D0D5-F7B4AAFD4288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Menghitung </a:t>
            </a:r>
            <a:r>
              <a:rPr lang="en-US" sz="3600" b="1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Usia</a:t>
            </a:r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D9783-02D7-3E47-DC5E-FE38C52BF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3" y="1700833"/>
            <a:ext cx="11816253" cy="441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194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B464D-79E7-B3D3-4A23-65B3BAEF1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14786-224B-16E8-B1E0-F0D62757D93A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Menghitung </a:t>
            </a:r>
            <a:r>
              <a:rPr lang="en-US" sz="3600" b="1" dirty="0" err="1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Usia</a:t>
            </a:r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F1476-575A-7E73-5AAF-A7AE3F696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31" y="1451323"/>
            <a:ext cx="11298477" cy="45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246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BC068-FC39-79E4-34FB-6F4432BB5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4E17AA-D904-426C-0CAC-B08B740C33C2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Multi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39C4A8-B7CD-DEB6-3263-93D4EEB16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0" y="1493798"/>
            <a:ext cx="9524331" cy="50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38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81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A8448-3BC9-96C7-AE42-CBB3301DF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34ABF-9CDC-9D78-C5F6-E5DFD6FF8976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Multi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065C7-4033-3E02-EAB8-3BDE76A5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38" y="1210002"/>
            <a:ext cx="11561523" cy="54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152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2F1BD-8A79-7FF8-50CC-3C3CE840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4D0D5-6212-8861-2358-7A3B1404F09F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Multi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BC7E4-29D9-E55F-121C-60C4BD05D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63" y="1210002"/>
            <a:ext cx="6747352" cy="53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952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4BAB5-4ADC-265C-6092-48788B73A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0469C0-B70A-FFE0-A60A-DE7342BA2AEF}"/>
              </a:ext>
            </a:extLst>
          </p:cNvPr>
          <p:cNvSpPr txBox="1"/>
          <p:nvPr/>
        </p:nvSpPr>
        <p:spPr>
          <a:xfrm>
            <a:off x="526092" y="563671"/>
            <a:ext cx="96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Clustering Multi Pada Microsoft Power BI</a:t>
            </a:r>
            <a:endParaRPr lang="en-ID" sz="3600" b="1" dirty="0"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105C37-0CDC-F6FB-3FDB-1B198B5BE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92" y="1210002"/>
            <a:ext cx="9895563" cy="53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63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92896B42-4638-40D0-8887-7AB8D1D86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84" y="517358"/>
            <a:ext cx="8781406" cy="974558"/>
          </a:xfrm>
        </p:spPr>
        <p:txBody>
          <a:bodyPr>
            <a:normAutofit/>
          </a:bodyPr>
          <a:lstStyle/>
          <a:p>
            <a:r>
              <a:rPr lang="en-US" sz="4000" b="0" dirty="0" err="1"/>
              <a:t>Tugas</a:t>
            </a:r>
            <a:r>
              <a:rPr lang="en-US" sz="4000" b="0" dirty="0"/>
              <a:t> </a:t>
            </a:r>
            <a:r>
              <a:rPr lang="en-US" sz="4000" b="0" dirty="0" err="1"/>
              <a:t>Kelompok</a:t>
            </a:r>
            <a:endParaRPr lang="en-US" sz="4000" b="0" dirty="0">
              <a:solidFill>
                <a:srgbClr val="FFFF00"/>
              </a:solidFill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CFD0302-279C-8A48-9E27-AD5B08D650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284" y="2141621"/>
            <a:ext cx="11508316" cy="3741820"/>
          </a:xfrm>
        </p:spPr>
        <p:txBody>
          <a:bodyPr>
            <a:normAutofit/>
          </a:bodyPr>
          <a:lstStyle/>
          <a:p>
            <a:pPr marL="107950">
              <a:buClr>
                <a:schemeClr val="accent2"/>
              </a:buClr>
            </a:pPr>
            <a:r>
              <a:rPr lang="en-US" sz="2800" dirty="0" err="1"/>
              <a:t>Buatlah</a:t>
            </a:r>
            <a:r>
              <a:rPr lang="en-US" sz="2800" dirty="0"/>
              <a:t> Clustering dari data yang diberikan: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 err="1"/>
              <a:t>Buatlah</a:t>
            </a:r>
            <a:r>
              <a:rPr lang="en-US" sz="2800" dirty="0"/>
              <a:t> Clustering variabel simple </a:t>
            </a:r>
            <a:r>
              <a:rPr lang="en-US" sz="2800" dirty="0" err="1"/>
              <a:t>danJelaskan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dari olahan data </a:t>
            </a:r>
            <a:r>
              <a:rPr lang="en-US" sz="2800" dirty="0" err="1"/>
              <a:t>analilsis</a:t>
            </a:r>
            <a:r>
              <a:rPr lang="en-US" sz="2800" dirty="0"/>
              <a:t> data dan </a:t>
            </a:r>
            <a:r>
              <a:rPr lang="en-US" sz="2800" dirty="0" err="1"/>
              <a:t>grafiknya</a:t>
            </a:r>
            <a:r>
              <a:rPr lang="en-US" sz="2800" dirty="0"/>
              <a:t>!</a:t>
            </a:r>
          </a:p>
          <a:p>
            <a:pPr marL="62230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 err="1"/>
              <a:t>Buatlah</a:t>
            </a:r>
            <a:r>
              <a:rPr lang="en-US" sz="2800" dirty="0"/>
              <a:t> Clustering multivariable dan </a:t>
            </a:r>
            <a:r>
              <a:rPr lang="en-US" sz="2800" dirty="0" err="1"/>
              <a:t>jelaskan</a:t>
            </a:r>
            <a:r>
              <a:rPr lang="en-US" sz="2800" dirty="0"/>
              <a:t> </a:t>
            </a:r>
            <a:r>
              <a:rPr lang="en-US" sz="2800" dirty="0" err="1"/>
              <a:t>makna</a:t>
            </a:r>
            <a:r>
              <a:rPr lang="en-US" sz="2800" dirty="0"/>
              <a:t> </a:t>
            </a:r>
            <a:r>
              <a:rPr lang="en-US" sz="2800" dirty="0" err="1"/>
              <a:t>datanya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B0882A-7F78-49B7-AFB9-29492FDCCB5C}"/>
              </a:ext>
            </a:extLst>
          </p:cNvPr>
          <p:cNvSpPr/>
          <p:nvPr/>
        </p:nvSpPr>
        <p:spPr>
          <a:xfrm>
            <a:off x="11020926" y="240632"/>
            <a:ext cx="866272" cy="55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26399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roup 1"/>
          <p:cNvGrpSpPr/>
          <p:nvPr/>
        </p:nvGrpSpPr>
        <p:grpSpPr>
          <a:xfrm>
            <a:off x="3469320" y="2276280"/>
            <a:ext cx="5267880" cy="3419640"/>
            <a:chOff x="3469320" y="2276280"/>
            <a:chExt cx="5267880" cy="3419640"/>
          </a:xfrm>
        </p:grpSpPr>
        <p:grpSp>
          <p:nvGrpSpPr>
            <p:cNvPr id="558" name="Group 5"/>
            <p:cNvGrpSpPr/>
            <p:nvPr/>
          </p:nvGrpSpPr>
          <p:grpSpPr>
            <a:xfrm>
              <a:off x="6527880" y="2573280"/>
              <a:ext cx="2209320" cy="2674440"/>
              <a:chOff x="6527880" y="2573280"/>
              <a:chExt cx="2209320" cy="2674440"/>
            </a:xfrm>
          </p:grpSpPr>
          <p:sp>
            <p:nvSpPr>
              <p:cNvPr id="559" name="Connector: Elbow 11"/>
              <p:cNvSpPr/>
              <p:nvPr/>
            </p:nvSpPr>
            <p:spPr>
              <a:xfrm rot="16200000" flipH="1">
                <a:off x="6642360" y="2906640"/>
                <a:ext cx="1963080" cy="1296360"/>
              </a:xfrm>
              <a:prstGeom prst="bentConnector3">
                <a:avLst>
                  <a:gd name="adj1" fmla="val 98706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ID"/>
              </a:p>
            </p:txBody>
          </p:sp>
          <p:sp>
            <p:nvSpPr>
              <p:cNvPr id="560" name="Connector: Elbow 12"/>
              <p:cNvSpPr/>
              <p:nvPr/>
            </p:nvSpPr>
            <p:spPr>
              <a:xfrm rot="16200000" flipH="1">
                <a:off x="6294960" y="2805840"/>
                <a:ext cx="2674440" cy="2209320"/>
              </a:xfrm>
              <a:prstGeom prst="bentConnector3">
                <a:avLst>
                  <a:gd name="adj1" fmla="val 10131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ID"/>
              </a:p>
            </p:txBody>
          </p:sp>
        </p:grpSp>
        <p:sp>
          <p:nvSpPr>
            <p:cNvPr id="561" name="Straight Connector 6"/>
            <p:cNvSpPr/>
            <p:nvPr/>
          </p:nvSpPr>
          <p:spPr>
            <a:xfrm>
              <a:off x="6077520" y="2276280"/>
              <a:ext cx="25560" cy="3419640"/>
            </a:xfrm>
            <a:prstGeom prst="line">
              <a:avLst/>
            </a:prstGeom>
            <a:ln w="38100">
              <a:solidFill>
                <a:srgbClr val="FFFFFF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ID"/>
            </a:p>
          </p:txBody>
        </p:sp>
        <p:grpSp>
          <p:nvGrpSpPr>
            <p:cNvPr id="562" name="Group 7"/>
            <p:cNvGrpSpPr/>
            <p:nvPr/>
          </p:nvGrpSpPr>
          <p:grpSpPr>
            <a:xfrm>
              <a:off x="3469320" y="2573280"/>
              <a:ext cx="2247840" cy="2674440"/>
              <a:chOff x="3469320" y="2573280"/>
              <a:chExt cx="2247840" cy="2674440"/>
            </a:xfrm>
          </p:grpSpPr>
          <p:sp>
            <p:nvSpPr>
              <p:cNvPr id="563" name="Connector: Elbow 9"/>
              <p:cNvSpPr/>
              <p:nvPr/>
            </p:nvSpPr>
            <p:spPr>
              <a:xfrm rot="5400000">
                <a:off x="3628080" y="2865240"/>
                <a:ext cx="1963080" cy="1379160"/>
              </a:xfrm>
              <a:prstGeom prst="bentConnector3">
                <a:avLst>
                  <a:gd name="adj1" fmla="val 100929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ID"/>
              </a:p>
            </p:txBody>
          </p:sp>
          <p:sp>
            <p:nvSpPr>
              <p:cNvPr id="564" name="Connector: Elbow 10"/>
              <p:cNvSpPr/>
              <p:nvPr/>
            </p:nvSpPr>
            <p:spPr>
              <a:xfrm rot="5400000">
                <a:off x="3255840" y="2786400"/>
                <a:ext cx="2674440" cy="2247840"/>
              </a:xfrm>
              <a:prstGeom prst="bentConnector3">
                <a:avLst>
                  <a:gd name="adj1" fmla="val 99215"/>
                </a:avLst>
              </a:prstGeom>
              <a:noFill/>
              <a:ln w="38100">
                <a:solidFill>
                  <a:srgbClr val="FFFFFF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ID"/>
              </a:p>
            </p:txBody>
          </p:sp>
        </p:grpSp>
      </p:grpSp>
      <p:sp>
        <p:nvSpPr>
          <p:cNvPr id="565" name="Rectangle 25"/>
          <p:cNvSpPr/>
          <p:nvPr/>
        </p:nvSpPr>
        <p:spPr>
          <a:xfrm>
            <a:off x="-9360" y="2836080"/>
            <a:ext cx="12196080" cy="135972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ID"/>
          </a:p>
        </p:txBody>
      </p:sp>
      <p:sp>
        <p:nvSpPr>
          <p:cNvPr id="566" name="Rectangle 24"/>
          <p:cNvSpPr/>
          <p:nvPr/>
        </p:nvSpPr>
        <p:spPr>
          <a:xfrm>
            <a:off x="-4680" y="2938680"/>
            <a:ext cx="12196080" cy="11548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ID"/>
          </a:p>
        </p:txBody>
      </p:sp>
      <p:sp>
        <p:nvSpPr>
          <p:cNvPr id="567" name="TextBox 2"/>
          <p:cNvSpPr/>
          <p:nvPr/>
        </p:nvSpPr>
        <p:spPr>
          <a:xfrm>
            <a:off x="-4680" y="2893680"/>
            <a:ext cx="12191400" cy="10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TERIMA KASIH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568" name="TextBox 3"/>
          <p:cNvSpPr/>
          <p:nvPr/>
        </p:nvSpPr>
        <p:spPr>
          <a:xfrm>
            <a:off x="4680" y="3716640"/>
            <a:ext cx="12191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70" b="0" strike="noStrike" spc="-1">
                <a:solidFill>
                  <a:srgbClr val="FFFFFF"/>
                </a:solidFill>
                <a:latin typeface="Arial"/>
                <a:ea typeface="Arial Unicode MS"/>
              </a:rPr>
              <a:t>Jangan lupa mengikuti kuis karena sekaligus merupakan absensi</a:t>
            </a:r>
            <a:endParaRPr lang="en-US" sz="1870" b="0" strike="noStrike" spc="-1">
              <a:latin typeface="Arial"/>
            </a:endParaRPr>
          </a:p>
        </p:txBody>
      </p:sp>
      <p:sp>
        <p:nvSpPr>
          <p:cNvPr id="569" name="Freeform 13"/>
          <p:cNvSpPr/>
          <p:nvPr/>
        </p:nvSpPr>
        <p:spPr>
          <a:xfrm flipH="1">
            <a:off x="4878000" y="1368000"/>
            <a:ext cx="2433600" cy="131076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ID"/>
          </a:p>
        </p:txBody>
      </p:sp>
      <p:sp>
        <p:nvSpPr>
          <p:cNvPr id="570" name="TMAutoTimeShape"/>
          <p:cNvSpPr/>
          <p:nvPr/>
        </p:nvSpPr>
        <p:spPr>
          <a:xfrm>
            <a:off x="12600" y="12600"/>
            <a:ext cx="253944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00:00:00</a:t>
            </a:r>
            <a:endParaRPr lang="en-US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4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16530</TotalTime>
  <Words>128</Words>
  <Application>Microsoft Office PowerPoint</Application>
  <PresentationFormat>Widescreen</PresentationFormat>
  <Paragraphs>23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ADLaM Display</vt:lpstr>
      <vt:lpstr>Arial</vt:lpstr>
      <vt:lpstr>Arial Black</vt:lpstr>
      <vt:lpstr>Calibri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 Kelompok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&amp; Data Science</dc:title>
  <dc:subject>Data Clustering</dc:subject>
  <dc:creator>Yudy Yunardy</dc:creator>
  <dc:description/>
  <cp:lastModifiedBy>Deni Wardani</cp:lastModifiedBy>
  <cp:revision>335</cp:revision>
  <dcterms:created xsi:type="dcterms:W3CDTF">2019-01-14T06:35:35Z</dcterms:created>
  <dcterms:modified xsi:type="dcterms:W3CDTF">2025-11-09T10:28:51Z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Widescreen</vt:lpwstr>
  </property>
  <property fmtid="{D5CDD505-2E9C-101B-9397-08002B2CF9AE}" pid="4" name="Slides">
    <vt:i4>38</vt:i4>
  </property>
</Properties>
</file>