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9" r:id="rId6"/>
    <p:sldId id="271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6" r:id="rId21"/>
    <p:sldId id="304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290" r:id="rId32"/>
    <p:sldId id="2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" initials="d" lastIdx="2" clrIdx="0">
    <p:extLst>
      <p:ext uri="{19B8F6BF-5375-455C-9EA6-DF929625EA0E}">
        <p15:presenceInfo xmlns:p15="http://schemas.microsoft.com/office/powerpoint/2012/main" userId="de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56F"/>
    <a:srgbClr val="3F3F3F"/>
    <a:srgbClr val="014067"/>
    <a:srgbClr val="014E7D"/>
    <a:srgbClr val="013657"/>
    <a:srgbClr val="014B79"/>
    <a:srgbClr val="0937C9"/>
    <a:srgbClr val="002774"/>
    <a:srgbClr val="929A4A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74" autoAdjust="0"/>
  </p:normalViewPr>
  <p:slideViewPr>
    <p:cSldViewPr snapToGrid="0" showGuides="1">
      <p:cViewPr varScale="1">
        <p:scale>
          <a:sx n="80" d="100"/>
          <a:sy n="80" d="100"/>
        </p:scale>
        <p:origin x="126" y="28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11/25/2021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34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716" r:id="rId19"/>
    <p:sldLayoutId id="2147483674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43" r="20743"/>
          <a:stretch>
            <a:fillRect/>
          </a:stretch>
        </p:blipFill>
        <p:spPr>
          <a:xfrm>
            <a:off x="95230" y="0"/>
            <a:ext cx="4428523" cy="5137089"/>
          </a:xfr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0E6B042D-E9CB-40E0-AAE9-6AD11F53E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95281" y="1528458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9516" y="2568543"/>
            <a:ext cx="5056587" cy="1383632"/>
          </a:xfrm>
        </p:spPr>
        <p:txBody>
          <a:bodyPr>
            <a:normAutofit/>
          </a:bodyPr>
          <a:lstStyle/>
          <a:p>
            <a:pPr algn="ctr"/>
            <a:r>
              <a:rPr lang="en-US"/>
              <a:t>ANALISIS BIG DATA KASUS AKUNTANSI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530" y="4559969"/>
            <a:ext cx="4854339" cy="697832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Periode Waktu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42488-ADDE-42CF-A63B-CC648D2DE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10" y="1194521"/>
            <a:ext cx="6902762" cy="55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3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Periode Waktu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164CC-D21B-47A1-B589-C3A1D2DA3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0" y="1223194"/>
            <a:ext cx="7893839" cy="5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Periode Waktu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1474D-D6E6-40AB-8254-BB10F26D0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9" y="1021485"/>
            <a:ext cx="8359182" cy="56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0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Periode Waktu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B104B-E816-4B27-9923-5B05FE86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" y="1430618"/>
            <a:ext cx="5818727" cy="3996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C3239-0798-4EB1-A09B-247881F69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079" y="1337966"/>
            <a:ext cx="5991111" cy="40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Pencarian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4802A-9D01-4113-8FE3-09C9CFEF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3" y="2238691"/>
            <a:ext cx="11813364" cy="30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Pencarian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92292-014F-495F-A6AE-462D41D1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350043"/>
            <a:ext cx="112680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8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Pencarian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A2957-6D32-4ECB-9772-B841D0BD9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78" b="5378"/>
          <a:stretch/>
        </p:blipFill>
        <p:spPr>
          <a:xfrm>
            <a:off x="870276" y="984966"/>
            <a:ext cx="7819896" cy="57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93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Pencarian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87F33-3B75-47A0-A363-6BBA09C9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0" y="1194521"/>
            <a:ext cx="10318546" cy="53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3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0F9CB-45A0-4487-B215-E4820D72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3" y="1505645"/>
            <a:ext cx="11538954" cy="47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5885D-0924-4027-89EC-D61458A0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0" y="1429035"/>
            <a:ext cx="8890525" cy="51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1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>
          <a:xfrm>
            <a:off x="6604000" y="0"/>
            <a:ext cx="5588000" cy="6872249"/>
          </a:xfr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FCC1E8F-08EA-4C3A-A68A-8B9EA3828E4D}"/>
              </a:ext>
            </a:extLst>
          </p:cNvPr>
          <p:cNvSpPr txBox="1">
            <a:spLocks/>
          </p:cNvSpPr>
          <p:nvPr/>
        </p:nvSpPr>
        <p:spPr>
          <a:xfrm>
            <a:off x="108286" y="2973957"/>
            <a:ext cx="8325853" cy="2538024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1. Sumber- Sumber Data akuntansi</a:t>
            </a:r>
            <a:br>
              <a:rPr lang="en-US"/>
            </a:br>
            <a:r>
              <a:rPr lang="en-US"/>
              <a:t>2. Jenis-jenis Data akuntansi</a:t>
            </a:r>
            <a:br>
              <a:rPr lang="en-US"/>
            </a:br>
            <a:r>
              <a:rPr lang="en-US"/>
              <a:t>3. Periode Waktu Data</a:t>
            </a:r>
            <a:br>
              <a:rPr lang="en-US"/>
            </a:br>
            <a:r>
              <a:rPr lang="en-US"/>
              <a:t>4. Pencarian Data</a:t>
            </a:r>
            <a:br>
              <a:rPr lang="en-US"/>
            </a:br>
            <a:r>
              <a:rPr lang="en-US"/>
              <a:t>5. Metode pengolahan Data</a:t>
            </a:r>
          </a:p>
          <a:p>
            <a:r>
              <a:rPr lang="en-US"/>
              <a:t>6. Analisis Data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3C483F3-F5A3-47A1-89FA-6161666373BC}"/>
              </a:ext>
            </a:extLst>
          </p:cNvPr>
          <p:cNvSpPr txBox="1">
            <a:spLocks/>
          </p:cNvSpPr>
          <p:nvPr/>
        </p:nvSpPr>
        <p:spPr>
          <a:xfrm>
            <a:off x="108285" y="2122644"/>
            <a:ext cx="2310061" cy="810127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000" b="1" kern="1200">
                <a:solidFill>
                  <a:schemeClr val="accent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>
                <a:cs typeface="+mj-cs"/>
              </a:rPr>
              <a:t>Agenda :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506FD-03A3-4780-BF78-D567A2CAC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22" y="1194520"/>
            <a:ext cx="9223596" cy="51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70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0556A-2E48-4C68-992D-539E77C7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50" y="1194521"/>
            <a:ext cx="9153158" cy="50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2C7B6-7CB1-4CF6-B508-074AE201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87" y="1218585"/>
            <a:ext cx="9208418" cy="52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7A286-FB46-48F9-9E67-D946DFAD9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8" y="1385403"/>
            <a:ext cx="9196862" cy="49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41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CFF62-9F11-47B2-B700-A6D31AC7D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14" y="1194521"/>
            <a:ext cx="9598444" cy="51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201C2-2850-4F97-A663-1379633C3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04" y="1194521"/>
            <a:ext cx="9440549" cy="51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23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323E3-15EB-4E99-8C0C-60ED3BB4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0" y="1194521"/>
            <a:ext cx="9190481" cy="53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97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BC8E3-FD28-47CE-8B96-E7D8E117C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7" y="1070684"/>
            <a:ext cx="9639950" cy="55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3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84" y="517358"/>
            <a:ext cx="8781406" cy="974558"/>
          </a:xfrm>
        </p:spPr>
        <p:txBody>
          <a:bodyPr>
            <a:normAutofit fontScale="90000"/>
          </a:bodyPr>
          <a:lstStyle/>
          <a:p>
            <a:r>
              <a:rPr lang="en-US" sz="4000" b="0"/>
              <a:t>Tugas Perorangan</a:t>
            </a:r>
            <a:br>
              <a:rPr lang="en-US" sz="4000" b="0"/>
            </a:br>
            <a:r>
              <a:rPr lang="en-US" sz="3100" b="0">
                <a:solidFill>
                  <a:srgbClr val="FFFF00"/>
                </a:solidFill>
              </a:rPr>
              <a:t>Setiap harus orang berbeda perusahaannya</a:t>
            </a:r>
            <a:endParaRPr lang="en-US" sz="4000" b="0" dirty="0">
              <a:solidFill>
                <a:srgbClr val="FFFF00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284" y="2141621"/>
            <a:ext cx="11508316" cy="3741820"/>
          </a:xfrm>
        </p:spPr>
        <p:txBody>
          <a:bodyPr/>
          <a:lstStyle/>
          <a:p>
            <a:pPr marL="107950">
              <a:buClr>
                <a:schemeClr val="accent2"/>
              </a:buClr>
            </a:pPr>
            <a:r>
              <a:rPr lang="en-US" sz="2800"/>
              <a:t>Buatlah Analisis data suatu perusahaan dengan data triwulan dalam 3 tahun  dari idx dengan variable yang dicari seperti berikut: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/>
              <a:t>Jelaskan makna dari olahan data NPM!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/>
              <a:t>Jelaskan makna dari olahan data OPM!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/>
              <a:t>Jelaskan makna dari olahan data ROA!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/>
              <a:t>Jelaskan makna dari olahan data ROE!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/>
              <a:t>Apa yang dapat disimpulkan dari kondisi keuangan perusahaan tersebut?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2639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479" y="3116179"/>
            <a:ext cx="6016805" cy="1616252"/>
          </a:xfrm>
        </p:spPr>
        <p:txBody>
          <a:bodyPr>
            <a:normAutofit/>
          </a:bodyPr>
          <a:lstStyle/>
          <a:p>
            <a:r>
              <a:rPr lang="en-US" sz="8800"/>
              <a:t>Terimakasih</a:t>
            </a:r>
            <a:r>
              <a:rPr lang="en-US" sz="8800" b="0"/>
              <a:t>.</a:t>
            </a:r>
            <a:endParaRPr lang="en-US" sz="8800" b="0" dirty="0"/>
          </a:p>
        </p:txBody>
      </p:sp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Sumber- Sumber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484533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Data saham Perusahaan Go Public </a:t>
            </a:r>
          </a:p>
          <a:p>
            <a:pPr>
              <a:buClr>
                <a:schemeClr val="accent2"/>
              </a:buClr>
            </a:pPr>
            <a:r>
              <a:rPr lang="en-US">
                <a:solidFill>
                  <a:srgbClr val="FFFF00"/>
                </a:solidFill>
              </a:rPr>
              <a:t>      Link :   https</a:t>
            </a:r>
            <a:r>
              <a:rPr lang="en-US" dirty="0">
                <a:solidFill>
                  <a:srgbClr val="FFFF00"/>
                </a:solidFill>
              </a:rPr>
              <a:t>://idx.co.id/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Data </a:t>
            </a:r>
            <a:r>
              <a:rPr lang="en-US" dirty="0" err="1"/>
              <a:t>Perdagangan</a:t>
            </a:r>
            <a:r>
              <a:rPr lang="en-US" dirty="0"/>
              <a:t>. </a:t>
            </a:r>
          </a:p>
          <a:p>
            <a:pPr>
              <a:buClr>
                <a:schemeClr val="accent2"/>
              </a:buClr>
            </a:pPr>
            <a:r>
              <a:rPr lang="en-US">
                <a:solidFill>
                  <a:srgbClr val="FFFF00"/>
                </a:solidFill>
              </a:rPr>
              <a:t>      </a:t>
            </a:r>
            <a:r>
              <a:rPr lang="en-US" dirty="0">
                <a:solidFill>
                  <a:srgbClr val="FFFF00"/>
                </a:solidFill>
              </a:rPr>
              <a:t>Link :    https://id.tradingview.com/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Data </a:t>
            </a:r>
            <a:r>
              <a:rPr lang="en-US" dirty="0" err="1"/>
              <a:t>Investasi</a:t>
            </a:r>
            <a:r>
              <a:rPr lang="en-US" dirty="0"/>
              <a:t>.</a:t>
            </a:r>
          </a:p>
          <a:p>
            <a:pPr>
              <a:buClr>
                <a:schemeClr val="accent2"/>
              </a:buClr>
            </a:pPr>
            <a:r>
              <a:rPr lang="en-US">
                <a:solidFill>
                  <a:srgbClr val="FFFF00"/>
                </a:solidFill>
              </a:rPr>
              <a:t>      Link </a:t>
            </a:r>
            <a:r>
              <a:rPr lang="en-US" dirty="0">
                <a:solidFill>
                  <a:srgbClr val="FFFF00"/>
                </a:solidFill>
              </a:rPr>
              <a:t>:   https://id.investing.com/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 Data dari website perusahaan sendiri</a:t>
            </a:r>
          </a:p>
          <a:p>
            <a:pPr>
              <a:buClr>
                <a:schemeClr val="accent2"/>
              </a:buClr>
            </a:pPr>
            <a:r>
              <a:rPr lang="en-US"/>
              <a:t>      Seperti : Bank Mandiri, Bank BCA, Bank BNI, dll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Data dari website luar</a:t>
            </a:r>
          </a:p>
          <a:p>
            <a:pPr>
              <a:buClr>
                <a:schemeClr val="accent2"/>
              </a:buClr>
            </a:pPr>
            <a:r>
              <a:rPr lang="en-US"/>
              <a:t>     Seperti </a:t>
            </a:r>
            <a:r>
              <a:rPr lang="en-US" dirty="0"/>
              <a:t>:  www.sgx.com, www.iextrading.com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595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119A8-4AE3-4C1D-AC84-84F8CA44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144576"/>
            <a:ext cx="9647680" cy="55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3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5A950-F0F6-42EF-BE09-9300F007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0" y="1951957"/>
            <a:ext cx="108108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1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07A87-1334-4D07-87D8-863712C38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481900"/>
            <a:ext cx="107727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2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0A879-FFBD-4698-ACAF-02587376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219325"/>
            <a:ext cx="107442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Indeks Saham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Indeks saham adalah ukuran statistic yang mencerminkan seluruh pergerakan harga atas sekumpulan saham yang dipilih berdasarkan kriteria dan metodologi tertentu dan evaluasi secara berkala. Tujuan/ manfaat dari indeks saham antara lain: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Mengukur sentiment pasar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Dijadikan produk investasi pasif seperti Reksa Dana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Benchmark bagi portofolio aktif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Proksi dalam mengukur dan membuat model pengembalian investasi (return), risiko sistematis, dan kinerja yang sesuai dengan risiko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Proksi untuk kelas asset pada alokasi aset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951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FE953-A912-422C-A1BF-8F2AF681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69" y="1385403"/>
            <a:ext cx="11643676" cy="48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27928_Hexagon presentation dark_AAS_v4" id="{00715B48-F6B0-4FD0-BA2D-34714F23D55A}" vid="{445656DE-313E-4A78-B834-A775A857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9C3589D-EF2D-4AF3-8B55-088F4B14D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40343A-75DB-4E03-95EA-4A75BA0D7FF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348</TotalTime>
  <Words>461</Words>
  <Application>Microsoft Office PowerPoint</Application>
  <PresentationFormat>Widescreen</PresentationFormat>
  <Paragraphs>107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Gill Sans SemiBold</vt:lpstr>
      <vt:lpstr>Times New Roman</vt:lpstr>
      <vt:lpstr>Office Theme</vt:lpstr>
      <vt:lpstr>ANALISIS BIG DATA KASUS AKUNTANSI</vt:lpstr>
      <vt:lpstr>PowerPoint Presentation</vt:lpstr>
      <vt:lpstr>Sumber- Sumber Data akuntansi</vt:lpstr>
      <vt:lpstr>Jenis –jenis Big Data akuntansi</vt:lpstr>
      <vt:lpstr>Jenis –jenis Big Data akuntansi</vt:lpstr>
      <vt:lpstr>Jenis –jenis Big Data akuntansi</vt:lpstr>
      <vt:lpstr>Jenis –jenis Big Data akuntansi</vt:lpstr>
      <vt:lpstr>Jenis –jenis Big Data akuntansi</vt:lpstr>
      <vt:lpstr>Jenis –jenis Big Data akuntansi</vt:lpstr>
      <vt:lpstr>Periode Waktu Data</vt:lpstr>
      <vt:lpstr>Periode Waktu Data</vt:lpstr>
      <vt:lpstr>Periode Waktu Data</vt:lpstr>
      <vt:lpstr>Periode Waktu Data</vt:lpstr>
      <vt:lpstr>Pencarian Data</vt:lpstr>
      <vt:lpstr>Pencarian Data</vt:lpstr>
      <vt:lpstr>Pencarian Data</vt:lpstr>
      <vt:lpstr>Pencarian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Tugas Perorangan Setiap harus orang berbeda perusahaannya</vt:lpstr>
      <vt:lpstr>Terimakasih.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BIG DATA KASUS BISNIS</dc:title>
  <dc:creator>deni</dc:creator>
  <cp:lastModifiedBy>deni</cp:lastModifiedBy>
  <cp:revision>34</cp:revision>
  <dcterms:created xsi:type="dcterms:W3CDTF">2021-11-17T13:25:50Z</dcterms:created>
  <dcterms:modified xsi:type="dcterms:W3CDTF">2021-11-25T01:10:20Z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