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259" r:id="rId6"/>
    <p:sldId id="271" r:id="rId7"/>
    <p:sldId id="316" r:id="rId8"/>
    <p:sldId id="317" r:id="rId9"/>
    <p:sldId id="318" r:id="rId10"/>
    <p:sldId id="319" r:id="rId11"/>
    <p:sldId id="291" r:id="rId12"/>
    <p:sldId id="320" r:id="rId13"/>
    <p:sldId id="321" r:id="rId14"/>
    <p:sldId id="322" r:id="rId15"/>
    <p:sldId id="323" r:id="rId16"/>
    <p:sldId id="324" r:id="rId17"/>
    <p:sldId id="325" r:id="rId18"/>
    <p:sldId id="327" r:id="rId19"/>
    <p:sldId id="328" r:id="rId20"/>
    <p:sldId id="329" r:id="rId21"/>
    <p:sldId id="330" r:id="rId22"/>
    <p:sldId id="331" r:id="rId23"/>
    <p:sldId id="290"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 initials="d" lastIdx="2" clrIdx="0">
    <p:extLst>
      <p:ext uri="{19B8F6BF-5375-455C-9EA6-DF929625EA0E}">
        <p15:presenceInfo xmlns:p15="http://schemas.microsoft.com/office/powerpoint/2012/main" userId="de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56F"/>
    <a:srgbClr val="3F3F3F"/>
    <a:srgbClr val="014067"/>
    <a:srgbClr val="014E7D"/>
    <a:srgbClr val="013657"/>
    <a:srgbClr val="014B79"/>
    <a:srgbClr val="0937C9"/>
    <a:srgbClr val="002774"/>
    <a:srgbClr val="929A4A"/>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9" autoAdjust="0"/>
    <p:restoredTop sz="94674" autoAdjust="0"/>
  </p:normalViewPr>
  <p:slideViewPr>
    <p:cSldViewPr snapToGrid="0" showGuides="1">
      <p:cViewPr varScale="1">
        <p:scale>
          <a:sx n="80" d="100"/>
          <a:sy n="80" d="100"/>
        </p:scale>
        <p:origin x="126" y="288"/>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D"/>
              <a:t>Trend harga telur ayam 2021</a:t>
            </a:r>
          </a:p>
        </c:rich>
      </c:tx>
      <c:overlay val="0"/>
      <c:spPr>
        <a:noFill/>
        <a:ln>
          <a:noFill/>
        </a:ln>
        <a:effectLst/>
      </c:spPr>
      <c:txPr>
        <a:bodyPr rot="0" spcFirstLastPara="1" vertOverflow="ellipsis" vert="horz" wrap="square" anchor="ctr" anchorCtr="1"/>
        <a:lstStyle/>
        <a:p>
          <a:pPr>
            <a:defRPr sz="216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Sheet1!$C$4:$C$9</c:f>
              <c:strCache>
                <c:ptCount val="6"/>
                <c:pt idx="0">
                  <c:v>Juni</c:v>
                </c:pt>
                <c:pt idx="1">
                  <c:v>Juli</c:v>
                </c:pt>
                <c:pt idx="2">
                  <c:v>Agustus</c:v>
                </c:pt>
                <c:pt idx="3">
                  <c:v>September</c:v>
                </c:pt>
                <c:pt idx="4">
                  <c:v>Oktober</c:v>
                </c:pt>
                <c:pt idx="5">
                  <c:v>Nopember</c:v>
                </c:pt>
              </c:strCache>
            </c:strRef>
          </c:cat>
          <c:val>
            <c:numRef>
              <c:f>Sheet1!$D$4:$D$9</c:f>
              <c:numCache>
                <c:formatCode>General</c:formatCode>
                <c:ptCount val="6"/>
                <c:pt idx="0">
                  <c:v>24171.94</c:v>
                </c:pt>
                <c:pt idx="1">
                  <c:v>21162.3</c:v>
                </c:pt>
                <c:pt idx="2">
                  <c:v>19913.53</c:v>
                </c:pt>
                <c:pt idx="3">
                  <c:v>21180.85</c:v>
                </c:pt>
                <c:pt idx="4">
                  <c:v>19913.53</c:v>
                </c:pt>
                <c:pt idx="5">
                  <c:v>23667.68</c:v>
                </c:pt>
              </c:numCache>
            </c:numRef>
          </c:val>
          <c:smooth val="0"/>
          <c:extLst>
            <c:ext xmlns:c16="http://schemas.microsoft.com/office/drawing/2014/chart" uri="{C3380CC4-5D6E-409C-BE32-E72D297353CC}">
              <c16:uniqueId val="{00000000-36A3-4DC3-8442-DB53020ACE31}"/>
            </c:ext>
          </c:extLst>
        </c:ser>
        <c:dLbls>
          <c:dLblPos val="ctr"/>
          <c:showLegendKey val="0"/>
          <c:showVal val="1"/>
          <c:showCatName val="0"/>
          <c:showSerName val="0"/>
          <c:showPercent val="0"/>
          <c:showBubbleSize val="0"/>
        </c:dLbls>
        <c:smooth val="0"/>
        <c:axId val="659085976"/>
        <c:axId val="659083352"/>
      </c:lineChart>
      <c:catAx>
        <c:axId val="659085976"/>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659083352"/>
        <c:crosses val="autoZero"/>
        <c:auto val="1"/>
        <c:lblAlgn val="ctr"/>
        <c:lblOffset val="100"/>
        <c:noMultiLvlLbl val="0"/>
      </c:catAx>
      <c:valAx>
        <c:axId val="6590833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659085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11/29/2021</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11/29/2021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66534080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dirty="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a:xfrm>
            <a:off x="95230" y="0"/>
            <a:ext cx="4428523" cy="5137089"/>
          </a:xfrm>
        </p:spPr>
      </p:pic>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995281" y="1528458"/>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5149516" y="2568543"/>
            <a:ext cx="5056587" cy="1383632"/>
          </a:xfrm>
        </p:spPr>
        <p:txBody>
          <a:bodyPr>
            <a:normAutofit fontScale="90000"/>
          </a:bodyPr>
          <a:lstStyle/>
          <a:p>
            <a:pPr algn="ctr"/>
            <a:r>
              <a:rPr lang="en-US"/>
              <a:t>ANALISIS BIG DATA KASUS LAYANAN PEMERINTAH</a:t>
            </a:r>
            <a:endParaRPr lang="en-US" b="0"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5352530" y="4559969"/>
            <a:ext cx="4854339" cy="697832"/>
          </a:xfrm>
        </p:spPr>
        <p:txBody>
          <a:bodyPr/>
          <a:lstStyle/>
          <a:p>
            <a:pPr algn="ctr"/>
            <a:r>
              <a:rPr lang="en-US"/>
              <a:t>Menampilkan Trend Data</a:t>
            </a:r>
            <a:endParaRPr lang="en-US" dirty="0"/>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1194521"/>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10</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6" name="Picture 5">
            <a:extLst>
              <a:ext uri="{FF2B5EF4-FFF2-40B4-BE49-F238E27FC236}">
                <a16:creationId xmlns:a16="http://schemas.microsoft.com/office/drawing/2014/main" id="{28FD6ADA-5809-45D8-B375-F44AA317876A}"/>
              </a:ext>
            </a:extLst>
          </p:cNvPr>
          <p:cNvPicPr>
            <a:picLocks noChangeAspect="1"/>
          </p:cNvPicPr>
          <p:nvPr/>
        </p:nvPicPr>
        <p:blipFill>
          <a:blip r:embed="rId2"/>
          <a:stretch>
            <a:fillRect/>
          </a:stretch>
        </p:blipFill>
        <p:spPr>
          <a:xfrm>
            <a:off x="705101" y="1585343"/>
            <a:ext cx="8968288" cy="5040347"/>
          </a:xfrm>
          <a:prstGeom prst="rect">
            <a:avLst/>
          </a:prstGeom>
        </p:spPr>
      </p:pic>
    </p:spTree>
    <p:extLst>
      <p:ext uri="{BB962C8B-B14F-4D97-AF65-F5344CB8AC3E}">
        <p14:creationId xmlns:p14="http://schemas.microsoft.com/office/powerpoint/2010/main" val="4171792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986583"/>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11</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Picture 4">
            <a:extLst>
              <a:ext uri="{FF2B5EF4-FFF2-40B4-BE49-F238E27FC236}">
                <a16:creationId xmlns:a16="http://schemas.microsoft.com/office/drawing/2014/main" id="{3746EA8D-8918-46C8-89E4-C174183DF356}"/>
              </a:ext>
            </a:extLst>
          </p:cNvPr>
          <p:cNvPicPr>
            <a:picLocks noChangeAspect="1"/>
          </p:cNvPicPr>
          <p:nvPr/>
        </p:nvPicPr>
        <p:blipFill>
          <a:blip r:embed="rId2"/>
          <a:stretch>
            <a:fillRect/>
          </a:stretch>
        </p:blipFill>
        <p:spPr>
          <a:xfrm>
            <a:off x="338530" y="1540035"/>
            <a:ext cx="8419127" cy="5181440"/>
          </a:xfrm>
          <a:prstGeom prst="rect">
            <a:avLst/>
          </a:prstGeom>
        </p:spPr>
      </p:pic>
    </p:spTree>
    <p:extLst>
      <p:ext uri="{BB962C8B-B14F-4D97-AF65-F5344CB8AC3E}">
        <p14:creationId xmlns:p14="http://schemas.microsoft.com/office/powerpoint/2010/main" val="120049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4" y="41428"/>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794084"/>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12</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a:extLst>
              <a:ext uri="{FF2B5EF4-FFF2-40B4-BE49-F238E27FC236}">
                <a16:creationId xmlns:a16="http://schemas.microsoft.com/office/drawing/2014/main" id="{46948B53-4AF7-46AE-B9B4-F6D8C38FA9A3}"/>
              </a:ext>
            </a:extLst>
          </p:cNvPr>
          <p:cNvPicPr>
            <a:picLocks noChangeAspect="1"/>
          </p:cNvPicPr>
          <p:nvPr/>
        </p:nvPicPr>
        <p:blipFill>
          <a:blip r:embed="rId2"/>
          <a:stretch>
            <a:fillRect/>
          </a:stretch>
        </p:blipFill>
        <p:spPr>
          <a:xfrm>
            <a:off x="3417325" y="1189546"/>
            <a:ext cx="8568491" cy="5531929"/>
          </a:xfrm>
          <a:prstGeom prst="rect">
            <a:avLst/>
          </a:prstGeom>
        </p:spPr>
      </p:pic>
      <p:sp>
        <p:nvSpPr>
          <p:cNvPr id="12" name="Text Placeholder 32">
            <a:extLst>
              <a:ext uri="{FF2B5EF4-FFF2-40B4-BE49-F238E27FC236}">
                <a16:creationId xmlns:a16="http://schemas.microsoft.com/office/drawing/2014/main" id="{DD76789B-9F22-4A86-947C-19A322D73DDE}"/>
              </a:ext>
            </a:extLst>
          </p:cNvPr>
          <p:cNvSpPr txBox="1">
            <a:spLocks/>
          </p:cNvSpPr>
          <p:nvPr/>
        </p:nvSpPr>
        <p:spPr>
          <a:xfrm>
            <a:off x="338531" y="2005263"/>
            <a:ext cx="2741554" cy="3048000"/>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US"/>
              <a:t>M</a:t>
            </a:r>
            <a:r>
              <a:rPr lang="en-ID"/>
              <a:t>encari data harga telur ayam di pasar Jakarta</a:t>
            </a:r>
            <a:endParaRPr lang="en-ID" dirty="0"/>
          </a:p>
        </p:txBody>
      </p:sp>
    </p:spTree>
    <p:extLst>
      <p:ext uri="{BB962C8B-B14F-4D97-AF65-F5344CB8AC3E}">
        <p14:creationId xmlns:p14="http://schemas.microsoft.com/office/powerpoint/2010/main" val="40904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986583"/>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13</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6" name="Picture 5">
            <a:extLst>
              <a:ext uri="{FF2B5EF4-FFF2-40B4-BE49-F238E27FC236}">
                <a16:creationId xmlns:a16="http://schemas.microsoft.com/office/drawing/2014/main" id="{48AF4E9F-A355-44A3-AFBC-54D6B81940BB}"/>
              </a:ext>
            </a:extLst>
          </p:cNvPr>
          <p:cNvPicPr>
            <a:picLocks noChangeAspect="1"/>
          </p:cNvPicPr>
          <p:nvPr/>
        </p:nvPicPr>
        <p:blipFill>
          <a:blip r:embed="rId2"/>
          <a:stretch>
            <a:fillRect/>
          </a:stretch>
        </p:blipFill>
        <p:spPr>
          <a:xfrm>
            <a:off x="3573379" y="1462737"/>
            <a:ext cx="8146130" cy="4970912"/>
          </a:xfrm>
          <a:prstGeom prst="rect">
            <a:avLst/>
          </a:prstGeom>
        </p:spPr>
      </p:pic>
      <p:sp>
        <p:nvSpPr>
          <p:cNvPr id="10" name="Text Placeholder 32">
            <a:extLst>
              <a:ext uri="{FF2B5EF4-FFF2-40B4-BE49-F238E27FC236}">
                <a16:creationId xmlns:a16="http://schemas.microsoft.com/office/drawing/2014/main" id="{36FB3640-95CC-4920-9714-46F51DDA76B1}"/>
              </a:ext>
            </a:extLst>
          </p:cNvPr>
          <p:cNvSpPr txBox="1">
            <a:spLocks/>
          </p:cNvSpPr>
          <p:nvPr/>
        </p:nvSpPr>
        <p:spPr>
          <a:xfrm>
            <a:off x="338531" y="2005263"/>
            <a:ext cx="3234848" cy="3048000"/>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ID"/>
              <a:t>Download data harga telur ayam di pasar Jakarta</a:t>
            </a:r>
            <a:endParaRPr lang="en-ID" dirty="0"/>
          </a:p>
        </p:txBody>
      </p:sp>
    </p:spTree>
    <p:extLst>
      <p:ext uri="{BB962C8B-B14F-4D97-AF65-F5344CB8AC3E}">
        <p14:creationId xmlns:p14="http://schemas.microsoft.com/office/powerpoint/2010/main" val="97104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986583"/>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14</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Picture 4">
            <a:extLst>
              <a:ext uri="{FF2B5EF4-FFF2-40B4-BE49-F238E27FC236}">
                <a16:creationId xmlns:a16="http://schemas.microsoft.com/office/drawing/2014/main" id="{9391075F-2E55-4238-8AA9-E5655C503427}"/>
              </a:ext>
            </a:extLst>
          </p:cNvPr>
          <p:cNvPicPr>
            <a:picLocks noChangeAspect="1"/>
          </p:cNvPicPr>
          <p:nvPr/>
        </p:nvPicPr>
        <p:blipFill>
          <a:blip r:embed="rId2"/>
          <a:stretch>
            <a:fillRect/>
          </a:stretch>
        </p:blipFill>
        <p:spPr>
          <a:xfrm>
            <a:off x="733926" y="1395287"/>
            <a:ext cx="10611853" cy="5230403"/>
          </a:xfrm>
          <a:prstGeom prst="rect">
            <a:avLst/>
          </a:prstGeom>
        </p:spPr>
      </p:pic>
      <p:sp>
        <p:nvSpPr>
          <p:cNvPr id="11" name="Speech Bubble: Rectangle 10">
            <a:extLst>
              <a:ext uri="{FF2B5EF4-FFF2-40B4-BE49-F238E27FC236}">
                <a16:creationId xmlns:a16="http://schemas.microsoft.com/office/drawing/2014/main" id="{DCD8D286-D844-4FAC-BE2E-33F7BAA7FEE2}"/>
              </a:ext>
            </a:extLst>
          </p:cNvPr>
          <p:cNvSpPr/>
          <p:nvPr/>
        </p:nvSpPr>
        <p:spPr>
          <a:xfrm>
            <a:off x="5676577" y="1874580"/>
            <a:ext cx="1961147" cy="1046747"/>
          </a:xfrm>
          <a:prstGeom prst="wedgeRectCallout">
            <a:avLst>
              <a:gd name="adj1" fmla="val -211631"/>
              <a:gd name="adj2" fmla="val -70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 komoditi Telur Ayam</a:t>
            </a:r>
            <a:endParaRPr lang="en-ID"/>
          </a:p>
        </p:txBody>
      </p:sp>
      <p:sp>
        <p:nvSpPr>
          <p:cNvPr id="12" name="Speech Bubble: Rectangle 11">
            <a:extLst>
              <a:ext uri="{FF2B5EF4-FFF2-40B4-BE49-F238E27FC236}">
                <a16:creationId xmlns:a16="http://schemas.microsoft.com/office/drawing/2014/main" id="{10455583-EE66-4BD0-A946-F3671B16927E}"/>
              </a:ext>
            </a:extLst>
          </p:cNvPr>
          <p:cNvSpPr/>
          <p:nvPr/>
        </p:nvSpPr>
        <p:spPr>
          <a:xfrm>
            <a:off x="5915527" y="3413300"/>
            <a:ext cx="1961147" cy="1046747"/>
          </a:xfrm>
          <a:prstGeom prst="wedgeRectCallout">
            <a:avLst>
              <a:gd name="adj1" fmla="val 178553"/>
              <a:gd name="adj2" fmla="val -14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 rata-rata harga telur ayam di Jakarta</a:t>
            </a:r>
            <a:endParaRPr lang="en-ID"/>
          </a:p>
        </p:txBody>
      </p:sp>
      <p:sp>
        <p:nvSpPr>
          <p:cNvPr id="8" name="Oval 7">
            <a:extLst>
              <a:ext uri="{FF2B5EF4-FFF2-40B4-BE49-F238E27FC236}">
                <a16:creationId xmlns:a16="http://schemas.microsoft.com/office/drawing/2014/main" id="{E2D49A4C-1851-4966-88E5-E6C44B507FC8}"/>
              </a:ext>
            </a:extLst>
          </p:cNvPr>
          <p:cNvSpPr/>
          <p:nvPr/>
        </p:nvSpPr>
        <p:spPr>
          <a:xfrm>
            <a:off x="10141855" y="2622884"/>
            <a:ext cx="463698" cy="42351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14" name="Oval 13">
            <a:extLst>
              <a:ext uri="{FF2B5EF4-FFF2-40B4-BE49-F238E27FC236}">
                <a16:creationId xmlns:a16="http://schemas.microsoft.com/office/drawing/2014/main" id="{DA315AA8-B2DA-4447-AD00-4498C86D8A0D}"/>
              </a:ext>
            </a:extLst>
          </p:cNvPr>
          <p:cNvSpPr/>
          <p:nvPr/>
        </p:nvSpPr>
        <p:spPr>
          <a:xfrm>
            <a:off x="781208" y="2390574"/>
            <a:ext cx="1187314" cy="423511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7" name="Speech Bubble: Rectangle 6">
            <a:extLst>
              <a:ext uri="{FF2B5EF4-FFF2-40B4-BE49-F238E27FC236}">
                <a16:creationId xmlns:a16="http://schemas.microsoft.com/office/drawing/2014/main" id="{0CE3F1D0-D48B-4BC8-BE6A-7C0BD34817A1}"/>
              </a:ext>
            </a:extLst>
          </p:cNvPr>
          <p:cNvSpPr/>
          <p:nvPr/>
        </p:nvSpPr>
        <p:spPr>
          <a:xfrm>
            <a:off x="1034716" y="2378072"/>
            <a:ext cx="1961147" cy="1046747"/>
          </a:xfrm>
          <a:prstGeom prst="wedgeRectCallout">
            <a:avLst>
              <a:gd name="adj1" fmla="val -36784"/>
              <a:gd name="adj2" fmla="val 154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Data pasar di Jakarta</a:t>
            </a:r>
            <a:endParaRPr lang="en-ID"/>
          </a:p>
        </p:txBody>
      </p:sp>
    </p:spTree>
    <p:extLst>
      <p:ext uri="{BB962C8B-B14F-4D97-AF65-F5344CB8AC3E}">
        <p14:creationId xmlns:p14="http://schemas.microsoft.com/office/powerpoint/2010/main" val="1922089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986583"/>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15</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a:extLst>
              <a:ext uri="{FF2B5EF4-FFF2-40B4-BE49-F238E27FC236}">
                <a16:creationId xmlns:a16="http://schemas.microsoft.com/office/drawing/2014/main" id="{B2D0F3B7-13EE-4561-B87C-4EF17920A275}"/>
              </a:ext>
            </a:extLst>
          </p:cNvPr>
          <p:cNvPicPr>
            <a:picLocks noChangeAspect="1"/>
          </p:cNvPicPr>
          <p:nvPr/>
        </p:nvPicPr>
        <p:blipFill>
          <a:blip r:embed="rId2"/>
          <a:stretch>
            <a:fillRect/>
          </a:stretch>
        </p:blipFill>
        <p:spPr>
          <a:xfrm>
            <a:off x="632458" y="1540034"/>
            <a:ext cx="11074268" cy="5264777"/>
          </a:xfrm>
          <a:prstGeom prst="rect">
            <a:avLst/>
          </a:prstGeom>
        </p:spPr>
      </p:pic>
      <p:pic>
        <p:nvPicPr>
          <p:cNvPr id="5" name="Picture 4">
            <a:extLst>
              <a:ext uri="{FF2B5EF4-FFF2-40B4-BE49-F238E27FC236}">
                <a16:creationId xmlns:a16="http://schemas.microsoft.com/office/drawing/2014/main" id="{6222347E-D0F9-49AE-AEA6-AA3F669D81BA}"/>
              </a:ext>
            </a:extLst>
          </p:cNvPr>
          <p:cNvPicPr>
            <a:picLocks noChangeAspect="1"/>
          </p:cNvPicPr>
          <p:nvPr/>
        </p:nvPicPr>
        <p:blipFill>
          <a:blip r:embed="rId3"/>
          <a:stretch>
            <a:fillRect/>
          </a:stretch>
        </p:blipFill>
        <p:spPr>
          <a:xfrm>
            <a:off x="8828307" y="6146800"/>
            <a:ext cx="1447800" cy="209550"/>
          </a:xfrm>
          <a:prstGeom prst="rect">
            <a:avLst/>
          </a:prstGeom>
        </p:spPr>
      </p:pic>
    </p:spTree>
    <p:extLst>
      <p:ext uri="{BB962C8B-B14F-4D97-AF65-F5344CB8AC3E}">
        <p14:creationId xmlns:p14="http://schemas.microsoft.com/office/powerpoint/2010/main" val="175634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986583"/>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16</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2" name="Table 5">
            <a:extLst>
              <a:ext uri="{FF2B5EF4-FFF2-40B4-BE49-F238E27FC236}">
                <a16:creationId xmlns:a16="http://schemas.microsoft.com/office/drawing/2014/main" id="{4122BA6C-1785-4FF9-B374-E3E3EBF77BB5}"/>
              </a:ext>
            </a:extLst>
          </p:cNvPr>
          <p:cNvGraphicFramePr>
            <a:graphicFrameLocks noGrp="1"/>
          </p:cNvGraphicFramePr>
          <p:nvPr>
            <p:extLst>
              <p:ext uri="{D42A27DB-BD31-4B8C-83A1-F6EECF244321}">
                <p14:modId xmlns:p14="http://schemas.microsoft.com/office/powerpoint/2010/main" val="741798039"/>
              </p:ext>
            </p:extLst>
          </p:nvPr>
        </p:nvGraphicFramePr>
        <p:xfrm>
          <a:off x="1838312" y="2460926"/>
          <a:ext cx="5962316" cy="2595880"/>
        </p:xfrm>
        <a:graphic>
          <a:graphicData uri="http://schemas.openxmlformats.org/drawingml/2006/table">
            <a:tbl>
              <a:tblPr firstRow="1" bandRow="1">
                <a:tableStyleId>{5C22544A-7EE6-4342-B048-85BDC9FD1C3A}</a:tableStyleId>
              </a:tblPr>
              <a:tblGrid>
                <a:gridCol w="1871579">
                  <a:extLst>
                    <a:ext uri="{9D8B030D-6E8A-4147-A177-3AD203B41FA5}">
                      <a16:colId xmlns:a16="http://schemas.microsoft.com/office/drawing/2014/main" val="1141271898"/>
                    </a:ext>
                  </a:extLst>
                </a:gridCol>
                <a:gridCol w="4090737">
                  <a:extLst>
                    <a:ext uri="{9D8B030D-6E8A-4147-A177-3AD203B41FA5}">
                      <a16:colId xmlns:a16="http://schemas.microsoft.com/office/drawing/2014/main" val="1164005947"/>
                    </a:ext>
                  </a:extLst>
                </a:gridCol>
              </a:tblGrid>
              <a:tr h="370840">
                <a:tc>
                  <a:txBody>
                    <a:bodyPr/>
                    <a:lstStyle/>
                    <a:p>
                      <a:r>
                        <a:rPr lang="en-US"/>
                        <a:t>Bulan</a:t>
                      </a:r>
                      <a:endParaRPr lang="en-ID"/>
                    </a:p>
                  </a:txBody>
                  <a:tcPr/>
                </a:tc>
                <a:tc>
                  <a:txBody>
                    <a:bodyPr/>
                    <a:lstStyle/>
                    <a:p>
                      <a:r>
                        <a:rPr lang="en-US"/>
                        <a:t>Rata-rata Harga Telur Ayam  tahun 2021</a:t>
                      </a:r>
                      <a:endParaRPr lang="en-ID"/>
                    </a:p>
                  </a:txBody>
                  <a:tcPr/>
                </a:tc>
                <a:extLst>
                  <a:ext uri="{0D108BD9-81ED-4DB2-BD59-A6C34878D82A}">
                    <a16:rowId xmlns:a16="http://schemas.microsoft.com/office/drawing/2014/main" val="2320714609"/>
                  </a:ext>
                </a:extLst>
              </a:tr>
              <a:tr h="370840">
                <a:tc>
                  <a:txBody>
                    <a:bodyPr/>
                    <a:lstStyle/>
                    <a:p>
                      <a:r>
                        <a:rPr lang="en-US" b="1"/>
                        <a:t>Juni</a:t>
                      </a:r>
                      <a:endParaRPr lang="en-ID" b="1"/>
                    </a:p>
                  </a:txBody>
                  <a:tcPr/>
                </a:tc>
                <a:tc>
                  <a:txBody>
                    <a:bodyPr/>
                    <a:lstStyle/>
                    <a:p>
                      <a:pPr algn="ctr" fontAlgn="b"/>
                      <a:r>
                        <a:rPr lang="en-ID"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24171.94</a:t>
                      </a:r>
                    </a:p>
                  </a:txBody>
                  <a:tcPr marL="9525" marR="9525" marT="9525" marB="0" anchor="b"/>
                </a:tc>
                <a:extLst>
                  <a:ext uri="{0D108BD9-81ED-4DB2-BD59-A6C34878D82A}">
                    <a16:rowId xmlns:a16="http://schemas.microsoft.com/office/drawing/2014/main" val="3700170124"/>
                  </a:ext>
                </a:extLst>
              </a:tr>
              <a:tr h="370840">
                <a:tc>
                  <a:txBody>
                    <a:bodyPr/>
                    <a:lstStyle/>
                    <a:p>
                      <a:r>
                        <a:rPr lang="en-US" b="1"/>
                        <a:t>Juli</a:t>
                      </a:r>
                      <a:endParaRPr lang="en-ID" b="1"/>
                    </a:p>
                  </a:txBody>
                  <a:tcPr/>
                </a:tc>
                <a:tc>
                  <a:txBody>
                    <a:bodyPr/>
                    <a:lstStyle/>
                    <a:p>
                      <a:pPr algn="ctr" fontAlgn="b"/>
                      <a:r>
                        <a:rPr lang="en-ID"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21162.30</a:t>
                      </a:r>
                    </a:p>
                  </a:txBody>
                  <a:tcPr marL="9525" marR="9525" marT="9525" marB="0" anchor="b"/>
                </a:tc>
                <a:extLst>
                  <a:ext uri="{0D108BD9-81ED-4DB2-BD59-A6C34878D82A}">
                    <a16:rowId xmlns:a16="http://schemas.microsoft.com/office/drawing/2014/main" val="92529686"/>
                  </a:ext>
                </a:extLst>
              </a:tr>
              <a:tr h="370840">
                <a:tc>
                  <a:txBody>
                    <a:bodyPr/>
                    <a:lstStyle/>
                    <a:p>
                      <a:r>
                        <a:rPr lang="en-US" b="1"/>
                        <a:t>Agustus</a:t>
                      </a:r>
                      <a:endParaRPr lang="en-ID" b="1"/>
                    </a:p>
                  </a:txBody>
                  <a:tcPr/>
                </a:tc>
                <a:tc>
                  <a:txBody>
                    <a:bodyPr/>
                    <a:lstStyle/>
                    <a:p>
                      <a:pPr algn="ctr" fontAlgn="b"/>
                      <a:r>
                        <a:rPr lang="en-ID" sz="2000" b="1" i="0" u="none" strike="noStrike" kern="1200">
                          <a:solidFill>
                            <a:srgbClr val="000000"/>
                          </a:solidFill>
                          <a:effectLst/>
                          <a:latin typeface="Times New Roman" panose="02020603050405020304" pitchFamily="18" charset="0"/>
                          <a:ea typeface="+mn-ea"/>
                          <a:cs typeface="Times New Roman" panose="02020603050405020304" pitchFamily="18" charset="0"/>
                        </a:rPr>
                        <a:t>19913.53</a:t>
                      </a:r>
                    </a:p>
                  </a:txBody>
                  <a:tcPr marL="9525" marR="9525" marT="9525" marB="0" anchor="b"/>
                </a:tc>
                <a:extLst>
                  <a:ext uri="{0D108BD9-81ED-4DB2-BD59-A6C34878D82A}">
                    <a16:rowId xmlns:a16="http://schemas.microsoft.com/office/drawing/2014/main" val="3728464170"/>
                  </a:ext>
                </a:extLst>
              </a:tr>
              <a:tr h="370840">
                <a:tc>
                  <a:txBody>
                    <a:bodyPr/>
                    <a:lstStyle/>
                    <a:p>
                      <a:r>
                        <a:rPr lang="en-US" b="1"/>
                        <a:t>September</a:t>
                      </a:r>
                      <a:endParaRPr lang="en-ID" b="1"/>
                    </a:p>
                  </a:txBody>
                  <a:tcPr/>
                </a:tc>
                <a:tc>
                  <a:txBody>
                    <a:bodyPr/>
                    <a:lstStyle/>
                    <a:p>
                      <a:pPr algn="ctr" fontAlgn="b"/>
                      <a:r>
                        <a:rPr lang="en-ID" sz="2000" b="1" i="0" u="none" strike="noStrike" kern="1200">
                          <a:solidFill>
                            <a:srgbClr val="000000"/>
                          </a:solidFill>
                          <a:effectLst/>
                          <a:latin typeface="Times New Roman" panose="02020603050405020304" pitchFamily="18" charset="0"/>
                          <a:ea typeface="+mn-ea"/>
                          <a:cs typeface="Times New Roman" panose="02020603050405020304" pitchFamily="18" charset="0"/>
                        </a:rPr>
                        <a:t>21180.85</a:t>
                      </a:r>
                    </a:p>
                  </a:txBody>
                  <a:tcPr marL="9525" marR="9525" marT="9525" marB="0" anchor="b"/>
                </a:tc>
                <a:extLst>
                  <a:ext uri="{0D108BD9-81ED-4DB2-BD59-A6C34878D82A}">
                    <a16:rowId xmlns:a16="http://schemas.microsoft.com/office/drawing/2014/main" val="3399299384"/>
                  </a:ext>
                </a:extLst>
              </a:tr>
              <a:tr h="370840">
                <a:tc>
                  <a:txBody>
                    <a:bodyPr/>
                    <a:lstStyle/>
                    <a:p>
                      <a:r>
                        <a:rPr lang="en-US" b="1"/>
                        <a:t>Oktober</a:t>
                      </a:r>
                      <a:endParaRPr lang="en-ID" b="1"/>
                    </a:p>
                  </a:txBody>
                  <a:tcPr/>
                </a:tc>
                <a:tc>
                  <a:txBody>
                    <a:bodyPr/>
                    <a:lstStyle/>
                    <a:p>
                      <a:pPr algn="ctr" fontAlgn="b"/>
                      <a:r>
                        <a:rPr lang="en-ID" sz="2000" b="1" i="0" u="none" strike="noStrike" kern="1200">
                          <a:solidFill>
                            <a:srgbClr val="000000"/>
                          </a:solidFill>
                          <a:effectLst/>
                          <a:latin typeface="Times New Roman" panose="02020603050405020304" pitchFamily="18" charset="0"/>
                          <a:ea typeface="+mn-ea"/>
                          <a:cs typeface="Times New Roman" panose="02020603050405020304" pitchFamily="18" charset="0"/>
                        </a:rPr>
                        <a:t>19913.53</a:t>
                      </a:r>
                    </a:p>
                  </a:txBody>
                  <a:tcPr marL="9525" marR="9525" marT="9525" marB="0" anchor="b"/>
                </a:tc>
                <a:extLst>
                  <a:ext uri="{0D108BD9-81ED-4DB2-BD59-A6C34878D82A}">
                    <a16:rowId xmlns:a16="http://schemas.microsoft.com/office/drawing/2014/main" val="1083714711"/>
                  </a:ext>
                </a:extLst>
              </a:tr>
              <a:tr h="370840">
                <a:tc>
                  <a:txBody>
                    <a:bodyPr/>
                    <a:lstStyle/>
                    <a:p>
                      <a:r>
                        <a:rPr lang="en-US" b="1"/>
                        <a:t>November</a:t>
                      </a:r>
                      <a:endParaRPr lang="en-ID" b="1"/>
                    </a:p>
                  </a:txBody>
                  <a:tcPr/>
                </a:tc>
                <a:tc>
                  <a:txBody>
                    <a:bodyPr/>
                    <a:lstStyle/>
                    <a:p>
                      <a:pPr algn="ctr" fontAlgn="b"/>
                      <a:r>
                        <a:rPr lang="en-ID" sz="2000" b="1" i="0" u="none" strike="noStrike">
                          <a:solidFill>
                            <a:srgbClr val="000000"/>
                          </a:solidFill>
                          <a:effectLst/>
                          <a:latin typeface="Times New Roman" panose="02020603050405020304" pitchFamily="18" charset="0"/>
                          <a:cs typeface="Times New Roman" panose="02020603050405020304" pitchFamily="18" charset="0"/>
                        </a:rPr>
                        <a:t>23667.68</a:t>
                      </a:r>
                    </a:p>
                  </a:txBody>
                  <a:tcPr marL="9525" marR="9525" marT="9525" marB="0" anchor="b"/>
                </a:tc>
                <a:extLst>
                  <a:ext uri="{0D108BD9-81ED-4DB2-BD59-A6C34878D82A}">
                    <a16:rowId xmlns:a16="http://schemas.microsoft.com/office/drawing/2014/main" val="1944512609"/>
                  </a:ext>
                </a:extLst>
              </a:tr>
            </a:tbl>
          </a:graphicData>
        </a:graphic>
      </p:graphicFrame>
      <p:sp>
        <p:nvSpPr>
          <p:cNvPr id="9" name="Speech Bubble: Rectangle 8">
            <a:extLst>
              <a:ext uri="{FF2B5EF4-FFF2-40B4-BE49-F238E27FC236}">
                <a16:creationId xmlns:a16="http://schemas.microsoft.com/office/drawing/2014/main" id="{A993B1D0-FF05-486B-88BB-66D98770ADC1}"/>
              </a:ext>
            </a:extLst>
          </p:cNvPr>
          <p:cNvSpPr/>
          <p:nvPr/>
        </p:nvSpPr>
        <p:spPr>
          <a:xfrm>
            <a:off x="8125481" y="1477107"/>
            <a:ext cx="1961147" cy="1046747"/>
          </a:xfrm>
          <a:prstGeom prst="wedgeRectCallout">
            <a:avLst>
              <a:gd name="adj1" fmla="val -94453"/>
              <a:gd name="adj2" fmla="val 1372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Data Rata-rata setiap bulan harga telur ayam</a:t>
            </a:r>
            <a:endParaRPr lang="en-ID" b="1">
              <a:solidFill>
                <a:schemeClr val="tx1"/>
              </a:solidFill>
            </a:endParaRPr>
          </a:p>
        </p:txBody>
      </p:sp>
    </p:spTree>
    <p:extLst>
      <p:ext uri="{BB962C8B-B14F-4D97-AF65-F5344CB8AC3E}">
        <p14:creationId xmlns:p14="http://schemas.microsoft.com/office/powerpoint/2010/main" val="103824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986583"/>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17</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Text Placeholder 32">
            <a:extLst>
              <a:ext uri="{FF2B5EF4-FFF2-40B4-BE49-F238E27FC236}">
                <a16:creationId xmlns:a16="http://schemas.microsoft.com/office/drawing/2014/main" id="{C3C16981-4AC6-4576-85BC-A9F5D55E837F}"/>
              </a:ext>
            </a:extLst>
          </p:cNvPr>
          <p:cNvSpPr txBox="1">
            <a:spLocks/>
          </p:cNvSpPr>
          <p:nvPr/>
        </p:nvSpPr>
        <p:spPr>
          <a:xfrm>
            <a:off x="80139" y="2723901"/>
            <a:ext cx="4612177" cy="3077379"/>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ID"/>
              <a:t>Pengolahan data untuk mencari trend menggunakan metode Trend Projection</a:t>
            </a:r>
            <a:endParaRPr lang="en-ID" dirty="0"/>
          </a:p>
        </p:txBody>
      </p:sp>
      <p:pic>
        <p:nvPicPr>
          <p:cNvPr id="14" name="Picture 13">
            <a:extLst>
              <a:ext uri="{FF2B5EF4-FFF2-40B4-BE49-F238E27FC236}">
                <a16:creationId xmlns:a16="http://schemas.microsoft.com/office/drawing/2014/main" id="{DB4EE4FF-B79D-4028-8673-71D2325432A4}"/>
              </a:ext>
            </a:extLst>
          </p:cNvPr>
          <p:cNvPicPr>
            <a:picLocks noChangeAspect="1"/>
          </p:cNvPicPr>
          <p:nvPr/>
        </p:nvPicPr>
        <p:blipFill>
          <a:blip r:embed="rId2"/>
          <a:stretch>
            <a:fillRect/>
          </a:stretch>
        </p:blipFill>
        <p:spPr>
          <a:xfrm>
            <a:off x="6623947" y="3906015"/>
            <a:ext cx="3274322" cy="2388329"/>
          </a:xfrm>
          <a:prstGeom prst="rect">
            <a:avLst/>
          </a:prstGeom>
        </p:spPr>
      </p:pic>
      <p:pic>
        <p:nvPicPr>
          <p:cNvPr id="19" name="Picture 18">
            <a:extLst>
              <a:ext uri="{FF2B5EF4-FFF2-40B4-BE49-F238E27FC236}">
                <a16:creationId xmlns:a16="http://schemas.microsoft.com/office/drawing/2014/main" id="{4F7B1BF9-9F81-49D5-B7D5-6D1633167461}"/>
              </a:ext>
            </a:extLst>
          </p:cNvPr>
          <p:cNvPicPr>
            <a:picLocks noChangeAspect="1"/>
          </p:cNvPicPr>
          <p:nvPr/>
        </p:nvPicPr>
        <p:blipFill>
          <a:blip r:embed="rId3"/>
          <a:stretch>
            <a:fillRect/>
          </a:stretch>
        </p:blipFill>
        <p:spPr>
          <a:xfrm>
            <a:off x="4635019" y="1480085"/>
            <a:ext cx="7252179" cy="2286013"/>
          </a:xfrm>
          <a:prstGeom prst="rect">
            <a:avLst/>
          </a:prstGeom>
        </p:spPr>
      </p:pic>
    </p:spTree>
    <p:extLst>
      <p:ext uri="{BB962C8B-B14F-4D97-AF65-F5344CB8AC3E}">
        <p14:creationId xmlns:p14="http://schemas.microsoft.com/office/powerpoint/2010/main" val="70690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986583"/>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18</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5" name="Table 4">
            <a:extLst>
              <a:ext uri="{FF2B5EF4-FFF2-40B4-BE49-F238E27FC236}">
                <a16:creationId xmlns:a16="http://schemas.microsoft.com/office/drawing/2014/main" id="{4B4DA49B-6191-4A8D-96AA-CFFA3FF42914}"/>
              </a:ext>
            </a:extLst>
          </p:cNvPr>
          <p:cNvGraphicFramePr>
            <a:graphicFrameLocks noGrp="1"/>
          </p:cNvGraphicFramePr>
          <p:nvPr>
            <p:extLst>
              <p:ext uri="{D42A27DB-BD31-4B8C-83A1-F6EECF244321}">
                <p14:modId xmlns:p14="http://schemas.microsoft.com/office/powerpoint/2010/main" val="2120682278"/>
              </p:ext>
            </p:extLst>
          </p:nvPr>
        </p:nvGraphicFramePr>
        <p:xfrm>
          <a:off x="2165350" y="1593850"/>
          <a:ext cx="7861300" cy="3421380"/>
        </p:xfrm>
        <a:graphic>
          <a:graphicData uri="http://schemas.openxmlformats.org/drawingml/2006/table">
            <a:tbl>
              <a:tblPr>
                <a:tableStyleId>{5C22544A-7EE6-4342-B048-85BDC9FD1C3A}</a:tableStyleId>
              </a:tblPr>
              <a:tblGrid>
                <a:gridCol w="608862">
                  <a:extLst>
                    <a:ext uri="{9D8B030D-6E8A-4147-A177-3AD203B41FA5}">
                      <a16:colId xmlns:a16="http://schemas.microsoft.com/office/drawing/2014/main" val="2851520381"/>
                    </a:ext>
                  </a:extLst>
                </a:gridCol>
                <a:gridCol w="1154301">
                  <a:extLst>
                    <a:ext uri="{9D8B030D-6E8A-4147-A177-3AD203B41FA5}">
                      <a16:colId xmlns:a16="http://schemas.microsoft.com/office/drawing/2014/main" val="835261989"/>
                    </a:ext>
                  </a:extLst>
                </a:gridCol>
                <a:gridCol w="596178">
                  <a:extLst>
                    <a:ext uri="{9D8B030D-6E8A-4147-A177-3AD203B41FA5}">
                      <a16:colId xmlns:a16="http://schemas.microsoft.com/office/drawing/2014/main" val="1370095217"/>
                    </a:ext>
                  </a:extLst>
                </a:gridCol>
                <a:gridCol w="1664858">
                  <a:extLst>
                    <a:ext uri="{9D8B030D-6E8A-4147-A177-3AD203B41FA5}">
                      <a16:colId xmlns:a16="http://schemas.microsoft.com/office/drawing/2014/main" val="3490275027"/>
                    </a:ext>
                  </a:extLst>
                </a:gridCol>
                <a:gridCol w="456647">
                  <a:extLst>
                    <a:ext uri="{9D8B030D-6E8A-4147-A177-3AD203B41FA5}">
                      <a16:colId xmlns:a16="http://schemas.microsoft.com/office/drawing/2014/main" val="1500512930"/>
                    </a:ext>
                  </a:extLst>
                </a:gridCol>
                <a:gridCol w="1512642">
                  <a:extLst>
                    <a:ext uri="{9D8B030D-6E8A-4147-A177-3AD203B41FA5}">
                      <a16:colId xmlns:a16="http://schemas.microsoft.com/office/drawing/2014/main" val="4072598761"/>
                    </a:ext>
                  </a:extLst>
                </a:gridCol>
                <a:gridCol w="485187">
                  <a:extLst>
                    <a:ext uri="{9D8B030D-6E8A-4147-A177-3AD203B41FA5}">
                      <a16:colId xmlns:a16="http://schemas.microsoft.com/office/drawing/2014/main" val="2100681510"/>
                    </a:ext>
                  </a:extLst>
                </a:gridCol>
                <a:gridCol w="1382625">
                  <a:extLst>
                    <a:ext uri="{9D8B030D-6E8A-4147-A177-3AD203B41FA5}">
                      <a16:colId xmlns:a16="http://schemas.microsoft.com/office/drawing/2014/main" val="2463790929"/>
                    </a:ext>
                  </a:extLst>
                </a:gridCol>
              </a:tblGrid>
              <a:tr h="342900">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ID" sz="3200" b="1" u="none" strike="noStrike">
                          <a:effectLst/>
                        </a:rPr>
                        <a:t>t</a:t>
                      </a:r>
                      <a:endParaRPr lang="en-ID" sz="32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ID" sz="3200" b="1" u="none" strike="noStrike">
                          <a:effectLst/>
                        </a:rPr>
                        <a:t> </a:t>
                      </a:r>
                      <a:endParaRPr lang="en-ID" sz="32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ID" sz="3200" b="1" u="none" strike="noStrike">
                          <a:effectLst/>
                        </a:rPr>
                        <a:t>Y</a:t>
                      </a:r>
                      <a:r>
                        <a:rPr lang="en-ID" sz="3200" b="1" u="none" strike="noStrike" baseline="-25000">
                          <a:effectLst/>
                        </a:rPr>
                        <a:t>t</a:t>
                      </a:r>
                      <a:endParaRPr lang="en-ID" sz="32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ID" sz="3200" b="1" u="none" strike="noStrike">
                          <a:effectLst/>
                        </a:rPr>
                        <a:t> </a:t>
                      </a:r>
                      <a:endParaRPr lang="en-ID" sz="32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ID" sz="3200" b="1" u="none" strike="noStrike">
                          <a:effectLst/>
                        </a:rPr>
                        <a:t>tY</a:t>
                      </a:r>
                      <a:r>
                        <a:rPr lang="en-ID" sz="3200" b="1" u="none" strike="noStrike" baseline="-25000">
                          <a:effectLst/>
                        </a:rPr>
                        <a:t>t</a:t>
                      </a:r>
                      <a:endParaRPr lang="en-ID" sz="32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ID" sz="3200" b="1" u="none" strike="noStrike">
                          <a:effectLst/>
                        </a:rPr>
                        <a:t> </a:t>
                      </a:r>
                      <a:endParaRPr lang="en-ID" sz="3200" b="1" i="0" u="none" strike="noStrike">
                        <a:solidFill>
                          <a:srgbClr val="FFFFFF"/>
                        </a:solidFill>
                        <a:effectLst/>
                        <a:latin typeface="Calibri" panose="020F0502020204030204" pitchFamily="34" charset="0"/>
                      </a:endParaRPr>
                    </a:p>
                  </a:txBody>
                  <a:tcPr marL="0" marR="0" marT="0" marB="0" anchor="ctr"/>
                </a:tc>
                <a:tc>
                  <a:txBody>
                    <a:bodyPr/>
                    <a:lstStyle/>
                    <a:p>
                      <a:pPr algn="ctr" rtl="0" fontAlgn="ctr"/>
                      <a:r>
                        <a:rPr lang="en-ID" sz="3200" b="1" u="none" strike="noStrike">
                          <a:effectLst/>
                        </a:rPr>
                        <a:t>t</a:t>
                      </a:r>
                      <a:r>
                        <a:rPr lang="en-ID" sz="3200" b="1" u="none" strike="noStrike" baseline="30000">
                          <a:effectLst/>
                        </a:rPr>
                        <a:t>2</a:t>
                      </a:r>
                      <a:endParaRPr lang="en-ID" sz="3200" b="1" i="0" u="none" strike="noStrike">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1826538633"/>
                  </a:ext>
                </a:extLst>
              </a:tr>
              <a:tr h="342900">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ID" sz="1800" u="none" strike="noStrike">
                          <a:effectLst/>
                        </a:rPr>
                        <a:t>1</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ctr"/>
                      <a:r>
                        <a:rPr lang="en-ID" sz="1800" u="none" strike="noStrike">
                          <a:effectLst/>
                        </a:rPr>
                        <a:t> </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b"/>
                      <a:r>
                        <a:rPr lang="en-ID" sz="2000" u="none" strike="noStrike">
                          <a:effectLst/>
                        </a:rPr>
                        <a:t>24171.94</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24171.94</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1</a:t>
                      </a:r>
                      <a:endParaRPr lang="en-ID" sz="20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425476785"/>
                  </a:ext>
                </a:extLst>
              </a:tr>
              <a:tr h="342900">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ID" sz="1800" u="none" strike="noStrike">
                          <a:effectLst/>
                        </a:rPr>
                        <a:t>2</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ctr"/>
                      <a:r>
                        <a:rPr lang="en-ID" sz="1800" u="none" strike="noStrike">
                          <a:effectLst/>
                        </a:rPr>
                        <a:t> </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b"/>
                      <a:r>
                        <a:rPr lang="en-ID" sz="2000" u="none" strike="noStrike">
                          <a:effectLst/>
                        </a:rPr>
                        <a:t>21162.3</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42324.6</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4</a:t>
                      </a:r>
                      <a:endParaRPr lang="en-ID" sz="20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643470738"/>
                  </a:ext>
                </a:extLst>
              </a:tr>
              <a:tr h="342900">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ID" sz="1800" u="none" strike="noStrike">
                          <a:effectLst/>
                        </a:rPr>
                        <a:t>3</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ctr"/>
                      <a:r>
                        <a:rPr lang="en-ID" sz="1800" u="none" strike="noStrike">
                          <a:effectLst/>
                        </a:rPr>
                        <a:t> </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b"/>
                      <a:r>
                        <a:rPr lang="en-ID" sz="2000" u="none" strike="noStrike">
                          <a:effectLst/>
                        </a:rPr>
                        <a:t>19913.53</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59740.59</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9</a:t>
                      </a:r>
                      <a:endParaRPr lang="en-ID" sz="20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757574095"/>
                  </a:ext>
                </a:extLst>
              </a:tr>
              <a:tr h="342900">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ID" sz="1800" u="none" strike="noStrike">
                          <a:effectLst/>
                        </a:rPr>
                        <a:t>4</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ctr"/>
                      <a:r>
                        <a:rPr lang="en-ID" sz="1800" u="none" strike="noStrike">
                          <a:effectLst/>
                        </a:rPr>
                        <a:t> </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b"/>
                      <a:r>
                        <a:rPr lang="en-ID" sz="2000" u="none" strike="noStrike">
                          <a:effectLst/>
                        </a:rPr>
                        <a:t>21180.85</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84723.4</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16</a:t>
                      </a:r>
                      <a:endParaRPr lang="en-ID" sz="20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864968873"/>
                  </a:ext>
                </a:extLst>
              </a:tr>
              <a:tr h="342900">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ID" sz="1800" u="none" strike="noStrike">
                          <a:effectLst/>
                        </a:rPr>
                        <a:t>5</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ctr"/>
                      <a:r>
                        <a:rPr lang="en-ID" sz="1800" u="none" strike="noStrike">
                          <a:effectLst/>
                        </a:rPr>
                        <a:t> </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b"/>
                      <a:r>
                        <a:rPr lang="en-ID" sz="2000" u="none" strike="noStrike">
                          <a:effectLst/>
                        </a:rPr>
                        <a:t>19913.53</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99567.65</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25</a:t>
                      </a:r>
                      <a:endParaRPr lang="en-ID" sz="20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754066208"/>
                  </a:ext>
                </a:extLst>
              </a:tr>
              <a:tr h="342900">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ctr" rtl="0" fontAlgn="ctr"/>
                      <a:r>
                        <a:rPr lang="en-ID" sz="1800" u="none" strike="noStrike">
                          <a:effectLst/>
                        </a:rPr>
                        <a:t>6</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ctr"/>
                      <a:r>
                        <a:rPr lang="en-ID" sz="1800" u="none" strike="noStrike">
                          <a:effectLst/>
                        </a:rPr>
                        <a:t> </a:t>
                      </a:r>
                      <a:endParaRPr lang="en-ID" sz="1800" b="1" i="0" u="none" strike="noStrike">
                        <a:solidFill>
                          <a:srgbClr val="3F3F3F"/>
                        </a:solidFill>
                        <a:effectLst/>
                        <a:latin typeface="Calibri" panose="020F0502020204030204" pitchFamily="34" charset="0"/>
                      </a:endParaRPr>
                    </a:p>
                  </a:txBody>
                  <a:tcPr marL="0" marR="0" marT="0" marB="0" anchor="ctr"/>
                </a:tc>
                <a:tc>
                  <a:txBody>
                    <a:bodyPr/>
                    <a:lstStyle/>
                    <a:p>
                      <a:pPr algn="ctr" rtl="0" fontAlgn="b"/>
                      <a:r>
                        <a:rPr lang="en-ID" sz="2000" u="none" strike="noStrike">
                          <a:effectLst/>
                        </a:rPr>
                        <a:t>23667.68</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142006.08</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 </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36</a:t>
                      </a:r>
                      <a:endParaRPr lang="en-ID" sz="20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854028727"/>
                  </a:ext>
                </a:extLst>
              </a:tr>
              <a:tr h="342900">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tc>
                <a:tc>
                  <a:txBody>
                    <a:bodyPr/>
                    <a:lstStyle/>
                    <a:p>
                      <a:pPr algn="ctr" rtl="0" fontAlgn="b"/>
                      <a:r>
                        <a:rPr lang="en-ID" sz="2000" u="none" strike="noStrike">
                          <a:effectLst/>
                        </a:rPr>
                        <a:t>21</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ID" sz="2000" u="none" strike="noStrike">
                          <a:effectLst/>
                        </a:rPr>
                        <a:t>21668.305</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452534.26</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ctr" rtl="0" fontAlgn="b"/>
                      <a:r>
                        <a:rPr lang="en-ID" sz="2000" u="none" strike="noStrike">
                          <a:effectLst/>
                        </a:rPr>
                        <a:t>91</a:t>
                      </a:r>
                      <a:endParaRPr lang="en-ID" sz="2000" b="1"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222667757"/>
                  </a:ext>
                </a:extLst>
              </a:tr>
              <a:tr h="200025">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62250662"/>
                  </a:ext>
                </a:extLst>
              </a:tr>
              <a:tr h="333375">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tc>
                <a:tc>
                  <a:txBody>
                    <a:bodyPr/>
                    <a:lstStyle/>
                    <a:p>
                      <a:pPr algn="ctr" rtl="0" fontAlgn="b"/>
                      <a:r>
                        <a:rPr lang="en-ID" sz="2000" u="none" strike="noStrike">
                          <a:effectLst/>
                        </a:rPr>
                        <a:t>3.5</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ctr" rtl="0" fontAlgn="b"/>
                      <a:r>
                        <a:rPr lang="en-ID" sz="2000" u="none" strike="noStrike">
                          <a:effectLst/>
                        </a:rPr>
                        <a:t>21668.305</a:t>
                      </a:r>
                      <a:endParaRPr lang="en-ID" sz="20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ID"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96600036"/>
                  </a:ext>
                </a:extLst>
              </a:tr>
            </a:tbl>
          </a:graphicData>
        </a:graphic>
      </p:graphicFrame>
      <p:pic>
        <p:nvPicPr>
          <p:cNvPr id="23" name="Picture 22">
            <a:extLst>
              <a:ext uri="{FF2B5EF4-FFF2-40B4-BE49-F238E27FC236}">
                <a16:creationId xmlns:a16="http://schemas.microsoft.com/office/drawing/2014/main" id="{9498D8EC-2F8B-428B-9D83-9F8000A32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466" y="4566443"/>
            <a:ext cx="390525" cy="279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CB82295F-FEBE-4130-9248-9786AA02A4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739" y="4162965"/>
            <a:ext cx="3556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F3F665E4-191B-4DA6-8D27-40E318F03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8356" y="4162965"/>
            <a:ext cx="3556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A7C99951-C1AA-4847-8F97-A225B54DE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392" y="4171938"/>
            <a:ext cx="3556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DDFC63F-8A4D-4493-A7CA-9FEED1DB4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774" y="4171938"/>
            <a:ext cx="355600" cy="2667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D5519990-1AE1-4801-B6A5-B42556E5B0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0" y="4541837"/>
            <a:ext cx="438150" cy="328613"/>
          </a:xfrm>
          <a:prstGeom prst="rect">
            <a:avLst/>
          </a:prstGeom>
          <a:noFill/>
          <a:extLst>
            <a:ext uri="{909E8E84-426E-40DD-AFC4-6F175D3DCCD1}">
              <a14:hiddenFill xmlns:a14="http://schemas.microsoft.com/office/drawing/2010/main">
                <a:solidFill>
                  <a:srgbClr val="FFFFFF"/>
                </a:solidFill>
              </a14:hiddenFill>
            </a:ext>
          </a:extLst>
        </p:spPr>
      </p:pic>
      <p:sp>
        <p:nvSpPr>
          <p:cNvPr id="32" name="Text Placeholder 32">
            <a:extLst>
              <a:ext uri="{FF2B5EF4-FFF2-40B4-BE49-F238E27FC236}">
                <a16:creationId xmlns:a16="http://schemas.microsoft.com/office/drawing/2014/main" id="{E8BE826C-A12D-4E01-9614-0DA7C3EA7D07}"/>
              </a:ext>
            </a:extLst>
          </p:cNvPr>
          <p:cNvSpPr txBox="1">
            <a:spLocks/>
          </p:cNvSpPr>
          <p:nvPr/>
        </p:nvSpPr>
        <p:spPr>
          <a:xfrm>
            <a:off x="1340100" y="5280588"/>
            <a:ext cx="2700254" cy="553452"/>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US"/>
              <a:t>b</a:t>
            </a:r>
            <a:r>
              <a:rPr lang="en-US" baseline="-25000"/>
              <a:t>1</a:t>
            </a:r>
            <a:r>
              <a:rPr lang="en-US"/>
              <a:t> </a:t>
            </a:r>
            <a:r>
              <a:rPr lang="en-US" sz="2800"/>
              <a:t>=  </a:t>
            </a:r>
            <a:r>
              <a:rPr lang="en-ID" sz="2000" b="1" i="0" u="none" strike="noStrike">
                <a:effectLst/>
                <a:latin typeface="Times New Roman" panose="02020603050405020304" pitchFamily="18" charset="0"/>
              </a:rPr>
              <a:t>21525.44</a:t>
            </a:r>
            <a:r>
              <a:rPr lang="en-ID" sz="2800"/>
              <a:t> </a:t>
            </a:r>
            <a:r>
              <a:rPr lang="en-US" sz="2800"/>
              <a:t> </a:t>
            </a:r>
            <a:endParaRPr lang="en-ID" dirty="0"/>
          </a:p>
        </p:txBody>
      </p:sp>
      <p:sp>
        <p:nvSpPr>
          <p:cNvPr id="34" name="Text Placeholder 32">
            <a:extLst>
              <a:ext uri="{FF2B5EF4-FFF2-40B4-BE49-F238E27FC236}">
                <a16:creationId xmlns:a16="http://schemas.microsoft.com/office/drawing/2014/main" id="{63A124AA-C432-4F98-9090-55C8F291EC82}"/>
              </a:ext>
            </a:extLst>
          </p:cNvPr>
          <p:cNvSpPr txBox="1">
            <a:spLocks/>
          </p:cNvSpPr>
          <p:nvPr/>
        </p:nvSpPr>
        <p:spPr>
          <a:xfrm>
            <a:off x="1319212" y="5690726"/>
            <a:ext cx="2700254" cy="553452"/>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US"/>
              <a:t>b</a:t>
            </a:r>
            <a:r>
              <a:rPr lang="en-US" baseline="-25000"/>
              <a:t>0</a:t>
            </a:r>
            <a:r>
              <a:rPr lang="en-US"/>
              <a:t> </a:t>
            </a:r>
            <a:r>
              <a:rPr lang="en-US" sz="3600"/>
              <a:t>=  </a:t>
            </a:r>
            <a:r>
              <a:rPr lang="en-ID" b="1" i="0" u="none" strike="noStrike">
                <a:effectLst/>
                <a:latin typeface="Times New Roman" panose="02020603050405020304" pitchFamily="18" charset="0"/>
              </a:rPr>
              <a:t>-</a:t>
            </a:r>
            <a:r>
              <a:rPr lang="en-ID" sz="2000" b="1" i="0" u="none" strike="noStrike">
                <a:effectLst/>
                <a:latin typeface="Times New Roman" panose="02020603050405020304" pitchFamily="18" charset="0"/>
              </a:rPr>
              <a:t>53670.73</a:t>
            </a:r>
            <a:r>
              <a:rPr lang="en-ID" sz="2000"/>
              <a:t> </a:t>
            </a:r>
            <a:endParaRPr lang="en-ID" dirty="0"/>
          </a:p>
        </p:txBody>
      </p:sp>
      <p:sp>
        <p:nvSpPr>
          <p:cNvPr id="35" name="Text Placeholder 32">
            <a:extLst>
              <a:ext uri="{FF2B5EF4-FFF2-40B4-BE49-F238E27FC236}">
                <a16:creationId xmlns:a16="http://schemas.microsoft.com/office/drawing/2014/main" id="{F2F1ED12-C12E-4141-A165-C2E8DBB2ED7F}"/>
              </a:ext>
            </a:extLst>
          </p:cNvPr>
          <p:cNvSpPr txBox="1">
            <a:spLocks/>
          </p:cNvSpPr>
          <p:nvPr/>
        </p:nvSpPr>
        <p:spPr>
          <a:xfrm>
            <a:off x="4939785" y="5414000"/>
            <a:ext cx="4733603" cy="553452"/>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US"/>
              <a:t>F</a:t>
            </a:r>
            <a:r>
              <a:rPr lang="en-US" baseline="-25000"/>
              <a:t>t</a:t>
            </a:r>
            <a:r>
              <a:rPr lang="en-US"/>
              <a:t> </a:t>
            </a:r>
            <a:r>
              <a:rPr lang="en-US" sz="3600"/>
              <a:t>=  </a:t>
            </a:r>
            <a:r>
              <a:rPr lang="en-ID" b="1" i="0" u="none" strike="noStrike">
                <a:effectLst/>
                <a:latin typeface="Times New Roman" panose="02020603050405020304" pitchFamily="18" charset="0"/>
              </a:rPr>
              <a:t>-</a:t>
            </a:r>
            <a:r>
              <a:rPr lang="en-ID" sz="2000" b="1" i="0" u="none" strike="noStrike">
                <a:effectLst/>
                <a:latin typeface="Times New Roman" panose="02020603050405020304" pitchFamily="18" charset="0"/>
              </a:rPr>
              <a:t>53670.73</a:t>
            </a:r>
            <a:r>
              <a:rPr lang="en-ID" b="1" i="0" u="none" strike="noStrike">
                <a:effectLst/>
                <a:latin typeface="Times New Roman" panose="02020603050405020304" pitchFamily="18" charset="0"/>
              </a:rPr>
              <a:t> + </a:t>
            </a:r>
            <a:r>
              <a:rPr lang="en-ID" sz="2000" b="1" i="0" u="none" strike="noStrike">
                <a:effectLst/>
                <a:latin typeface="Times New Roman" panose="02020603050405020304" pitchFamily="18" charset="0"/>
              </a:rPr>
              <a:t>21525.44 </a:t>
            </a:r>
            <a:r>
              <a:rPr lang="en-ID" sz="3200" b="1" i="0" u="none" strike="noStrike">
                <a:effectLst/>
                <a:latin typeface="Times New Roman" panose="02020603050405020304" pitchFamily="18" charset="0"/>
              </a:rPr>
              <a:t>t</a:t>
            </a:r>
            <a:r>
              <a:rPr lang="en-ID" sz="3200"/>
              <a:t> </a:t>
            </a:r>
            <a:endParaRPr lang="en-ID" dirty="0"/>
          </a:p>
        </p:txBody>
      </p:sp>
    </p:spTree>
    <p:extLst>
      <p:ext uri="{BB962C8B-B14F-4D97-AF65-F5344CB8AC3E}">
        <p14:creationId xmlns:p14="http://schemas.microsoft.com/office/powerpoint/2010/main" val="558909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986583"/>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19</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10" name="Chart 9">
            <a:extLst>
              <a:ext uri="{FF2B5EF4-FFF2-40B4-BE49-F238E27FC236}">
                <a16:creationId xmlns:a16="http://schemas.microsoft.com/office/drawing/2014/main" id="{7781A546-8AE2-4425-A261-0F16364B76A2}"/>
              </a:ext>
            </a:extLst>
          </p:cNvPr>
          <p:cNvGraphicFramePr>
            <a:graphicFrameLocks/>
          </p:cNvGraphicFramePr>
          <p:nvPr>
            <p:extLst>
              <p:ext uri="{D42A27DB-BD31-4B8C-83A1-F6EECF244321}">
                <p14:modId xmlns:p14="http://schemas.microsoft.com/office/powerpoint/2010/main" val="3289016976"/>
              </p:ext>
            </p:extLst>
          </p:nvPr>
        </p:nvGraphicFramePr>
        <p:xfrm>
          <a:off x="1251283" y="1540035"/>
          <a:ext cx="9336506" cy="4993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952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a:xfrm>
            <a:off x="6604000" y="0"/>
            <a:ext cx="5588000" cy="6872249"/>
          </a:xfrm>
        </p:spPr>
      </p:pic>
      <p:sp>
        <p:nvSpPr>
          <p:cNvPr id="11" name="Footer Placeholder 10">
            <a:extLst>
              <a:ext uri="{FF2B5EF4-FFF2-40B4-BE49-F238E27FC236}">
                <a16:creationId xmlns:a16="http://schemas.microsoft.com/office/drawing/2014/main" id="{47F4D2C2-B71A-4089-A3FE-603C32706CA6}"/>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2</a:t>
            </a:fld>
            <a:endParaRPr lang="en-US" dirty="0"/>
          </a:p>
        </p:txBody>
      </p:sp>
      <p:sp>
        <p:nvSpPr>
          <p:cNvPr id="8" name="Title 3">
            <a:extLst>
              <a:ext uri="{FF2B5EF4-FFF2-40B4-BE49-F238E27FC236}">
                <a16:creationId xmlns:a16="http://schemas.microsoft.com/office/drawing/2014/main" id="{7FCC1E8F-08EA-4C3A-A68A-8B9EA3828E4D}"/>
              </a:ext>
            </a:extLst>
          </p:cNvPr>
          <p:cNvSpPr txBox="1">
            <a:spLocks/>
          </p:cNvSpPr>
          <p:nvPr/>
        </p:nvSpPr>
        <p:spPr>
          <a:xfrm>
            <a:off x="108286" y="2973957"/>
            <a:ext cx="8325853" cy="2538024"/>
          </a:xfrm>
          <a:prstGeom prst="rect">
            <a:avLst/>
          </a:prstGeom>
        </p:spPr>
        <p:txBody>
          <a:bodyPr vert="horz" lIns="91440" tIns="45720" rIns="91440" bIns="0" rtlCol="0" anchor="b">
            <a:normAutofit fontScale="75000" lnSpcReduction="20000"/>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r>
              <a:rPr lang="en-US"/>
              <a:t>1. Sumber- Sumber Data Layanan Pemerintah</a:t>
            </a:r>
            <a:br>
              <a:rPr lang="en-US"/>
            </a:br>
            <a:r>
              <a:rPr lang="en-US"/>
              <a:t>2. Jenis-jenis Data Pemerintah</a:t>
            </a:r>
            <a:br>
              <a:rPr lang="en-US"/>
            </a:br>
            <a:r>
              <a:rPr lang="en-US"/>
              <a:t>3. Periode Waktu Data</a:t>
            </a:r>
            <a:br>
              <a:rPr lang="en-US"/>
            </a:br>
            <a:r>
              <a:rPr lang="en-US"/>
              <a:t>4. Pencarian Data</a:t>
            </a:r>
            <a:br>
              <a:rPr lang="en-US"/>
            </a:br>
            <a:r>
              <a:rPr lang="en-US"/>
              <a:t>5. Metode pengolahan Data</a:t>
            </a:r>
          </a:p>
          <a:p>
            <a:r>
              <a:rPr lang="en-US"/>
              <a:t>6. Analisis Data</a:t>
            </a:r>
            <a:endParaRPr lang="en-US" dirty="0"/>
          </a:p>
        </p:txBody>
      </p:sp>
      <p:sp>
        <p:nvSpPr>
          <p:cNvPr id="10" name="Title 3">
            <a:extLst>
              <a:ext uri="{FF2B5EF4-FFF2-40B4-BE49-F238E27FC236}">
                <a16:creationId xmlns:a16="http://schemas.microsoft.com/office/drawing/2014/main" id="{03C483F3-F5A3-47A1-89FA-6161666373BC}"/>
              </a:ext>
            </a:extLst>
          </p:cNvPr>
          <p:cNvSpPr txBox="1">
            <a:spLocks/>
          </p:cNvSpPr>
          <p:nvPr/>
        </p:nvSpPr>
        <p:spPr>
          <a:xfrm>
            <a:off x="108285" y="2122644"/>
            <a:ext cx="2310061" cy="810127"/>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r>
              <a:rPr lang="en-US">
                <a:cs typeface="+mj-cs"/>
              </a:rPr>
              <a:t>Agenda :</a:t>
            </a:r>
            <a:endParaRPr lang="en-US" dirty="0">
              <a:cs typeface="+mj-cs"/>
            </a:endParaRPr>
          </a:p>
        </p:txBody>
      </p:sp>
    </p:spTree>
    <p:extLst>
      <p:ext uri="{BB962C8B-B14F-4D97-AF65-F5344CB8AC3E}">
        <p14:creationId xmlns:p14="http://schemas.microsoft.com/office/powerpoint/2010/main" val="97200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150284" y="517358"/>
            <a:ext cx="8781406" cy="974558"/>
          </a:xfrm>
        </p:spPr>
        <p:txBody>
          <a:bodyPr>
            <a:normAutofit fontScale="90000"/>
          </a:bodyPr>
          <a:lstStyle/>
          <a:p>
            <a:r>
              <a:rPr lang="en-US" sz="4000" b="0"/>
              <a:t>Tugas Perorangan</a:t>
            </a:r>
            <a:br>
              <a:rPr lang="en-US" sz="4000" b="0"/>
            </a:br>
            <a:r>
              <a:rPr lang="en-US" sz="3100" b="0">
                <a:solidFill>
                  <a:srgbClr val="FFFF00"/>
                </a:solidFill>
              </a:rPr>
              <a:t>Setiap harus orang berbeda komoditinya</a:t>
            </a:r>
            <a:endParaRPr lang="en-US" sz="4000" b="0" dirty="0">
              <a:solidFill>
                <a:srgbClr val="FFFF00"/>
              </a:solidFill>
            </a:endParaRPr>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150284" y="2141621"/>
            <a:ext cx="11508316" cy="3741820"/>
          </a:xfrm>
        </p:spPr>
        <p:txBody>
          <a:bodyPr/>
          <a:lstStyle/>
          <a:p>
            <a:pPr marL="107950">
              <a:buClr>
                <a:schemeClr val="accent2"/>
              </a:buClr>
            </a:pPr>
            <a:r>
              <a:rPr lang="en-US" sz="2800"/>
              <a:t>Buatlah Analisis data trend dari satu komoditas bulanan dalam tahun 2021 dari bulan Januari – Nopember dengan tugas seperti berikut:</a:t>
            </a:r>
          </a:p>
          <a:p>
            <a:pPr marL="622300" indent="-514350">
              <a:buClr>
                <a:schemeClr val="accent2"/>
              </a:buClr>
              <a:buFont typeface="+mj-lt"/>
              <a:buAutoNum type="arabicPeriod"/>
            </a:pPr>
            <a:r>
              <a:rPr lang="en-US" sz="2800"/>
              <a:t>Buatlah data rata-rata pada satu komoditas setiap bulannya!</a:t>
            </a:r>
          </a:p>
          <a:p>
            <a:pPr marL="622300" indent="-514350">
              <a:buClr>
                <a:schemeClr val="accent2"/>
              </a:buClr>
              <a:buFont typeface="+mj-lt"/>
              <a:buAutoNum type="arabicPeriod"/>
            </a:pPr>
            <a:r>
              <a:rPr lang="en-US" sz="2800"/>
              <a:t>Buatlah persamaan trend dari komoditas tersebut!</a:t>
            </a:r>
          </a:p>
          <a:p>
            <a:pPr marL="622300" indent="-514350">
              <a:buClr>
                <a:schemeClr val="accent2"/>
              </a:buClr>
              <a:buFont typeface="+mj-lt"/>
              <a:buAutoNum type="arabicPeriod"/>
            </a:pPr>
            <a:r>
              <a:rPr lang="en-US" sz="2800"/>
              <a:t>Buatlah grafik trend dari komoditas tersebut!</a:t>
            </a:r>
          </a:p>
          <a:p>
            <a:pPr marL="622300" indent="-514350">
              <a:buClr>
                <a:schemeClr val="accent2"/>
              </a:buClr>
              <a:buFont typeface="+mj-lt"/>
              <a:buAutoNum type="arabicPeriod"/>
            </a:pPr>
            <a:r>
              <a:rPr lang="en-US" sz="2800"/>
              <a:t>Jelaskan makna dan kesimpulan dari grafik trend dari komoditas tersebut!</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20</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25263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a:xfrm>
            <a:off x="4378479" y="3116179"/>
            <a:ext cx="6016805" cy="1616252"/>
          </a:xfrm>
        </p:spPr>
        <p:txBody>
          <a:bodyPr>
            <a:normAutofit/>
          </a:bodyPr>
          <a:lstStyle/>
          <a:p>
            <a:r>
              <a:rPr lang="en-US" sz="8800"/>
              <a:t>Terimakasih</a:t>
            </a:r>
            <a:r>
              <a:rPr lang="en-US" sz="8800" b="0"/>
              <a:t>.</a:t>
            </a:r>
            <a:endParaRPr lang="en-US" sz="8800" b="0" dirty="0"/>
          </a:p>
        </p:txBody>
      </p:sp>
    </p:spTree>
    <p:extLst>
      <p:ext uri="{BB962C8B-B14F-4D97-AF65-F5344CB8AC3E}">
        <p14:creationId xmlns:p14="http://schemas.microsoft.com/office/powerpoint/2010/main" val="226095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2" y="232310"/>
            <a:ext cx="11985818" cy="752656"/>
          </a:xfrm>
        </p:spPr>
        <p:txBody>
          <a:bodyPr>
            <a:noAutofit/>
          </a:bodyPr>
          <a:lstStyle/>
          <a:p>
            <a:r>
              <a:rPr lang="en-US" sz="3600"/>
              <a:t>Perbedaan Big Data Bisnis dengan Layanan Pemerintahan</a:t>
            </a:r>
            <a:endParaRPr lang="en-US" sz="3600"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1419725"/>
            <a:ext cx="9960499" cy="4620127"/>
          </a:xfrm>
        </p:spPr>
        <p:txBody>
          <a:bodyPr/>
          <a:lstStyle/>
          <a:p>
            <a:pPr marL="342900" indent="-342900">
              <a:spcAft>
                <a:spcPts val="1200"/>
              </a:spcAft>
              <a:buClr>
                <a:schemeClr val="accent2"/>
              </a:buClr>
              <a:buFont typeface="Arial" panose="020B0604020202020204" pitchFamily="34" charset="0"/>
              <a:buChar char="•"/>
            </a:pPr>
            <a:r>
              <a:rPr lang="en-US" sz="2800"/>
              <a:t>Implementasi big data di layanan pemerintahan masih relatif baru dan sangat berbeda dengan dunia bisnis</a:t>
            </a:r>
          </a:p>
          <a:p>
            <a:pPr marL="342900" indent="-342900">
              <a:spcAft>
                <a:spcPts val="1200"/>
              </a:spcAft>
              <a:buClr>
                <a:schemeClr val="accent2"/>
              </a:buClr>
              <a:buFont typeface="Arial" panose="020B0604020202020204" pitchFamily="34" charset="0"/>
              <a:buChar char="•"/>
            </a:pPr>
            <a:r>
              <a:rPr lang="en-US" sz="2800"/>
              <a:t>Penggunaan big data pada bisnis dan pemerintahan mempunyai perbedaan yang mendasar pada tujuan dan nilai</a:t>
            </a:r>
          </a:p>
          <a:p>
            <a:pPr marL="342900" indent="-342900">
              <a:spcAft>
                <a:spcPts val="1200"/>
              </a:spcAft>
              <a:buClr>
                <a:schemeClr val="accent2"/>
              </a:buClr>
              <a:buFont typeface="Arial" panose="020B0604020202020204" pitchFamily="34" charset="0"/>
              <a:buChar char="•"/>
            </a:pPr>
            <a:r>
              <a:rPr lang="en-US" sz="2800"/>
              <a:t>Keputusan yang diambil dalam bisnis adalah keputusan jangka pendek dan dengan jumlah proses pengambilan keputusan yang terbatas dalam lingkungan pasar yang kompetitif. </a:t>
            </a:r>
            <a:endParaRPr lang="en-US" sz="2800" dirty="0"/>
          </a:p>
          <a:p>
            <a:pPr>
              <a:buClr>
                <a:schemeClr val="accent2"/>
              </a:buClr>
            </a:pPr>
            <a:r>
              <a:rPr lang="en-US" sz="2800">
                <a:solidFill>
                  <a:srgbClr val="FFFF00"/>
                </a:solidFill>
              </a:rPr>
              <a:t>      </a:t>
            </a:r>
            <a:endParaRPr lang="en-US" sz="2800"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3</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146971" y="226509"/>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04595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2" y="232310"/>
            <a:ext cx="11985818" cy="752656"/>
          </a:xfrm>
        </p:spPr>
        <p:txBody>
          <a:bodyPr>
            <a:noAutofit/>
          </a:bodyPr>
          <a:lstStyle/>
          <a:p>
            <a:r>
              <a:rPr lang="en-US" sz="3600"/>
              <a:t>Perbedaan Big Data Bisnis dengan Layanan Pemerintahan</a:t>
            </a:r>
            <a:endParaRPr lang="en-US" sz="3600"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1419725"/>
            <a:ext cx="9960499" cy="4620127"/>
          </a:xfrm>
        </p:spPr>
        <p:txBody>
          <a:bodyPr/>
          <a:lstStyle/>
          <a:p>
            <a:pPr marL="342900" indent="-342900">
              <a:spcAft>
                <a:spcPts val="1200"/>
              </a:spcAft>
              <a:buClr>
                <a:schemeClr val="accent2"/>
              </a:buClr>
              <a:buFont typeface="Arial" panose="020B0604020202020204" pitchFamily="34" charset="0"/>
              <a:buChar char="•"/>
            </a:pPr>
            <a:r>
              <a:rPr lang="en-US" sz="2800"/>
              <a:t>Tujuan pada layanan pemerintah adalah untuk mempertahankan stabilitas domestik dalam mencapai pembangunan berkelanjutan, mengamankan hak-hak dasar warga negara, dan memajukan kesejahteraan masyarakat dan pertumbuhan ekonomi.</a:t>
            </a:r>
          </a:p>
          <a:p>
            <a:pPr marL="342900" indent="-342900">
              <a:spcAft>
                <a:spcPts val="1200"/>
              </a:spcAft>
              <a:buClr>
                <a:schemeClr val="accent2"/>
              </a:buClr>
              <a:buFont typeface="Arial" panose="020B0604020202020204" pitchFamily="34" charset="0"/>
              <a:buChar char="•"/>
            </a:pPr>
            <a:r>
              <a:rPr lang="en-US" sz="2800"/>
              <a:t>Tujuan pada bisnis adalah untuk mendapatkan keuntungan dengan melakukan penyediaan barnag dan jasa, membangun keunggulan kompetitif, memuaskan konsumen dan pemangku kepentingan lain dengan menambahkan nilai tambah</a:t>
            </a:r>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4</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146971" y="226509"/>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11439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2" y="232310"/>
            <a:ext cx="11985818" cy="752656"/>
          </a:xfrm>
        </p:spPr>
        <p:txBody>
          <a:bodyPr>
            <a:noAutofit/>
          </a:bodyPr>
          <a:lstStyle/>
          <a:p>
            <a:r>
              <a:rPr lang="en-US" sz="3600"/>
              <a:t>Perbedaan Big Data Bisnis dengan Layanan Pemerintahan</a:t>
            </a:r>
            <a:endParaRPr lang="en-US" sz="3600"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1419725"/>
            <a:ext cx="9960499" cy="4620127"/>
          </a:xfrm>
        </p:spPr>
        <p:txBody>
          <a:bodyPr/>
          <a:lstStyle/>
          <a:p>
            <a:pPr marL="342900" indent="-342900">
              <a:spcAft>
                <a:spcPts val="1200"/>
              </a:spcAft>
              <a:buClr>
                <a:schemeClr val="accent2"/>
              </a:buClr>
              <a:buFont typeface="Arial" panose="020B0604020202020204" pitchFamily="34" charset="0"/>
              <a:buChar char="•"/>
            </a:pPr>
            <a:r>
              <a:rPr lang="en-US" sz="2800"/>
              <a:t>Keputusan yang diambil pemerintah biasanya memakan waktu yang lebih lama dan membutuhkan kesepakatan Bersama dari setiap pemangku kepentingan baik pemerintah dan masyarakat.</a:t>
            </a:r>
          </a:p>
          <a:p>
            <a:pPr marL="342900" indent="-342900">
              <a:spcAft>
                <a:spcPts val="1200"/>
              </a:spcAft>
              <a:buClr>
                <a:schemeClr val="accent2"/>
              </a:buClr>
              <a:buFont typeface="Arial" panose="020B0604020202020204" pitchFamily="34" charset="0"/>
              <a:buChar char="•"/>
            </a:pPr>
            <a:r>
              <a:rPr lang="en-US" sz="2800"/>
              <a:t>Keputusan yang diambil pada bisnis harus cepat untuk menghadapi tingkat persaingan global yang ketat</a:t>
            </a:r>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5</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146971" y="226509"/>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88607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2" y="232310"/>
            <a:ext cx="11985818" cy="752656"/>
          </a:xfrm>
        </p:spPr>
        <p:txBody>
          <a:bodyPr>
            <a:noAutofit/>
          </a:bodyPr>
          <a:lstStyle/>
          <a:p>
            <a:r>
              <a:rPr lang="en-US" sz="3600"/>
              <a:t>Perbedaan Big Data Bisnis dengan Layanan Pemerintahan</a:t>
            </a:r>
            <a:endParaRPr lang="en-US" sz="3600"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1419725"/>
            <a:ext cx="9960499" cy="4620127"/>
          </a:xfrm>
        </p:spPr>
        <p:txBody>
          <a:bodyPr/>
          <a:lstStyle/>
          <a:p>
            <a:pPr marL="342900" indent="-342900">
              <a:spcAft>
                <a:spcPts val="1200"/>
              </a:spcAft>
              <a:buClr>
                <a:schemeClr val="accent2"/>
              </a:buClr>
              <a:buFont typeface="Arial" panose="020B0604020202020204" pitchFamily="34" charset="0"/>
              <a:buChar char="•"/>
            </a:pPr>
            <a:r>
              <a:rPr lang="en-US" sz="2800"/>
              <a:t>Pelaksanaan pemanfaatan big data pada setiap tingkat dan cabagn di pemerintahan. Seperti tingkat vertical yaitu desa, kecamatan, kabupaten, provinsi, dan pusat. Setiap tingkat ada perwakilan dari masyarakatnya. Keputusan berada pada pemerintah dan perwakilan masyarakat pada setiap tingkatan</a:t>
            </a:r>
          </a:p>
          <a:p>
            <a:pPr marL="342900" indent="-342900">
              <a:spcAft>
                <a:spcPts val="1200"/>
              </a:spcAft>
              <a:buClr>
                <a:schemeClr val="accent2"/>
              </a:buClr>
              <a:buFont typeface="Arial" panose="020B0604020202020204" pitchFamily="34" charset="0"/>
              <a:buChar char="•"/>
            </a:pPr>
            <a:r>
              <a:rPr lang="en-US" sz="2800"/>
              <a:t>Pada bisnis memiliki tingkatan yang lebih sederhana, maka koordinasi dan pengambilan keputusan terletak pada top manajemen.</a:t>
            </a:r>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6</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146971" y="226509"/>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92493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10153006" cy="752656"/>
          </a:xfrm>
        </p:spPr>
        <p:txBody>
          <a:bodyPr>
            <a:normAutofit fontScale="90000"/>
          </a:bodyPr>
          <a:lstStyle/>
          <a:p>
            <a:r>
              <a:rPr lang="en-US"/>
              <a:t>Sumber- Sumber Data Layanan Pemerintahan</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1194521"/>
            <a:ext cx="10940787" cy="4845332"/>
          </a:xfrm>
        </p:spPr>
        <p:txBody>
          <a:bodyPr/>
          <a:lstStyle/>
          <a:p>
            <a:pPr marL="342900" indent="-342900">
              <a:buClr>
                <a:schemeClr val="accent2"/>
              </a:buClr>
              <a:buFont typeface="Arial" panose="020B0604020202020204" pitchFamily="34" charset="0"/>
              <a:buChar char="•"/>
            </a:pPr>
            <a:r>
              <a:rPr lang="en-US"/>
              <a:t>Perkembangan harga pangan di Jakarta yang update setiap hari </a:t>
            </a:r>
          </a:p>
          <a:p>
            <a:pPr>
              <a:buClr>
                <a:schemeClr val="accent2"/>
              </a:buClr>
            </a:pPr>
            <a:r>
              <a:rPr lang="en-US">
                <a:solidFill>
                  <a:srgbClr val="FFFF00"/>
                </a:solidFill>
              </a:rPr>
              <a:t>      Link :   https://infopangan.Jakarta.go.id</a:t>
            </a:r>
            <a:endParaRPr lang="en-US" dirty="0">
              <a:solidFill>
                <a:srgbClr val="FFFF00"/>
              </a:solidFill>
            </a:endParaRPr>
          </a:p>
          <a:p>
            <a:pPr marL="342900" indent="-342900">
              <a:buClr>
                <a:schemeClr val="accent2"/>
              </a:buClr>
              <a:buFont typeface="Arial" panose="020B0604020202020204" pitchFamily="34" charset="0"/>
              <a:buChar char="•"/>
            </a:pPr>
            <a:r>
              <a:rPr lang="en-US"/>
              <a:t>Perkembangan harga ikan dan produksi ikan seluruh Indonesia setiapp hari. </a:t>
            </a:r>
            <a:endParaRPr lang="en-US" dirty="0"/>
          </a:p>
          <a:p>
            <a:pPr>
              <a:buClr>
                <a:schemeClr val="accent2"/>
              </a:buClr>
            </a:pPr>
            <a:r>
              <a:rPr lang="en-US">
                <a:solidFill>
                  <a:srgbClr val="FFFF00"/>
                </a:solidFill>
              </a:rPr>
              <a:t>      </a:t>
            </a:r>
            <a:r>
              <a:rPr lang="en-US" dirty="0">
                <a:solidFill>
                  <a:srgbClr val="FFFF00"/>
                </a:solidFill>
              </a:rPr>
              <a:t>Link </a:t>
            </a:r>
            <a:r>
              <a:rPr lang="en-US">
                <a:solidFill>
                  <a:srgbClr val="FFFF00"/>
                </a:solidFill>
              </a:rPr>
              <a:t>:    http://pipp.djpt.kkp.go.id/</a:t>
            </a:r>
            <a:endParaRPr lang="en-US" dirty="0">
              <a:solidFill>
                <a:srgbClr val="FFFF00"/>
              </a:solidFill>
            </a:endParaRPr>
          </a:p>
          <a:p>
            <a:pPr marL="342900" indent="-342900">
              <a:buClr>
                <a:schemeClr val="accent2"/>
              </a:buClr>
              <a:buFont typeface="Arial" panose="020B0604020202020204" pitchFamily="34" charset="0"/>
              <a:buChar char="•"/>
            </a:pPr>
            <a:r>
              <a:rPr lang="en-US"/>
              <a:t>Sistem Informasi ketersediaan dan perkembangan harga bahan pokok di Jawa Timur.</a:t>
            </a:r>
            <a:endParaRPr lang="en-US" dirty="0"/>
          </a:p>
          <a:p>
            <a:pPr>
              <a:buClr>
                <a:schemeClr val="accent2"/>
              </a:buClr>
            </a:pPr>
            <a:r>
              <a:rPr lang="en-US">
                <a:solidFill>
                  <a:srgbClr val="FFFF00"/>
                </a:solidFill>
              </a:rPr>
              <a:t>      Link :   http://siskaperbapo.</a:t>
            </a:r>
            <a:r>
              <a:rPr lang="en-US" dirty="0">
                <a:solidFill>
                  <a:srgbClr val="FFFF00"/>
                </a:solidFill>
              </a:rPr>
              <a:t>com/</a:t>
            </a:r>
          </a:p>
          <a:p>
            <a:pPr marL="342900" indent="-342900">
              <a:buClr>
                <a:schemeClr val="accent2"/>
              </a:buClr>
              <a:buFont typeface="Arial" panose="020B0604020202020204" pitchFamily="34" charset="0"/>
              <a:buChar char="•"/>
            </a:pPr>
            <a:r>
              <a:rPr lang="en-US"/>
              <a:t> Sistem informasi data pemerintahan nasional</a:t>
            </a:r>
          </a:p>
          <a:p>
            <a:pPr>
              <a:buClr>
                <a:schemeClr val="accent2"/>
              </a:buClr>
            </a:pPr>
            <a:r>
              <a:rPr lang="en-US"/>
              <a:t>      Link : </a:t>
            </a:r>
            <a:r>
              <a:rPr lang="en-US">
                <a:solidFill>
                  <a:srgbClr val="FFFF00"/>
                </a:solidFill>
              </a:rPr>
              <a:t>http://bps.go.id/</a:t>
            </a:r>
            <a:endParaRPr lang="en-US"/>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7</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803767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1194521"/>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8</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6" name="Picture 5">
            <a:extLst>
              <a:ext uri="{FF2B5EF4-FFF2-40B4-BE49-F238E27FC236}">
                <a16:creationId xmlns:a16="http://schemas.microsoft.com/office/drawing/2014/main" id="{71E32040-7236-43C9-A87A-FCEC7A08BCE2}"/>
              </a:ext>
            </a:extLst>
          </p:cNvPr>
          <p:cNvPicPr>
            <a:picLocks noChangeAspect="1"/>
          </p:cNvPicPr>
          <p:nvPr/>
        </p:nvPicPr>
        <p:blipFill>
          <a:blip r:embed="rId2"/>
          <a:stretch>
            <a:fillRect/>
          </a:stretch>
        </p:blipFill>
        <p:spPr>
          <a:xfrm>
            <a:off x="733926" y="1747973"/>
            <a:ext cx="8233722" cy="4912557"/>
          </a:xfrm>
          <a:prstGeom prst="rect">
            <a:avLst/>
          </a:prstGeom>
        </p:spPr>
      </p:pic>
    </p:spTree>
    <p:extLst>
      <p:ext uri="{BB962C8B-B14F-4D97-AF65-F5344CB8AC3E}">
        <p14:creationId xmlns:p14="http://schemas.microsoft.com/office/powerpoint/2010/main" val="352723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a:xfrm>
            <a:off x="206183" y="232310"/>
            <a:ext cx="9467206" cy="752656"/>
          </a:xfrm>
        </p:spPr>
        <p:txBody>
          <a:bodyPr>
            <a:normAutofit fontScale="90000"/>
          </a:bodyPr>
          <a:lstStyle/>
          <a:p>
            <a:r>
              <a:rPr lang="en-US"/>
              <a:t>Jenis –jenis Big Data Layanan Pemerintah</a:t>
            </a:r>
            <a:endParaRPr lang="en-US" b="0" dirty="0"/>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a:xfrm>
            <a:off x="206184" y="1194521"/>
            <a:ext cx="10940787" cy="553452"/>
          </a:xfrm>
        </p:spPr>
        <p:txBody>
          <a:bodyPr/>
          <a:lstStyle/>
          <a:p>
            <a:pPr marL="342900" indent="-342900">
              <a:buClr>
                <a:schemeClr val="accent2"/>
              </a:buClr>
              <a:buFont typeface="Arial" panose="020B0604020202020204" pitchFamily="34" charset="0"/>
              <a:buChar char="•"/>
            </a:pPr>
            <a:r>
              <a:rPr lang="en-US"/>
              <a:t>https://infopangan.jakarta.go.id/</a:t>
            </a:r>
            <a:endParaRPr lang="en-US"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9</a:t>
            </a:fld>
            <a:endParaRPr lang="en-US" dirty="0"/>
          </a:p>
        </p:txBody>
      </p:sp>
      <p:sp>
        <p:nvSpPr>
          <p:cNvPr id="16" name="Rectangle 15">
            <a:extLst>
              <a:ext uri="{FF2B5EF4-FFF2-40B4-BE49-F238E27FC236}">
                <a16:creationId xmlns:a16="http://schemas.microsoft.com/office/drawing/2014/main" id="{0DB0882A-7F78-49B7-AFB9-29492FDCCB5C}"/>
              </a:ext>
            </a:extLst>
          </p:cNvPr>
          <p:cNvSpPr/>
          <p:nvPr/>
        </p:nvSpPr>
        <p:spPr>
          <a:xfrm>
            <a:off x="11020926" y="240632"/>
            <a:ext cx="866272" cy="55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Picture 4">
            <a:extLst>
              <a:ext uri="{FF2B5EF4-FFF2-40B4-BE49-F238E27FC236}">
                <a16:creationId xmlns:a16="http://schemas.microsoft.com/office/drawing/2014/main" id="{0704A66E-948E-4687-A963-F079A40F2197}"/>
              </a:ext>
            </a:extLst>
          </p:cNvPr>
          <p:cNvPicPr>
            <a:picLocks noChangeAspect="1"/>
          </p:cNvPicPr>
          <p:nvPr/>
        </p:nvPicPr>
        <p:blipFill>
          <a:blip r:embed="rId2"/>
          <a:stretch>
            <a:fillRect/>
          </a:stretch>
        </p:blipFill>
        <p:spPr>
          <a:xfrm>
            <a:off x="1045029" y="1605834"/>
            <a:ext cx="7814761" cy="4892655"/>
          </a:xfrm>
          <a:prstGeom prst="rect">
            <a:avLst/>
          </a:prstGeom>
        </p:spPr>
      </p:pic>
    </p:spTree>
    <p:extLst>
      <p:ext uri="{BB962C8B-B14F-4D97-AF65-F5344CB8AC3E}">
        <p14:creationId xmlns:p14="http://schemas.microsoft.com/office/powerpoint/2010/main" val="3288941151"/>
      </p:ext>
    </p:extLst>
  </p:cSld>
  <p:clrMapOvr>
    <a:masterClrMapping/>
  </p:clrMapOvr>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2.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40343A-75DB-4E03-95EA-4A75BA0D7FF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Hexagon presentation dark</Template>
  <TotalTime>593</TotalTime>
  <Words>855</Words>
  <Application>Microsoft Office PowerPoint</Application>
  <PresentationFormat>Widescreen</PresentationFormat>
  <Paragraphs>176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Gill Sans SemiBold</vt:lpstr>
      <vt:lpstr>Times New Roman</vt:lpstr>
      <vt:lpstr>Office Theme</vt:lpstr>
      <vt:lpstr>ANALISIS BIG DATA KASUS LAYANAN PEMERINTAH</vt:lpstr>
      <vt:lpstr>PowerPoint Presentation</vt:lpstr>
      <vt:lpstr>Perbedaan Big Data Bisnis dengan Layanan Pemerintahan</vt:lpstr>
      <vt:lpstr>Perbedaan Big Data Bisnis dengan Layanan Pemerintahan</vt:lpstr>
      <vt:lpstr>Perbedaan Big Data Bisnis dengan Layanan Pemerintahan</vt:lpstr>
      <vt:lpstr>Perbedaan Big Data Bisnis dengan Layanan Pemerintahan</vt:lpstr>
      <vt:lpstr>Sumber- Sumber Data Layanan Pemerintahan</vt:lpstr>
      <vt:lpstr>Jenis –jenis Big Data Layanan Pemerintah</vt:lpstr>
      <vt:lpstr>Jenis –jenis Big Data Layanan Pemerintah</vt:lpstr>
      <vt:lpstr>Jenis –jenis Big Data Layanan Pemerintah</vt:lpstr>
      <vt:lpstr>Jenis –jenis Big Data Layanan Pemerintah</vt:lpstr>
      <vt:lpstr>Jenis –jenis Big Data Layanan Pemerintah</vt:lpstr>
      <vt:lpstr>Jenis –jenis Big Data Layanan Pemerintah</vt:lpstr>
      <vt:lpstr>Jenis –jenis Big Data Layanan Pemerintah</vt:lpstr>
      <vt:lpstr>Jenis –jenis Big Data Layanan Pemerintah</vt:lpstr>
      <vt:lpstr>Jenis –jenis Big Data Layanan Pemerintah</vt:lpstr>
      <vt:lpstr>Jenis –jenis Big Data Layanan Pemerintah</vt:lpstr>
      <vt:lpstr>Jenis –jenis Big Data Layanan Pemerintah</vt:lpstr>
      <vt:lpstr>Jenis –jenis Big Data Layanan Pemerintah</vt:lpstr>
      <vt:lpstr>Tugas Perorangan Setiap harus orang berbeda komoditinya</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BIG DATA KASUS BISNIS</dc:title>
  <dc:creator>deni</dc:creator>
  <cp:lastModifiedBy>deni</cp:lastModifiedBy>
  <cp:revision>45</cp:revision>
  <dcterms:created xsi:type="dcterms:W3CDTF">2021-11-17T13:25:50Z</dcterms:created>
  <dcterms:modified xsi:type="dcterms:W3CDTF">2021-11-29T10:33:26Z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