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65" r:id="rId3"/>
  </p:sldMasterIdLst>
  <p:notesMasterIdLst>
    <p:notesMasterId r:id="rId61"/>
  </p:notesMasterIdLst>
  <p:sldIdLst>
    <p:sldId id="256" r:id="rId4"/>
    <p:sldId id="340" r:id="rId5"/>
    <p:sldId id="348" r:id="rId6"/>
    <p:sldId id="412" r:id="rId7"/>
    <p:sldId id="351" r:id="rId8"/>
    <p:sldId id="413" r:id="rId9"/>
    <p:sldId id="346" r:id="rId10"/>
    <p:sldId id="342" r:id="rId11"/>
    <p:sldId id="344" r:id="rId12"/>
    <p:sldId id="345" r:id="rId13"/>
    <p:sldId id="347" r:id="rId14"/>
    <p:sldId id="341" r:id="rId15"/>
    <p:sldId id="349" r:id="rId16"/>
    <p:sldId id="350" r:id="rId17"/>
    <p:sldId id="352" r:id="rId18"/>
    <p:sldId id="354" r:id="rId19"/>
    <p:sldId id="353" r:id="rId20"/>
    <p:sldId id="356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261" r:id="rId48"/>
    <p:sldId id="276" r:id="rId49"/>
    <p:sldId id="277" r:id="rId50"/>
    <p:sldId id="278" r:id="rId51"/>
    <p:sldId id="280" r:id="rId52"/>
    <p:sldId id="269" r:id="rId53"/>
    <p:sldId id="271" r:id="rId54"/>
    <p:sldId id="272" r:id="rId55"/>
    <p:sldId id="273" r:id="rId56"/>
    <p:sldId id="274" r:id="rId57"/>
    <p:sldId id="275" r:id="rId58"/>
    <p:sldId id="279" r:id="rId59"/>
    <p:sldId id="293" r:id="rId60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A"/>
    <a:srgbClr val="FFFFFF"/>
    <a:srgbClr val="CD5B4C"/>
    <a:srgbClr val="A80500"/>
    <a:srgbClr val="0453A1"/>
    <a:srgbClr val="A85406"/>
    <a:srgbClr val="06397B"/>
    <a:srgbClr val="0070C0"/>
    <a:srgbClr val="FFC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18EE2-0CEA-48A2-A818-8751C3675F9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15860-B149-41D9-8C4F-E37AA17E83CD}">
      <dgm:prSet phldrT="[Text]"/>
      <dgm:spPr/>
      <dgm:t>
        <a:bodyPr/>
        <a:lstStyle/>
        <a:p>
          <a:r>
            <a:rPr lang="en-US"/>
            <a:t>Challenges</a:t>
          </a:r>
        </a:p>
      </dgm:t>
    </dgm:pt>
    <dgm:pt modelId="{E6436120-4289-4446-B4F0-A420A211088C}" type="parTrans" cxnId="{468C3A15-ACEB-478B-B309-57C997E9DCB1}">
      <dgm:prSet/>
      <dgm:spPr/>
      <dgm:t>
        <a:bodyPr/>
        <a:lstStyle/>
        <a:p>
          <a:endParaRPr lang="en-US"/>
        </a:p>
      </dgm:t>
    </dgm:pt>
    <dgm:pt modelId="{FBDA5897-692E-486B-B25A-D844016696B9}" type="sibTrans" cxnId="{468C3A15-ACEB-478B-B309-57C997E9DCB1}">
      <dgm:prSet/>
      <dgm:spPr/>
      <dgm:t>
        <a:bodyPr/>
        <a:lstStyle/>
        <a:p>
          <a:endParaRPr lang="en-US"/>
        </a:p>
      </dgm:t>
    </dgm:pt>
    <dgm:pt modelId="{A5CA2870-3FB6-4E2B-9730-7D6080F22AEE}">
      <dgm:prSet phldrT="[Text]"/>
      <dgm:spPr/>
      <dgm:t>
        <a:bodyPr/>
        <a:lstStyle/>
        <a:p>
          <a:r>
            <a:rPr lang="en-US"/>
            <a:t>Privacy and Security</a:t>
          </a:r>
        </a:p>
      </dgm:t>
    </dgm:pt>
    <dgm:pt modelId="{FC52149B-903C-4B89-80CA-05F279211BC6}" type="parTrans" cxnId="{BDED19CF-707B-497C-87F4-ABCAB488D004}">
      <dgm:prSet/>
      <dgm:spPr/>
      <dgm:t>
        <a:bodyPr/>
        <a:lstStyle/>
        <a:p>
          <a:endParaRPr lang="en-US"/>
        </a:p>
      </dgm:t>
    </dgm:pt>
    <dgm:pt modelId="{40F929F0-05BB-4282-9610-426658132379}" type="sibTrans" cxnId="{BDED19CF-707B-497C-87F4-ABCAB488D004}">
      <dgm:prSet/>
      <dgm:spPr/>
      <dgm:t>
        <a:bodyPr/>
        <a:lstStyle/>
        <a:p>
          <a:endParaRPr lang="en-US"/>
        </a:p>
      </dgm:t>
    </dgm:pt>
    <dgm:pt modelId="{4F10FE71-51F4-4761-BD80-926373E0CDC7}">
      <dgm:prSet phldrT="[Text]"/>
      <dgm:spPr/>
      <dgm:t>
        <a:bodyPr/>
        <a:lstStyle/>
        <a:p>
          <a:r>
            <a:rPr lang="en-US"/>
            <a:t>Analytical Challenge</a:t>
          </a:r>
        </a:p>
      </dgm:t>
    </dgm:pt>
    <dgm:pt modelId="{38FD510A-68F0-415F-9819-3817A79C4B0E}" type="parTrans" cxnId="{EC6C1029-955F-4099-8703-D6667EE8A430}">
      <dgm:prSet/>
      <dgm:spPr/>
      <dgm:t>
        <a:bodyPr/>
        <a:lstStyle/>
        <a:p>
          <a:endParaRPr lang="en-US"/>
        </a:p>
      </dgm:t>
    </dgm:pt>
    <dgm:pt modelId="{62A8AA16-04BB-49C8-A4AF-E0EAA21C7268}" type="sibTrans" cxnId="{EC6C1029-955F-4099-8703-D6667EE8A430}">
      <dgm:prSet/>
      <dgm:spPr/>
      <dgm:t>
        <a:bodyPr/>
        <a:lstStyle/>
        <a:p>
          <a:endParaRPr lang="en-US"/>
        </a:p>
      </dgm:t>
    </dgm:pt>
    <dgm:pt modelId="{E8960575-6056-4B80-87B5-216CA7F72EFC}">
      <dgm:prSet phldrT="[Text]"/>
      <dgm:spPr/>
      <dgm:t>
        <a:bodyPr/>
        <a:lstStyle/>
        <a:p>
          <a:r>
            <a:rPr lang="en-US"/>
            <a:t>Technical Challenge</a:t>
          </a:r>
        </a:p>
      </dgm:t>
    </dgm:pt>
    <dgm:pt modelId="{37EE41CE-FCE0-419F-A527-3B70516A9373}" type="parTrans" cxnId="{7AAB8A3C-12D6-477D-920C-4D1ACE1B8AB5}">
      <dgm:prSet/>
      <dgm:spPr/>
      <dgm:t>
        <a:bodyPr/>
        <a:lstStyle/>
        <a:p>
          <a:endParaRPr lang="en-US"/>
        </a:p>
      </dgm:t>
    </dgm:pt>
    <dgm:pt modelId="{3EBD2B26-2C20-4625-B9E8-AF966B4A9FBD}" type="sibTrans" cxnId="{7AAB8A3C-12D6-477D-920C-4D1ACE1B8AB5}">
      <dgm:prSet/>
      <dgm:spPr/>
      <dgm:t>
        <a:bodyPr/>
        <a:lstStyle/>
        <a:p>
          <a:endParaRPr lang="en-US"/>
        </a:p>
      </dgm:t>
    </dgm:pt>
    <dgm:pt modelId="{1853483E-86E9-4C70-BCA2-1C02F8DD05B2}">
      <dgm:prSet phldrT="[Text]"/>
      <dgm:spPr/>
      <dgm:t>
        <a:bodyPr/>
        <a:lstStyle/>
        <a:p>
          <a:r>
            <a:rPr lang="en-US"/>
            <a:t>Human Resource</a:t>
          </a:r>
        </a:p>
      </dgm:t>
    </dgm:pt>
    <dgm:pt modelId="{CFC6D728-AD40-420C-8C1A-00E2C0224EFA}" type="parTrans" cxnId="{0E24E674-3A1A-4F3F-86A8-1A78F97FA9E0}">
      <dgm:prSet/>
      <dgm:spPr/>
      <dgm:t>
        <a:bodyPr/>
        <a:lstStyle/>
        <a:p>
          <a:endParaRPr lang="en-US"/>
        </a:p>
      </dgm:t>
    </dgm:pt>
    <dgm:pt modelId="{C8FD4AD5-BF97-4F6B-8746-BF1AA31F24E3}" type="sibTrans" cxnId="{0E24E674-3A1A-4F3F-86A8-1A78F97FA9E0}">
      <dgm:prSet/>
      <dgm:spPr/>
      <dgm:t>
        <a:bodyPr/>
        <a:lstStyle/>
        <a:p>
          <a:endParaRPr lang="en-US"/>
        </a:p>
      </dgm:t>
    </dgm:pt>
    <dgm:pt modelId="{CA63A0EA-E2E4-4D1D-8D74-24AE2CB6CA32}" type="pres">
      <dgm:prSet presAssocID="{43618EE2-0CEA-48A2-A818-8751C3675F9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7E4C3A-9BEE-49E9-8B2D-8E20A90A4FE6}" type="pres">
      <dgm:prSet presAssocID="{43618EE2-0CEA-48A2-A818-8751C3675F97}" presName="matrix" presStyleCnt="0"/>
      <dgm:spPr/>
    </dgm:pt>
    <dgm:pt modelId="{B606C9A2-9E65-4BE1-B24D-88E0C3929409}" type="pres">
      <dgm:prSet presAssocID="{43618EE2-0CEA-48A2-A818-8751C3675F97}" presName="tile1" presStyleLbl="node1" presStyleIdx="0" presStyleCnt="4"/>
      <dgm:spPr/>
    </dgm:pt>
    <dgm:pt modelId="{57DF735F-3968-40F9-BAA4-A99B190AB3A9}" type="pres">
      <dgm:prSet presAssocID="{43618EE2-0CEA-48A2-A818-8751C3675F9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D6B8962-E661-470A-A3AF-AA43B38E0800}" type="pres">
      <dgm:prSet presAssocID="{43618EE2-0CEA-48A2-A818-8751C3675F97}" presName="tile2" presStyleLbl="node1" presStyleIdx="1" presStyleCnt="4"/>
      <dgm:spPr/>
    </dgm:pt>
    <dgm:pt modelId="{89F9EACA-C87B-404F-B3AD-E7EB547F1FE1}" type="pres">
      <dgm:prSet presAssocID="{43618EE2-0CEA-48A2-A818-8751C3675F9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519FB7A-6988-4BFE-A273-01664615598E}" type="pres">
      <dgm:prSet presAssocID="{43618EE2-0CEA-48A2-A818-8751C3675F97}" presName="tile3" presStyleLbl="node1" presStyleIdx="2" presStyleCnt="4"/>
      <dgm:spPr/>
    </dgm:pt>
    <dgm:pt modelId="{B548D58D-87DA-428A-BBDD-2EDF7D5FA755}" type="pres">
      <dgm:prSet presAssocID="{43618EE2-0CEA-48A2-A818-8751C3675F9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D2EDDF7-DBF9-4F9B-B9EF-0B9659938D51}" type="pres">
      <dgm:prSet presAssocID="{43618EE2-0CEA-48A2-A818-8751C3675F97}" presName="tile4" presStyleLbl="node1" presStyleIdx="3" presStyleCnt="4"/>
      <dgm:spPr/>
    </dgm:pt>
    <dgm:pt modelId="{5E2FDAD2-B0C1-4745-A5D5-6D14737F4E7B}" type="pres">
      <dgm:prSet presAssocID="{43618EE2-0CEA-48A2-A818-8751C3675F9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AFF4FCB-3668-4935-9FA0-893EAD27AE59}" type="pres">
      <dgm:prSet presAssocID="{43618EE2-0CEA-48A2-A818-8751C3675F9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68C3A15-ACEB-478B-B309-57C997E9DCB1}" srcId="{43618EE2-0CEA-48A2-A818-8751C3675F97}" destId="{27915860-B149-41D9-8C4F-E37AA17E83CD}" srcOrd="0" destOrd="0" parTransId="{E6436120-4289-4446-B4F0-A420A211088C}" sibTransId="{FBDA5897-692E-486B-B25A-D844016696B9}"/>
    <dgm:cxn modelId="{EC6C1029-955F-4099-8703-D6667EE8A430}" srcId="{27915860-B149-41D9-8C4F-E37AA17E83CD}" destId="{4F10FE71-51F4-4761-BD80-926373E0CDC7}" srcOrd="1" destOrd="0" parTransId="{38FD510A-68F0-415F-9819-3817A79C4B0E}" sibTransId="{62A8AA16-04BB-49C8-A4AF-E0EAA21C7268}"/>
    <dgm:cxn modelId="{7AAB8A3C-12D6-477D-920C-4D1ACE1B8AB5}" srcId="{27915860-B149-41D9-8C4F-E37AA17E83CD}" destId="{E8960575-6056-4B80-87B5-216CA7F72EFC}" srcOrd="2" destOrd="0" parTransId="{37EE41CE-FCE0-419F-A527-3B70516A9373}" sibTransId="{3EBD2B26-2C20-4625-B9E8-AF966B4A9FBD}"/>
    <dgm:cxn modelId="{2250423E-57B1-4C63-82AD-8A13330783BF}" type="presOf" srcId="{E8960575-6056-4B80-87B5-216CA7F72EFC}" destId="{B548D58D-87DA-428A-BBDD-2EDF7D5FA755}" srcOrd="1" destOrd="0" presId="urn:microsoft.com/office/officeart/2005/8/layout/matrix1"/>
    <dgm:cxn modelId="{DC8D9F6B-A2F8-45BE-AE4B-0FCDE6A88C0A}" type="presOf" srcId="{4F10FE71-51F4-4761-BD80-926373E0CDC7}" destId="{2D6B8962-E661-470A-A3AF-AA43B38E0800}" srcOrd="0" destOrd="0" presId="urn:microsoft.com/office/officeart/2005/8/layout/matrix1"/>
    <dgm:cxn modelId="{CAEA7370-99E5-4FAA-B056-158CCD6D85AA}" type="presOf" srcId="{43618EE2-0CEA-48A2-A818-8751C3675F97}" destId="{CA63A0EA-E2E4-4D1D-8D74-24AE2CB6CA32}" srcOrd="0" destOrd="0" presId="urn:microsoft.com/office/officeart/2005/8/layout/matrix1"/>
    <dgm:cxn modelId="{0E24E674-3A1A-4F3F-86A8-1A78F97FA9E0}" srcId="{27915860-B149-41D9-8C4F-E37AA17E83CD}" destId="{1853483E-86E9-4C70-BCA2-1C02F8DD05B2}" srcOrd="3" destOrd="0" parTransId="{CFC6D728-AD40-420C-8C1A-00E2C0224EFA}" sibTransId="{C8FD4AD5-BF97-4F6B-8746-BF1AA31F24E3}"/>
    <dgm:cxn modelId="{29FA6178-F195-4AC8-BA1D-53F55D736567}" type="presOf" srcId="{A5CA2870-3FB6-4E2B-9730-7D6080F22AEE}" destId="{B606C9A2-9E65-4BE1-B24D-88E0C3929409}" srcOrd="0" destOrd="0" presId="urn:microsoft.com/office/officeart/2005/8/layout/matrix1"/>
    <dgm:cxn modelId="{58617684-51D7-46D5-B020-0B5D55B561EF}" type="presOf" srcId="{1853483E-86E9-4C70-BCA2-1C02F8DD05B2}" destId="{5E2FDAD2-B0C1-4745-A5D5-6D14737F4E7B}" srcOrd="1" destOrd="0" presId="urn:microsoft.com/office/officeart/2005/8/layout/matrix1"/>
    <dgm:cxn modelId="{F188C988-03A1-47E1-B703-D5E23D27E031}" type="presOf" srcId="{A5CA2870-3FB6-4E2B-9730-7D6080F22AEE}" destId="{57DF735F-3968-40F9-BAA4-A99B190AB3A9}" srcOrd="1" destOrd="0" presId="urn:microsoft.com/office/officeart/2005/8/layout/matrix1"/>
    <dgm:cxn modelId="{8E636795-1884-4624-8A31-91FD9B3180FC}" type="presOf" srcId="{27915860-B149-41D9-8C4F-E37AA17E83CD}" destId="{EAFF4FCB-3668-4935-9FA0-893EAD27AE59}" srcOrd="0" destOrd="0" presId="urn:microsoft.com/office/officeart/2005/8/layout/matrix1"/>
    <dgm:cxn modelId="{BDED19CF-707B-497C-87F4-ABCAB488D004}" srcId="{27915860-B149-41D9-8C4F-E37AA17E83CD}" destId="{A5CA2870-3FB6-4E2B-9730-7D6080F22AEE}" srcOrd="0" destOrd="0" parTransId="{FC52149B-903C-4B89-80CA-05F279211BC6}" sibTransId="{40F929F0-05BB-4282-9610-426658132379}"/>
    <dgm:cxn modelId="{423580DF-A57A-4AA6-B4F1-2185760BC9F7}" type="presOf" srcId="{1853483E-86E9-4C70-BCA2-1C02F8DD05B2}" destId="{4D2EDDF7-DBF9-4F9B-B9EF-0B9659938D51}" srcOrd="0" destOrd="0" presId="urn:microsoft.com/office/officeart/2005/8/layout/matrix1"/>
    <dgm:cxn modelId="{8C31F5EA-7058-416E-AF61-22F39035EF16}" type="presOf" srcId="{4F10FE71-51F4-4761-BD80-926373E0CDC7}" destId="{89F9EACA-C87B-404F-B3AD-E7EB547F1FE1}" srcOrd="1" destOrd="0" presId="urn:microsoft.com/office/officeart/2005/8/layout/matrix1"/>
    <dgm:cxn modelId="{ACC5E0F9-3E55-4E50-BFD9-82346E9F2AC9}" type="presOf" srcId="{E8960575-6056-4B80-87B5-216CA7F72EFC}" destId="{8519FB7A-6988-4BFE-A273-01664615598E}" srcOrd="0" destOrd="0" presId="urn:microsoft.com/office/officeart/2005/8/layout/matrix1"/>
    <dgm:cxn modelId="{04D0F25C-4F99-4E6A-9E23-83CB1573A768}" type="presParOf" srcId="{CA63A0EA-E2E4-4D1D-8D74-24AE2CB6CA32}" destId="{C37E4C3A-9BEE-49E9-8B2D-8E20A90A4FE6}" srcOrd="0" destOrd="0" presId="urn:microsoft.com/office/officeart/2005/8/layout/matrix1"/>
    <dgm:cxn modelId="{A00E1F64-F2D7-4607-BBB8-1F6B6CF00E9C}" type="presParOf" srcId="{C37E4C3A-9BEE-49E9-8B2D-8E20A90A4FE6}" destId="{B606C9A2-9E65-4BE1-B24D-88E0C3929409}" srcOrd="0" destOrd="0" presId="urn:microsoft.com/office/officeart/2005/8/layout/matrix1"/>
    <dgm:cxn modelId="{BB79A245-830C-4EAB-B804-CFF30D4A6846}" type="presParOf" srcId="{C37E4C3A-9BEE-49E9-8B2D-8E20A90A4FE6}" destId="{57DF735F-3968-40F9-BAA4-A99B190AB3A9}" srcOrd="1" destOrd="0" presId="urn:microsoft.com/office/officeart/2005/8/layout/matrix1"/>
    <dgm:cxn modelId="{9BE11B96-462F-43EB-B278-F5B2DF40FD94}" type="presParOf" srcId="{C37E4C3A-9BEE-49E9-8B2D-8E20A90A4FE6}" destId="{2D6B8962-E661-470A-A3AF-AA43B38E0800}" srcOrd="2" destOrd="0" presId="urn:microsoft.com/office/officeart/2005/8/layout/matrix1"/>
    <dgm:cxn modelId="{73714111-BC94-409A-8A74-965CBE6085E5}" type="presParOf" srcId="{C37E4C3A-9BEE-49E9-8B2D-8E20A90A4FE6}" destId="{89F9EACA-C87B-404F-B3AD-E7EB547F1FE1}" srcOrd="3" destOrd="0" presId="urn:microsoft.com/office/officeart/2005/8/layout/matrix1"/>
    <dgm:cxn modelId="{46561EE7-79C0-4722-9F35-0B3E295F61E1}" type="presParOf" srcId="{C37E4C3A-9BEE-49E9-8B2D-8E20A90A4FE6}" destId="{8519FB7A-6988-4BFE-A273-01664615598E}" srcOrd="4" destOrd="0" presId="urn:microsoft.com/office/officeart/2005/8/layout/matrix1"/>
    <dgm:cxn modelId="{0389D9B7-8424-4B7A-9302-2C1B6135DF91}" type="presParOf" srcId="{C37E4C3A-9BEE-49E9-8B2D-8E20A90A4FE6}" destId="{B548D58D-87DA-428A-BBDD-2EDF7D5FA755}" srcOrd="5" destOrd="0" presId="urn:microsoft.com/office/officeart/2005/8/layout/matrix1"/>
    <dgm:cxn modelId="{25299177-823A-449D-8B90-3679AACFAE91}" type="presParOf" srcId="{C37E4C3A-9BEE-49E9-8B2D-8E20A90A4FE6}" destId="{4D2EDDF7-DBF9-4F9B-B9EF-0B9659938D51}" srcOrd="6" destOrd="0" presId="urn:microsoft.com/office/officeart/2005/8/layout/matrix1"/>
    <dgm:cxn modelId="{C890932A-B073-492E-A858-4A48F8B91577}" type="presParOf" srcId="{C37E4C3A-9BEE-49E9-8B2D-8E20A90A4FE6}" destId="{5E2FDAD2-B0C1-4745-A5D5-6D14737F4E7B}" srcOrd="7" destOrd="0" presId="urn:microsoft.com/office/officeart/2005/8/layout/matrix1"/>
    <dgm:cxn modelId="{9A059C2C-FD10-44AA-B0F0-C1CCFAF52221}" type="presParOf" srcId="{CA63A0EA-E2E4-4D1D-8D74-24AE2CB6CA32}" destId="{EAFF4FCB-3668-4935-9FA0-893EAD27AE5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r>
            <a:rPr lang="en-US" b="0" dirty="0"/>
            <a:t>Food 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700"/>
        </a:p>
      </dgm:t>
    </dgm:pt>
    <dgm:pt modelId="{808B76D0-8EC7-469A-93AC-7A6017188A9D}" type="sibTrans" cxnId="{C5E94186-9CB6-4C42-92B3-C546CC53A7B9}">
      <dgm:prSet phldrT="1"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 anchor="ctr"/>
        <a:lstStyle/>
        <a:p>
          <a:r>
            <a:rPr lang="en-US" dirty="0"/>
            <a:t>Gifts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700"/>
        </a:p>
      </dgm:t>
    </dgm:pt>
    <dgm:pt modelId="{FEF1E80E-8A9E-4B0A-817C-2A4CFDCF3FB2}" type="sibTrans" cxnId="{0F866C41-EB5F-47BD-A2CD-A58671F15B67}">
      <dgm:prSet phldrT="2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r>
            <a:rPr lang="en-US" dirty="0"/>
            <a:t>Decorations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700"/>
        </a:p>
      </dgm:t>
    </dgm:pt>
    <dgm:pt modelId="{BFE0749E-E343-4A6F-BD09-2810EE6B4BD7}" type="sibTrans" cxnId="{4B40C8DC-6B57-4F5B-8440-7241C649700B}">
      <dgm:prSet phldrT="3"/>
      <dgm:spPr/>
      <dgm:t>
        <a:bodyPr/>
        <a:lstStyle/>
        <a:p>
          <a:endParaRPr lang="en-US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r>
            <a:rPr lang="en-US" b="0" dirty="0"/>
            <a:t>Food 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700"/>
        </a:p>
      </dgm:t>
    </dgm:pt>
    <dgm:pt modelId="{808B76D0-8EC7-469A-93AC-7A6017188A9D}" type="sibTrans" cxnId="{C5E94186-9CB6-4C42-92B3-C546CC53A7B9}">
      <dgm:prSet phldrT="1"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 anchor="ctr"/>
        <a:lstStyle/>
        <a:p>
          <a:r>
            <a:rPr lang="en-US" dirty="0"/>
            <a:t>Gifts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700"/>
        </a:p>
      </dgm:t>
    </dgm:pt>
    <dgm:pt modelId="{FEF1E80E-8A9E-4B0A-817C-2A4CFDCF3FB2}" type="sibTrans" cxnId="{0F866C41-EB5F-47BD-A2CD-A58671F15B67}">
      <dgm:prSet phldrT="2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r>
            <a:rPr lang="en-US" dirty="0"/>
            <a:t>Decorations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700"/>
        </a:p>
      </dgm:t>
    </dgm:pt>
    <dgm:pt modelId="{BFE0749E-E343-4A6F-BD09-2810EE6B4BD7}" type="sibTrans" cxnId="{4B40C8DC-6B57-4F5B-8440-7241C649700B}">
      <dgm:prSet phldrT="3"/>
      <dgm:spPr/>
      <dgm:t>
        <a:bodyPr/>
        <a:lstStyle/>
        <a:p>
          <a:endParaRPr lang="en-US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r>
            <a:rPr lang="en-US" b="0" dirty="0"/>
            <a:t>Food 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700"/>
        </a:p>
      </dgm:t>
    </dgm:pt>
    <dgm:pt modelId="{808B76D0-8EC7-469A-93AC-7A6017188A9D}" type="sibTrans" cxnId="{C5E94186-9CB6-4C42-92B3-C546CC53A7B9}">
      <dgm:prSet phldrT="1"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 anchor="ctr"/>
        <a:lstStyle/>
        <a:p>
          <a:r>
            <a:rPr lang="en-US" dirty="0"/>
            <a:t>Gifts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700"/>
        </a:p>
      </dgm:t>
    </dgm:pt>
    <dgm:pt modelId="{FEF1E80E-8A9E-4B0A-817C-2A4CFDCF3FB2}" type="sibTrans" cxnId="{0F866C41-EB5F-47BD-A2CD-A58671F15B67}">
      <dgm:prSet phldrT="2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r>
            <a:rPr lang="en-US" dirty="0"/>
            <a:t>Decorations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700"/>
        </a:p>
      </dgm:t>
    </dgm:pt>
    <dgm:pt modelId="{BFE0749E-E343-4A6F-BD09-2810EE6B4BD7}" type="sibTrans" cxnId="{4B40C8DC-6B57-4F5B-8440-7241C649700B}">
      <dgm:prSet phldrT="3"/>
      <dgm:spPr/>
      <dgm:t>
        <a:bodyPr/>
        <a:lstStyle/>
        <a:p>
          <a:endParaRPr lang="en-US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r>
            <a:rPr lang="en-US" b="0" dirty="0"/>
            <a:t>Food 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700"/>
        </a:p>
      </dgm:t>
    </dgm:pt>
    <dgm:pt modelId="{808B76D0-8EC7-469A-93AC-7A6017188A9D}" type="sibTrans" cxnId="{C5E94186-9CB6-4C42-92B3-C546CC53A7B9}">
      <dgm:prSet phldrT="1"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 anchor="ctr"/>
        <a:lstStyle/>
        <a:p>
          <a:r>
            <a:rPr lang="en-US" dirty="0"/>
            <a:t>Gifts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700"/>
        </a:p>
      </dgm:t>
    </dgm:pt>
    <dgm:pt modelId="{FEF1E80E-8A9E-4B0A-817C-2A4CFDCF3FB2}" type="sibTrans" cxnId="{0F866C41-EB5F-47BD-A2CD-A58671F15B67}">
      <dgm:prSet phldrT="2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r>
            <a:rPr lang="en-US" dirty="0"/>
            <a:t>Decorations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700"/>
        </a:p>
      </dgm:t>
    </dgm:pt>
    <dgm:pt modelId="{BFE0749E-E343-4A6F-BD09-2810EE6B4BD7}" type="sibTrans" cxnId="{4B40C8DC-6B57-4F5B-8440-7241C649700B}">
      <dgm:prSet phldrT="3"/>
      <dgm:spPr/>
      <dgm:t>
        <a:bodyPr/>
        <a:lstStyle/>
        <a:p>
          <a:endParaRPr lang="en-US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r>
            <a:rPr lang="en-US" b="0" dirty="0"/>
            <a:t>Food 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700"/>
        </a:p>
      </dgm:t>
    </dgm:pt>
    <dgm:pt modelId="{808B76D0-8EC7-469A-93AC-7A6017188A9D}" type="sibTrans" cxnId="{C5E94186-9CB6-4C42-92B3-C546CC53A7B9}">
      <dgm:prSet phldrT="1"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 anchor="ctr"/>
        <a:lstStyle/>
        <a:p>
          <a:r>
            <a:rPr lang="en-US" dirty="0"/>
            <a:t>Gifts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700"/>
        </a:p>
      </dgm:t>
    </dgm:pt>
    <dgm:pt modelId="{FEF1E80E-8A9E-4B0A-817C-2A4CFDCF3FB2}" type="sibTrans" cxnId="{0F866C41-EB5F-47BD-A2CD-A58671F15B67}">
      <dgm:prSet phldrT="2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r>
            <a:rPr lang="en-US" dirty="0"/>
            <a:t>Decorations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700"/>
        </a:p>
      </dgm:t>
    </dgm:pt>
    <dgm:pt modelId="{BFE0749E-E343-4A6F-BD09-2810EE6B4BD7}" type="sibTrans" cxnId="{4B40C8DC-6B57-4F5B-8440-7241C649700B}">
      <dgm:prSet phldrT="3"/>
      <dgm:spPr/>
      <dgm:t>
        <a:bodyPr/>
        <a:lstStyle/>
        <a:p>
          <a:endParaRPr lang="en-US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r>
            <a:rPr lang="en-US" b="0" dirty="0"/>
            <a:t>Food 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700"/>
        </a:p>
      </dgm:t>
    </dgm:pt>
    <dgm:pt modelId="{808B76D0-8EC7-469A-93AC-7A6017188A9D}" type="sibTrans" cxnId="{C5E94186-9CB6-4C42-92B3-C546CC53A7B9}">
      <dgm:prSet phldrT="1"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 anchor="ctr"/>
        <a:lstStyle/>
        <a:p>
          <a:r>
            <a:rPr lang="en-US" dirty="0"/>
            <a:t>Gifts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700"/>
        </a:p>
      </dgm:t>
    </dgm:pt>
    <dgm:pt modelId="{FEF1E80E-8A9E-4B0A-817C-2A4CFDCF3FB2}" type="sibTrans" cxnId="{0F866C41-EB5F-47BD-A2CD-A58671F15B67}">
      <dgm:prSet phldrT="2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r>
            <a:rPr lang="en-US" dirty="0"/>
            <a:t>Decorations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700"/>
        </a:p>
      </dgm:t>
    </dgm:pt>
    <dgm:pt modelId="{BFE0749E-E343-4A6F-BD09-2810EE6B4BD7}" type="sibTrans" cxnId="{4B40C8DC-6B57-4F5B-8440-7241C649700B}">
      <dgm:prSet phldrT="3"/>
      <dgm:spPr/>
      <dgm:t>
        <a:bodyPr/>
        <a:lstStyle/>
        <a:p>
          <a:endParaRPr lang="en-US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r>
            <a:rPr lang="en-US" b="0" dirty="0"/>
            <a:t>Food 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700"/>
        </a:p>
      </dgm:t>
    </dgm:pt>
    <dgm:pt modelId="{808B76D0-8EC7-469A-93AC-7A6017188A9D}" type="sibTrans" cxnId="{C5E94186-9CB6-4C42-92B3-C546CC53A7B9}">
      <dgm:prSet phldrT="1"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 anchor="ctr"/>
        <a:lstStyle/>
        <a:p>
          <a:r>
            <a:rPr lang="en-US" dirty="0"/>
            <a:t>Gifts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700"/>
        </a:p>
      </dgm:t>
    </dgm:pt>
    <dgm:pt modelId="{FEF1E80E-8A9E-4B0A-817C-2A4CFDCF3FB2}" type="sibTrans" cxnId="{0F866C41-EB5F-47BD-A2CD-A58671F15B67}">
      <dgm:prSet phldrT="2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r>
            <a:rPr lang="en-US" dirty="0"/>
            <a:t>Decorations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700"/>
        </a:p>
      </dgm:t>
    </dgm:pt>
    <dgm:pt modelId="{BFE0749E-E343-4A6F-BD09-2810EE6B4BD7}" type="sibTrans" cxnId="{4B40C8DC-6B57-4F5B-8440-7241C649700B}">
      <dgm:prSet phldrT="3"/>
      <dgm:spPr/>
      <dgm:t>
        <a:bodyPr/>
        <a:lstStyle/>
        <a:p>
          <a:endParaRPr lang="en-US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6C9A2-9E65-4BE1-B24D-88E0C3929409}">
      <dsp:nvSpPr>
        <dsp:cNvPr id="0" name=""/>
        <dsp:cNvSpPr/>
      </dsp:nvSpPr>
      <dsp:spPr>
        <a:xfrm rot="16200000">
          <a:off x="1065571" y="-1065571"/>
          <a:ext cx="3104535" cy="523567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Privacy and Security</a:t>
          </a:r>
        </a:p>
      </dsp:txBody>
      <dsp:txXfrm rot="5400000">
        <a:off x="0" y="0"/>
        <a:ext cx="5235677" cy="2328401"/>
      </dsp:txXfrm>
    </dsp:sp>
    <dsp:sp modelId="{2D6B8962-E661-470A-A3AF-AA43B38E0800}">
      <dsp:nvSpPr>
        <dsp:cNvPr id="0" name=""/>
        <dsp:cNvSpPr/>
      </dsp:nvSpPr>
      <dsp:spPr>
        <a:xfrm>
          <a:off x="5235677" y="0"/>
          <a:ext cx="5235677" cy="310453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Analytical Challenge</a:t>
          </a:r>
        </a:p>
      </dsp:txBody>
      <dsp:txXfrm>
        <a:off x="5235677" y="0"/>
        <a:ext cx="5235677" cy="2328401"/>
      </dsp:txXfrm>
    </dsp:sp>
    <dsp:sp modelId="{8519FB7A-6988-4BFE-A273-01664615598E}">
      <dsp:nvSpPr>
        <dsp:cNvPr id="0" name=""/>
        <dsp:cNvSpPr/>
      </dsp:nvSpPr>
      <dsp:spPr>
        <a:xfrm rot="10800000">
          <a:off x="0" y="3104535"/>
          <a:ext cx="5235677" cy="310453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Technical Challenge</a:t>
          </a:r>
        </a:p>
      </dsp:txBody>
      <dsp:txXfrm rot="10800000">
        <a:off x="0" y="3880668"/>
        <a:ext cx="5235677" cy="2328401"/>
      </dsp:txXfrm>
    </dsp:sp>
    <dsp:sp modelId="{4D2EDDF7-DBF9-4F9B-B9EF-0B9659938D51}">
      <dsp:nvSpPr>
        <dsp:cNvPr id="0" name=""/>
        <dsp:cNvSpPr/>
      </dsp:nvSpPr>
      <dsp:spPr>
        <a:xfrm rot="5400000">
          <a:off x="6301248" y="2038963"/>
          <a:ext cx="3104535" cy="523567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Human Resource</a:t>
          </a:r>
        </a:p>
      </dsp:txBody>
      <dsp:txXfrm rot="-5400000">
        <a:off x="5235677" y="3880668"/>
        <a:ext cx="5235677" cy="2328401"/>
      </dsp:txXfrm>
    </dsp:sp>
    <dsp:sp modelId="{EAFF4FCB-3668-4935-9FA0-893EAD27AE59}">
      <dsp:nvSpPr>
        <dsp:cNvPr id="0" name=""/>
        <dsp:cNvSpPr/>
      </dsp:nvSpPr>
      <dsp:spPr>
        <a:xfrm>
          <a:off x="3664974" y="2328401"/>
          <a:ext cx="3141406" cy="155226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Challenges</a:t>
          </a:r>
        </a:p>
      </dsp:txBody>
      <dsp:txXfrm>
        <a:off x="3740749" y="2404176"/>
        <a:ext cx="2989856" cy="1400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dirty="0"/>
            <a:t>Food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150819"/>
                <a:satOff val="-8845"/>
                <a:lumOff val="3431"/>
                <a:alphaOff val="0"/>
                <a:tint val="50000"/>
                <a:satMod val="300000"/>
              </a:schemeClr>
            </a:gs>
            <a:gs pos="35000">
              <a:schemeClr val="accent2">
                <a:hueOff val="-150819"/>
                <a:satOff val="-8845"/>
                <a:lumOff val="3431"/>
                <a:alphaOff val="0"/>
                <a:tint val="37000"/>
                <a:satMod val="300000"/>
              </a:schemeClr>
            </a:gs>
            <a:gs pos="100000">
              <a:schemeClr val="accent2">
                <a:hueOff val="-150819"/>
                <a:satOff val="-8845"/>
                <a:lumOff val="34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50819"/>
              <a:satOff val="-8845"/>
              <a:lumOff val="343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Gifts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301638"/>
                <a:satOff val="-17690"/>
                <a:lumOff val="6861"/>
                <a:alphaOff val="0"/>
                <a:tint val="50000"/>
                <a:satMod val="300000"/>
              </a:schemeClr>
            </a:gs>
            <a:gs pos="35000">
              <a:schemeClr val="accent2">
                <a:hueOff val="-301638"/>
                <a:satOff val="-17690"/>
                <a:lumOff val="6861"/>
                <a:alphaOff val="0"/>
                <a:tint val="37000"/>
                <a:satMod val="300000"/>
              </a:schemeClr>
            </a:gs>
            <a:gs pos="100000">
              <a:schemeClr val="accent2">
                <a:hueOff val="-301638"/>
                <a:satOff val="-17690"/>
                <a:lumOff val="68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01638"/>
              <a:satOff val="-17690"/>
              <a:lumOff val="686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Decorations</a:t>
          </a:r>
        </a:p>
      </dsp:txBody>
      <dsp:txXfrm>
        <a:off x="0" y="2518218"/>
        <a:ext cx="4833256" cy="1258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dirty="0"/>
            <a:t>Food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150819"/>
                <a:satOff val="-8845"/>
                <a:lumOff val="3431"/>
                <a:alphaOff val="0"/>
                <a:tint val="50000"/>
                <a:satMod val="300000"/>
              </a:schemeClr>
            </a:gs>
            <a:gs pos="35000">
              <a:schemeClr val="accent2">
                <a:hueOff val="-150819"/>
                <a:satOff val="-8845"/>
                <a:lumOff val="3431"/>
                <a:alphaOff val="0"/>
                <a:tint val="37000"/>
                <a:satMod val="300000"/>
              </a:schemeClr>
            </a:gs>
            <a:gs pos="100000">
              <a:schemeClr val="accent2">
                <a:hueOff val="-150819"/>
                <a:satOff val="-8845"/>
                <a:lumOff val="34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50819"/>
              <a:satOff val="-8845"/>
              <a:lumOff val="343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Gifts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301638"/>
                <a:satOff val="-17690"/>
                <a:lumOff val="6861"/>
                <a:alphaOff val="0"/>
                <a:tint val="50000"/>
                <a:satMod val="300000"/>
              </a:schemeClr>
            </a:gs>
            <a:gs pos="35000">
              <a:schemeClr val="accent2">
                <a:hueOff val="-301638"/>
                <a:satOff val="-17690"/>
                <a:lumOff val="6861"/>
                <a:alphaOff val="0"/>
                <a:tint val="37000"/>
                <a:satMod val="300000"/>
              </a:schemeClr>
            </a:gs>
            <a:gs pos="100000">
              <a:schemeClr val="accent2">
                <a:hueOff val="-301638"/>
                <a:satOff val="-17690"/>
                <a:lumOff val="68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01638"/>
              <a:satOff val="-17690"/>
              <a:lumOff val="686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Decorations</a:t>
          </a:r>
        </a:p>
      </dsp:txBody>
      <dsp:txXfrm>
        <a:off x="0" y="2518218"/>
        <a:ext cx="4833256" cy="1258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dirty="0"/>
            <a:t>Food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150819"/>
                <a:satOff val="-8845"/>
                <a:lumOff val="3431"/>
                <a:alphaOff val="0"/>
                <a:tint val="50000"/>
                <a:satMod val="300000"/>
              </a:schemeClr>
            </a:gs>
            <a:gs pos="35000">
              <a:schemeClr val="accent2">
                <a:hueOff val="-150819"/>
                <a:satOff val="-8845"/>
                <a:lumOff val="3431"/>
                <a:alphaOff val="0"/>
                <a:tint val="37000"/>
                <a:satMod val="300000"/>
              </a:schemeClr>
            </a:gs>
            <a:gs pos="100000">
              <a:schemeClr val="accent2">
                <a:hueOff val="-150819"/>
                <a:satOff val="-8845"/>
                <a:lumOff val="34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50819"/>
              <a:satOff val="-8845"/>
              <a:lumOff val="343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Gifts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301638"/>
                <a:satOff val="-17690"/>
                <a:lumOff val="6861"/>
                <a:alphaOff val="0"/>
                <a:tint val="50000"/>
                <a:satMod val="300000"/>
              </a:schemeClr>
            </a:gs>
            <a:gs pos="35000">
              <a:schemeClr val="accent2">
                <a:hueOff val="-301638"/>
                <a:satOff val="-17690"/>
                <a:lumOff val="6861"/>
                <a:alphaOff val="0"/>
                <a:tint val="37000"/>
                <a:satMod val="300000"/>
              </a:schemeClr>
            </a:gs>
            <a:gs pos="100000">
              <a:schemeClr val="accent2">
                <a:hueOff val="-301638"/>
                <a:satOff val="-17690"/>
                <a:lumOff val="68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01638"/>
              <a:satOff val="-17690"/>
              <a:lumOff val="686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Decorations</a:t>
          </a:r>
        </a:p>
      </dsp:txBody>
      <dsp:txXfrm>
        <a:off x="0" y="2518218"/>
        <a:ext cx="4833256" cy="1258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dirty="0"/>
            <a:t>Food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150819"/>
                <a:satOff val="-8845"/>
                <a:lumOff val="3431"/>
                <a:alphaOff val="0"/>
                <a:tint val="50000"/>
                <a:satMod val="300000"/>
              </a:schemeClr>
            </a:gs>
            <a:gs pos="35000">
              <a:schemeClr val="accent2">
                <a:hueOff val="-150819"/>
                <a:satOff val="-8845"/>
                <a:lumOff val="3431"/>
                <a:alphaOff val="0"/>
                <a:tint val="37000"/>
                <a:satMod val="300000"/>
              </a:schemeClr>
            </a:gs>
            <a:gs pos="100000">
              <a:schemeClr val="accent2">
                <a:hueOff val="-150819"/>
                <a:satOff val="-8845"/>
                <a:lumOff val="34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50819"/>
              <a:satOff val="-8845"/>
              <a:lumOff val="343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Gifts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301638"/>
                <a:satOff val="-17690"/>
                <a:lumOff val="6861"/>
                <a:alphaOff val="0"/>
                <a:tint val="50000"/>
                <a:satMod val="300000"/>
              </a:schemeClr>
            </a:gs>
            <a:gs pos="35000">
              <a:schemeClr val="accent2">
                <a:hueOff val="-301638"/>
                <a:satOff val="-17690"/>
                <a:lumOff val="6861"/>
                <a:alphaOff val="0"/>
                <a:tint val="37000"/>
                <a:satMod val="300000"/>
              </a:schemeClr>
            </a:gs>
            <a:gs pos="100000">
              <a:schemeClr val="accent2">
                <a:hueOff val="-301638"/>
                <a:satOff val="-17690"/>
                <a:lumOff val="68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01638"/>
              <a:satOff val="-17690"/>
              <a:lumOff val="686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Decorations</a:t>
          </a:r>
        </a:p>
      </dsp:txBody>
      <dsp:txXfrm>
        <a:off x="0" y="2518218"/>
        <a:ext cx="4833256" cy="1258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dirty="0"/>
            <a:t>Food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150819"/>
                <a:satOff val="-8845"/>
                <a:lumOff val="3431"/>
                <a:alphaOff val="0"/>
                <a:tint val="50000"/>
                <a:satMod val="300000"/>
              </a:schemeClr>
            </a:gs>
            <a:gs pos="35000">
              <a:schemeClr val="accent2">
                <a:hueOff val="-150819"/>
                <a:satOff val="-8845"/>
                <a:lumOff val="3431"/>
                <a:alphaOff val="0"/>
                <a:tint val="37000"/>
                <a:satMod val="300000"/>
              </a:schemeClr>
            </a:gs>
            <a:gs pos="100000">
              <a:schemeClr val="accent2">
                <a:hueOff val="-150819"/>
                <a:satOff val="-8845"/>
                <a:lumOff val="34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50819"/>
              <a:satOff val="-8845"/>
              <a:lumOff val="343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Gifts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301638"/>
                <a:satOff val="-17690"/>
                <a:lumOff val="6861"/>
                <a:alphaOff val="0"/>
                <a:tint val="50000"/>
                <a:satMod val="300000"/>
              </a:schemeClr>
            </a:gs>
            <a:gs pos="35000">
              <a:schemeClr val="accent2">
                <a:hueOff val="-301638"/>
                <a:satOff val="-17690"/>
                <a:lumOff val="6861"/>
                <a:alphaOff val="0"/>
                <a:tint val="37000"/>
                <a:satMod val="300000"/>
              </a:schemeClr>
            </a:gs>
            <a:gs pos="100000">
              <a:schemeClr val="accent2">
                <a:hueOff val="-301638"/>
                <a:satOff val="-17690"/>
                <a:lumOff val="68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01638"/>
              <a:satOff val="-17690"/>
              <a:lumOff val="686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Decorations</a:t>
          </a:r>
        </a:p>
      </dsp:txBody>
      <dsp:txXfrm>
        <a:off x="0" y="2518218"/>
        <a:ext cx="4833256" cy="1258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dirty="0"/>
            <a:t>Food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150819"/>
                <a:satOff val="-8845"/>
                <a:lumOff val="3431"/>
                <a:alphaOff val="0"/>
                <a:tint val="50000"/>
                <a:satMod val="300000"/>
              </a:schemeClr>
            </a:gs>
            <a:gs pos="35000">
              <a:schemeClr val="accent2">
                <a:hueOff val="-150819"/>
                <a:satOff val="-8845"/>
                <a:lumOff val="3431"/>
                <a:alphaOff val="0"/>
                <a:tint val="37000"/>
                <a:satMod val="300000"/>
              </a:schemeClr>
            </a:gs>
            <a:gs pos="100000">
              <a:schemeClr val="accent2">
                <a:hueOff val="-150819"/>
                <a:satOff val="-8845"/>
                <a:lumOff val="34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50819"/>
              <a:satOff val="-8845"/>
              <a:lumOff val="343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Gifts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301638"/>
                <a:satOff val="-17690"/>
                <a:lumOff val="6861"/>
                <a:alphaOff val="0"/>
                <a:tint val="50000"/>
                <a:satMod val="300000"/>
              </a:schemeClr>
            </a:gs>
            <a:gs pos="35000">
              <a:schemeClr val="accent2">
                <a:hueOff val="-301638"/>
                <a:satOff val="-17690"/>
                <a:lumOff val="6861"/>
                <a:alphaOff val="0"/>
                <a:tint val="37000"/>
                <a:satMod val="300000"/>
              </a:schemeClr>
            </a:gs>
            <a:gs pos="100000">
              <a:schemeClr val="accent2">
                <a:hueOff val="-301638"/>
                <a:satOff val="-17690"/>
                <a:lumOff val="68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01638"/>
              <a:satOff val="-17690"/>
              <a:lumOff val="686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Decorations</a:t>
          </a:r>
        </a:p>
      </dsp:txBody>
      <dsp:txXfrm>
        <a:off x="0" y="2518218"/>
        <a:ext cx="4833256" cy="12581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dirty="0"/>
            <a:t>Food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150819"/>
                <a:satOff val="-8845"/>
                <a:lumOff val="3431"/>
                <a:alphaOff val="0"/>
                <a:tint val="50000"/>
                <a:satMod val="300000"/>
              </a:schemeClr>
            </a:gs>
            <a:gs pos="35000">
              <a:schemeClr val="accent2">
                <a:hueOff val="-150819"/>
                <a:satOff val="-8845"/>
                <a:lumOff val="3431"/>
                <a:alphaOff val="0"/>
                <a:tint val="37000"/>
                <a:satMod val="300000"/>
              </a:schemeClr>
            </a:gs>
            <a:gs pos="100000">
              <a:schemeClr val="accent2">
                <a:hueOff val="-150819"/>
                <a:satOff val="-8845"/>
                <a:lumOff val="34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50819"/>
              <a:satOff val="-8845"/>
              <a:lumOff val="343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Gifts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gradFill rotWithShape="0">
          <a:gsLst>
            <a:gs pos="0">
              <a:schemeClr val="accent2">
                <a:hueOff val="-301638"/>
                <a:satOff val="-17690"/>
                <a:lumOff val="6861"/>
                <a:alphaOff val="0"/>
                <a:tint val="50000"/>
                <a:satMod val="300000"/>
              </a:schemeClr>
            </a:gs>
            <a:gs pos="35000">
              <a:schemeClr val="accent2">
                <a:hueOff val="-301638"/>
                <a:satOff val="-17690"/>
                <a:lumOff val="6861"/>
                <a:alphaOff val="0"/>
                <a:tint val="37000"/>
                <a:satMod val="300000"/>
              </a:schemeClr>
            </a:gs>
            <a:gs pos="100000">
              <a:schemeClr val="accent2">
                <a:hueOff val="-301638"/>
                <a:satOff val="-17690"/>
                <a:lumOff val="68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01638"/>
              <a:satOff val="-17690"/>
              <a:lumOff val="6861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Decorations</a:t>
          </a:r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94EA5-311A-4B30-8C1E-8089FF1B20F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FAC95-7E9D-43D3-AA08-CF7EAE00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5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3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4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8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2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4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6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0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357188"/>
            <a:ext cx="11620500" cy="107156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10972800" cy="917596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5993"/>
            <a:ext cx="10972800" cy="3840171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7FE5-E795-4B88-8CC7-24CA1470179C}" type="datetime1">
              <a:rPr lang="en-US" altLang="ko-KR" smtClean="0"/>
              <a:t>12/13/2023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Data Mining: Concepts and Techniques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BD13-5FC3-4674-A032-C3C8C40D65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864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7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lideshare.net/yunardy/you-might-also-want-to-read-this-26793776" TargetMode="Externa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Box 20"/>
          <p:cNvSpPr/>
          <p:nvPr/>
        </p:nvSpPr>
        <p:spPr>
          <a:xfrm>
            <a:off x="7095744" y="3540149"/>
            <a:ext cx="4814856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Tantangan 	Big Data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388" name="TextBox 21"/>
          <p:cNvSpPr/>
          <p:nvPr/>
        </p:nvSpPr>
        <p:spPr>
          <a:xfrm>
            <a:off x="6903000" y="5708520"/>
            <a:ext cx="50076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Yudy Yunardy S.E., M.M.</a:t>
            </a:r>
            <a:endParaRPr lang="en-US" sz="187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26"/>
            <a:ext cx="12192000" cy="6882274"/>
            <a:chOff x="0" y="-9526"/>
            <a:chExt cx="12192000" cy="6882274"/>
          </a:xfrm>
        </p:grpSpPr>
        <p:pic>
          <p:nvPicPr>
            <p:cNvPr id="1026" name="Picture 2" descr="https://www.xenonstack.com/hubfs/xenonstack-big-data-challeng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526"/>
              <a:ext cx="12192000" cy="688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633587" y="132735"/>
              <a:ext cx="1445342" cy="11798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55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2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6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0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9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28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7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7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38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6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9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4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1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7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85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285"/>
            <a:ext cx="10972800" cy="41498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Kebingungan seperti itulah yg dialami para pimpinan bank</a:t>
            </a:r>
          </a:p>
          <a:p>
            <a:pPr>
              <a:lnSpc>
                <a:spcPct val="100000"/>
              </a:lnSpc>
            </a:pPr>
            <a:r>
              <a:rPr lang="en-US"/>
              <a:t>Mereka memiliki data yang banyak namun tidak menggunakan semaksimal mungkin untuk kepuasan nasabahnya. Yang sering dilakukan adalah mencari referensi nasabah baru dari nasabah lama, menjual produk baru kepada nasabah lama</a:t>
            </a:r>
          </a:p>
          <a:p>
            <a:pPr>
              <a:lnSpc>
                <a:spcPct val="100000"/>
              </a:lnSpc>
            </a:pPr>
            <a:r>
              <a:rPr lang="en-US"/>
              <a:t>Mereka belum menggunakan data tersebut untuk melihat nasabah secara individual dan menawarkan produk yang MEMANG DIBUTUHKAN oleh nasabah</a:t>
            </a:r>
          </a:p>
        </p:txBody>
      </p:sp>
    </p:spTree>
    <p:extLst>
      <p:ext uri="{BB962C8B-B14F-4D97-AF65-F5344CB8AC3E}">
        <p14:creationId xmlns:p14="http://schemas.microsoft.com/office/powerpoint/2010/main" val="1631202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15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1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4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14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2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24" y="253812"/>
            <a:ext cx="10407631" cy="836259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2"/>
                </a:solidFill>
              </a:rPr>
              <a:t>Tantangan</a:t>
            </a:r>
            <a:r>
              <a:rPr lang="en-US" sz="4400" dirty="0">
                <a:solidFill>
                  <a:schemeClr val="tx2"/>
                </a:solidFill>
              </a:rPr>
              <a:t> Dan </a:t>
            </a:r>
            <a:r>
              <a:rPr lang="en-US" sz="4400" dirty="0" err="1">
                <a:solidFill>
                  <a:schemeClr val="tx2"/>
                </a:solidFill>
              </a:rPr>
              <a:t>Peluang</a:t>
            </a:r>
            <a:r>
              <a:rPr lang="en-US" sz="4400" dirty="0">
                <a:solidFill>
                  <a:schemeClr val="tx2"/>
                </a:solidFill>
              </a:rPr>
              <a:t> Analisis Big Data</a:t>
            </a:r>
          </a:p>
        </p:txBody>
      </p:sp>
      <p:pic>
        <p:nvPicPr>
          <p:cNvPr id="48" name="Content Placeholder 4" descr="Digital Numbers">
            <a:extLst>
              <a:ext uri="{FF2B5EF4-FFF2-40B4-BE49-F238E27FC236}">
                <a16:creationId xmlns:a16="http://schemas.microsoft.com/office/drawing/2014/main" id="{E5C91DB9-D87D-473E-930F-CD2BF8A6F8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890442" y="1253436"/>
            <a:ext cx="11274334" cy="561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5B9405F2-CF33-4952-8E81-9910727439F6}"/>
              </a:ext>
            </a:extLst>
          </p:cNvPr>
          <p:cNvSpPr/>
          <p:nvPr/>
        </p:nvSpPr>
        <p:spPr>
          <a:xfrm>
            <a:off x="503538" y="1253434"/>
            <a:ext cx="11610176" cy="3935967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FD0D-A168-4266-B958-0CC2FBD4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19" y="1762967"/>
            <a:ext cx="11449873" cy="3777622"/>
          </a:xfrm>
        </p:spPr>
        <p:txBody>
          <a:bodyPr>
            <a:normAutofit/>
          </a:bodyPr>
          <a:lstStyle/>
          <a:p>
            <a:endParaRPr lang="en-ID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Tantangan</a:t>
            </a:r>
            <a:r>
              <a:rPr lang="en-US" sz="32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pada privacy dan security Big Data </a:t>
            </a:r>
          </a:p>
          <a:p>
            <a:r>
              <a:rPr lang="en-ID" sz="3200" dirty="0" err="1">
                <a:solidFill>
                  <a:srgbClr val="FFFF00"/>
                </a:solidFill>
                <a:latin typeface="Calibri" panose="020F0502020204030204" pitchFamily="34" charset="0"/>
              </a:rPr>
              <a:t>Tantangan</a:t>
            </a:r>
            <a:r>
              <a:rPr lang="en-ID" sz="32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Calibri" panose="020F0502020204030204" pitchFamily="34" charset="0"/>
              </a:rPr>
              <a:t>komputasi</a:t>
            </a:r>
            <a:r>
              <a:rPr lang="en-ID" sz="3200" dirty="0">
                <a:solidFill>
                  <a:srgbClr val="FFFF00"/>
                </a:solidFill>
                <a:latin typeface="Calibri" panose="020F0502020204030204" pitchFamily="34" charset="0"/>
              </a:rPr>
              <a:t> data besar, tidak </a:t>
            </a:r>
            <a:r>
              <a:rPr lang="en-ID" sz="3200" dirty="0" err="1">
                <a:solidFill>
                  <a:srgbClr val="FFFF00"/>
                </a:solidFill>
                <a:latin typeface="Calibri" panose="020F0502020204030204" pitchFamily="34" charset="0"/>
              </a:rPr>
              <a:t>terstruktur</a:t>
            </a:r>
            <a:r>
              <a:rPr lang="en-ID" sz="3200" dirty="0">
                <a:solidFill>
                  <a:srgbClr val="FFFF00"/>
                </a:solidFill>
                <a:latin typeface="Calibri" panose="020F0502020204030204" pitchFamily="34" charset="0"/>
              </a:rPr>
              <a:t> dan streaming </a:t>
            </a:r>
          </a:p>
          <a:p>
            <a:r>
              <a:rPr lang="en-ID" sz="3200" dirty="0">
                <a:solidFill>
                  <a:srgbClr val="FFFF00"/>
                </a:solidFill>
                <a:latin typeface="Calibri" panose="020F0502020204030204" pitchFamily="34" charset="0"/>
              </a:rPr>
              <a:t>Identifikasi </a:t>
            </a:r>
            <a:r>
              <a:rPr lang="en-ID" sz="3200" dirty="0" err="1">
                <a:solidFill>
                  <a:srgbClr val="FFFF00"/>
                </a:solidFill>
                <a:latin typeface="Calibri" panose="020F0502020204030204" pitchFamily="34" charset="0"/>
              </a:rPr>
              <a:t>peluang</a:t>
            </a:r>
            <a:r>
              <a:rPr lang="en-ID" sz="3200" dirty="0">
                <a:solidFill>
                  <a:srgbClr val="FFFF00"/>
                </a:solidFill>
                <a:latin typeface="Calibri" panose="020F0502020204030204" pitchFamily="34" charset="0"/>
              </a:rPr>
              <a:t> Big Data untuk masalah-masalah bisnis </a:t>
            </a: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0" y="314618"/>
            <a:ext cx="10407631" cy="710705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2"/>
                </a:solidFill>
              </a:rPr>
              <a:t>Tantangan</a:t>
            </a:r>
            <a:r>
              <a:rPr lang="en-US" sz="4400" dirty="0">
                <a:solidFill>
                  <a:schemeClr val="tx2"/>
                </a:solidFill>
              </a:rPr>
              <a:t> Dan </a:t>
            </a:r>
            <a:r>
              <a:rPr lang="en-US" sz="4400" dirty="0" err="1">
                <a:solidFill>
                  <a:schemeClr val="tx2"/>
                </a:solidFill>
              </a:rPr>
              <a:t>Peluang</a:t>
            </a:r>
            <a:r>
              <a:rPr lang="en-US" sz="4400" dirty="0">
                <a:solidFill>
                  <a:schemeClr val="tx2"/>
                </a:solidFill>
              </a:rPr>
              <a:t> Analisis Big Data</a:t>
            </a:r>
          </a:p>
        </p:txBody>
      </p:sp>
      <p:pic>
        <p:nvPicPr>
          <p:cNvPr id="48" name="Content Placeholder 4" descr="Digital Numbers">
            <a:extLst>
              <a:ext uri="{FF2B5EF4-FFF2-40B4-BE49-F238E27FC236}">
                <a16:creationId xmlns:a16="http://schemas.microsoft.com/office/drawing/2014/main" id="{E5C91DB9-D87D-473E-930F-CD2BF8A6F8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890442" y="1253436"/>
            <a:ext cx="11274334" cy="561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5B9405F2-CF33-4952-8E81-9910727439F6}"/>
              </a:ext>
            </a:extLst>
          </p:cNvPr>
          <p:cNvSpPr/>
          <p:nvPr/>
        </p:nvSpPr>
        <p:spPr>
          <a:xfrm>
            <a:off x="467903" y="1339930"/>
            <a:ext cx="11610176" cy="5513323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FD0D-A168-4266-B958-0CC2FBD4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25" y="1330704"/>
            <a:ext cx="11172950" cy="627250"/>
          </a:xfrm>
        </p:spPr>
        <p:txBody>
          <a:bodyPr>
            <a:normAutofit/>
          </a:bodyPr>
          <a:lstStyle/>
          <a:p>
            <a:endParaRPr lang="en-ID" sz="11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Tantangan</a:t>
            </a:r>
            <a:r>
              <a:rPr lang="en-US" sz="24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pada privacy dan security Big Data </a:t>
            </a:r>
          </a:p>
          <a:p>
            <a:endParaRPr lang="en-ID" sz="1100" dirty="0"/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CA705E5B-49F5-4C0C-ACE4-C02C95EDBFA7}"/>
              </a:ext>
            </a:extLst>
          </p:cNvPr>
          <p:cNvSpPr txBox="1">
            <a:spLocks/>
          </p:cNvSpPr>
          <p:nvPr/>
        </p:nvSpPr>
        <p:spPr>
          <a:xfrm>
            <a:off x="823138" y="2224836"/>
            <a:ext cx="11172950" cy="4746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>
                <a:solidFill>
                  <a:schemeClr val="bg1"/>
                </a:solidFill>
                <a:latin typeface="Calibri" panose="020F0502020204030204" pitchFamily="34" charset="0"/>
              </a:rPr>
              <a:t>Masalah yang ada pada Big data berkaitan dengan:</a:t>
            </a:r>
          </a:p>
          <a:p>
            <a:r>
              <a:rPr lang="en-ID" dirty="0">
                <a:solidFill>
                  <a:schemeClr val="bg1"/>
                </a:solidFill>
              </a:rPr>
              <a:t>Data Security</a:t>
            </a:r>
          </a:p>
          <a:p>
            <a:pPr marL="396875" indent="0">
              <a:buNone/>
            </a:pPr>
            <a:r>
              <a:rPr lang="en-ID" dirty="0">
                <a:solidFill>
                  <a:schemeClr val="bg1"/>
                </a:solidFill>
              </a:rPr>
              <a:t>Risiko data security merupakan </a:t>
            </a:r>
            <a:r>
              <a:rPr lang="en-ID" dirty="0" err="1">
                <a:solidFill>
                  <a:schemeClr val="bg1"/>
                </a:solidFill>
              </a:rPr>
              <a:t>kejahatan</a:t>
            </a:r>
            <a:r>
              <a:rPr lang="en-ID" dirty="0">
                <a:solidFill>
                  <a:schemeClr val="bg1"/>
                </a:solidFill>
              </a:rPr>
              <a:t> yang semakin </a:t>
            </a:r>
            <a:r>
              <a:rPr lang="en-ID" dirty="0" err="1">
                <a:solidFill>
                  <a:schemeClr val="bg1"/>
                </a:solidFill>
              </a:rPr>
              <a:t>berkembang</a:t>
            </a:r>
            <a:r>
              <a:rPr lang="en-ID" dirty="0">
                <a:solidFill>
                  <a:schemeClr val="bg1"/>
                </a:solidFill>
              </a:rPr>
              <a:t> dengan </a:t>
            </a:r>
            <a:r>
              <a:rPr lang="en-ID" dirty="0" err="1">
                <a:solidFill>
                  <a:schemeClr val="bg1"/>
                </a:solidFill>
              </a:rPr>
              <a:t>serangan</a:t>
            </a:r>
            <a:r>
              <a:rPr lang="en-ID" dirty="0">
                <a:solidFill>
                  <a:schemeClr val="bg1"/>
                </a:solidFill>
              </a:rPr>
              <a:t> yang semakin besar dan semakin </a:t>
            </a:r>
            <a:r>
              <a:rPr lang="en-ID" dirty="0" err="1">
                <a:solidFill>
                  <a:schemeClr val="bg1"/>
                </a:solidFill>
              </a:rPr>
              <a:t>merusak</a:t>
            </a:r>
            <a:r>
              <a:rPr lang="en-ID" dirty="0">
                <a:solidFill>
                  <a:schemeClr val="bg1"/>
                </a:solidFill>
              </a:rPr>
              <a:t>. </a:t>
            </a:r>
          </a:p>
          <a:p>
            <a:pPr marL="396875" indent="0">
              <a:buNone/>
            </a:pPr>
            <a:r>
              <a:rPr lang="en-ID" dirty="0">
                <a:solidFill>
                  <a:schemeClr val="bg1"/>
                </a:solidFill>
              </a:rPr>
              <a:t>Lima dari </a:t>
            </a:r>
            <a:r>
              <a:rPr lang="en-ID" dirty="0" err="1">
                <a:solidFill>
                  <a:schemeClr val="bg1"/>
                </a:solidFill>
              </a:rPr>
              <a:t>enam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pencurian</a:t>
            </a:r>
            <a:r>
              <a:rPr lang="en-ID" dirty="0">
                <a:solidFill>
                  <a:schemeClr val="bg1"/>
                </a:solidFill>
              </a:rPr>
              <a:t> data paling </a:t>
            </a:r>
            <a:r>
              <a:rPr lang="en-ID" dirty="0" err="1">
                <a:solidFill>
                  <a:schemeClr val="bg1"/>
                </a:solidFill>
              </a:rPr>
              <a:t>merusak</a:t>
            </a:r>
            <a:r>
              <a:rPr lang="en-ID" dirty="0">
                <a:solidFill>
                  <a:schemeClr val="bg1"/>
                </a:solidFill>
              </a:rPr>
              <a:t> sepanjang masa dilakukan dalam dua tahun terakhir. </a:t>
            </a:r>
          </a:p>
          <a:p>
            <a:pPr marL="396875" indent="0">
              <a:buNone/>
            </a:pPr>
            <a:r>
              <a:rPr lang="en-ID" dirty="0">
                <a:solidFill>
                  <a:schemeClr val="bg1"/>
                </a:solidFill>
              </a:rPr>
              <a:t>Semakin besar data yang dimiliki, semakin besar </a:t>
            </a:r>
            <a:r>
              <a:rPr lang="en-ID" dirty="0" err="1">
                <a:solidFill>
                  <a:schemeClr val="bg1"/>
                </a:solidFill>
              </a:rPr>
              <a:t>kemungkinan</a:t>
            </a:r>
            <a:r>
              <a:rPr lang="en-ID" dirty="0">
                <a:solidFill>
                  <a:schemeClr val="bg1"/>
                </a:solidFill>
              </a:rPr>
              <a:t> data tersebut </a:t>
            </a:r>
            <a:r>
              <a:rPr lang="en-ID" dirty="0" err="1">
                <a:solidFill>
                  <a:schemeClr val="bg1"/>
                </a:solidFill>
              </a:rPr>
              <a:t>dijual</a:t>
            </a:r>
            <a:r>
              <a:rPr lang="en-ID" dirty="0">
                <a:solidFill>
                  <a:schemeClr val="bg1"/>
                </a:solidFill>
              </a:rPr>
              <a:t> dan </a:t>
            </a:r>
            <a:r>
              <a:rPr lang="en-ID" dirty="0" err="1">
                <a:solidFill>
                  <a:schemeClr val="bg1"/>
                </a:solidFill>
              </a:rPr>
              <a:t>disalahgunakan</a:t>
            </a:r>
            <a:r>
              <a:rPr lang="en-ID" dirty="0">
                <a:solidFill>
                  <a:schemeClr val="bg1"/>
                </a:solidFill>
              </a:rPr>
              <a:t> oleh </a:t>
            </a:r>
            <a:r>
              <a:rPr lang="en-ID" dirty="0" err="1">
                <a:solidFill>
                  <a:schemeClr val="bg1"/>
                </a:solidFill>
              </a:rPr>
              <a:t>pihak-pihak</a:t>
            </a:r>
            <a:r>
              <a:rPr lang="en-ID" dirty="0">
                <a:solidFill>
                  <a:schemeClr val="bg1"/>
                </a:solidFill>
              </a:rPr>
              <a:t> yang tidak </a:t>
            </a:r>
            <a:r>
              <a:rPr lang="en-ID" dirty="0" err="1">
                <a:solidFill>
                  <a:schemeClr val="bg1"/>
                </a:solidFill>
              </a:rPr>
              <a:t>bertanggung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jawab</a:t>
            </a:r>
            <a:r>
              <a:rPr lang="en-ID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ID" dirty="0">
                <a:solidFill>
                  <a:schemeClr val="bg1"/>
                </a:solidFill>
              </a:rPr>
              <a:t>Data Privacy</a:t>
            </a:r>
            <a:endParaRPr lang="en-US" dirty="0">
              <a:solidFill>
                <a:schemeClr val="bg1"/>
              </a:solidFill>
            </a:endParaRPr>
          </a:p>
          <a:p>
            <a:pPr marL="349250" indent="0">
              <a:buNone/>
            </a:pPr>
            <a:r>
              <a:rPr lang="en-ID" dirty="0" err="1">
                <a:solidFill>
                  <a:schemeClr val="bg1"/>
                </a:solidFill>
              </a:rPr>
              <a:t>Privasi</a:t>
            </a:r>
            <a:r>
              <a:rPr lang="en-ID" dirty="0">
                <a:solidFill>
                  <a:schemeClr val="bg1"/>
                </a:solidFill>
              </a:rPr>
              <a:t> merupakan masalah yang terkait </a:t>
            </a:r>
            <a:r>
              <a:rPr lang="en-ID" dirty="0" err="1">
                <a:solidFill>
                  <a:schemeClr val="bg1"/>
                </a:solidFill>
              </a:rPr>
              <a:t>erat</a:t>
            </a:r>
            <a:r>
              <a:rPr lang="en-ID" dirty="0">
                <a:solidFill>
                  <a:schemeClr val="bg1"/>
                </a:solidFill>
              </a:rPr>
              <a:t> dengan masalah </a:t>
            </a:r>
            <a:r>
              <a:rPr lang="en-ID" dirty="0" err="1">
                <a:solidFill>
                  <a:schemeClr val="bg1"/>
                </a:solidFill>
              </a:rPr>
              <a:t>keamanan</a:t>
            </a:r>
            <a:r>
              <a:rPr lang="en-ID" dirty="0">
                <a:solidFill>
                  <a:schemeClr val="bg1"/>
                </a:solidFill>
              </a:rPr>
              <a:t>. Sehingga, harus </a:t>
            </a:r>
            <a:r>
              <a:rPr lang="en-ID" dirty="0" err="1">
                <a:solidFill>
                  <a:schemeClr val="bg1"/>
                </a:solidFill>
              </a:rPr>
              <a:t>dipastikan</a:t>
            </a:r>
            <a:r>
              <a:rPr lang="en-ID" dirty="0">
                <a:solidFill>
                  <a:schemeClr val="bg1"/>
                </a:solidFill>
              </a:rPr>
              <a:t> bahwa informasi </a:t>
            </a:r>
            <a:r>
              <a:rPr lang="en-ID" dirty="0" err="1">
                <a:solidFill>
                  <a:schemeClr val="bg1"/>
                </a:solidFill>
              </a:rPr>
              <a:t>sensitif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disimpan</a:t>
            </a:r>
            <a:r>
              <a:rPr lang="en-ID" dirty="0">
                <a:solidFill>
                  <a:schemeClr val="bg1"/>
                </a:solidFill>
              </a:rPr>
              <a:t> atau dikumpulkan tidak akan </a:t>
            </a:r>
            <a:r>
              <a:rPr lang="en-ID" dirty="0" err="1">
                <a:solidFill>
                  <a:schemeClr val="bg1"/>
                </a:solidFill>
              </a:rPr>
              <a:t>disalahgunakan</a:t>
            </a:r>
            <a:r>
              <a:rPr lang="en-ID" dirty="0">
                <a:solidFill>
                  <a:schemeClr val="bg1"/>
                </a:solidFill>
              </a:rPr>
              <a:t> oleh orang-orang yang telah diberi </a:t>
            </a:r>
            <a:r>
              <a:rPr lang="en-ID" dirty="0" err="1">
                <a:solidFill>
                  <a:schemeClr val="bg1"/>
                </a:solidFill>
              </a:rPr>
              <a:t>tanggung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jawab</a:t>
            </a:r>
            <a:r>
              <a:rPr lang="en-ID" dirty="0">
                <a:solidFill>
                  <a:schemeClr val="bg1"/>
                </a:solidFill>
              </a:rPr>
              <a:t> untuk menganalisis dan </a:t>
            </a:r>
            <a:r>
              <a:rPr lang="en-ID" dirty="0" err="1">
                <a:solidFill>
                  <a:schemeClr val="bg1"/>
                </a:solidFill>
              </a:rPr>
              <a:t>melaporkannya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183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68" y="474954"/>
            <a:ext cx="10407631" cy="638551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2"/>
                </a:solidFill>
              </a:rPr>
              <a:t>Tantangan</a:t>
            </a:r>
            <a:r>
              <a:rPr lang="en-US" sz="4400" dirty="0">
                <a:solidFill>
                  <a:schemeClr val="tx2"/>
                </a:solidFill>
              </a:rPr>
              <a:t> Dan </a:t>
            </a:r>
            <a:r>
              <a:rPr lang="en-US" sz="4400" dirty="0" err="1">
                <a:solidFill>
                  <a:schemeClr val="tx2"/>
                </a:solidFill>
              </a:rPr>
              <a:t>Peluang</a:t>
            </a:r>
            <a:r>
              <a:rPr lang="en-US" sz="4400" dirty="0">
                <a:solidFill>
                  <a:schemeClr val="tx2"/>
                </a:solidFill>
              </a:rPr>
              <a:t> Analisis Big Data</a:t>
            </a:r>
          </a:p>
        </p:txBody>
      </p:sp>
      <p:pic>
        <p:nvPicPr>
          <p:cNvPr id="48" name="Content Placeholder 4" descr="Digital Numbers">
            <a:extLst>
              <a:ext uri="{FF2B5EF4-FFF2-40B4-BE49-F238E27FC236}">
                <a16:creationId xmlns:a16="http://schemas.microsoft.com/office/drawing/2014/main" id="{E5C91DB9-D87D-473E-930F-CD2BF8A6F8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890442" y="1253436"/>
            <a:ext cx="11274334" cy="561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5B9405F2-CF33-4952-8E81-9910727439F6}"/>
              </a:ext>
            </a:extLst>
          </p:cNvPr>
          <p:cNvSpPr/>
          <p:nvPr/>
        </p:nvSpPr>
        <p:spPr>
          <a:xfrm>
            <a:off x="467903" y="1339930"/>
            <a:ext cx="11610176" cy="5513323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FD0D-A168-4266-B958-0CC2FBD4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7" y="1525630"/>
            <a:ext cx="11172950" cy="737036"/>
          </a:xfrm>
        </p:spPr>
        <p:txBody>
          <a:bodyPr>
            <a:noAutofit/>
          </a:bodyPr>
          <a:lstStyle/>
          <a:p>
            <a:r>
              <a:rPr lang="en-US" sz="32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Tantangan</a:t>
            </a:r>
            <a:r>
              <a:rPr lang="en-US" sz="32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pada privacy dan security Big Data </a:t>
            </a:r>
          </a:p>
          <a:p>
            <a:endParaRPr lang="en-ID" sz="3200" dirty="0"/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CA705E5B-49F5-4C0C-ACE4-C02C95EDBFA7}"/>
              </a:ext>
            </a:extLst>
          </p:cNvPr>
          <p:cNvSpPr txBox="1">
            <a:spLocks/>
          </p:cNvSpPr>
          <p:nvPr/>
        </p:nvSpPr>
        <p:spPr>
          <a:xfrm>
            <a:off x="948478" y="2186128"/>
            <a:ext cx="11172950" cy="4746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000" dirty="0">
                <a:solidFill>
                  <a:schemeClr val="bg1"/>
                </a:solidFill>
              </a:rPr>
              <a:t>Salah satu </a:t>
            </a:r>
            <a:r>
              <a:rPr lang="en-ID" sz="2000" dirty="0" err="1">
                <a:solidFill>
                  <a:schemeClr val="bg1"/>
                </a:solidFill>
              </a:rPr>
              <a:t>tantangan</a:t>
            </a:r>
            <a:r>
              <a:rPr lang="en-ID" sz="2000" dirty="0">
                <a:solidFill>
                  <a:schemeClr val="bg1"/>
                </a:solidFill>
              </a:rPr>
              <a:t> serta </a:t>
            </a:r>
            <a:r>
              <a:rPr lang="en-ID" sz="2000" dirty="0" err="1">
                <a:solidFill>
                  <a:schemeClr val="bg1"/>
                </a:solidFill>
              </a:rPr>
              <a:t>resiko</a:t>
            </a:r>
            <a:r>
              <a:rPr lang="en-ID" sz="2000" dirty="0">
                <a:solidFill>
                  <a:schemeClr val="bg1"/>
                </a:solidFill>
              </a:rPr>
              <a:t> terbesar yang selalu menjadi masalah utama dalam penggunaan Big Data adalah masalah </a:t>
            </a:r>
            <a:r>
              <a:rPr lang="en-ID" sz="2000" dirty="0" err="1">
                <a:solidFill>
                  <a:schemeClr val="bg1"/>
                </a:solidFill>
              </a:rPr>
              <a:t>privasi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  <a:p>
            <a:r>
              <a:rPr lang="en-ID" sz="2000" dirty="0" err="1">
                <a:solidFill>
                  <a:schemeClr val="bg1"/>
                </a:solidFill>
              </a:rPr>
              <a:t>privasi</a:t>
            </a:r>
            <a:r>
              <a:rPr lang="en-ID" sz="2000" dirty="0">
                <a:solidFill>
                  <a:schemeClr val="bg1"/>
                </a:solidFill>
              </a:rPr>
              <a:t> dalam Big Data ke dalam empat </a:t>
            </a:r>
            <a:r>
              <a:rPr lang="en-ID" sz="2000" dirty="0" err="1">
                <a:solidFill>
                  <a:schemeClr val="bg1"/>
                </a:solidFill>
              </a:rPr>
              <a:t>katagori</a:t>
            </a:r>
            <a:r>
              <a:rPr lang="en-ID" sz="2000" dirty="0">
                <a:solidFill>
                  <a:schemeClr val="bg1"/>
                </a:solidFill>
              </a:rPr>
              <a:t> yaitu 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n-ID" sz="1800" dirty="0" err="1">
                <a:solidFill>
                  <a:schemeClr val="bg1"/>
                </a:solidFill>
              </a:rPr>
              <a:t>perlindungan</a:t>
            </a:r>
            <a:r>
              <a:rPr lang="en-ID" sz="1800" dirty="0">
                <a:solidFill>
                  <a:schemeClr val="bg1"/>
                </a:solidFill>
              </a:rPr>
              <a:t> untuk </a:t>
            </a:r>
            <a:r>
              <a:rPr lang="en-ID" sz="1800" dirty="0" err="1">
                <a:solidFill>
                  <a:schemeClr val="bg1"/>
                </a:solidFill>
              </a:rPr>
              <a:t>identitas</a:t>
            </a:r>
            <a:r>
              <a:rPr lang="en-ID" sz="1800" dirty="0">
                <a:solidFill>
                  <a:schemeClr val="bg1"/>
                </a:solidFill>
              </a:rPr>
              <a:t> (identity), 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n-ID" sz="1800" dirty="0" err="1">
                <a:solidFill>
                  <a:schemeClr val="bg1"/>
                </a:solidFill>
              </a:rPr>
              <a:t>kesetaraan</a:t>
            </a:r>
            <a:r>
              <a:rPr lang="en-ID" sz="1800" dirty="0">
                <a:solidFill>
                  <a:schemeClr val="bg1"/>
                </a:solidFill>
              </a:rPr>
              <a:t> (equality), 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n-ID" sz="1800" dirty="0" err="1">
                <a:solidFill>
                  <a:schemeClr val="bg1"/>
                </a:solidFill>
              </a:rPr>
              <a:t>keamanan</a:t>
            </a:r>
            <a:r>
              <a:rPr lang="en-ID" sz="1800" dirty="0">
                <a:solidFill>
                  <a:schemeClr val="bg1"/>
                </a:solidFill>
              </a:rPr>
              <a:t> (security), dan 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n-ID" sz="1800" dirty="0" err="1">
                <a:solidFill>
                  <a:schemeClr val="bg1"/>
                </a:solidFill>
              </a:rPr>
              <a:t>kepercayaan</a:t>
            </a:r>
            <a:r>
              <a:rPr lang="en-ID" sz="1800" dirty="0">
                <a:solidFill>
                  <a:schemeClr val="bg1"/>
                </a:solidFill>
              </a:rPr>
              <a:t> (trust) </a:t>
            </a:r>
          </a:p>
          <a:p>
            <a:r>
              <a:rPr lang="en-ID" sz="2000" dirty="0">
                <a:solidFill>
                  <a:schemeClr val="bg1"/>
                </a:solidFill>
              </a:rPr>
              <a:t> beberapa cara </a:t>
            </a:r>
            <a:r>
              <a:rPr lang="en-ID" sz="2000" dirty="0" err="1">
                <a:solidFill>
                  <a:schemeClr val="bg1"/>
                </a:solidFill>
              </a:rPr>
              <a:t>menjaga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privasi</a:t>
            </a:r>
            <a:r>
              <a:rPr lang="en-ID" sz="2000" dirty="0">
                <a:solidFill>
                  <a:schemeClr val="bg1"/>
                </a:solidFill>
              </a:rPr>
              <a:t> dalam Big Data adalah dengan membuat peraturan, </a:t>
            </a:r>
          </a:p>
          <a:p>
            <a:r>
              <a:rPr lang="en-ID" sz="2000" dirty="0">
                <a:solidFill>
                  <a:schemeClr val="bg1"/>
                </a:solidFill>
              </a:rPr>
              <a:t>peraturan </a:t>
            </a:r>
            <a:r>
              <a:rPr lang="en-ID" sz="2000" dirty="0" err="1">
                <a:solidFill>
                  <a:schemeClr val="bg1"/>
                </a:solidFill>
              </a:rPr>
              <a:t>halus</a:t>
            </a:r>
            <a:r>
              <a:rPr lang="en-ID" sz="2000" dirty="0">
                <a:solidFill>
                  <a:schemeClr val="bg1"/>
                </a:solidFill>
              </a:rPr>
              <a:t> (soft regulation) dan </a:t>
            </a:r>
            <a:r>
              <a:rPr lang="en-ID" sz="2000" dirty="0" err="1">
                <a:solidFill>
                  <a:schemeClr val="bg1"/>
                </a:solidFill>
              </a:rPr>
              <a:t>etika</a:t>
            </a:r>
            <a:r>
              <a:rPr lang="en-ID" sz="2000" dirty="0">
                <a:solidFill>
                  <a:schemeClr val="bg1"/>
                </a:solidFill>
              </a:rPr>
              <a:t> Big Data yang memiliki </a:t>
            </a:r>
            <a:r>
              <a:rPr lang="en-ID" sz="2000" dirty="0" err="1">
                <a:solidFill>
                  <a:schemeClr val="bg1"/>
                </a:solidFill>
              </a:rPr>
              <a:t>batasan</a:t>
            </a:r>
            <a:r>
              <a:rPr lang="en-ID" sz="2000" dirty="0">
                <a:solidFill>
                  <a:schemeClr val="bg1"/>
                </a:solidFill>
              </a:rPr>
              <a:t> yang jelas sehingga </a:t>
            </a:r>
            <a:r>
              <a:rPr lang="en-ID" sz="2000" dirty="0" err="1">
                <a:solidFill>
                  <a:schemeClr val="bg1"/>
                </a:solidFill>
              </a:rPr>
              <a:t>mencegah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penyalahgunaan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privasi</a:t>
            </a:r>
            <a:r>
              <a:rPr lang="en-ID" sz="2000" dirty="0">
                <a:solidFill>
                  <a:schemeClr val="bg1"/>
                </a:solidFill>
              </a:rPr>
              <a:t> dalam Big Data.</a:t>
            </a:r>
          </a:p>
        </p:txBody>
      </p:sp>
    </p:spTree>
    <p:extLst>
      <p:ext uri="{BB962C8B-B14F-4D97-AF65-F5344CB8AC3E}">
        <p14:creationId xmlns:p14="http://schemas.microsoft.com/office/powerpoint/2010/main" val="3419347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95" y="409424"/>
            <a:ext cx="10407631" cy="763410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2"/>
                </a:solidFill>
              </a:rPr>
              <a:t>Tantangan</a:t>
            </a:r>
            <a:r>
              <a:rPr lang="en-US" sz="4400" dirty="0">
                <a:solidFill>
                  <a:schemeClr val="tx2"/>
                </a:solidFill>
              </a:rPr>
              <a:t> Dan </a:t>
            </a:r>
            <a:r>
              <a:rPr lang="en-US" sz="4400" dirty="0" err="1">
                <a:solidFill>
                  <a:schemeClr val="tx2"/>
                </a:solidFill>
              </a:rPr>
              <a:t>Peluang</a:t>
            </a:r>
            <a:r>
              <a:rPr lang="en-US" sz="4400" dirty="0">
                <a:solidFill>
                  <a:schemeClr val="tx2"/>
                </a:solidFill>
              </a:rPr>
              <a:t> Analisis Big Data</a:t>
            </a:r>
          </a:p>
        </p:txBody>
      </p:sp>
      <p:pic>
        <p:nvPicPr>
          <p:cNvPr id="48" name="Content Placeholder 4" descr="Digital Numbers">
            <a:extLst>
              <a:ext uri="{FF2B5EF4-FFF2-40B4-BE49-F238E27FC236}">
                <a16:creationId xmlns:a16="http://schemas.microsoft.com/office/drawing/2014/main" id="{E5C91DB9-D87D-473E-930F-CD2BF8A6F8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890442" y="1253436"/>
            <a:ext cx="11274334" cy="561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5B9405F2-CF33-4952-8E81-9910727439F6}"/>
              </a:ext>
            </a:extLst>
          </p:cNvPr>
          <p:cNvSpPr/>
          <p:nvPr/>
        </p:nvSpPr>
        <p:spPr>
          <a:xfrm>
            <a:off x="467903" y="1339931"/>
            <a:ext cx="11610176" cy="5277800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FD0D-A168-4266-B958-0CC2FBD4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61" y="1328238"/>
            <a:ext cx="11326115" cy="737036"/>
          </a:xfrm>
        </p:spPr>
        <p:txBody>
          <a:bodyPr>
            <a:noAutofit/>
          </a:bodyPr>
          <a:lstStyle/>
          <a:p>
            <a:r>
              <a:rPr lang="en-ID" sz="3200">
                <a:solidFill>
                  <a:srgbClr val="FFFF00"/>
                </a:solidFill>
                <a:latin typeface="Calibri" panose="020F0502020204030204" pitchFamily="34" charset="0"/>
              </a:rPr>
              <a:t>Tantangan komputasi data besar, tidak terstruktur dan streaming</a:t>
            </a:r>
            <a:r>
              <a:rPr lang="en-US" sz="3200" b="0" i="0" u="none" strike="noStrike" baseline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endParaRPr lang="en-ID" sz="3200"/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CA705E5B-49F5-4C0C-ACE4-C02C95EDBFA7}"/>
              </a:ext>
            </a:extLst>
          </p:cNvPr>
          <p:cNvSpPr txBox="1">
            <a:spLocks/>
          </p:cNvSpPr>
          <p:nvPr/>
        </p:nvSpPr>
        <p:spPr>
          <a:xfrm>
            <a:off x="963552" y="1977751"/>
            <a:ext cx="11172950" cy="4746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2000"/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808C47BB-CCE6-4570-8745-9A99E7F47660}"/>
              </a:ext>
            </a:extLst>
          </p:cNvPr>
          <p:cNvSpPr txBox="1">
            <a:spLocks/>
          </p:cNvSpPr>
          <p:nvPr/>
        </p:nvSpPr>
        <p:spPr>
          <a:xfrm>
            <a:off x="971662" y="2058150"/>
            <a:ext cx="11172950" cy="4585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Pertumbuhan data yang besar membutuhkan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mesin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pengolahan data yang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cepat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</a:p>
          <a:p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Integrasi sumber data yang berbeda yang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berasal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dari aplikasi perusahaan,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aliran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media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sosial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sistem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email, dokumen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buatan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karyawan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sebagainya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</a:p>
          <a:p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Fragmentasi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data yang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tersebar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pada setiap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departemen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atau bagian atau unit ini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menyimpan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data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tersendiri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. Tidak ada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departemen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khusus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yang mana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menangani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manajemen seluruh data dan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menjamin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kebenaran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konsistensi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maupun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pembaruan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data. </a:t>
            </a:r>
          </a:p>
          <a:p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Berbagai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tipe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dan jenis data yang tidak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terstruktur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dan berbeda-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beda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menyulitkan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dalam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intergrasi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data.</a:t>
            </a:r>
          </a:p>
          <a:p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Kebutuhan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penyimpanan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data besar dan kualitas data dalam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mengumpulkan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menyimpan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data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tak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terstruktur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terstruktur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</a:p>
          <a:p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Pertumbuhan data yang tidak berhenti dari waktu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kewaktu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sehingga </a:t>
            </a:r>
            <a:r>
              <a:rPr lang="en-ID" sz="2000" b="1" dirty="0" err="1">
                <a:solidFill>
                  <a:schemeClr val="bg1"/>
                </a:solidFill>
                <a:latin typeface="Lato" panose="020F0502020204030203" pitchFamily="34" charset="0"/>
              </a:rPr>
              <a:t>dibutuhkan</a:t>
            </a:r>
            <a:r>
              <a:rPr lang="en-ID" sz="2000" b="1" dirty="0">
                <a:solidFill>
                  <a:schemeClr val="bg1"/>
                </a:solidFill>
                <a:latin typeface="Lato" panose="020F0502020204030203" pitchFamily="34" charset="0"/>
              </a:rPr>
              <a:t> analisis data secara real time secara streaming</a:t>
            </a:r>
          </a:p>
        </p:txBody>
      </p:sp>
    </p:spTree>
    <p:extLst>
      <p:ext uri="{BB962C8B-B14F-4D97-AF65-F5344CB8AC3E}">
        <p14:creationId xmlns:p14="http://schemas.microsoft.com/office/powerpoint/2010/main" val="2941784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58" y="106849"/>
            <a:ext cx="10407631" cy="900723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2"/>
                </a:solidFill>
              </a:rPr>
              <a:t>Peluang</a:t>
            </a:r>
            <a:r>
              <a:rPr lang="en-US" sz="4400" dirty="0">
                <a:solidFill>
                  <a:schemeClr val="tx2"/>
                </a:solidFill>
              </a:rPr>
              <a:t> Bisnis Analisis Big Data</a:t>
            </a:r>
          </a:p>
        </p:txBody>
      </p:sp>
      <p:pic>
        <p:nvPicPr>
          <p:cNvPr id="48" name="Content Placeholder 4" descr="Digital Numbers">
            <a:extLst>
              <a:ext uri="{FF2B5EF4-FFF2-40B4-BE49-F238E27FC236}">
                <a16:creationId xmlns:a16="http://schemas.microsoft.com/office/drawing/2014/main" id="{E5C91DB9-D87D-473E-930F-CD2BF8A6F8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890442" y="1253436"/>
            <a:ext cx="11274334" cy="561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5B9405F2-CF33-4952-8E81-9910727439F6}"/>
              </a:ext>
            </a:extLst>
          </p:cNvPr>
          <p:cNvSpPr/>
          <p:nvPr/>
        </p:nvSpPr>
        <p:spPr>
          <a:xfrm>
            <a:off x="467903" y="995316"/>
            <a:ext cx="11610176" cy="5857937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FD0D-A168-4266-B958-0CC2FBD4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16" y="1074702"/>
            <a:ext cx="11172950" cy="5778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</a:rPr>
              <a:t>Identifikasi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peluang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</a:rPr>
              <a:t> Big Data untuk masalah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masalah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</a:rPr>
              <a:t> bisnis</a:t>
            </a:r>
            <a:endParaRPr lang="en-US" sz="32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ID" sz="24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Mendeteksi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Mencegah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Penipuan</a:t>
            </a:r>
            <a:endParaRPr lang="en-ID" sz="2400" b="0" i="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 marL="457200" indent="0">
              <a:buNone/>
            </a:pP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Analisis Big Data dengan machine learning dapat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mencegah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penipuan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dan bisa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mendeteksi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aktivitas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berbau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kriminal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. Analisis ini juga mampu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mencegah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hal-hal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palsu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.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Contoh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banyak bank yang bisa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menyimpan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semua daftar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riwayat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mereka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miliki sehingga bisa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mendeteksi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kecurangan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lebih baik</a:t>
            </a:r>
          </a:p>
          <a:p>
            <a:r>
              <a:rPr lang="en-ID" sz="2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Sentiment Analysis</a:t>
            </a:r>
          </a:p>
          <a:p>
            <a:pPr marL="349250" indent="0">
              <a:buNone/>
            </a:pP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perusahaan bisnis Anda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tahu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seperti apa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konsumen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emotions saat melakukan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interaksi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dengan bisnis Anda.  Anda bisa menggunakan hal ini untuk bisa meningkatkan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kepuasan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pelanggan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. Big Data ini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digunakan untuk menganalisis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perasaan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pelanggan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kemudian memberikan gambaran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perasaan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yang jelas</a:t>
            </a:r>
          </a:p>
          <a:p>
            <a:r>
              <a:rPr lang="en-ID" sz="2000" dirty="0">
                <a:solidFill>
                  <a:schemeClr val="bg1"/>
                </a:solidFill>
                <a:latin typeface="Lato" panose="020F0502020204030203" pitchFamily="34" charset="0"/>
              </a:rPr>
              <a:t>Recommendation Engines</a:t>
            </a:r>
          </a:p>
          <a:p>
            <a:pPr marL="349250" indent="0">
              <a:buNone/>
            </a:pP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bisnis menggunakan engines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direkomendasikan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.  Industri bisnis dapat mengambil keuntungan dari Big Data melalui cara ini untuk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meminimalkan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kehilangan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pelanggan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dan mungkin bisa akan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kehilangan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peluang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dalam penjualan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CA705E5B-49F5-4C0C-ACE4-C02C95EDBFA7}"/>
              </a:ext>
            </a:extLst>
          </p:cNvPr>
          <p:cNvSpPr txBox="1">
            <a:spLocks/>
          </p:cNvSpPr>
          <p:nvPr/>
        </p:nvSpPr>
        <p:spPr>
          <a:xfrm>
            <a:off x="922561" y="1977751"/>
            <a:ext cx="11172950" cy="4746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2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3656"/>
          <a:stretch/>
        </p:blipFill>
        <p:spPr>
          <a:xfrm>
            <a:off x="0" y="0"/>
            <a:ext cx="8171915" cy="66072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5957" y="6488668"/>
            <a:ext cx="8200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https://www.slideshare.net/yunardy/you-might-also-want-to-read-this-26793776</a:t>
            </a:r>
          </a:p>
        </p:txBody>
      </p:sp>
    </p:spTree>
    <p:extLst>
      <p:ext uri="{BB962C8B-B14F-4D97-AF65-F5344CB8AC3E}">
        <p14:creationId xmlns:p14="http://schemas.microsoft.com/office/powerpoint/2010/main" val="2064404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06" y="357254"/>
            <a:ext cx="8911687" cy="796168"/>
          </a:xfrm>
        </p:spPr>
        <p:txBody>
          <a:bodyPr>
            <a:normAutofit/>
          </a:bodyPr>
          <a:lstStyle/>
          <a:p>
            <a:pPr algn="l"/>
            <a:r>
              <a:rPr lang="en-ID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Tantangan</a:t>
            </a:r>
            <a:r>
              <a:rPr lang="en-ID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Pengelolaan Big Data</a:t>
            </a:r>
          </a:p>
        </p:txBody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Digital Numbers">
            <a:extLst>
              <a:ext uri="{FF2B5EF4-FFF2-40B4-BE49-F238E27FC236}">
                <a16:creationId xmlns:a16="http://schemas.microsoft.com/office/drawing/2014/main" id="{ACDBC5CF-E205-4156-97B3-8E1F6C7A2D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180474" y="1108909"/>
            <a:ext cx="12011525" cy="5676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8C5CAA-DDE8-4459-95B1-1CA4E8B22F3A}"/>
              </a:ext>
            </a:extLst>
          </p:cNvPr>
          <p:cNvSpPr/>
          <p:nvPr/>
        </p:nvSpPr>
        <p:spPr>
          <a:xfrm>
            <a:off x="284749" y="1101873"/>
            <a:ext cx="11610176" cy="5443386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4F08-BB38-4F5C-93C6-6EBB9463585A}"/>
              </a:ext>
            </a:extLst>
          </p:cNvPr>
          <p:cNvSpPr txBox="1"/>
          <p:nvPr/>
        </p:nvSpPr>
        <p:spPr>
          <a:xfrm>
            <a:off x="537409" y="1777534"/>
            <a:ext cx="113698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Data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diproduksi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setiap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menitnya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berasal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dari transaksi bisnis,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pelanggan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mitra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bisnis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bg1"/>
                </a:solidFill>
                <a:latin typeface="Open Sans" panose="020B0606030504020204" pitchFamily="34" charset="0"/>
              </a:rPr>
              <a:t>Masih banyak </a:t>
            </a:r>
            <a:r>
              <a:rPr lang="en-ID" sz="2400" dirty="0" err="1">
                <a:solidFill>
                  <a:schemeClr val="bg1"/>
                </a:solidFill>
                <a:latin typeface="Open Sans" panose="020B0606030504020204" pitchFamily="34" charset="0"/>
              </a:rPr>
              <a:t>tantangan</a:t>
            </a:r>
            <a:r>
              <a:rPr lang="en-ID" sz="2400" dirty="0">
                <a:solidFill>
                  <a:schemeClr val="bg1"/>
                </a:solidFill>
                <a:latin typeface="Open Sans" panose="020B0606030504020204" pitchFamily="34" charset="0"/>
              </a:rPr>
              <a:t> dalam pengelolaan big data pada perusahaan diantaranya: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Berbagai Sumber Data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tersimpan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dalam platform yang berbeda-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beda</a:t>
            </a: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Mengklasifikasikan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data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berkualitas</a:t>
            </a: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Kurangnya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jumlah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karyawan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yang memiliki kemampuan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menganalisa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Membutuhkan banyak biaya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Masalah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skalabilitas</a:t>
            </a: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77" y="352714"/>
            <a:ext cx="8911687" cy="791572"/>
          </a:xfrm>
        </p:spPr>
        <p:txBody>
          <a:bodyPr>
            <a:normAutofit/>
          </a:bodyPr>
          <a:lstStyle/>
          <a:p>
            <a:pPr algn="l"/>
            <a:r>
              <a:rPr lang="en-ID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Tantangan</a:t>
            </a:r>
            <a:r>
              <a:rPr lang="en-ID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Pengelolaan Big Data</a:t>
            </a:r>
          </a:p>
        </p:txBody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Digital Numbers">
            <a:extLst>
              <a:ext uri="{FF2B5EF4-FFF2-40B4-BE49-F238E27FC236}">
                <a16:creationId xmlns:a16="http://schemas.microsoft.com/office/drawing/2014/main" id="{ACDBC5CF-E205-4156-97B3-8E1F6C7A2D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180474" y="1108909"/>
            <a:ext cx="12011525" cy="5676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8C5CAA-DDE8-4459-95B1-1CA4E8B22F3A}"/>
              </a:ext>
            </a:extLst>
          </p:cNvPr>
          <p:cNvSpPr/>
          <p:nvPr/>
        </p:nvSpPr>
        <p:spPr>
          <a:xfrm>
            <a:off x="401350" y="1225666"/>
            <a:ext cx="11610176" cy="5443386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4F08-BB38-4F5C-93C6-6EBB9463585A}"/>
              </a:ext>
            </a:extLst>
          </p:cNvPr>
          <p:cNvSpPr txBox="1"/>
          <p:nvPr/>
        </p:nvSpPr>
        <p:spPr>
          <a:xfrm>
            <a:off x="641684" y="1854478"/>
            <a:ext cx="1136984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Berbagai Sumber Data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tersimpan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dalam platform yang berbeda-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beda</a:t>
            </a: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342900" lvl="1" indent="-342900">
              <a:buFont typeface="+mj-lt"/>
              <a:buAutoNum type="arabicPeriod"/>
            </a:pP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Data yang diterima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tersimpan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di platform yang berbeda – berdasarkan jenis data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asal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sumbernya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menimbulkan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masalah saat proses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penarikan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analisa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data.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Hasil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analisa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 akan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cenderung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tidak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efektif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karena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kelengkapan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akurasinya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perlu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dipertanyakan</a:t>
            </a:r>
            <a:endParaRPr lang="en-ID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Menggabungkan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 dari berbagai sumber secara manual akan sangat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menghabiskan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banyak waktu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Membatasi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penglihatan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karyawan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terhadap “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insight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”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seharusnya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dapat terlihat dengan mudah</a:t>
            </a:r>
            <a:endParaRPr lang="en-ID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Menggunakan platform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big data analytics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komprehensif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mampu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memusatkan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 dalam satu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lokasi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terpusat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apa pun jenis data dan dari mana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sumbernya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20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0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1" y="408596"/>
            <a:ext cx="8911687" cy="758692"/>
          </a:xfrm>
        </p:spPr>
        <p:txBody>
          <a:bodyPr>
            <a:normAutofit/>
          </a:bodyPr>
          <a:lstStyle/>
          <a:p>
            <a:pPr algn="l"/>
            <a:r>
              <a:rPr lang="en-ID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Tantangan</a:t>
            </a:r>
            <a:r>
              <a:rPr lang="en-ID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Pengelolaan Big Data</a:t>
            </a:r>
          </a:p>
        </p:txBody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Digital Numbers">
            <a:extLst>
              <a:ext uri="{FF2B5EF4-FFF2-40B4-BE49-F238E27FC236}">
                <a16:creationId xmlns:a16="http://schemas.microsoft.com/office/drawing/2014/main" id="{ACDBC5CF-E205-4156-97B3-8E1F6C7A2D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180474" y="1108909"/>
            <a:ext cx="12011525" cy="5676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8C5CAA-DDE8-4459-95B1-1CA4E8B22F3A}"/>
              </a:ext>
            </a:extLst>
          </p:cNvPr>
          <p:cNvSpPr/>
          <p:nvPr/>
        </p:nvSpPr>
        <p:spPr>
          <a:xfrm>
            <a:off x="401350" y="1225666"/>
            <a:ext cx="11610176" cy="5443386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4F08-BB38-4F5C-93C6-6EBB9463585A}"/>
              </a:ext>
            </a:extLst>
          </p:cNvPr>
          <p:cNvSpPr txBox="1"/>
          <p:nvPr/>
        </p:nvSpPr>
        <p:spPr>
          <a:xfrm>
            <a:off x="501315" y="1468179"/>
            <a:ext cx="1136984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+mj-lt"/>
              <a:buAutoNum type="arabicPeriod" startAt="2"/>
            </a:pP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Mengklasifikasikan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data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berkualitas</a:t>
            </a: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342900" lvl="1" indent="-342900">
              <a:buFont typeface="+mj-lt"/>
              <a:buAutoNum type="arabicPeriod" startAt="2"/>
            </a:pP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Banyaknya data yang dimiliki akan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sulit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untuk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mengklasifikasikan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berkualitas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Proses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analisa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tidak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fokus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pada data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benar-benar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memiliki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value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untuk kemajuan bisnis perusahaan</a:t>
            </a:r>
            <a:endParaRPr lang="en-ID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Karyawan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harus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mengklasifikan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berkualitas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secara manual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Tidak mendapatkan data </a:t>
            </a:r>
            <a:r>
              <a:rPr lang="nn-NO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real-time</a:t>
            </a:r>
            <a:r>
              <a:rPr lang="nn-NO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untuk menemukan tren terkini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Data yang tidak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real-time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akan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membawa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banyak dampak negatif yang signifikan terhadap kualitas keputusan yang diambil berdasarkan data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tersedia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atau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biasa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disebut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data-driven decision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Kemampuan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artificial intelligence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(AI) dan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machine learning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akan membantu perusahaan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mengatasi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tantangan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pengelolaan big data ini</a:t>
            </a:r>
            <a:endParaRPr lang="en-ID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dapat membantu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karyawan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mengklasifikasikan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berkualitas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untuk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dianalisa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secara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otomatis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sehingga hasil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analisa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dapat lebih baik,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cepat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akurat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sesuai dengan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tren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sedang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happening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20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2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4" y="422462"/>
            <a:ext cx="8911687" cy="523688"/>
          </a:xfrm>
        </p:spPr>
        <p:txBody>
          <a:bodyPr>
            <a:normAutofit fontScale="90000"/>
          </a:bodyPr>
          <a:lstStyle/>
          <a:p>
            <a:pPr algn="l"/>
            <a:r>
              <a:rPr lang="en-ID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Tantangan</a:t>
            </a:r>
            <a:r>
              <a:rPr lang="en-ID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Pengelolaan Big Data</a:t>
            </a:r>
          </a:p>
        </p:txBody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Digital Numbers">
            <a:extLst>
              <a:ext uri="{FF2B5EF4-FFF2-40B4-BE49-F238E27FC236}">
                <a16:creationId xmlns:a16="http://schemas.microsoft.com/office/drawing/2014/main" id="{ACDBC5CF-E205-4156-97B3-8E1F6C7A2D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180474" y="1108909"/>
            <a:ext cx="12011525" cy="5676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8C5CAA-DDE8-4459-95B1-1CA4E8B22F3A}"/>
              </a:ext>
            </a:extLst>
          </p:cNvPr>
          <p:cNvSpPr/>
          <p:nvPr/>
        </p:nvSpPr>
        <p:spPr>
          <a:xfrm>
            <a:off x="401350" y="1225666"/>
            <a:ext cx="11610176" cy="5443386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4F08-BB38-4F5C-93C6-6EBB9463585A}"/>
              </a:ext>
            </a:extLst>
          </p:cNvPr>
          <p:cNvSpPr txBox="1"/>
          <p:nvPr/>
        </p:nvSpPr>
        <p:spPr>
          <a:xfrm>
            <a:off x="501315" y="1754349"/>
            <a:ext cx="1136984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+mj-lt"/>
              <a:buAutoNum type="arabicPeriod" startAt="3"/>
            </a:pP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Kurangnya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jumlah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karyawan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yang memiliki kemampuan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menganalisa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data</a:t>
            </a:r>
          </a:p>
          <a:p>
            <a:pPr marL="342900" lvl="1" indent="-342900">
              <a:buFont typeface="+mj-lt"/>
              <a:buAutoNum type="arabicPeriod" startAt="3"/>
            </a:pP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Perusahaan tidak memiliki jumlah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karyawan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cukup untuk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menganalisa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 dengan baik.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Masalah ini terjadi karena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pengoperasian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platform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kompleks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hanya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karyawan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tertentu saja yang dapat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diandalkan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untuk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menganalisa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data. </a:t>
            </a:r>
            <a:endParaRPr lang="en-ID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Perusahaan akan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sulit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mengikuti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laju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perkembangan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kompetisi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bisnis, karena proses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analisa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menghabiskan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waktu yang sangat lama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Platform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big data analytics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yang membantu setiap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karyawan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dapat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mengakses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memanfaatkan data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tersedia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tanpa harus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mempelajari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alat atau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bahasa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pemrograman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kompleks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untuk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pengoperasiannya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20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01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4" y="293327"/>
            <a:ext cx="8911687" cy="873960"/>
          </a:xfrm>
        </p:spPr>
        <p:txBody>
          <a:bodyPr>
            <a:normAutofit/>
          </a:bodyPr>
          <a:lstStyle/>
          <a:p>
            <a:pPr algn="l"/>
            <a:r>
              <a:rPr lang="en-ID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Tantangan</a:t>
            </a:r>
            <a:r>
              <a:rPr lang="en-ID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Pengelolaan Big Data</a:t>
            </a:r>
          </a:p>
        </p:txBody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Digital Numbers">
            <a:extLst>
              <a:ext uri="{FF2B5EF4-FFF2-40B4-BE49-F238E27FC236}">
                <a16:creationId xmlns:a16="http://schemas.microsoft.com/office/drawing/2014/main" id="{ACDBC5CF-E205-4156-97B3-8E1F6C7A2D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180474" y="1108909"/>
            <a:ext cx="12011525" cy="5676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8C5CAA-DDE8-4459-95B1-1CA4E8B22F3A}"/>
              </a:ext>
            </a:extLst>
          </p:cNvPr>
          <p:cNvSpPr/>
          <p:nvPr/>
        </p:nvSpPr>
        <p:spPr>
          <a:xfrm>
            <a:off x="401350" y="1225666"/>
            <a:ext cx="11610176" cy="5443386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4F08-BB38-4F5C-93C6-6EBB9463585A}"/>
              </a:ext>
            </a:extLst>
          </p:cNvPr>
          <p:cNvSpPr txBox="1"/>
          <p:nvPr/>
        </p:nvSpPr>
        <p:spPr>
          <a:xfrm>
            <a:off x="521517" y="2016842"/>
            <a:ext cx="113698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+mj-lt"/>
              <a:buAutoNum type="arabicPeriod" startAt="4"/>
            </a:pP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Membutuhkan banyak biaya</a:t>
            </a:r>
          </a:p>
          <a:p>
            <a:pPr marL="342900" lvl="1" indent="-342900">
              <a:buFont typeface="+mj-lt"/>
              <a:buAutoNum type="arabicPeriod" startAt="4"/>
            </a:pP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Banyaknya biaya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dibutuhkan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untuk menjalankan proses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analisa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data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efektif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Perusahaan dapat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mengimplementasi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platform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big data analytics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menawarkan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fleksibilitas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dalam hal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skema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pembayaran.</a:t>
            </a:r>
            <a:endParaRPr lang="en-ID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Perusahaan hanya perlu membayar sesuai dengan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fitur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butuhkan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gunakan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Sehingga, perusahaan dapat mengeluarkan biaya investasi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teknologi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big data yang lebih efisien..</a:t>
            </a:r>
            <a:endParaRPr lang="en-ID" sz="20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05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08" y="153887"/>
            <a:ext cx="8911687" cy="1071779"/>
          </a:xfrm>
        </p:spPr>
        <p:txBody>
          <a:bodyPr>
            <a:normAutofit/>
          </a:bodyPr>
          <a:lstStyle/>
          <a:p>
            <a:pPr algn="l"/>
            <a:r>
              <a:rPr lang="en-ID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Tantangan</a:t>
            </a:r>
            <a:r>
              <a:rPr lang="en-ID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Pengelolaan Big Data</a:t>
            </a:r>
          </a:p>
        </p:txBody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Digital Numbers">
            <a:extLst>
              <a:ext uri="{FF2B5EF4-FFF2-40B4-BE49-F238E27FC236}">
                <a16:creationId xmlns:a16="http://schemas.microsoft.com/office/drawing/2014/main" id="{ACDBC5CF-E205-4156-97B3-8E1F6C7A2D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180474" y="1108909"/>
            <a:ext cx="12011525" cy="5676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8C5CAA-DDE8-4459-95B1-1CA4E8B22F3A}"/>
              </a:ext>
            </a:extLst>
          </p:cNvPr>
          <p:cNvSpPr/>
          <p:nvPr/>
        </p:nvSpPr>
        <p:spPr>
          <a:xfrm>
            <a:off x="401350" y="1225666"/>
            <a:ext cx="11610176" cy="5443386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4F08-BB38-4F5C-93C6-6EBB9463585A}"/>
              </a:ext>
            </a:extLst>
          </p:cNvPr>
          <p:cNvSpPr txBox="1"/>
          <p:nvPr/>
        </p:nvSpPr>
        <p:spPr>
          <a:xfrm>
            <a:off x="420808" y="1670745"/>
            <a:ext cx="113698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+mj-lt"/>
              <a:buAutoNum type="arabicPeriod" startAt="5"/>
            </a:pP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Masalah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skalabilitas</a:t>
            </a: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342900" lvl="1" indent="-342900">
              <a:buFont typeface="+mj-lt"/>
              <a:buAutoNum type="arabicPeriod" startAt="5"/>
            </a:pP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Berkembangnya bisnis perusahaan, jumlah data yang akan di produksi akan semakin banyak tak terkendali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Jumlah data yang semakin banyak akan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menimbulkan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masalah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dalam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penyimpanan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pengelolaan data, karena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prosesnya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akan semakin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kompleks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endParaRPr lang="en-ID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Banyak perusahaan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gagal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untuk mengelola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datanya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secara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efektif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saat bisnisnya semakin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berkembang</a:t>
            </a:r>
            <a:endParaRPr lang="en-ID" sz="20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Platform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big data analytics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yang sudah digunakan sejak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awal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tidak memiliki kemampuan yang cukup baik untuk mengelola data yang semakin banyak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jumlahnya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Perusahaan perlu menggunakan platform 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big data analytics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menawarkan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kemampuan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skalabilitas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 yaitu memiliki kemampuan untuk mengelola data dalam jumlah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terbatas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tanpa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memengaruhi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kualitas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analisanya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55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50" y="239137"/>
            <a:ext cx="8911687" cy="869771"/>
          </a:xfrm>
        </p:spPr>
        <p:txBody>
          <a:bodyPr>
            <a:normAutofit/>
          </a:bodyPr>
          <a:lstStyle/>
          <a:p>
            <a:pPr algn="l"/>
            <a:r>
              <a:rPr lang="en-ID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Tugas</a:t>
            </a:r>
            <a:endParaRPr lang="en-ID" b="0" i="0" dirty="0">
              <a:solidFill>
                <a:schemeClr val="tx2"/>
              </a:solidFill>
              <a:effectLst/>
              <a:latin typeface="Roboto" panose="02000000000000000000" pitchFamily="2" charset="0"/>
            </a:endParaRPr>
          </a:p>
        </p:txBody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Digital Numbers">
            <a:extLst>
              <a:ext uri="{FF2B5EF4-FFF2-40B4-BE49-F238E27FC236}">
                <a16:creationId xmlns:a16="http://schemas.microsoft.com/office/drawing/2014/main" id="{ACDBC5CF-E205-4156-97B3-8E1F6C7A2D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180474" y="1108909"/>
            <a:ext cx="12011525" cy="5676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8C5CAA-DDE8-4459-95B1-1CA4E8B22F3A}"/>
              </a:ext>
            </a:extLst>
          </p:cNvPr>
          <p:cNvSpPr/>
          <p:nvPr/>
        </p:nvSpPr>
        <p:spPr>
          <a:xfrm>
            <a:off x="401350" y="1225666"/>
            <a:ext cx="11610176" cy="5443386"/>
          </a:xfrm>
          <a:prstGeom prst="rect">
            <a:avLst/>
          </a:prstGeom>
          <a:solidFill>
            <a:srgbClr val="1A3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4F08-BB38-4F5C-93C6-6EBB9463585A}"/>
              </a:ext>
            </a:extLst>
          </p:cNvPr>
          <p:cNvSpPr txBox="1"/>
          <p:nvPr/>
        </p:nvSpPr>
        <p:spPr>
          <a:xfrm>
            <a:off x="641684" y="2133600"/>
            <a:ext cx="11369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 indent="-349250">
              <a:buFont typeface="+mj-lt"/>
              <a:buAutoNum type="arabicPeriod"/>
            </a:pP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Berikan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kasus permasalahan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pripasi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individu pada pengolahan big data di Indonesia?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Bagaimana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pengamanan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data yang baik dalam pengolahan big data di Indonesia?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ID" sz="2400" dirty="0" err="1">
                <a:solidFill>
                  <a:schemeClr val="bg1"/>
                </a:solidFill>
                <a:latin typeface="Roboto" panose="02000000000000000000" pitchFamily="2" charset="0"/>
              </a:rPr>
              <a:t>Berikan</a:t>
            </a:r>
            <a:r>
              <a:rPr lang="en-ID" sz="2400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Roboto" panose="02000000000000000000" pitchFamily="2" charset="0"/>
              </a:rPr>
              <a:t>contoh</a:t>
            </a:r>
            <a:r>
              <a:rPr lang="en-ID" sz="2400" dirty="0">
                <a:solidFill>
                  <a:schemeClr val="bg1"/>
                </a:solidFill>
                <a:latin typeface="Roboto" panose="02000000000000000000" pitchFamily="2" charset="0"/>
              </a:rPr>
              <a:t> kasus masalah pengolahan data yang besar di Indonesia dan bagaimana </a:t>
            </a:r>
            <a:r>
              <a:rPr lang="en-ID" sz="2400" dirty="0" err="1">
                <a:solidFill>
                  <a:schemeClr val="bg1"/>
                </a:solidFill>
                <a:latin typeface="Roboto" panose="02000000000000000000" pitchFamily="2" charset="0"/>
              </a:rPr>
              <a:t>antisipasinya</a:t>
            </a:r>
            <a:r>
              <a:rPr lang="en-ID" sz="2400" dirty="0">
                <a:solidFill>
                  <a:schemeClr val="bg1"/>
                </a:solidFill>
                <a:latin typeface="Roboto" panose="02000000000000000000" pitchFamily="2" charset="0"/>
              </a:rPr>
              <a:t>?</a:t>
            </a:r>
            <a:endParaRPr lang="en-ID" sz="24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Bagaimana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peluang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bisnis dalam analisis big data ini di Indonesia dengan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contoh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kasus bidang bisnisnya? </a:t>
            </a:r>
          </a:p>
        </p:txBody>
      </p:sp>
    </p:spTree>
    <p:extLst>
      <p:ext uri="{BB962C8B-B14F-4D97-AF65-F5344CB8AC3E}">
        <p14:creationId xmlns:p14="http://schemas.microsoft.com/office/powerpoint/2010/main" val="3351207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roup 1"/>
          <p:cNvGrpSpPr/>
          <p:nvPr/>
        </p:nvGrpSpPr>
        <p:grpSpPr>
          <a:xfrm>
            <a:off x="3469320" y="2276280"/>
            <a:ext cx="5267880" cy="3419640"/>
            <a:chOff x="3469320" y="2276280"/>
            <a:chExt cx="5267880" cy="3419640"/>
          </a:xfrm>
        </p:grpSpPr>
        <p:grpSp>
          <p:nvGrpSpPr>
            <p:cNvPr id="558" name="Group 5"/>
            <p:cNvGrpSpPr/>
            <p:nvPr/>
          </p:nvGrpSpPr>
          <p:grpSpPr>
            <a:xfrm>
              <a:off x="6527880" y="2573280"/>
              <a:ext cx="2209320" cy="2674440"/>
              <a:chOff x="6527880" y="2573280"/>
              <a:chExt cx="2209320" cy="2674440"/>
            </a:xfrm>
          </p:grpSpPr>
          <p:sp>
            <p:nvSpPr>
              <p:cNvPr id="559" name="Connector: Elbow 11"/>
              <p:cNvSpPr/>
              <p:nvPr/>
            </p:nvSpPr>
            <p:spPr>
              <a:xfrm rot="16200000" flipH="1">
                <a:off x="6642360" y="2906640"/>
                <a:ext cx="1963080" cy="1296360"/>
              </a:xfrm>
              <a:prstGeom prst="bentConnector3">
                <a:avLst>
                  <a:gd name="adj1" fmla="val 98706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0" name="Connector: Elbow 12"/>
              <p:cNvSpPr/>
              <p:nvPr/>
            </p:nvSpPr>
            <p:spPr>
              <a:xfrm rot="16200000" flipH="1">
                <a:off x="6294960" y="2805840"/>
                <a:ext cx="2674440" cy="2209320"/>
              </a:xfrm>
              <a:prstGeom prst="bentConnector3">
                <a:avLst>
                  <a:gd name="adj1" fmla="val 10131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561" name="Straight Connector 6"/>
            <p:cNvSpPr/>
            <p:nvPr/>
          </p:nvSpPr>
          <p:spPr>
            <a:xfrm>
              <a:off x="6077520" y="2276280"/>
              <a:ext cx="25560" cy="3419640"/>
            </a:xfrm>
            <a:prstGeom prst="line">
              <a:avLst/>
            </a:prstGeom>
            <a:ln w="38100">
              <a:solidFill>
                <a:srgbClr val="FFFFF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2" name="Group 7"/>
            <p:cNvGrpSpPr/>
            <p:nvPr/>
          </p:nvGrpSpPr>
          <p:grpSpPr>
            <a:xfrm>
              <a:off x="3469320" y="2573280"/>
              <a:ext cx="2247840" cy="2674440"/>
              <a:chOff x="3469320" y="2573280"/>
              <a:chExt cx="2247840" cy="2674440"/>
            </a:xfrm>
          </p:grpSpPr>
          <p:sp>
            <p:nvSpPr>
              <p:cNvPr id="563" name="Connector: Elbow 9"/>
              <p:cNvSpPr/>
              <p:nvPr/>
            </p:nvSpPr>
            <p:spPr>
              <a:xfrm rot="5400000">
                <a:off x="3628080" y="2865240"/>
                <a:ext cx="1963080" cy="1379160"/>
              </a:xfrm>
              <a:prstGeom prst="bentConnector3">
                <a:avLst>
                  <a:gd name="adj1" fmla="val 10092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4" name="Connector: Elbow 10"/>
              <p:cNvSpPr/>
              <p:nvPr/>
            </p:nvSpPr>
            <p:spPr>
              <a:xfrm rot="5400000">
                <a:off x="3255840" y="2786400"/>
                <a:ext cx="2674440" cy="2247840"/>
              </a:xfrm>
              <a:prstGeom prst="bentConnector3">
                <a:avLst>
                  <a:gd name="adj1" fmla="val 99215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565" name="Rectangle 25"/>
          <p:cNvSpPr/>
          <p:nvPr/>
        </p:nvSpPr>
        <p:spPr>
          <a:xfrm>
            <a:off x="-9360" y="2836080"/>
            <a:ext cx="12196080" cy="1359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6" name="Rectangle 24"/>
          <p:cNvSpPr/>
          <p:nvPr/>
        </p:nvSpPr>
        <p:spPr>
          <a:xfrm>
            <a:off x="-4680" y="2938680"/>
            <a:ext cx="12196080" cy="11548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TextBox 2"/>
          <p:cNvSpPr/>
          <p:nvPr/>
        </p:nvSpPr>
        <p:spPr>
          <a:xfrm>
            <a:off x="-4680" y="2893680"/>
            <a:ext cx="121914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TERIMA KASIH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568" name="TextBox 3"/>
          <p:cNvSpPr/>
          <p:nvPr/>
        </p:nvSpPr>
        <p:spPr>
          <a:xfrm>
            <a:off x="4680" y="3716640"/>
            <a:ext cx="12191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Jangan lupa mengikuti kuis karena sekaligus merupakan absensi</a:t>
            </a:r>
            <a:endParaRPr lang="en-US" sz="1870" b="0" strike="noStrike" spc="-1">
              <a:latin typeface="Arial"/>
            </a:endParaRPr>
          </a:p>
        </p:txBody>
      </p:sp>
      <p:sp>
        <p:nvSpPr>
          <p:cNvPr id="569" name="Freeform 13"/>
          <p:cNvSpPr/>
          <p:nvPr/>
        </p:nvSpPr>
        <p:spPr>
          <a:xfrm flipH="1">
            <a:off x="4878000" y="1368000"/>
            <a:ext cx="2433600" cy="131076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TMAutoTimeShape"/>
          <p:cNvSpPr/>
          <p:nvPr/>
        </p:nvSpPr>
        <p:spPr>
          <a:xfrm>
            <a:off x="12600" y="12600"/>
            <a:ext cx="2539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00:00:00</a:t>
            </a:r>
            <a:endParaRPr lang="en-US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1161" y="103239"/>
            <a:ext cx="11120284" cy="4896464"/>
          </a:xfrm>
          <a:prstGeom prst="rect">
            <a:avLst/>
          </a:prstGeom>
          <a:solidFill>
            <a:srgbClr val="383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6418601"/>
              </p:ext>
            </p:extLst>
          </p:nvPr>
        </p:nvGraphicFramePr>
        <p:xfrm>
          <a:off x="988142" y="280220"/>
          <a:ext cx="10471355" cy="620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853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23129</TotalTime>
  <Words>1235</Words>
  <Application>Microsoft Office PowerPoint</Application>
  <PresentationFormat>Widescreen</PresentationFormat>
  <Paragraphs>142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Calibri</vt:lpstr>
      <vt:lpstr>Lato</vt:lpstr>
      <vt:lpstr>Open Sans</vt:lpstr>
      <vt:lpstr>Roboto</vt:lpstr>
      <vt:lpstr>Symbol</vt:lpstr>
      <vt:lpstr>Wingdings</vt:lpstr>
      <vt:lpstr>Wingdings 3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Tantangan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Tantangan Dan Peluang Analisis Big Data</vt:lpstr>
      <vt:lpstr>Tantangan Dan Peluang Analisis Big Data</vt:lpstr>
      <vt:lpstr>Tantangan Dan Peluang Analisis Big Data</vt:lpstr>
      <vt:lpstr>Tantangan Dan Peluang Analisis Big Data</vt:lpstr>
      <vt:lpstr>Peluang Bisnis Analisis Big Data</vt:lpstr>
      <vt:lpstr>Tantangan Pengelolaan Big Data</vt:lpstr>
      <vt:lpstr>Tantangan Pengelolaan Big Data</vt:lpstr>
      <vt:lpstr>Tantangan Pengelolaan Big Data</vt:lpstr>
      <vt:lpstr>Tantangan Pengelolaan Big Data</vt:lpstr>
      <vt:lpstr>Tantangan Pengelolaan Big Data</vt:lpstr>
      <vt:lpstr>Tantangan Pengelolaan Big Data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&amp; Data Science</dc:title>
  <dc:subject>Data Clustering</dc:subject>
  <dc:creator>Yudy Yunardy</dc:creator>
  <dc:description/>
  <cp:lastModifiedBy>deni</cp:lastModifiedBy>
  <cp:revision>375</cp:revision>
  <dcterms:created xsi:type="dcterms:W3CDTF">2019-01-14T06:35:35Z</dcterms:created>
  <dcterms:modified xsi:type="dcterms:W3CDTF">2023-12-13T02:47:21Z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Widescreen</vt:lpwstr>
  </property>
  <property fmtid="{D5CDD505-2E9C-101B-9397-08002B2CF9AE}" pid="4" name="Slides">
    <vt:i4>38</vt:i4>
  </property>
</Properties>
</file>