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8" r:id="rId15"/>
    <p:sldId id="269" r:id="rId16"/>
    <p:sldId id="270" r:id="rId17"/>
    <p:sldId id="277" r:id="rId18"/>
    <p:sldId id="271" r:id="rId19"/>
    <p:sldId id="276" r:id="rId20"/>
    <p:sldId id="272" r:id="rId21"/>
    <p:sldId id="275" r:id="rId22"/>
    <p:sldId id="273" r:id="rId23"/>
    <p:sldId id="274" r:id="rId24"/>
  </p:sldIdLst>
  <p:sldSz cx="10058400" cy="7772400"/>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9EE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18" y="78"/>
      </p:cViewPr>
      <p:guideLst>
        <p:guide orient="horz" pos="3016"/>
        <p:guide pos="23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12/8/2021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12/8/2021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12/8/2021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12/8/2021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t>12/8/2021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t>12/8/2021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t>12/8/2021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t>12/8/2021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t>12/8/2021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t>12/8/2021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t>12/8/2021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t>12/8/2021</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28637" y="0"/>
            <a:ext cx="10058400" cy="7772400"/>
          </a:xfrm>
          <a:prstGeom prst="rect">
            <a:avLst/>
          </a:prstGeom>
        </p:spPr>
      </p:pic>
      <p:sp>
        <p:nvSpPr>
          <p:cNvPr id="3" name="TextBox 2"/>
          <p:cNvSpPr txBox="1"/>
          <p:nvPr/>
        </p:nvSpPr>
        <p:spPr>
          <a:xfrm>
            <a:off x="564704" y="2439834"/>
            <a:ext cx="8396932" cy="1692771"/>
          </a:xfrm>
          <a:prstGeom prst="rect">
            <a:avLst/>
          </a:prstGeom>
          <a:noFill/>
        </p:spPr>
        <p:txBody>
          <a:bodyPr vert="horz" wrap="square" lIns="0" tIns="0" rIns="0" bIns="0" rtlCol="0">
            <a:spAutoFit/>
          </a:bodyPr>
          <a:lstStyle/>
          <a:p>
            <a:pPr>
              <a:lnSpc>
                <a:spcPts val="6600"/>
              </a:lnSpc>
            </a:pPr>
            <a:r>
              <a:rPr lang="en-ID" sz="6420" b="1">
                <a:solidFill>
                  <a:srgbClr val="1D1D23"/>
                </a:solidFill>
                <a:latin typeface="Verdana Bold"/>
              </a:rPr>
              <a:t>Data Science</a:t>
            </a:r>
            <a:r>
              <a:rPr lang="en-CA" sz="6420" b="1">
                <a:solidFill>
                  <a:srgbClr val="1D1D23"/>
                </a:solidFill>
                <a:latin typeface="Verdana Bold"/>
                <a:cs typeface="Verdana Bold"/>
              </a:rPr>
              <a:t>&amp; </a:t>
            </a:r>
            <a:r>
              <a:rPr lang="en-ID" sz="6420" b="1">
                <a:solidFill>
                  <a:srgbClr val="1D1D23"/>
                </a:solidFill>
                <a:latin typeface="Verdana Bold"/>
              </a:rPr>
              <a:t>Data </a:t>
            </a:r>
            <a:r>
              <a:rPr lang="en-CA" sz="6420" b="1">
                <a:solidFill>
                  <a:srgbClr val="1D1D23"/>
                </a:solidFill>
                <a:latin typeface="Verdana Bold"/>
                <a:cs typeface="Verdana Bold"/>
              </a:rPr>
              <a:t>Analytics</a:t>
            </a:r>
          </a:p>
        </p:txBody>
      </p:sp>
      <p:sp>
        <p:nvSpPr>
          <p:cNvPr id="4" name="Rectangle 3">
            <a:extLst>
              <a:ext uri="{FF2B5EF4-FFF2-40B4-BE49-F238E27FC236}">
                <a16:creationId xmlns:a16="http://schemas.microsoft.com/office/drawing/2014/main" id="{08E1D010-2A5D-40EB-9EA4-BD0A595DDB58}"/>
              </a:ext>
            </a:extLst>
          </p:cNvPr>
          <p:cNvSpPr/>
          <p:nvPr/>
        </p:nvSpPr>
        <p:spPr>
          <a:xfrm>
            <a:off x="564704" y="645840"/>
            <a:ext cx="4320480" cy="1512168"/>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27" name="TextBox 2"/>
          <p:cNvSpPr txBox="1"/>
          <p:nvPr/>
        </p:nvSpPr>
        <p:spPr>
          <a:xfrm>
            <a:off x="636712" y="246657"/>
            <a:ext cx="2870979" cy="655821"/>
          </a:xfrm>
          <a:prstGeom prst="rect">
            <a:avLst/>
          </a:prstGeom>
          <a:noFill/>
        </p:spPr>
        <p:txBody>
          <a:bodyPr vert="horz" wrap="none" lIns="0" tIns="0" rIns="0" bIns="0" rtlCol="0">
            <a:spAutoFit/>
          </a:bodyPr>
          <a:lstStyle/>
          <a:p>
            <a:pPr>
              <a:lnSpc>
                <a:spcPts val="2530"/>
              </a:lnSpc>
            </a:pPr>
            <a:r>
              <a:rPr lang="en-CA" sz="2800" b="1">
                <a:solidFill>
                  <a:srgbClr val="1D1D23"/>
                </a:solidFill>
                <a:latin typeface="Verdana Bold"/>
                <a:cs typeface="Verdana Bold"/>
              </a:rPr>
              <a:t>Data Integrity</a:t>
            </a:r>
          </a:p>
          <a:p>
            <a:pPr>
              <a:lnSpc>
                <a:spcPts val="2530"/>
              </a:lnSpc>
            </a:pPr>
            <a:endParaRPr lang="en-CA" sz="2800">
              <a:solidFill>
                <a:srgbClr val="000000"/>
              </a:solidFill>
            </a:endParaRPr>
          </a:p>
        </p:txBody>
      </p:sp>
      <p:sp>
        <p:nvSpPr>
          <p:cNvPr id="3" name="TextBox 3"/>
          <p:cNvSpPr txBox="1"/>
          <p:nvPr/>
        </p:nvSpPr>
        <p:spPr>
          <a:xfrm>
            <a:off x="769005" y="960813"/>
            <a:ext cx="1580241" cy="195951"/>
          </a:xfrm>
          <a:prstGeom prst="rect">
            <a:avLst/>
          </a:prstGeom>
          <a:noFill/>
        </p:spPr>
        <p:txBody>
          <a:bodyPr vert="horz" wrap="none" lIns="0" tIns="0" rIns="0" bIns="0" rtlCol="0">
            <a:spAutoFit/>
          </a:bodyPr>
          <a:lstStyle/>
          <a:p>
            <a:pPr>
              <a:lnSpc>
                <a:spcPts val="1500"/>
              </a:lnSpc>
            </a:pPr>
            <a:r>
              <a:rPr lang="en-CA" sz="1600" b="1" spc="-10">
                <a:solidFill>
                  <a:srgbClr val="1D1D23"/>
                </a:solidFill>
                <a:latin typeface="Verdana Bold"/>
                <a:cs typeface="Verdana Bold"/>
              </a:rPr>
              <a:t>Data integrity</a:t>
            </a:r>
            <a:endParaRPr lang="en-CA">
              <a:solidFill>
                <a:srgbClr val="000000"/>
              </a:solidFill>
            </a:endParaRPr>
          </a:p>
        </p:txBody>
      </p:sp>
      <p:sp>
        <p:nvSpPr>
          <p:cNvPr id="6" name="TextBox 6"/>
          <p:cNvSpPr txBox="1"/>
          <p:nvPr/>
        </p:nvSpPr>
        <p:spPr>
          <a:xfrm>
            <a:off x="901700" y="2286000"/>
            <a:ext cx="1409040" cy="170816"/>
          </a:xfrm>
          <a:prstGeom prst="rect">
            <a:avLst/>
          </a:prstGeom>
          <a:noFill/>
        </p:spPr>
        <p:txBody>
          <a:bodyPr vert="horz" wrap="none" lIns="0" tIns="0" rIns="0" bIns="0" rtlCol="0">
            <a:spAutoFit/>
          </a:bodyPr>
          <a:lstStyle/>
          <a:p>
            <a:pPr>
              <a:lnSpc>
                <a:spcPts val="1400"/>
              </a:lnSpc>
              <a:tabLst>
                <a:tab pos="215900" algn="l"/>
              </a:tabLst>
            </a:pPr>
            <a:r>
              <a:rPr lang="en-CA" sz="1116" spc="-10">
                <a:solidFill>
                  <a:srgbClr val="000000"/>
                </a:solidFill>
                <a:latin typeface="Trebuchet MS"/>
                <a:cs typeface="Trebuchet MS"/>
              </a:rPr>
              <a:t>•</a:t>
            </a:r>
            <a:r>
              <a:rPr lang="en-CA" sz="1126" b="1">
                <a:solidFill>
                  <a:srgbClr val="000000"/>
                </a:solidFill>
                <a:latin typeface="Verdana Bold"/>
                <a:cs typeface="Verdana Bold"/>
              </a:rPr>
              <a:t>	Human  error</a:t>
            </a:r>
            <a:r>
              <a:rPr lang="en-CA" sz="1116">
                <a:solidFill>
                  <a:srgbClr val="000000"/>
                </a:solidFill>
                <a:latin typeface="Trebuchet MS"/>
                <a:cs typeface="Trebuchet MS"/>
              </a:rPr>
              <a:t>:</a:t>
            </a:r>
            <a:endParaRPr lang="en-CA" sz="1200">
              <a:solidFill>
                <a:srgbClr val="000000"/>
              </a:solidFill>
            </a:endParaRPr>
          </a:p>
        </p:txBody>
      </p:sp>
      <p:sp>
        <p:nvSpPr>
          <p:cNvPr id="8" name="TextBox 8"/>
          <p:cNvSpPr txBox="1"/>
          <p:nvPr/>
        </p:nvSpPr>
        <p:spPr>
          <a:xfrm>
            <a:off x="901700" y="2743200"/>
            <a:ext cx="2946319" cy="359073"/>
          </a:xfrm>
          <a:prstGeom prst="rect">
            <a:avLst/>
          </a:prstGeom>
          <a:noFill/>
        </p:spPr>
        <p:txBody>
          <a:bodyPr vert="horz" wrap="none" lIns="0" tIns="0" rIns="0" bIns="0" rtlCol="0">
            <a:spAutoFit/>
          </a:bodyPr>
          <a:lstStyle/>
          <a:p>
            <a:pPr>
              <a:lnSpc>
                <a:spcPts val="1400"/>
              </a:lnSpc>
              <a:tabLst>
                <a:tab pos="215900" algn="l"/>
              </a:tabLst>
            </a:pPr>
            <a:r>
              <a:rPr lang="en-CA" sz="1116" spc="-10">
                <a:solidFill>
                  <a:srgbClr val="000000"/>
                </a:solidFill>
                <a:latin typeface="Trebuchet MS"/>
                <a:cs typeface="Trebuchet MS"/>
              </a:rPr>
              <a:t>•</a:t>
            </a:r>
            <a:r>
              <a:rPr lang="en-CA" sz="1126" b="1" spc="-10">
                <a:solidFill>
                  <a:srgbClr val="000000"/>
                </a:solidFill>
                <a:latin typeface="Verdana Bold"/>
                <a:cs typeface="Verdana Bold"/>
              </a:rPr>
              <a:t>	Inconsistencies   across   formats</a:t>
            </a:r>
            <a:r>
              <a:rPr lang="en-CA" sz="1116" spc="-10">
                <a:solidFill>
                  <a:srgbClr val="000000"/>
                </a:solidFill>
                <a:latin typeface="Trebuchet MS"/>
                <a:cs typeface="Trebuchet MS"/>
              </a:rPr>
              <a:t>:</a:t>
            </a:r>
          </a:p>
          <a:p>
            <a:pPr>
              <a:lnSpc>
                <a:spcPts val="1380"/>
              </a:lnSpc>
            </a:pPr>
            <a:endParaRPr lang="en-CA" sz="1200">
              <a:solidFill>
                <a:srgbClr val="000000"/>
              </a:solidFill>
            </a:endParaRPr>
          </a:p>
        </p:txBody>
      </p:sp>
      <p:sp>
        <p:nvSpPr>
          <p:cNvPr id="11" name="TextBox 11"/>
          <p:cNvSpPr txBox="1"/>
          <p:nvPr/>
        </p:nvSpPr>
        <p:spPr>
          <a:xfrm>
            <a:off x="901700" y="3378200"/>
            <a:ext cx="1534074" cy="359073"/>
          </a:xfrm>
          <a:prstGeom prst="rect">
            <a:avLst/>
          </a:prstGeom>
          <a:noFill/>
        </p:spPr>
        <p:txBody>
          <a:bodyPr vert="horz" wrap="none" lIns="0" tIns="0" rIns="0" bIns="0" rtlCol="0">
            <a:spAutoFit/>
          </a:bodyPr>
          <a:lstStyle/>
          <a:p>
            <a:pPr>
              <a:lnSpc>
                <a:spcPts val="1400"/>
              </a:lnSpc>
              <a:tabLst>
                <a:tab pos="215900" algn="l"/>
              </a:tabLst>
            </a:pPr>
            <a:r>
              <a:rPr lang="en-CA" sz="1118">
                <a:solidFill>
                  <a:srgbClr val="000000"/>
                </a:solidFill>
                <a:latin typeface="Trebuchet MS"/>
                <a:cs typeface="Trebuchet MS"/>
              </a:rPr>
              <a:t>•</a:t>
            </a:r>
            <a:r>
              <a:rPr lang="en-CA" sz="1128" b="1">
                <a:solidFill>
                  <a:srgbClr val="000000"/>
                </a:solidFill>
                <a:latin typeface="Verdana Bold"/>
                <a:cs typeface="Verdana Bold"/>
              </a:rPr>
              <a:t>	Collection error</a:t>
            </a:r>
            <a:r>
              <a:rPr lang="en-CA" sz="1118">
                <a:solidFill>
                  <a:srgbClr val="000000"/>
                </a:solidFill>
                <a:latin typeface="Trebuchet MS"/>
                <a:cs typeface="Trebuchet MS"/>
              </a:rPr>
              <a:t>:</a:t>
            </a:r>
          </a:p>
          <a:p>
            <a:pPr>
              <a:lnSpc>
                <a:spcPts val="1380"/>
              </a:lnSpc>
            </a:pPr>
            <a:endParaRPr lang="en-CA" sz="1202">
              <a:solidFill>
                <a:srgbClr val="000000"/>
              </a:solidFill>
            </a:endParaRPr>
          </a:p>
        </p:txBody>
      </p:sp>
      <p:sp>
        <p:nvSpPr>
          <p:cNvPr id="14" name="TextBox 14"/>
          <p:cNvSpPr txBox="1"/>
          <p:nvPr/>
        </p:nvSpPr>
        <p:spPr>
          <a:xfrm>
            <a:off x="901700" y="4013200"/>
            <a:ext cx="3667030" cy="170816"/>
          </a:xfrm>
          <a:prstGeom prst="rect">
            <a:avLst/>
          </a:prstGeom>
          <a:noFill/>
        </p:spPr>
        <p:txBody>
          <a:bodyPr vert="horz" wrap="none" lIns="0" tIns="0" rIns="0" bIns="0" rtlCol="0">
            <a:spAutoFit/>
          </a:bodyPr>
          <a:lstStyle/>
          <a:p>
            <a:pPr>
              <a:lnSpc>
                <a:spcPts val="1400"/>
              </a:lnSpc>
              <a:tabLst>
                <a:tab pos="215900" algn="l"/>
              </a:tabLst>
            </a:pPr>
            <a:r>
              <a:rPr lang="en-CA" sz="1116" spc="-10">
                <a:solidFill>
                  <a:srgbClr val="000000"/>
                </a:solidFill>
                <a:latin typeface="Trebuchet MS"/>
                <a:cs typeface="Trebuchet MS"/>
              </a:rPr>
              <a:t>•</a:t>
            </a:r>
            <a:r>
              <a:rPr lang="en-CA" sz="1126" b="1" spc="-10">
                <a:solidFill>
                  <a:srgbClr val="000000"/>
                </a:solidFill>
                <a:latin typeface="Verdana Bold"/>
                <a:cs typeface="Verdana Bold"/>
              </a:rPr>
              <a:t>	Cybersecurity or internal privacy breaches</a:t>
            </a:r>
            <a:r>
              <a:rPr lang="en-CA" sz="1116" spc="-10">
                <a:solidFill>
                  <a:srgbClr val="000000"/>
                </a:solidFill>
                <a:latin typeface="Trebuchet MS"/>
                <a:cs typeface="Trebuchet MS"/>
              </a:rPr>
              <a:t>:</a:t>
            </a:r>
            <a:endParaRPr lang="en-CA" sz="1200">
              <a:solidFill>
                <a:srgbClr val="000000"/>
              </a:solidFill>
            </a:endParaRPr>
          </a:p>
        </p:txBody>
      </p:sp>
      <p:sp>
        <p:nvSpPr>
          <p:cNvPr id="23" name="TextBox 23"/>
          <p:cNvSpPr txBox="1"/>
          <p:nvPr/>
        </p:nvSpPr>
        <p:spPr>
          <a:xfrm>
            <a:off x="7645400" y="3924300"/>
            <a:ext cx="2298700" cy="254000"/>
          </a:xfrm>
          <a:prstGeom prst="rect">
            <a:avLst/>
          </a:prstGeom>
          <a:noFill/>
        </p:spPr>
        <p:txBody>
          <a:bodyPr vert="horz" wrap="none" lIns="0" tIns="0" rIns="0" bIns="0" rtlCol="0">
            <a:spAutoFit/>
          </a:bodyPr>
          <a:lstStyle/>
          <a:p>
            <a:pPr>
              <a:lnSpc>
                <a:spcPts val="1400"/>
              </a:lnSpc>
            </a:pPr>
            <a:r>
              <a:rPr lang="en-CA" sz="1126" b="1">
                <a:solidFill>
                  <a:srgbClr val="1D1D23"/>
                </a:solidFill>
                <a:latin typeface="Verdana Bold"/>
                <a:cs typeface="Verdana Bold"/>
              </a:rPr>
              <a:t>Carlos E. Sapene</a:t>
            </a:r>
          </a:p>
          <a:p>
            <a:pPr>
              <a:lnSpc>
                <a:spcPts val="1380"/>
              </a:lnSpc>
            </a:pPr>
            <a:endParaRPr lang="en-CA" sz="1200">
              <a:solidFill>
                <a:srgbClr val="000000"/>
              </a:solidFill>
            </a:endParaRPr>
          </a:p>
        </p:txBody>
      </p:sp>
      <p:sp>
        <p:nvSpPr>
          <p:cNvPr id="24" name="TextBox 24"/>
          <p:cNvSpPr txBox="1"/>
          <p:nvPr/>
        </p:nvSpPr>
        <p:spPr>
          <a:xfrm>
            <a:off x="7645400" y="4102100"/>
            <a:ext cx="2298700" cy="431800"/>
          </a:xfrm>
          <a:prstGeom prst="rect">
            <a:avLst/>
          </a:prstGeom>
          <a:noFill/>
        </p:spPr>
        <p:txBody>
          <a:bodyPr vert="horz" wrap="none" lIns="0" tIns="0" rIns="0" bIns="0" rtlCol="0">
            <a:spAutoFit/>
          </a:bodyPr>
          <a:lstStyle/>
          <a:p>
            <a:pPr>
              <a:lnSpc>
                <a:spcPts val="1400"/>
              </a:lnSpc>
            </a:pPr>
            <a:r>
              <a:rPr lang="en-CA" sz="1116" spc="-10">
                <a:solidFill>
                  <a:srgbClr val="1D1D23"/>
                </a:solidFill>
                <a:latin typeface="Trebuchet MS"/>
                <a:cs typeface="Trebuchet MS"/>
              </a:rPr>
              <a:t>Data Science</a:t>
            </a:r>
            <a:br>
              <a:rPr lang="en-CA" sz="1200">
                <a:solidFill>
                  <a:srgbClr val="000000"/>
                </a:solidFill>
                <a:latin typeface="Times New Roman"/>
              </a:rPr>
            </a:br>
            <a:r>
              <a:rPr lang="en-CA" sz="1116" spc="-10">
                <a:solidFill>
                  <a:srgbClr val="1D1D23"/>
                </a:solidFill>
                <a:latin typeface="Trebuchet MS"/>
                <a:cs typeface="Trebuchet MS"/>
              </a:rPr>
              <a:t>Principles  Participant</a:t>
            </a:r>
          </a:p>
          <a:p>
            <a:pPr>
              <a:lnSpc>
                <a:spcPts val="1440"/>
              </a:lnSpc>
            </a:pPr>
            <a:endParaRPr lang="en-CA" sz="1200">
              <a:solidFill>
                <a:srgbClr val="000000"/>
              </a:solidFill>
            </a:endParaRPr>
          </a:p>
        </p:txBody>
      </p:sp>
      <p:sp>
        <p:nvSpPr>
          <p:cNvPr id="25" name="TextBox 25"/>
          <p:cNvSpPr txBox="1"/>
          <p:nvPr/>
        </p:nvSpPr>
        <p:spPr>
          <a:xfrm>
            <a:off x="901700" y="7048500"/>
            <a:ext cx="37084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Trebuchet MS"/>
                <a:cs typeface="Trebuchet MS"/>
              </a:rPr>
              <a:t>DataLiteracy 101: FamiliarizingYourselfwith the DataLandscape</a:t>
            </a:r>
          </a:p>
          <a:p>
            <a:pPr>
              <a:lnSpc>
                <a:spcPts val="1150"/>
              </a:lnSpc>
            </a:pPr>
            <a:endParaRPr lang="en-CA" sz="1007">
              <a:solidFill>
                <a:srgbClr val="282831"/>
              </a:solidFill>
              <a:latin typeface="Trebuchet MS"/>
              <a:cs typeface="Trebuchet MS"/>
            </a:endParaRPr>
          </a:p>
        </p:txBody>
      </p:sp>
      <p:sp>
        <p:nvSpPr>
          <p:cNvPr id="26" name="TextBox 26"/>
          <p:cNvSpPr txBox="1"/>
          <p:nvPr/>
        </p:nvSpPr>
        <p:spPr>
          <a:xfrm>
            <a:off x="9004300" y="7048500"/>
            <a:ext cx="3175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10</a:t>
            </a:r>
          </a:p>
          <a:p>
            <a:pPr>
              <a:lnSpc>
                <a:spcPts val="1150"/>
              </a:lnSpc>
            </a:pPr>
            <a:endParaRPr lang="en-CA" sz="1007">
              <a:solidFill>
                <a:srgbClr val="282831"/>
              </a:solidFill>
              <a:latin typeface="Calibri"/>
              <a:cs typeface="Calibri"/>
            </a:endParaRPr>
          </a:p>
        </p:txBody>
      </p:sp>
      <p:sp>
        <p:nvSpPr>
          <p:cNvPr id="29" name="TextBox 28">
            <a:extLst>
              <a:ext uri="{FF2B5EF4-FFF2-40B4-BE49-F238E27FC236}">
                <a16:creationId xmlns:a16="http://schemas.microsoft.com/office/drawing/2014/main" id="{E23E071F-BFF5-4457-8EBC-DC8D26884C6D}"/>
              </a:ext>
            </a:extLst>
          </p:cNvPr>
          <p:cNvSpPr txBox="1"/>
          <p:nvPr/>
        </p:nvSpPr>
        <p:spPr>
          <a:xfrm>
            <a:off x="276672" y="1264535"/>
            <a:ext cx="6716041" cy="830997"/>
          </a:xfrm>
          <a:prstGeom prst="rect">
            <a:avLst/>
          </a:prstGeom>
          <a:noFill/>
        </p:spPr>
        <p:txBody>
          <a:bodyPr wrap="square">
            <a:spAutoFit/>
          </a:bodyPr>
          <a:lstStyle/>
          <a:p>
            <a:r>
              <a:rPr lang="en-ID" sz="1600"/>
              <a:t>adalah akurasi, kelengkapan, dan kualitas data yang dipertahankan dari waktu ke waktu dan lintas format. Menjaga integritas data perusahaan adalah proses yang konstan. Ancaman terhadap integritas set data meliputi:</a:t>
            </a:r>
          </a:p>
        </p:txBody>
      </p:sp>
      <p:sp>
        <p:nvSpPr>
          <p:cNvPr id="31" name="TextBox 30">
            <a:extLst>
              <a:ext uri="{FF2B5EF4-FFF2-40B4-BE49-F238E27FC236}">
                <a16:creationId xmlns:a16="http://schemas.microsoft.com/office/drawing/2014/main" id="{ECEC3513-EA67-4B31-A5DE-C4ECCD9AFF8C}"/>
              </a:ext>
            </a:extLst>
          </p:cNvPr>
          <p:cNvSpPr txBox="1"/>
          <p:nvPr/>
        </p:nvSpPr>
        <p:spPr>
          <a:xfrm>
            <a:off x="942876" y="2419668"/>
            <a:ext cx="6258024" cy="307777"/>
          </a:xfrm>
          <a:prstGeom prst="rect">
            <a:avLst/>
          </a:prstGeom>
          <a:noFill/>
        </p:spPr>
        <p:txBody>
          <a:bodyPr wrap="square">
            <a:spAutoFit/>
          </a:bodyPr>
          <a:lstStyle/>
          <a:p>
            <a:r>
              <a:rPr lang="en-ID" sz="1400"/>
              <a:t>Misalnya, secara tidak sengaja menghapus deretan data dalam spreadsheet.</a:t>
            </a:r>
          </a:p>
        </p:txBody>
      </p:sp>
      <p:sp>
        <p:nvSpPr>
          <p:cNvPr id="33" name="TextBox 32">
            <a:extLst>
              <a:ext uri="{FF2B5EF4-FFF2-40B4-BE49-F238E27FC236}">
                <a16:creationId xmlns:a16="http://schemas.microsoft.com/office/drawing/2014/main" id="{0F982F33-8A7F-40BD-B26E-B9BC7705096A}"/>
              </a:ext>
            </a:extLst>
          </p:cNvPr>
          <p:cNvSpPr txBox="1"/>
          <p:nvPr/>
        </p:nvSpPr>
        <p:spPr>
          <a:xfrm>
            <a:off x="1016000" y="2917735"/>
            <a:ext cx="6184900" cy="461665"/>
          </a:xfrm>
          <a:prstGeom prst="rect">
            <a:avLst/>
          </a:prstGeom>
          <a:noFill/>
        </p:spPr>
        <p:txBody>
          <a:bodyPr wrap="square">
            <a:spAutoFit/>
          </a:bodyPr>
          <a:lstStyle/>
          <a:p>
            <a:r>
              <a:rPr lang="en-ID" sz="1200"/>
              <a:t>Misalnya, kumpulan data di Microsoft Excel yang bergantung pada referensi sel mungkin tidak akurat dalam format berbeda yang tidak memungkinkan sel tersebut untuk direferensikan</a:t>
            </a:r>
          </a:p>
        </p:txBody>
      </p:sp>
      <p:sp>
        <p:nvSpPr>
          <p:cNvPr id="35" name="TextBox 34">
            <a:extLst>
              <a:ext uri="{FF2B5EF4-FFF2-40B4-BE49-F238E27FC236}">
                <a16:creationId xmlns:a16="http://schemas.microsoft.com/office/drawing/2014/main" id="{E8838AAD-0A54-49F8-AC07-346D07616993}"/>
              </a:ext>
            </a:extLst>
          </p:cNvPr>
          <p:cNvSpPr txBox="1"/>
          <p:nvPr/>
        </p:nvSpPr>
        <p:spPr>
          <a:xfrm>
            <a:off x="1016000" y="3528080"/>
            <a:ext cx="6136726" cy="461665"/>
          </a:xfrm>
          <a:prstGeom prst="rect">
            <a:avLst/>
          </a:prstGeom>
          <a:noFill/>
        </p:spPr>
        <p:txBody>
          <a:bodyPr wrap="square">
            <a:spAutoFit/>
          </a:bodyPr>
          <a:lstStyle/>
          <a:p>
            <a:r>
              <a:rPr lang="en-ID" sz="1200"/>
              <a:t>Misalnya, data yang dikumpulkan tidak akurat atau kurang informasi, menciptakan gambaran subjek yang tidak lengkap.</a:t>
            </a:r>
          </a:p>
        </p:txBody>
      </p:sp>
      <p:sp>
        <p:nvSpPr>
          <p:cNvPr id="37" name="TextBox 36">
            <a:extLst>
              <a:ext uri="{FF2B5EF4-FFF2-40B4-BE49-F238E27FC236}">
                <a16:creationId xmlns:a16="http://schemas.microsoft.com/office/drawing/2014/main" id="{C133F542-5B5E-4B12-B081-6A039563897A}"/>
              </a:ext>
            </a:extLst>
          </p:cNvPr>
          <p:cNvSpPr txBox="1"/>
          <p:nvPr/>
        </p:nvSpPr>
        <p:spPr>
          <a:xfrm>
            <a:off x="1016000" y="4265672"/>
            <a:ext cx="6756594" cy="461665"/>
          </a:xfrm>
          <a:prstGeom prst="rect">
            <a:avLst/>
          </a:prstGeom>
          <a:noFill/>
        </p:spPr>
        <p:txBody>
          <a:bodyPr wrap="square">
            <a:spAutoFit/>
          </a:bodyPr>
          <a:lstStyle/>
          <a:p>
            <a:r>
              <a:rPr lang="en-ID" sz="1200"/>
              <a:t>Misalnya, seseorang meretas database perusahaan dengan maksud untuk merusak atau mencuri informasi, atau karyawan internal merusak data dengan niat jahat. </a:t>
            </a:r>
          </a:p>
        </p:txBody>
      </p:sp>
      <p:sp>
        <p:nvSpPr>
          <p:cNvPr id="39" name="TextBox 38">
            <a:extLst>
              <a:ext uri="{FF2B5EF4-FFF2-40B4-BE49-F238E27FC236}">
                <a16:creationId xmlns:a16="http://schemas.microsoft.com/office/drawing/2014/main" id="{C8F7FA21-22B5-4D84-9C02-EBF20A7B88DB}"/>
              </a:ext>
            </a:extLst>
          </p:cNvPr>
          <p:cNvSpPr txBox="1"/>
          <p:nvPr/>
        </p:nvSpPr>
        <p:spPr>
          <a:xfrm>
            <a:off x="822424" y="4781926"/>
            <a:ext cx="6413500" cy="646331"/>
          </a:xfrm>
          <a:prstGeom prst="rect">
            <a:avLst/>
          </a:prstGeom>
          <a:noFill/>
        </p:spPr>
        <p:txBody>
          <a:bodyPr wrap="square">
            <a:spAutoFit/>
          </a:bodyPr>
          <a:lstStyle/>
          <a:p>
            <a:r>
              <a:rPr lang="en-ID" sz="1200"/>
              <a:t>Untuk menjaga integritas kumpulan data, periksa dengan cermat kesalahan dalam fase pengumpulan, pemformatan, dan analisis, pantau potensi pelanggaran, dan beri tahu tim tentang pentingnya integritas data.</a:t>
            </a:r>
          </a:p>
        </p:txBody>
      </p:sp>
      <p:sp>
        <p:nvSpPr>
          <p:cNvPr id="41" name="TextBox 40">
            <a:extLst>
              <a:ext uri="{FF2B5EF4-FFF2-40B4-BE49-F238E27FC236}">
                <a16:creationId xmlns:a16="http://schemas.microsoft.com/office/drawing/2014/main" id="{2D550C7B-9F42-48DA-90FF-5C55617DBEDB}"/>
              </a:ext>
            </a:extLst>
          </p:cNvPr>
          <p:cNvSpPr txBox="1"/>
          <p:nvPr/>
        </p:nvSpPr>
        <p:spPr>
          <a:xfrm>
            <a:off x="1333419" y="5561584"/>
            <a:ext cx="5029200" cy="830997"/>
          </a:xfrm>
          <a:prstGeom prst="rect">
            <a:avLst/>
          </a:prstGeom>
          <a:noFill/>
        </p:spPr>
        <p:txBody>
          <a:bodyPr wrap="square">
            <a:spAutoFit/>
          </a:bodyPr>
          <a:lstStyle/>
          <a:p>
            <a:r>
              <a:rPr lang="en-ID" sz="1200"/>
              <a:t>Memahami cara data harus ditangani, diproses, dan dilindungi adalah langkah penting dalam perjalanan Anda untuk menjadi melek data. Bagian selanjutnya mengeksplorasi keterampilan data yang dibutuhkan untuk berhasil dan bagaimana membangunnya</a:t>
            </a:r>
          </a:p>
        </p:txBody>
      </p:sp>
      <p:sp>
        <p:nvSpPr>
          <p:cNvPr id="43" name="TextBox 42">
            <a:extLst>
              <a:ext uri="{FF2B5EF4-FFF2-40B4-BE49-F238E27FC236}">
                <a16:creationId xmlns:a16="http://schemas.microsoft.com/office/drawing/2014/main" id="{5100BA8B-D23C-4505-A7FF-FC9C59A8AF2C}"/>
              </a:ext>
            </a:extLst>
          </p:cNvPr>
          <p:cNvSpPr txBox="1"/>
          <p:nvPr/>
        </p:nvSpPr>
        <p:spPr>
          <a:xfrm>
            <a:off x="7296224" y="2147341"/>
            <a:ext cx="2765974" cy="1384995"/>
          </a:xfrm>
          <a:prstGeom prst="rect">
            <a:avLst/>
          </a:prstGeom>
          <a:noFill/>
        </p:spPr>
        <p:txBody>
          <a:bodyPr wrap="square">
            <a:spAutoFit/>
          </a:bodyPr>
          <a:lstStyle/>
          <a:p>
            <a:r>
              <a:rPr lang="en-ID" sz="1400"/>
              <a:t>Ini adalah topik yang orang-orang di industri mana pun harus memiliki setidaknya pengetahuan dasar untuk menciptakan bisnis, alat, dan sumber daya yang lebih efisien dan kompetitif.”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7" name="TextBox 2"/>
          <p:cNvSpPr txBox="1"/>
          <p:nvPr/>
        </p:nvSpPr>
        <p:spPr>
          <a:xfrm>
            <a:off x="492696" y="1438424"/>
            <a:ext cx="9448800" cy="2095500"/>
          </a:xfrm>
          <a:prstGeom prst="rect">
            <a:avLst/>
          </a:prstGeom>
          <a:noFill/>
        </p:spPr>
        <p:txBody>
          <a:bodyPr vert="horz" wrap="none" lIns="0" tIns="0" rIns="0" bIns="0" rtlCol="0">
            <a:spAutoFit/>
          </a:bodyPr>
          <a:lstStyle/>
          <a:p>
            <a:pPr indent="49682">
              <a:lnSpc>
                <a:spcPts val="8200"/>
              </a:lnSpc>
            </a:pPr>
            <a:r>
              <a:rPr lang="en-CA" sz="6804" b="1">
                <a:solidFill>
                  <a:srgbClr val="1D1D23"/>
                </a:solidFill>
                <a:latin typeface="Verdana Bold"/>
                <a:cs typeface="Verdana Bold"/>
              </a:rPr>
              <a:t>Building</a:t>
            </a:r>
            <a:br>
              <a:rPr lang="en-CA" sz="6794">
                <a:solidFill>
                  <a:srgbClr val="000000"/>
                </a:solidFill>
                <a:latin typeface="Times New Roman"/>
              </a:rPr>
            </a:br>
            <a:r>
              <a:rPr lang="en-CA" sz="6804" b="1">
                <a:solidFill>
                  <a:srgbClr val="1D1D23"/>
                </a:solidFill>
                <a:latin typeface="Verdana Bold"/>
                <a:cs typeface="Verdana Bold"/>
              </a:rPr>
              <a:t>Data &amp;</a:t>
            </a:r>
          </a:p>
          <a:p>
            <a:pPr>
              <a:lnSpc>
                <a:spcPts val="8200"/>
              </a:lnSpc>
            </a:pPr>
            <a:endParaRPr lang="en-CA" sz="6794">
              <a:solidFill>
                <a:srgbClr val="000000"/>
              </a:solidFill>
            </a:endParaRPr>
          </a:p>
        </p:txBody>
      </p:sp>
      <p:sp>
        <p:nvSpPr>
          <p:cNvPr id="3" name="TextBox 3"/>
          <p:cNvSpPr txBox="1"/>
          <p:nvPr/>
        </p:nvSpPr>
        <p:spPr>
          <a:xfrm>
            <a:off x="492696" y="3438674"/>
            <a:ext cx="9448800" cy="850900"/>
          </a:xfrm>
          <a:prstGeom prst="rect">
            <a:avLst/>
          </a:prstGeom>
          <a:noFill/>
        </p:spPr>
        <p:txBody>
          <a:bodyPr vert="horz" wrap="none" lIns="0" tIns="0" rIns="0" bIns="0" rtlCol="0">
            <a:spAutoFit/>
          </a:bodyPr>
          <a:lstStyle/>
          <a:p>
            <a:pPr>
              <a:lnSpc>
                <a:spcPts val="6745"/>
              </a:lnSpc>
            </a:pPr>
            <a:r>
              <a:rPr lang="en-CA" sz="6804" b="1">
                <a:solidFill>
                  <a:srgbClr val="1D1D23"/>
                </a:solidFill>
                <a:latin typeface="Verdana Bold"/>
                <a:cs typeface="Verdana Bold"/>
              </a:rPr>
              <a:t>Analytical  Skill</a:t>
            </a:r>
          </a:p>
          <a:p>
            <a:pPr>
              <a:lnSpc>
                <a:spcPts val="6745"/>
              </a:lnSpc>
            </a:pPr>
            <a:endParaRPr lang="en-CA" sz="6794">
              <a:solidFill>
                <a:srgbClr val="000000"/>
              </a:solidFill>
            </a:endParaRPr>
          </a:p>
        </p:txBody>
      </p:sp>
      <p:sp>
        <p:nvSpPr>
          <p:cNvPr id="4" name="TextBox 4"/>
          <p:cNvSpPr txBox="1"/>
          <p:nvPr/>
        </p:nvSpPr>
        <p:spPr>
          <a:xfrm>
            <a:off x="577900" y="4289574"/>
            <a:ext cx="9448800" cy="850900"/>
          </a:xfrm>
          <a:prstGeom prst="rect">
            <a:avLst/>
          </a:prstGeom>
          <a:noFill/>
        </p:spPr>
        <p:txBody>
          <a:bodyPr vert="horz" wrap="none" lIns="0" tIns="0" rIns="0" bIns="0" rtlCol="0">
            <a:spAutoFit/>
          </a:bodyPr>
          <a:lstStyle/>
          <a:p>
            <a:pPr>
              <a:lnSpc>
                <a:spcPts val="7050"/>
              </a:lnSpc>
            </a:pPr>
            <a:r>
              <a:rPr lang="en-CA" sz="6804" b="1">
                <a:solidFill>
                  <a:srgbClr val="1D1D23"/>
                </a:solidFill>
                <a:latin typeface="Verdana Bold"/>
                <a:cs typeface="Verdana Bold"/>
              </a:rPr>
              <a:t>Set</a:t>
            </a:r>
          </a:p>
          <a:p>
            <a:pPr>
              <a:lnSpc>
                <a:spcPts val="7050"/>
              </a:lnSpc>
            </a:pPr>
            <a:endParaRPr lang="en-CA" sz="6794">
              <a:solidFill>
                <a:srgbClr val="000000"/>
              </a:solidFill>
            </a:endParaRPr>
          </a:p>
        </p:txBody>
      </p:sp>
      <p:sp>
        <p:nvSpPr>
          <p:cNvPr id="6" name="TextBox 6"/>
          <p:cNvSpPr txBox="1"/>
          <p:nvPr/>
        </p:nvSpPr>
        <p:spPr>
          <a:xfrm>
            <a:off x="9004300" y="7048500"/>
            <a:ext cx="10541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11</a:t>
            </a:r>
          </a:p>
          <a:p>
            <a:pPr>
              <a:lnSpc>
                <a:spcPts val="1150"/>
              </a:lnSpc>
            </a:pPr>
            <a:endParaRPr lang="en-CA" sz="1007">
              <a:solidFill>
                <a:srgbClr val="000000"/>
              </a:solidFill>
            </a:endParaRPr>
          </a:p>
        </p:txBody>
      </p:sp>
      <p:sp>
        <p:nvSpPr>
          <p:cNvPr id="9" name="TextBox 8">
            <a:extLst>
              <a:ext uri="{FF2B5EF4-FFF2-40B4-BE49-F238E27FC236}">
                <a16:creationId xmlns:a16="http://schemas.microsoft.com/office/drawing/2014/main" id="{F5DC0EDF-E5CC-4CE2-917B-2B7242960DFB}"/>
              </a:ext>
            </a:extLst>
          </p:cNvPr>
          <p:cNvSpPr txBox="1"/>
          <p:nvPr/>
        </p:nvSpPr>
        <p:spPr>
          <a:xfrm>
            <a:off x="582426" y="5393298"/>
            <a:ext cx="7399101" cy="1477328"/>
          </a:xfrm>
          <a:prstGeom prst="rect">
            <a:avLst/>
          </a:prstGeom>
          <a:noFill/>
        </p:spPr>
        <p:txBody>
          <a:bodyPr wrap="square">
            <a:spAutoFit/>
          </a:bodyPr>
          <a:lstStyle/>
          <a:p>
            <a:r>
              <a:rPr lang="en-ID"/>
              <a:t>Data dan analitik adalah keterampilan penting yang harus dimiliki dalam industri apa pun karena memungkinkan dalam mendukung keputusan dengan data, mempelajari lebih lanjut tentang pelanggan, dan memprediksi tren masa depan. Berikut adalah tujuh keterampilan untuk sukses dan cara mengembangkannya.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39" name="TextBox 2"/>
          <p:cNvSpPr txBox="1"/>
          <p:nvPr/>
        </p:nvSpPr>
        <p:spPr>
          <a:xfrm>
            <a:off x="803011" y="346064"/>
            <a:ext cx="9220200" cy="419100"/>
          </a:xfrm>
          <a:prstGeom prst="rect">
            <a:avLst/>
          </a:prstGeom>
          <a:noFill/>
        </p:spPr>
        <p:txBody>
          <a:bodyPr vert="horz" wrap="none" lIns="0" tIns="0" rIns="0" bIns="0" rtlCol="0">
            <a:spAutoFit/>
          </a:bodyPr>
          <a:lstStyle/>
          <a:p>
            <a:pPr>
              <a:lnSpc>
                <a:spcPts val="2530"/>
              </a:lnSpc>
            </a:pPr>
            <a:r>
              <a:rPr lang="en-CA" sz="2217" b="1">
                <a:solidFill>
                  <a:srgbClr val="1D1D23"/>
                </a:solidFill>
                <a:latin typeface="Verdana Bold"/>
                <a:cs typeface="Verdana Bold"/>
              </a:rPr>
              <a:t>7 Data &amp; Analytics Skills You Need</a:t>
            </a:r>
          </a:p>
          <a:p>
            <a:pPr>
              <a:lnSpc>
                <a:spcPts val="2530"/>
              </a:lnSpc>
            </a:pPr>
            <a:endParaRPr lang="en-CA" sz="2207">
              <a:solidFill>
                <a:srgbClr val="000000"/>
              </a:solidFill>
            </a:endParaRPr>
          </a:p>
        </p:txBody>
      </p:sp>
      <p:sp>
        <p:nvSpPr>
          <p:cNvPr id="3" name="TextBox 3"/>
          <p:cNvSpPr txBox="1"/>
          <p:nvPr/>
        </p:nvSpPr>
        <p:spPr>
          <a:xfrm>
            <a:off x="234950" y="973046"/>
            <a:ext cx="2444580" cy="375103"/>
          </a:xfrm>
          <a:prstGeom prst="rect">
            <a:avLst/>
          </a:prstGeom>
          <a:noFill/>
        </p:spPr>
        <p:txBody>
          <a:bodyPr vert="horz" wrap="none" lIns="0" tIns="0" rIns="0" bIns="0" rtlCol="0">
            <a:spAutoFit/>
          </a:bodyPr>
          <a:lstStyle/>
          <a:p>
            <a:pPr>
              <a:lnSpc>
                <a:spcPts val="1400"/>
              </a:lnSpc>
            </a:pPr>
            <a:r>
              <a:rPr lang="en-CA" b="1">
                <a:solidFill>
                  <a:srgbClr val="1D1D23"/>
                </a:solidFill>
                <a:latin typeface="Verdana Bold"/>
                <a:cs typeface="Verdana Bold"/>
              </a:rPr>
              <a:t>1. Critical Thinking</a:t>
            </a:r>
          </a:p>
          <a:p>
            <a:pPr>
              <a:lnSpc>
                <a:spcPts val="1380"/>
              </a:lnSpc>
            </a:pPr>
            <a:endParaRPr lang="en-CA">
              <a:solidFill>
                <a:srgbClr val="000000"/>
              </a:solidFill>
            </a:endParaRPr>
          </a:p>
        </p:txBody>
      </p:sp>
      <p:sp>
        <p:nvSpPr>
          <p:cNvPr id="13" name="TextBox 13"/>
          <p:cNvSpPr txBox="1"/>
          <p:nvPr/>
        </p:nvSpPr>
        <p:spPr>
          <a:xfrm>
            <a:off x="5305318" y="973046"/>
            <a:ext cx="4241546" cy="368306"/>
          </a:xfrm>
          <a:prstGeom prst="rect">
            <a:avLst/>
          </a:prstGeom>
          <a:noFill/>
        </p:spPr>
        <p:txBody>
          <a:bodyPr vert="horz" wrap="none" lIns="0" tIns="0" rIns="0" bIns="0" rtlCol="0">
            <a:spAutoFit/>
          </a:bodyPr>
          <a:lstStyle/>
          <a:p>
            <a:pPr>
              <a:lnSpc>
                <a:spcPts val="1400"/>
              </a:lnSpc>
            </a:pPr>
            <a:r>
              <a:rPr lang="en-CA" sz="1600" b="1">
                <a:solidFill>
                  <a:srgbClr val="1D1D23"/>
                </a:solidFill>
                <a:latin typeface="Verdana Bold"/>
                <a:cs typeface="Verdana Bold"/>
              </a:rPr>
              <a:t>2. Hypothesis Formation and Testing</a:t>
            </a:r>
          </a:p>
          <a:p>
            <a:pPr>
              <a:lnSpc>
                <a:spcPts val="1380"/>
              </a:lnSpc>
            </a:pPr>
            <a:endParaRPr lang="en-CA" sz="1600">
              <a:solidFill>
                <a:srgbClr val="000000"/>
              </a:solidFill>
            </a:endParaRPr>
          </a:p>
        </p:txBody>
      </p:sp>
      <p:sp>
        <p:nvSpPr>
          <p:cNvPr id="38" name="TextBox 38"/>
          <p:cNvSpPr txBox="1"/>
          <p:nvPr/>
        </p:nvSpPr>
        <p:spPr>
          <a:xfrm>
            <a:off x="9004300" y="7048500"/>
            <a:ext cx="3175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12</a:t>
            </a:r>
          </a:p>
          <a:p>
            <a:pPr>
              <a:lnSpc>
                <a:spcPts val="1150"/>
              </a:lnSpc>
            </a:pPr>
            <a:endParaRPr lang="en-CA" sz="1007">
              <a:solidFill>
                <a:srgbClr val="282831"/>
              </a:solidFill>
              <a:latin typeface="Calibri"/>
              <a:cs typeface="Calibri"/>
            </a:endParaRPr>
          </a:p>
        </p:txBody>
      </p:sp>
      <p:sp>
        <p:nvSpPr>
          <p:cNvPr id="41" name="TextBox 40">
            <a:extLst>
              <a:ext uri="{FF2B5EF4-FFF2-40B4-BE49-F238E27FC236}">
                <a16:creationId xmlns:a16="http://schemas.microsoft.com/office/drawing/2014/main" id="{892E6970-B496-440F-B18B-3027A1D2FB53}"/>
              </a:ext>
            </a:extLst>
          </p:cNvPr>
          <p:cNvSpPr txBox="1"/>
          <p:nvPr/>
        </p:nvSpPr>
        <p:spPr>
          <a:xfrm>
            <a:off x="234950" y="1424141"/>
            <a:ext cx="4737100" cy="5324535"/>
          </a:xfrm>
          <a:prstGeom prst="rect">
            <a:avLst/>
          </a:prstGeom>
          <a:noFill/>
        </p:spPr>
        <p:txBody>
          <a:bodyPr wrap="square">
            <a:spAutoFit/>
          </a:bodyPr>
          <a:lstStyle/>
          <a:p>
            <a:pPr marL="285750" indent="-285750">
              <a:buFont typeface="Arial" panose="020B0604020202020204" pitchFamily="34" charset="0"/>
              <a:buChar char="•"/>
            </a:pPr>
            <a:r>
              <a:rPr lang="en-ID" sz="2000"/>
              <a:t>Jika tertarik menggunakan data untuk menyelesaikan masalah bisnis, harus mahir berpikir kritis tentang tantangan dan solusi. Sementara data dapat memberikan banyak jawaban, itu bukan apa-apa tanpa pengamatan yang jeli. </a:t>
            </a:r>
          </a:p>
          <a:p>
            <a:pPr marL="285750" indent="-285750">
              <a:buFont typeface="Arial" panose="020B0604020202020204" pitchFamily="34" charset="0"/>
              <a:buChar char="•"/>
            </a:pPr>
            <a:r>
              <a:rPr lang="en-ID" sz="2000"/>
              <a:t>“Dari langkah pertama menentukan kualitas sumber data hingga menentukan keberhasilan suatu algoritme, pemikiran kritis adalah inti dari setiap keputusan yang dibuat oleh para ilmuwan data—dan mereka yang bekerja dengan mereka,” </a:t>
            </a:r>
          </a:p>
          <a:p>
            <a:pPr marL="285750" indent="-285750">
              <a:buFont typeface="Arial" panose="020B0604020202020204" pitchFamily="34" charset="0"/>
              <a:buChar char="•"/>
            </a:pPr>
            <a:r>
              <a:rPr lang="en-ID" sz="2000"/>
              <a:t>kata Tingley dalam Data Science Principles. “Ilmu data adalah disiplin yang dibangun di atas dasar pemikiran kritis.”</a:t>
            </a:r>
          </a:p>
        </p:txBody>
      </p:sp>
      <p:sp>
        <p:nvSpPr>
          <p:cNvPr id="43" name="TextBox 42">
            <a:extLst>
              <a:ext uri="{FF2B5EF4-FFF2-40B4-BE49-F238E27FC236}">
                <a16:creationId xmlns:a16="http://schemas.microsoft.com/office/drawing/2014/main" id="{CF23E2D2-B8B8-47CD-B8E4-6CC45FE32B76}"/>
              </a:ext>
            </a:extLst>
          </p:cNvPr>
          <p:cNvSpPr txBox="1"/>
          <p:nvPr/>
        </p:nvSpPr>
        <p:spPr>
          <a:xfrm>
            <a:off x="5206222" y="1348983"/>
            <a:ext cx="4737100" cy="5324535"/>
          </a:xfrm>
          <a:prstGeom prst="rect">
            <a:avLst/>
          </a:prstGeom>
          <a:noFill/>
        </p:spPr>
        <p:txBody>
          <a:bodyPr wrap="square">
            <a:spAutoFit/>
          </a:bodyPr>
          <a:lstStyle/>
          <a:p>
            <a:pPr marL="285750" indent="-285750">
              <a:buFont typeface="Arial" panose="020B0604020202020204" pitchFamily="34" charset="0"/>
              <a:buChar char="•"/>
            </a:pPr>
            <a:r>
              <a:rPr lang="en-ID" sz="2000"/>
              <a:t>Inti dari data dan analitik adalah keinginan untuk menjawab pertanyaan. </a:t>
            </a:r>
          </a:p>
          <a:p>
            <a:pPr marL="285750" indent="-285750">
              <a:buFont typeface="Arial" panose="020B0604020202020204" pitchFamily="34" charset="0"/>
              <a:buChar char="•"/>
            </a:pPr>
            <a:r>
              <a:rPr lang="en-ID" sz="2000"/>
              <a:t>Penjelasan yang diajukan untuk pertanyaan-pertanyaan utama ini disebut hipotesis, yang harus dibentuk sebelum analisis dilakukan. </a:t>
            </a:r>
          </a:p>
          <a:p>
            <a:pPr marL="285750" indent="-285750">
              <a:buFont typeface="Arial" panose="020B0604020202020204" pitchFamily="34" charset="0"/>
              <a:buChar char="•"/>
            </a:pPr>
            <a:r>
              <a:rPr lang="en-ID" sz="2000"/>
              <a:t>Contoh hipotesis adalah, "Saya memprediksi bahwa kemungkinan seseorang untuk merekomendasikan produk kami berbanding lurus dengan kepuasan yang mereka laporkan terhadap produk tersebut.</a:t>
            </a:r>
          </a:p>
          <a:p>
            <a:pPr marL="285750" indent="-285750">
              <a:buFont typeface="Arial" panose="020B0604020202020204" pitchFamily="34" charset="0"/>
              <a:buChar char="•"/>
            </a:pPr>
            <a:r>
              <a:rPr lang="en-ID" sz="2000"/>
              <a:t>"memprediksi data akan menunjukkan tren ini dan harus membuktikan atau menyangkal hipotesis melalui analisis. </a:t>
            </a:r>
          </a:p>
          <a:p>
            <a:pPr marL="285750" indent="-285750">
              <a:buFont typeface="Arial" panose="020B0604020202020204" pitchFamily="34" charset="0"/>
              <a:buChar char="•"/>
            </a:pPr>
            <a:r>
              <a:rPr lang="en-ID" sz="2000"/>
              <a:t>Tanpa hipotesis, analisis tidak memiliki arah yang jelas.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39" name="TextBox 2"/>
          <p:cNvSpPr txBox="1"/>
          <p:nvPr/>
        </p:nvSpPr>
        <p:spPr>
          <a:xfrm>
            <a:off x="517874" y="323850"/>
            <a:ext cx="9220200" cy="419100"/>
          </a:xfrm>
          <a:prstGeom prst="rect">
            <a:avLst/>
          </a:prstGeom>
          <a:noFill/>
        </p:spPr>
        <p:txBody>
          <a:bodyPr vert="horz" wrap="none" lIns="0" tIns="0" rIns="0" bIns="0" rtlCol="0">
            <a:spAutoFit/>
          </a:bodyPr>
          <a:lstStyle/>
          <a:p>
            <a:pPr>
              <a:lnSpc>
                <a:spcPts val="2530"/>
              </a:lnSpc>
            </a:pPr>
            <a:r>
              <a:rPr lang="en-CA" sz="2217" b="1">
                <a:solidFill>
                  <a:srgbClr val="1D1D23"/>
                </a:solidFill>
                <a:latin typeface="Verdana Bold"/>
                <a:cs typeface="Verdana Bold"/>
              </a:rPr>
              <a:t>7 Data &amp; Analytics Skills You Need</a:t>
            </a:r>
          </a:p>
          <a:p>
            <a:pPr>
              <a:lnSpc>
                <a:spcPts val="2530"/>
              </a:lnSpc>
            </a:pPr>
            <a:endParaRPr lang="en-CA" sz="2207">
              <a:solidFill>
                <a:srgbClr val="000000"/>
              </a:solidFill>
            </a:endParaRPr>
          </a:p>
        </p:txBody>
      </p:sp>
      <p:sp>
        <p:nvSpPr>
          <p:cNvPr id="19" name="TextBox 19"/>
          <p:cNvSpPr txBox="1"/>
          <p:nvPr/>
        </p:nvSpPr>
        <p:spPr>
          <a:xfrm>
            <a:off x="996752" y="957922"/>
            <a:ext cx="2350002" cy="375103"/>
          </a:xfrm>
          <a:prstGeom prst="rect">
            <a:avLst/>
          </a:prstGeom>
          <a:noFill/>
        </p:spPr>
        <p:txBody>
          <a:bodyPr vert="horz" wrap="none" lIns="0" tIns="0" rIns="0" bIns="0" rtlCol="0">
            <a:spAutoFit/>
          </a:bodyPr>
          <a:lstStyle/>
          <a:p>
            <a:pPr>
              <a:lnSpc>
                <a:spcPts val="1400"/>
              </a:lnSpc>
            </a:pPr>
            <a:r>
              <a:rPr lang="en-CA" b="1">
                <a:solidFill>
                  <a:srgbClr val="1D1D23"/>
                </a:solidFill>
                <a:latin typeface="Verdana Bold"/>
                <a:cs typeface="Verdana Bold"/>
              </a:rPr>
              <a:t>3. Data Wrangling</a:t>
            </a:r>
          </a:p>
          <a:p>
            <a:pPr>
              <a:lnSpc>
                <a:spcPts val="1380"/>
              </a:lnSpc>
            </a:pPr>
            <a:endParaRPr lang="en-CA">
              <a:solidFill>
                <a:srgbClr val="000000"/>
              </a:solidFill>
            </a:endParaRPr>
          </a:p>
        </p:txBody>
      </p:sp>
      <p:sp>
        <p:nvSpPr>
          <p:cNvPr id="25" name="TextBox 25"/>
          <p:cNvSpPr txBox="1"/>
          <p:nvPr/>
        </p:nvSpPr>
        <p:spPr>
          <a:xfrm>
            <a:off x="5382643" y="957922"/>
            <a:ext cx="2984791" cy="375103"/>
          </a:xfrm>
          <a:prstGeom prst="rect">
            <a:avLst/>
          </a:prstGeom>
          <a:noFill/>
        </p:spPr>
        <p:txBody>
          <a:bodyPr vert="horz" wrap="none" lIns="0" tIns="0" rIns="0" bIns="0" rtlCol="0">
            <a:spAutoFit/>
          </a:bodyPr>
          <a:lstStyle/>
          <a:p>
            <a:pPr>
              <a:lnSpc>
                <a:spcPts val="1400"/>
              </a:lnSpc>
            </a:pPr>
            <a:r>
              <a:rPr lang="en-CA" b="1">
                <a:solidFill>
                  <a:srgbClr val="1D1D23"/>
                </a:solidFill>
                <a:latin typeface="Verdana Bold"/>
                <a:cs typeface="Verdana Bold"/>
              </a:rPr>
              <a:t>4. Mathematical Ability</a:t>
            </a:r>
          </a:p>
          <a:p>
            <a:pPr>
              <a:lnSpc>
                <a:spcPts val="1380"/>
              </a:lnSpc>
            </a:pPr>
            <a:endParaRPr lang="en-CA">
              <a:solidFill>
                <a:srgbClr val="000000"/>
              </a:solidFill>
            </a:endParaRPr>
          </a:p>
        </p:txBody>
      </p:sp>
      <p:sp>
        <p:nvSpPr>
          <p:cNvPr id="38" name="TextBox 38"/>
          <p:cNvSpPr txBox="1"/>
          <p:nvPr/>
        </p:nvSpPr>
        <p:spPr>
          <a:xfrm>
            <a:off x="9004300" y="7048500"/>
            <a:ext cx="3175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12</a:t>
            </a:r>
          </a:p>
          <a:p>
            <a:pPr>
              <a:lnSpc>
                <a:spcPts val="1150"/>
              </a:lnSpc>
            </a:pPr>
            <a:endParaRPr lang="en-CA" sz="1007">
              <a:solidFill>
                <a:srgbClr val="282831"/>
              </a:solidFill>
              <a:latin typeface="Calibri"/>
              <a:cs typeface="Calibri"/>
            </a:endParaRPr>
          </a:p>
        </p:txBody>
      </p:sp>
      <p:sp>
        <p:nvSpPr>
          <p:cNvPr id="45" name="TextBox 44">
            <a:extLst>
              <a:ext uri="{FF2B5EF4-FFF2-40B4-BE49-F238E27FC236}">
                <a16:creationId xmlns:a16="http://schemas.microsoft.com/office/drawing/2014/main" id="{0F73DFA3-2F4D-4C13-9D74-26E4EFCC194F}"/>
              </a:ext>
            </a:extLst>
          </p:cNvPr>
          <p:cNvSpPr txBox="1"/>
          <p:nvPr/>
        </p:nvSpPr>
        <p:spPr>
          <a:xfrm>
            <a:off x="204664" y="1302379"/>
            <a:ext cx="5029200" cy="4401205"/>
          </a:xfrm>
          <a:prstGeom prst="rect">
            <a:avLst/>
          </a:prstGeom>
          <a:noFill/>
        </p:spPr>
        <p:txBody>
          <a:bodyPr wrap="square">
            <a:spAutoFit/>
          </a:bodyPr>
          <a:lstStyle/>
          <a:p>
            <a:pPr marL="285750" indent="-285750">
              <a:buFont typeface="Arial" panose="020B0604020202020204" pitchFamily="34" charset="0"/>
              <a:buChar char="•"/>
            </a:pPr>
            <a:r>
              <a:rPr lang="en-ID" sz="2000"/>
              <a:t>Proses pembersihan data mentah dalam persiapan untuk analisis. </a:t>
            </a:r>
          </a:p>
          <a:p>
            <a:pPr marL="285750" indent="-285750">
              <a:buFont typeface="Arial" panose="020B0604020202020204" pitchFamily="34" charset="0"/>
              <a:buChar char="•"/>
            </a:pPr>
            <a:r>
              <a:rPr lang="en-ID" sz="2000"/>
              <a:t>Melibatkan mengidentifikasi dan menyelesaikan kesalahan, mengisi data yang hilang, dan mengatur dan mentransfernya ke dalam format yang mudah dimengerti.Ini adalah keterampilan penting bagi siapa pun yang berurusan dengan data untuk diperoleh karena ini mengarah pada proses analisis data yang lebih efisien dan terorganisir. </a:t>
            </a:r>
          </a:p>
          <a:p>
            <a:pPr marL="285750" indent="-285750">
              <a:buFont typeface="Arial" panose="020B0604020202020204" pitchFamily="34" charset="0"/>
              <a:buChar char="•"/>
            </a:pPr>
            <a:r>
              <a:rPr lang="en-ID" sz="2000"/>
              <a:t>Kita dapat mengekstrak wawasan berharga dari data lebih cepat saat dibersihkan dan dalam format tampilan yang optimal.</a:t>
            </a:r>
          </a:p>
        </p:txBody>
      </p:sp>
      <p:sp>
        <p:nvSpPr>
          <p:cNvPr id="47" name="TextBox 46">
            <a:extLst>
              <a:ext uri="{FF2B5EF4-FFF2-40B4-BE49-F238E27FC236}">
                <a16:creationId xmlns:a16="http://schemas.microsoft.com/office/drawing/2014/main" id="{733F0060-AFB1-4386-9E48-B68313A3305A}"/>
              </a:ext>
            </a:extLst>
          </p:cNvPr>
          <p:cNvSpPr txBox="1"/>
          <p:nvPr/>
        </p:nvSpPr>
        <p:spPr>
          <a:xfrm>
            <a:off x="5127974" y="1208544"/>
            <a:ext cx="5029201" cy="5355312"/>
          </a:xfrm>
          <a:prstGeom prst="rect">
            <a:avLst/>
          </a:prstGeom>
          <a:noFill/>
        </p:spPr>
        <p:txBody>
          <a:bodyPr wrap="square">
            <a:spAutoFit/>
          </a:bodyPr>
          <a:lstStyle/>
          <a:p>
            <a:pPr marL="285750" indent="-285750">
              <a:buFont typeface="Arial" panose="020B0604020202020204" pitchFamily="34" charset="0"/>
              <a:buChar char="•"/>
            </a:pPr>
            <a:r>
              <a:rPr lang="en-ID"/>
              <a:t>Tidak harus menjadi ahli matematika untuk menjadi melek data, tetapi keterampilan matematika yang kuat menjadi semakin penting saat berurusan dengan analisis yang lebih kompleks.</a:t>
            </a:r>
          </a:p>
          <a:p>
            <a:pPr marL="285750" indent="-285750">
              <a:buFont typeface="Arial" panose="020B0604020202020204" pitchFamily="34" charset="0"/>
              <a:buChar char="•"/>
            </a:pPr>
            <a:r>
              <a:rPr lang="en-ID"/>
              <a:t>Seorang profesional data berpengalaman membutuhkan pemahaman yang kuat tentang statistik, probabilitas, aljabar linier, dan kalkulus multivariabel. </a:t>
            </a:r>
          </a:p>
          <a:p>
            <a:pPr marL="285750" indent="-285750">
              <a:buFont typeface="Arial" panose="020B0604020202020204" pitchFamily="34" charset="0"/>
              <a:buChar char="•"/>
            </a:pPr>
            <a:r>
              <a:rPr lang="en-ID"/>
              <a:t>Data science sering menggunakan metode statistik untuk menemukan struktur dalam data dan membuat prediksi, dan aljabar linier dan kalkulus dapat membuat algoritme pembelajaran mesin lebih mudah dipahami </a:t>
            </a:r>
          </a:p>
          <a:p>
            <a:pPr marL="285750" indent="-285750">
              <a:buFont typeface="Arial" panose="020B0604020202020204" pitchFamily="34" charset="0"/>
              <a:buChar char="•"/>
            </a:pPr>
            <a:r>
              <a:rPr lang="en-ID"/>
              <a:t>Jika kita bukan ilmuwan atau analis data, pekerjaannya mungkin tidak mengharuskan memahami konsep matematika yang lebih kompleks, tetapi memiliki pemahaman dasar tentang statistik bisa sangat membantu.</a:t>
            </a:r>
          </a:p>
        </p:txBody>
      </p:sp>
    </p:spTree>
    <p:extLst>
      <p:ext uri="{BB962C8B-B14F-4D97-AF65-F5344CB8AC3E}">
        <p14:creationId xmlns:p14="http://schemas.microsoft.com/office/powerpoint/2010/main" val="343641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348680" y="-4316"/>
            <a:ext cx="10058400" cy="7772400"/>
          </a:xfrm>
          <a:prstGeom prst="rect">
            <a:avLst/>
          </a:prstGeom>
        </p:spPr>
      </p:pic>
      <p:sp>
        <p:nvSpPr>
          <p:cNvPr id="20" name="TextBox 2"/>
          <p:cNvSpPr txBox="1"/>
          <p:nvPr/>
        </p:nvSpPr>
        <p:spPr>
          <a:xfrm>
            <a:off x="508000" y="330200"/>
            <a:ext cx="2055371" cy="368306"/>
          </a:xfrm>
          <a:prstGeom prst="rect">
            <a:avLst/>
          </a:prstGeom>
          <a:noFill/>
        </p:spPr>
        <p:txBody>
          <a:bodyPr vert="horz" wrap="none" lIns="0" tIns="0" rIns="0" bIns="0" rtlCol="0">
            <a:spAutoFit/>
          </a:bodyPr>
          <a:lstStyle/>
          <a:p>
            <a:pPr>
              <a:lnSpc>
                <a:spcPts val="1380"/>
              </a:lnSpc>
            </a:pPr>
            <a:r>
              <a:rPr lang="en-CA" sz="1400" b="1" spc="-10">
                <a:solidFill>
                  <a:srgbClr val="1D1D23"/>
                </a:solidFill>
                <a:latin typeface="Verdana Bold"/>
                <a:cs typeface="Verdana Bold"/>
              </a:rPr>
              <a:t>5. Data Visualization</a:t>
            </a:r>
          </a:p>
          <a:p>
            <a:pPr>
              <a:lnSpc>
                <a:spcPts val="1380"/>
              </a:lnSpc>
            </a:pPr>
            <a:endParaRPr lang="en-CA" sz="1600">
              <a:solidFill>
                <a:srgbClr val="000000"/>
              </a:solidFill>
            </a:endParaRPr>
          </a:p>
        </p:txBody>
      </p:sp>
      <p:sp>
        <p:nvSpPr>
          <p:cNvPr id="15" name="TextBox 15"/>
          <p:cNvSpPr txBox="1"/>
          <p:nvPr/>
        </p:nvSpPr>
        <p:spPr>
          <a:xfrm>
            <a:off x="4470400" y="1333500"/>
            <a:ext cx="5473700" cy="381000"/>
          </a:xfrm>
          <a:prstGeom prst="rect">
            <a:avLst/>
          </a:prstGeom>
          <a:noFill/>
        </p:spPr>
        <p:txBody>
          <a:bodyPr vert="horz" wrap="none" lIns="0" tIns="0" rIns="0" bIns="0" rtlCol="0">
            <a:spAutoFit/>
          </a:bodyPr>
          <a:lstStyle/>
          <a:p>
            <a:pPr>
              <a:lnSpc>
                <a:spcPts val="2100"/>
              </a:lnSpc>
            </a:pPr>
            <a:r>
              <a:rPr lang="en-CA" sz="1810" b="1">
                <a:solidFill>
                  <a:srgbClr val="1D1D23"/>
                </a:solidFill>
                <a:latin typeface="Verdana Bold"/>
                <a:cs typeface="Verdana Bold"/>
              </a:rPr>
              <a:t>DATA VISUALIZATION TECHNIQUES</a:t>
            </a:r>
          </a:p>
          <a:p>
            <a:pPr>
              <a:lnSpc>
                <a:spcPts val="2070"/>
              </a:lnSpc>
            </a:pPr>
            <a:endParaRPr lang="en-CA" sz="1800">
              <a:solidFill>
                <a:srgbClr val="000000"/>
              </a:solidFill>
            </a:endParaRPr>
          </a:p>
        </p:txBody>
      </p:sp>
      <p:sp>
        <p:nvSpPr>
          <p:cNvPr id="16" name="TextBox 16"/>
          <p:cNvSpPr txBox="1"/>
          <p:nvPr/>
        </p:nvSpPr>
        <p:spPr>
          <a:xfrm>
            <a:off x="4940300" y="2044700"/>
            <a:ext cx="5003800" cy="254000"/>
          </a:xfrm>
          <a:prstGeom prst="rect">
            <a:avLst/>
          </a:prstGeom>
          <a:noFill/>
        </p:spPr>
        <p:txBody>
          <a:bodyPr vert="horz" wrap="none" lIns="0" tIns="0" rIns="0" bIns="0" rtlCol="0">
            <a:spAutoFit/>
          </a:bodyPr>
          <a:lstStyle/>
          <a:p>
            <a:pPr>
              <a:lnSpc>
                <a:spcPts val="1400"/>
              </a:lnSpc>
              <a:tabLst>
                <a:tab pos="2959100" algn="l"/>
              </a:tabLst>
            </a:pPr>
            <a:r>
              <a:rPr lang="en-CA" sz="1126" b="1" spc="-20">
                <a:solidFill>
                  <a:srgbClr val="1D1D23"/>
                </a:solidFill>
                <a:latin typeface="Verdana Bold"/>
                <a:cs typeface="Verdana Bold"/>
              </a:rPr>
              <a:t>PieChart</a:t>
            </a:r>
            <a:r>
              <a:rPr lang="en-CA" sz="1126" b="1" spc="-30">
                <a:solidFill>
                  <a:srgbClr val="1D1D23"/>
                </a:solidFill>
                <a:latin typeface="Verdana Bold"/>
                <a:cs typeface="Verdana Bold"/>
              </a:rPr>
              <a:t>	Timeline</a:t>
            </a:r>
          </a:p>
          <a:p>
            <a:pPr>
              <a:lnSpc>
                <a:spcPts val="1380"/>
              </a:lnSpc>
            </a:pPr>
            <a:endParaRPr lang="en-CA" sz="1200">
              <a:solidFill>
                <a:srgbClr val="000000"/>
              </a:solidFill>
            </a:endParaRPr>
          </a:p>
        </p:txBody>
      </p:sp>
      <p:sp>
        <p:nvSpPr>
          <p:cNvPr id="17" name="TextBox 17"/>
          <p:cNvSpPr txBox="1"/>
          <p:nvPr/>
        </p:nvSpPr>
        <p:spPr>
          <a:xfrm>
            <a:off x="5092700" y="4203700"/>
            <a:ext cx="4851400" cy="254000"/>
          </a:xfrm>
          <a:prstGeom prst="rect">
            <a:avLst/>
          </a:prstGeom>
          <a:noFill/>
        </p:spPr>
        <p:txBody>
          <a:bodyPr vert="horz" wrap="none" lIns="0" tIns="0" rIns="0" bIns="0" rtlCol="0">
            <a:spAutoFit/>
          </a:bodyPr>
          <a:lstStyle/>
          <a:p>
            <a:pPr>
              <a:lnSpc>
                <a:spcPts val="1400"/>
              </a:lnSpc>
              <a:tabLst>
                <a:tab pos="2717800" algn="l"/>
              </a:tabLst>
            </a:pPr>
            <a:r>
              <a:rPr lang="en-CA" sz="1126" b="1" spc="-20">
                <a:solidFill>
                  <a:srgbClr val="1D1D23"/>
                </a:solidFill>
                <a:latin typeface="Verdana Bold"/>
                <a:cs typeface="Verdana Bold"/>
              </a:rPr>
              <a:t>BarGraph</a:t>
            </a:r>
            <a:r>
              <a:rPr lang="en-CA" sz="1126" b="1" spc="-30">
                <a:solidFill>
                  <a:srgbClr val="1D1D23"/>
                </a:solidFill>
                <a:latin typeface="Verdana Bold"/>
                <a:cs typeface="Verdana Bold"/>
              </a:rPr>
              <a:t>	AreaGraph</a:t>
            </a:r>
          </a:p>
          <a:p>
            <a:pPr>
              <a:lnSpc>
                <a:spcPts val="1380"/>
              </a:lnSpc>
            </a:pPr>
            <a:endParaRPr lang="en-CA" sz="1200">
              <a:solidFill>
                <a:srgbClr val="000000"/>
              </a:solidFill>
            </a:endParaRPr>
          </a:p>
        </p:txBody>
      </p:sp>
      <p:sp>
        <p:nvSpPr>
          <p:cNvPr id="19" name="TextBox 19"/>
          <p:cNvSpPr txBox="1"/>
          <p:nvPr/>
        </p:nvSpPr>
        <p:spPr>
          <a:xfrm>
            <a:off x="9004300" y="7048500"/>
            <a:ext cx="3175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13</a:t>
            </a:r>
          </a:p>
          <a:p>
            <a:pPr>
              <a:lnSpc>
                <a:spcPts val="1150"/>
              </a:lnSpc>
            </a:pPr>
            <a:endParaRPr lang="en-CA" sz="1007">
              <a:solidFill>
                <a:srgbClr val="282831"/>
              </a:solidFill>
              <a:latin typeface="Calibri"/>
              <a:cs typeface="Calibri"/>
            </a:endParaRPr>
          </a:p>
        </p:txBody>
      </p:sp>
      <p:sp>
        <p:nvSpPr>
          <p:cNvPr id="22" name="TextBox 21">
            <a:extLst>
              <a:ext uri="{FF2B5EF4-FFF2-40B4-BE49-F238E27FC236}">
                <a16:creationId xmlns:a16="http://schemas.microsoft.com/office/drawing/2014/main" id="{1FC2606B-FAF6-4C0F-BDD2-8030A48C4C58}"/>
              </a:ext>
            </a:extLst>
          </p:cNvPr>
          <p:cNvSpPr txBox="1"/>
          <p:nvPr/>
        </p:nvSpPr>
        <p:spPr>
          <a:xfrm>
            <a:off x="181472" y="558800"/>
            <a:ext cx="3956620" cy="687880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ID" sz="1600"/>
              <a:t>Sangat penting untuk mengetahui cara mengubah data mentah menjadi visual menarik yang menceritakan sebuah kisah. </a:t>
            </a:r>
          </a:p>
          <a:p>
            <a:pPr marL="285750" indent="-285750">
              <a:spcAft>
                <a:spcPts val="600"/>
              </a:spcAft>
              <a:buFont typeface="Arial" panose="020B0604020202020204" pitchFamily="34" charset="0"/>
              <a:buChar char="•"/>
            </a:pPr>
            <a:r>
              <a:rPr lang="en-ID" sz="1600"/>
              <a:t>Daripada hanya menyajikan daftar nilai kepada pemangku kepentingan, lebih efektif untuk mengomunikasikan data secara visual dengan cara yang mudah dicerna. </a:t>
            </a:r>
          </a:p>
          <a:p>
            <a:pPr marL="285750" indent="-285750">
              <a:spcAft>
                <a:spcPts val="600"/>
              </a:spcAft>
              <a:buFont typeface="Arial" panose="020B0604020202020204" pitchFamily="34" charset="0"/>
              <a:buChar char="•"/>
            </a:pPr>
            <a:r>
              <a:rPr lang="en-ID" sz="1600"/>
              <a:t>Beberapa teknik visualisasi data populer yang harus diketahui semua profesional bisnis termasuk diagram lingkaran, diagram batang, dan histogram.</a:t>
            </a:r>
          </a:p>
          <a:p>
            <a:pPr marL="285750" indent="-285750">
              <a:spcAft>
                <a:spcPts val="600"/>
              </a:spcAft>
              <a:buFont typeface="Arial" panose="020B0604020202020204" pitchFamily="34" charset="0"/>
              <a:buChar char="•"/>
            </a:pPr>
            <a:r>
              <a:rPr lang="en-ID" sz="1600"/>
              <a:t>Untuk membuat visualisasi ini, gunakan alat visualisasi data, suatu bentuk perangkat lunak yang dirancang untuk menyajikan data. </a:t>
            </a:r>
          </a:p>
          <a:p>
            <a:pPr marL="285750" indent="-285750">
              <a:spcAft>
                <a:spcPts val="600"/>
              </a:spcAft>
              <a:buFont typeface="Arial" panose="020B0604020202020204" pitchFamily="34" charset="0"/>
              <a:buChar char="•"/>
            </a:pPr>
            <a:r>
              <a:rPr lang="en-ID" sz="1600"/>
              <a:t>Kemampuan setiap alat berbeda-beda tetapi, pada dasarnya, memungkinkan untuk memasukkan kumpulan data dan memanipulasinya secara visual. Tidak semua tools, dilengkapi dengan template bawaan yang dapat digunakan untuk menghasilkan visualisasi dasar.</a:t>
            </a:r>
          </a:p>
          <a:p>
            <a:pPr marL="285750" indent="-285750">
              <a:spcAft>
                <a:spcPts val="600"/>
              </a:spcAft>
              <a:buFont typeface="Arial" panose="020B0604020202020204" pitchFamily="34" charset="0"/>
              <a:buChar char="•"/>
            </a:pPr>
            <a:r>
              <a:rPr lang="en-ID" sz="1600"/>
              <a:t>Contohnya termasuk Microsoft Excel dan Power BI, Google Charts, Tableau, Zoho Analytics, Data Wrapper, dan Infogram</a:t>
            </a:r>
            <a:r>
              <a:rPr lang="en-ID" sz="14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BEBA8EAE-BF5A-486C-A8C5-ECC9F3942E4B}">
                <a14:imgProps xmlns:a14="http://schemas.microsoft.com/office/drawing/2010/main">
                  <a14:imgLayer r:embed="rId3">
                    <a14:imgEffect>
                      <a14:artisticLineDrawing/>
                    </a14:imgEffect>
                    <a14:imgEffect>
                      <a14:brightnessContrast contrast="-40000"/>
                    </a14:imgEffect>
                  </a14:imgLayer>
                </a14:imgProps>
              </a:ext>
            </a:extLst>
          </a:blip>
          <a:stretch>
            <a:fillRect/>
          </a:stretch>
        </p:blipFill>
        <p:spPr>
          <a:xfrm>
            <a:off x="0" y="-248"/>
            <a:ext cx="10058400" cy="7772400"/>
          </a:xfrm>
          <a:prstGeom prst="rect">
            <a:avLst/>
          </a:prstGeom>
        </p:spPr>
      </p:pic>
      <p:sp>
        <p:nvSpPr>
          <p:cNvPr id="23" name="TextBox 2"/>
          <p:cNvSpPr txBox="1"/>
          <p:nvPr/>
        </p:nvSpPr>
        <p:spPr>
          <a:xfrm>
            <a:off x="871340" y="422424"/>
            <a:ext cx="2327560" cy="381899"/>
          </a:xfrm>
          <a:prstGeom prst="rect">
            <a:avLst/>
          </a:prstGeom>
          <a:noFill/>
        </p:spPr>
        <p:txBody>
          <a:bodyPr vert="horz" wrap="none" lIns="0" tIns="0" rIns="0" bIns="0" rtlCol="0">
            <a:spAutoFit/>
          </a:bodyPr>
          <a:lstStyle/>
          <a:p>
            <a:pPr>
              <a:lnSpc>
                <a:spcPts val="1380"/>
              </a:lnSpc>
            </a:pPr>
            <a:r>
              <a:rPr lang="en-CA" sz="2000" b="1">
                <a:solidFill>
                  <a:srgbClr val="1D1D23"/>
                </a:solidFill>
                <a:latin typeface="Verdana Bold"/>
                <a:cs typeface="Verdana Bold"/>
              </a:rPr>
              <a:t>6. Programming</a:t>
            </a:r>
          </a:p>
          <a:p>
            <a:pPr>
              <a:lnSpc>
                <a:spcPts val="1380"/>
              </a:lnSpc>
            </a:pPr>
            <a:endParaRPr lang="en-CA" sz="2000">
              <a:solidFill>
                <a:srgbClr val="000000"/>
              </a:solidFill>
            </a:endParaRPr>
          </a:p>
        </p:txBody>
      </p:sp>
      <p:sp>
        <p:nvSpPr>
          <p:cNvPr id="9" name="TextBox 9"/>
          <p:cNvSpPr txBox="1"/>
          <p:nvPr/>
        </p:nvSpPr>
        <p:spPr>
          <a:xfrm>
            <a:off x="727069" y="3472959"/>
            <a:ext cx="2616101" cy="375103"/>
          </a:xfrm>
          <a:prstGeom prst="rect">
            <a:avLst/>
          </a:prstGeom>
          <a:noFill/>
        </p:spPr>
        <p:txBody>
          <a:bodyPr vert="horz" wrap="none" lIns="0" tIns="0" rIns="0" bIns="0" rtlCol="0">
            <a:spAutoFit/>
          </a:bodyPr>
          <a:lstStyle/>
          <a:p>
            <a:pPr>
              <a:lnSpc>
                <a:spcPts val="1380"/>
              </a:lnSpc>
            </a:pPr>
            <a:r>
              <a:rPr lang="en-CA" b="1">
                <a:solidFill>
                  <a:srgbClr val="1D1D23"/>
                </a:solidFill>
                <a:latin typeface="Verdana Bold"/>
                <a:cs typeface="Verdana Bold"/>
              </a:rPr>
              <a:t>7. Machine Learning</a:t>
            </a:r>
          </a:p>
          <a:p>
            <a:pPr>
              <a:lnSpc>
                <a:spcPts val="1380"/>
              </a:lnSpc>
            </a:pPr>
            <a:endParaRPr lang="en-CA">
              <a:solidFill>
                <a:srgbClr val="000000"/>
              </a:solidFill>
            </a:endParaRPr>
          </a:p>
        </p:txBody>
      </p:sp>
      <p:sp>
        <p:nvSpPr>
          <p:cNvPr id="25" name="TextBox 24">
            <a:extLst>
              <a:ext uri="{FF2B5EF4-FFF2-40B4-BE49-F238E27FC236}">
                <a16:creationId xmlns:a16="http://schemas.microsoft.com/office/drawing/2014/main" id="{62BC7601-167F-40D9-BED9-C521F2D8F637}"/>
              </a:ext>
            </a:extLst>
          </p:cNvPr>
          <p:cNvSpPr txBox="1"/>
          <p:nvPr/>
        </p:nvSpPr>
        <p:spPr>
          <a:xfrm>
            <a:off x="883200" y="624102"/>
            <a:ext cx="8640960" cy="2554545"/>
          </a:xfrm>
          <a:prstGeom prst="rect">
            <a:avLst/>
          </a:prstGeom>
          <a:noFill/>
        </p:spPr>
        <p:txBody>
          <a:bodyPr wrap="square">
            <a:spAutoFit/>
          </a:bodyPr>
          <a:lstStyle/>
          <a:p>
            <a:pPr marL="342900" indent="-342900">
              <a:buFont typeface="Arial" panose="020B0604020202020204" pitchFamily="34" charset="0"/>
              <a:buChar char="•"/>
            </a:pPr>
            <a:r>
              <a:rPr lang="en-ID" sz="2000"/>
              <a:t>Bahasa pemrograman, seperti Python dan R, biasanya digunakan untuk memecahkan masalah statistik yang kompleks dengan data. </a:t>
            </a:r>
          </a:p>
          <a:p>
            <a:pPr marL="342900" indent="-342900">
              <a:buFont typeface="Arial" panose="020B0604020202020204" pitchFamily="34" charset="0"/>
              <a:buChar char="•"/>
            </a:pPr>
            <a:r>
              <a:rPr lang="en-ID" sz="2000"/>
              <a:t>Kemahiran dalam bahasa kueri database, seperti SQL, juga dapat membantu  mengekstrak dan mengubah data dalam database dengan lebih mudah.</a:t>
            </a:r>
          </a:p>
          <a:p>
            <a:pPr marL="342900" indent="-342900">
              <a:buFont typeface="Arial" panose="020B0604020202020204" pitchFamily="34" charset="0"/>
              <a:buChar char="•"/>
            </a:pPr>
            <a:r>
              <a:rPr lang="en-ID" sz="2000"/>
              <a:t>Meskipun keterampilan pemrograman sangat berharga, itu tidak diperlukan untuk pemula yang mencoba-coba data. </a:t>
            </a:r>
          </a:p>
          <a:p>
            <a:pPr marL="342900" indent="-342900">
              <a:buFont typeface="Arial" panose="020B0604020202020204" pitchFamily="34" charset="0"/>
              <a:buChar char="•"/>
            </a:pPr>
            <a:r>
              <a:rPr lang="en-ID" sz="2000"/>
              <a:t>Lebih penting untuk fokus pada menganalisis dan memvisualisasikan data secara efektif untuk menarik kesimpulan.</a:t>
            </a:r>
          </a:p>
        </p:txBody>
      </p:sp>
      <p:sp>
        <p:nvSpPr>
          <p:cNvPr id="27" name="TextBox 26">
            <a:extLst>
              <a:ext uri="{FF2B5EF4-FFF2-40B4-BE49-F238E27FC236}">
                <a16:creationId xmlns:a16="http://schemas.microsoft.com/office/drawing/2014/main" id="{712435F9-F57B-4940-AEC1-9EB32C7D989F}"/>
              </a:ext>
            </a:extLst>
          </p:cNvPr>
          <p:cNvSpPr txBox="1"/>
          <p:nvPr/>
        </p:nvSpPr>
        <p:spPr>
          <a:xfrm>
            <a:off x="883386" y="3741302"/>
            <a:ext cx="9052816" cy="3170099"/>
          </a:xfrm>
          <a:prstGeom prst="rect">
            <a:avLst/>
          </a:prstGeom>
          <a:noFill/>
        </p:spPr>
        <p:txBody>
          <a:bodyPr wrap="square">
            <a:spAutoFit/>
          </a:bodyPr>
          <a:lstStyle/>
          <a:p>
            <a:pPr marL="342900" indent="-342900">
              <a:buFont typeface="Arial" panose="020B0604020202020204" pitchFamily="34" charset="0"/>
              <a:buChar char="•"/>
            </a:pPr>
            <a:r>
              <a:rPr lang="en-ID" sz="2000"/>
              <a:t>Ketika kecerdasan buatan semakin populer, pembelajaran mesin adalah keterampilan yang sangat berharga bagi para profesional yang bekerja dengan data besar.</a:t>
            </a:r>
          </a:p>
          <a:p>
            <a:pPr marL="285750" indent="-285750">
              <a:buFont typeface="Arial" panose="020B0604020202020204" pitchFamily="34" charset="0"/>
              <a:buChar char="•"/>
            </a:pPr>
            <a:r>
              <a:rPr lang="en-CA" sz="1600" b="1">
                <a:solidFill>
                  <a:srgbClr val="1D1D23"/>
                </a:solidFill>
                <a:latin typeface="Verdana Bold"/>
                <a:cs typeface="Verdana Bold"/>
              </a:rPr>
              <a:t>Machine Learning </a:t>
            </a:r>
            <a:r>
              <a:rPr lang="en-ID" sz="2000"/>
              <a:t>mengacu pada penggunaan algoritme komputer yang secara otomatis belajar dari dan beradaptasi sebagai respons terhadap data. Beberapa aplikasi bisnis pembelajaran mesin termasuk manajemen risiko, analisis kinerja, perdagangan, dan otomatisasi</a:t>
            </a:r>
          </a:p>
          <a:p>
            <a:pPr marL="342900" indent="-342900">
              <a:buFont typeface="Arial" panose="020B0604020202020204" pitchFamily="34" charset="0"/>
              <a:buChar char="•"/>
            </a:pPr>
            <a:r>
              <a:rPr lang="en-ID" sz="2000"/>
              <a:t>Meskipun kita tidak bertanggung jawab untuk menulis kode, mengetahui dasar-dasar pembelajaran mesin dapat membantu memperoleh pemahaman yang lebih dalam tentang organisasi dan meningkatkan efisiensi melalui otomatisasi.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
          <p:cNvSpPr txBox="1"/>
          <p:nvPr/>
        </p:nvSpPr>
        <p:spPr>
          <a:xfrm>
            <a:off x="241052" y="160630"/>
            <a:ext cx="9156700" cy="419100"/>
          </a:xfrm>
          <a:prstGeom prst="rect">
            <a:avLst/>
          </a:prstGeom>
          <a:noFill/>
        </p:spPr>
        <p:txBody>
          <a:bodyPr vert="horz" wrap="none" lIns="0" tIns="0" rIns="0" bIns="0" rtlCol="0">
            <a:spAutoFit/>
          </a:bodyPr>
          <a:lstStyle/>
          <a:p>
            <a:pPr>
              <a:lnSpc>
                <a:spcPts val="2530"/>
              </a:lnSpc>
            </a:pPr>
            <a:r>
              <a:rPr lang="en-CA" sz="2220" b="1">
                <a:solidFill>
                  <a:srgbClr val="1D1D23"/>
                </a:solidFill>
                <a:latin typeface="Verdana Bold"/>
                <a:cs typeface="Verdana Bold"/>
              </a:rPr>
              <a:t>How to Improve Your Skills</a:t>
            </a:r>
          </a:p>
          <a:p>
            <a:pPr>
              <a:lnSpc>
                <a:spcPts val="2530"/>
              </a:lnSpc>
            </a:pPr>
            <a:endParaRPr lang="en-CA" sz="2210">
              <a:solidFill>
                <a:srgbClr val="000000"/>
              </a:solidFill>
            </a:endParaRPr>
          </a:p>
        </p:txBody>
      </p:sp>
      <p:sp>
        <p:nvSpPr>
          <p:cNvPr id="3" name="TextBox 3"/>
          <p:cNvSpPr txBox="1"/>
          <p:nvPr/>
        </p:nvSpPr>
        <p:spPr>
          <a:xfrm>
            <a:off x="273348" y="742193"/>
            <a:ext cx="3306996" cy="375103"/>
          </a:xfrm>
          <a:prstGeom prst="rect">
            <a:avLst/>
          </a:prstGeom>
          <a:noFill/>
        </p:spPr>
        <p:txBody>
          <a:bodyPr vert="horz" wrap="none" lIns="0" tIns="0" rIns="0" bIns="0" rtlCol="0">
            <a:spAutoFit/>
          </a:bodyPr>
          <a:lstStyle/>
          <a:p>
            <a:pPr>
              <a:lnSpc>
                <a:spcPts val="1400"/>
              </a:lnSpc>
            </a:pPr>
            <a:r>
              <a:rPr lang="en-CA" b="1">
                <a:solidFill>
                  <a:srgbClr val="1D1D23"/>
                </a:solidFill>
                <a:latin typeface="Verdana Bold"/>
                <a:cs typeface="Verdana Bold"/>
              </a:rPr>
              <a:t>1. Embrace the Challenge</a:t>
            </a:r>
          </a:p>
          <a:p>
            <a:pPr>
              <a:lnSpc>
                <a:spcPts val="1380"/>
              </a:lnSpc>
            </a:pPr>
            <a:endParaRPr lang="en-CA">
              <a:solidFill>
                <a:srgbClr val="000000"/>
              </a:solidFill>
            </a:endParaRPr>
          </a:p>
        </p:txBody>
      </p:sp>
      <p:sp>
        <p:nvSpPr>
          <p:cNvPr id="25" name="TextBox 25"/>
          <p:cNvSpPr txBox="1"/>
          <p:nvPr/>
        </p:nvSpPr>
        <p:spPr>
          <a:xfrm>
            <a:off x="9004300" y="7048500"/>
            <a:ext cx="3175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15</a:t>
            </a:r>
          </a:p>
          <a:p>
            <a:pPr>
              <a:lnSpc>
                <a:spcPts val="1150"/>
              </a:lnSpc>
            </a:pPr>
            <a:endParaRPr lang="en-CA" sz="1007">
              <a:solidFill>
                <a:srgbClr val="282831"/>
              </a:solidFill>
              <a:latin typeface="Calibri"/>
              <a:cs typeface="Calibri"/>
            </a:endParaRPr>
          </a:p>
        </p:txBody>
      </p:sp>
      <p:sp>
        <p:nvSpPr>
          <p:cNvPr id="28" name="TextBox 27">
            <a:extLst>
              <a:ext uri="{FF2B5EF4-FFF2-40B4-BE49-F238E27FC236}">
                <a16:creationId xmlns:a16="http://schemas.microsoft.com/office/drawing/2014/main" id="{BE037B92-EE96-4E58-8147-357318BB573F}"/>
              </a:ext>
            </a:extLst>
          </p:cNvPr>
          <p:cNvSpPr txBox="1"/>
          <p:nvPr/>
        </p:nvSpPr>
        <p:spPr>
          <a:xfrm>
            <a:off x="241052" y="1117296"/>
            <a:ext cx="8746132" cy="5632311"/>
          </a:xfrm>
          <a:prstGeom prst="rect">
            <a:avLst/>
          </a:prstGeom>
          <a:noFill/>
        </p:spPr>
        <p:txBody>
          <a:bodyPr wrap="square">
            <a:spAutoFit/>
          </a:bodyPr>
          <a:lstStyle/>
          <a:p>
            <a:pPr marL="285750" indent="-285750">
              <a:buFont typeface="Arial" panose="020B0604020202020204" pitchFamily="34" charset="0"/>
              <a:buChar char="•"/>
            </a:pPr>
            <a:r>
              <a:rPr lang="en-ID" sz="2400"/>
              <a:t>Langkah pertama adalah menghadapi hambatan mental yang mengelilingi kemampuan untuk belajar dan mengembangkan keterampilan data.</a:t>
            </a:r>
          </a:p>
          <a:p>
            <a:pPr marL="285750" indent="-285750">
              <a:buFont typeface="Arial" panose="020B0604020202020204" pitchFamily="34" charset="0"/>
              <a:buChar char="•"/>
            </a:pPr>
            <a:r>
              <a:rPr lang="en-ID" sz="2400"/>
              <a:t>Ilmu data tidak menakutkan, dan seharusnya tidak mengintimidasi, ”kata Profesor Ilmu Data untuk Bisnis Yael Grushka- Cockayne. “Menggabungkan pengetahuan dan intuisi bisnis dengan ilmu data dapat membuat analis dan perusahaan sukses.”</a:t>
            </a:r>
          </a:p>
          <a:p>
            <a:pPr marL="285750" indent="-285750">
              <a:buFont typeface="Arial" panose="020B0604020202020204" pitchFamily="34" charset="0"/>
              <a:buChar char="•"/>
            </a:pPr>
            <a:r>
              <a:rPr lang="en-ID" sz="2400"/>
              <a:t>Meskipun ilmu data memiliki reputasi sebagai berbasis kode dan kompleks, konsepnya dapat diakses jika memiliki keinginan dan dorongan untuk belajar dan bekerja.</a:t>
            </a:r>
          </a:p>
          <a:p>
            <a:pPr marL="285750" indent="-285750">
              <a:buFont typeface="Arial" panose="020B0604020202020204" pitchFamily="34" charset="0"/>
              <a:buChar char="•"/>
            </a:pPr>
            <a:r>
              <a:rPr lang="en-ID" sz="2400"/>
              <a:t>“Beberapa orang mendapat kesan bahwa kecuali mereka dilatih sebagai ilmuwan data dan telah mengkode selama bertahun-tahun, mereka tidak akan memiliki peluang,” kata Grushka Cockayne dalam rekaman webinar. </a:t>
            </a:r>
          </a:p>
          <a:p>
            <a:pPr marL="285750" indent="-285750">
              <a:buFont typeface="Arial" panose="020B0604020202020204" pitchFamily="34" charset="0"/>
              <a:buChar char="•"/>
            </a:pPr>
            <a:r>
              <a:rPr lang="en-ID" sz="2400"/>
              <a:t>“Tapi itu </a:t>
            </a:r>
            <a:r>
              <a:rPr lang="en-ID" sz="2000"/>
              <a:t>tidak akurat. Tidak pernah ada kata terlambat.”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
          <p:cNvSpPr txBox="1"/>
          <p:nvPr/>
        </p:nvSpPr>
        <p:spPr>
          <a:xfrm>
            <a:off x="241052" y="160630"/>
            <a:ext cx="9156700" cy="419100"/>
          </a:xfrm>
          <a:prstGeom prst="rect">
            <a:avLst/>
          </a:prstGeom>
          <a:noFill/>
        </p:spPr>
        <p:txBody>
          <a:bodyPr vert="horz" wrap="none" lIns="0" tIns="0" rIns="0" bIns="0" rtlCol="0">
            <a:spAutoFit/>
          </a:bodyPr>
          <a:lstStyle/>
          <a:p>
            <a:pPr>
              <a:lnSpc>
                <a:spcPts val="2530"/>
              </a:lnSpc>
            </a:pPr>
            <a:r>
              <a:rPr lang="en-CA" sz="2220" b="1">
                <a:solidFill>
                  <a:srgbClr val="1D1D23"/>
                </a:solidFill>
                <a:latin typeface="Verdana Bold"/>
                <a:cs typeface="Verdana Bold"/>
              </a:rPr>
              <a:t>How to Improve Your Skills</a:t>
            </a:r>
          </a:p>
          <a:p>
            <a:pPr>
              <a:lnSpc>
                <a:spcPts val="2530"/>
              </a:lnSpc>
            </a:pPr>
            <a:endParaRPr lang="en-CA" sz="2210">
              <a:solidFill>
                <a:srgbClr val="000000"/>
              </a:solidFill>
            </a:endParaRPr>
          </a:p>
        </p:txBody>
      </p:sp>
      <p:sp>
        <p:nvSpPr>
          <p:cNvPr id="10" name="TextBox 10"/>
          <p:cNvSpPr txBox="1"/>
          <p:nvPr/>
        </p:nvSpPr>
        <p:spPr>
          <a:xfrm>
            <a:off x="420688" y="827110"/>
            <a:ext cx="4280018" cy="375103"/>
          </a:xfrm>
          <a:prstGeom prst="rect">
            <a:avLst/>
          </a:prstGeom>
          <a:noFill/>
        </p:spPr>
        <p:txBody>
          <a:bodyPr vert="horz" wrap="none" lIns="0" tIns="0" rIns="0" bIns="0" rtlCol="0">
            <a:spAutoFit/>
          </a:bodyPr>
          <a:lstStyle/>
          <a:p>
            <a:pPr>
              <a:lnSpc>
                <a:spcPts val="1400"/>
              </a:lnSpc>
            </a:pPr>
            <a:r>
              <a:rPr lang="en-CA" b="1">
                <a:solidFill>
                  <a:srgbClr val="1D1D23"/>
                </a:solidFill>
                <a:latin typeface="Verdana Bold"/>
                <a:cs typeface="Verdana Bold"/>
              </a:rPr>
              <a:t>2. Consider Opposing Viewpoints</a:t>
            </a:r>
          </a:p>
          <a:p>
            <a:pPr>
              <a:lnSpc>
                <a:spcPts val="1380"/>
              </a:lnSpc>
            </a:pPr>
            <a:endParaRPr lang="en-CA">
              <a:solidFill>
                <a:srgbClr val="000000"/>
              </a:solidFill>
            </a:endParaRPr>
          </a:p>
        </p:txBody>
      </p:sp>
      <p:sp>
        <p:nvSpPr>
          <p:cNvPr id="25" name="TextBox 25"/>
          <p:cNvSpPr txBox="1"/>
          <p:nvPr/>
        </p:nvSpPr>
        <p:spPr>
          <a:xfrm>
            <a:off x="9004300" y="7048500"/>
            <a:ext cx="3175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15</a:t>
            </a:r>
          </a:p>
          <a:p>
            <a:pPr>
              <a:lnSpc>
                <a:spcPts val="1150"/>
              </a:lnSpc>
            </a:pPr>
            <a:endParaRPr lang="en-CA" sz="1007">
              <a:solidFill>
                <a:srgbClr val="282831"/>
              </a:solidFill>
              <a:latin typeface="Calibri"/>
              <a:cs typeface="Calibri"/>
            </a:endParaRPr>
          </a:p>
        </p:txBody>
      </p:sp>
      <p:sp>
        <p:nvSpPr>
          <p:cNvPr id="30" name="TextBox 29">
            <a:extLst>
              <a:ext uri="{FF2B5EF4-FFF2-40B4-BE49-F238E27FC236}">
                <a16:creationId xmlns:a16="http://schemas.microsoft.com/office/drawing/2014/main" id="{9596E17C-6214-4F31-9139-AB478A12B68F}"/>
              </a:ext>
            </a:extLst>
          </p:cNvPr>
          <p:cNvSpPr txBox="1"/>
          <p:nvPr/>
        </p:nvSpPr>
        <p:spPr>
          <a:xfrm>
            <a:off x="4930196" y="1357355"/>
            <a:ext cx="5029200" cy="492442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ID" sz="1600"/>
              <a:t>Kesimpulan ini tidak mempertimbangkan variabel yang berubah seiring bertambahnya usia. Misalnya, mungkin alasan sebenarnya pengguna yang lebih tua lebih cenderung mengunduh e-book adalah tingkat tanggung jawab mereka yang lebih tinggi di tempat kerja, pendapatan rata-rata, atau kemungkinan menjadi orang tua.</a:t>
            </a:r>
          </a:p>
          <a:p>
            <a:pPr marL="285750" indent="-285750">
              <a:spcAft>
                <a:spcPts val="600"/>
              </a:spcAft>
              <a:buFont typeface="Arial" panose="020B0604020202020204" pitchFamily="34" charset="0"/>
              <a:buChar char="•"/>
            </a:pPr>
            <a:r>
              <a:rPr lang="en-ID" sz="1600"/>
              <a:t>Contoh ini menggambarkan kebutuhan untuk mempertimbangkan beberapa interpretasi data, dan secara khusus menunjukkan perbedaan antara korelasi (kecenderungan dua atau lebih variabel dalam arah yang sama) dan sebab-akibat (ketika tren dalam satu variabel menyebabkan tren terjadi di satu atau lebih banyak variabel lainnya).</a:t>
            </a:r>
          </a:p>
          <a:p>
            <a:pPr marL="285750" indent="-285750">
              <a:spcAft>
                <a:spcPts val="600"/>
              </a:spcAft>
              <a:buFont typeface="Arial" panose="020B0604020202020204" pitchFamily="34" charset="0"/>
              <a:buChar char="•"/>
            </a:pPr>
            <a:r>
              <a:rPr lang="en-ID" sz="1600"/>
              <a:t>Untuk melatih keterampilan ini, pertanyakan asumsi dan minta pendapat orang lain. Semakin secara aktif terlibat dengan sudut pandang yang berbeda, semakin kecil kemungkinan terjebak dalam pola pikir satu jalur saat menganalisis data.</a:t>
            </a:r>
          </a:p>
        </p:txBody>
      </p:sp>
      <p:sp>
        <p:nvSpPr>
          <p:cNvPr id="9" name="TextBox 8">
            <a:extLst>
              <a:ext uri="{FF2B5EF4-FFF2-40B4-BE49-F238E27FC236}">
                <a16:creationId xmlns:a16="http://schemas.microsoft.com/office/drawing/2014/main" id="{9C42D363-C2E7-4D6F-93CF-5F435CE6A1AF}"/>
              </a:ext>
            </a:extLst>
          </p:cNvPr>
          <p:cNvSpPr txBox="1"/>
          <p:nvPr/>
        </p:nvSpPr>
        <p:spPr>
          <a:xfrm>
            <a:off x="0" y="1328489"/>
            <a:ext cx="5029200" cy="393954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ID" sz="1600"/>
              <a:t>Sudut pandang yang berlawanan dapat membantu memperluas perspektif, memerangi bias, dan menunjukkan kepada sesama karyawan bahwa pendapat mereka dihargai, ini juga dapat menjadi cara yang berguna untuk melatih keterampilan analitis.</a:t>
            </a:r>
          </a:p>
          <a:p>
            <a:pPr marL="285750" indent="-285750">
              <a:spcAft>
                <a:spcPts val="600"/>
              </a:spcAft>
              <a:buFont typeface="Arial" panose="020B0604020202020204" pitchFamily="34" charset="0"/>
              <a:buChar char="•"/>
            </a:pPr>
            <a:r>
              <a:rPr lang="en-ID" sz="1600"/>
              <a:t>Saat menganalisis data, penting untuk mempertimbangkan semua kemungkinan interpretasi dan menghindari terjebak dalam satu cara berpikir.Misalnya, bayangkan melacak pengguna yang mengklik tombol di situs untuk mengunduh e-book. </a:t>
            </a:r>
          </a:p>
          <a:p>
            <a:pPr marL="285750" indent="-285750">
              <a:spcAft>
                <a:spcPts val="600"/>
              </a:spcAft>
              <a:buFont typeface="Arial" panose="020B0604020202020204" pitchFamily="34" charset="0"/>
              <a:buChar char="•"/>
            </a:pPr>
            <a:r>
              <a:rPr lang="en-ID" sz="1600"/>
              <a:t>Data menunjukkan bahwa usia pengguna berkorelasi positif dengan kemungkinan mereka mengklik tombol; seiring bertambahnya usia, unduhan meningkat. Sepintas, mungkin mengartikan tren ini sebagai pengguna mengunduh e-book karena usia mereka.</a:t>
            </a:r>
          </a:p>
        </p:txBody>
      </p:sp>
    </p:spTree>
    <p:extLst>
      <p:ext uri="{BB962C8B-B14F-4D97-AF65-F5344CB8AC3E}">
        <p14:creationId xmlns:p14="http://schemas.microsoft.com/office/powerpoint/2010/main" val="245205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35" name="TextBox 2"/>
          <p:cNvSpPr txBox="1"/>
          <p:nvPr/>
        </p:nvSpPr>
        <p:spPr>
          <a:xfrm>
            <a:off x="405472" y="647524"/>
            <a:ext cx="6207904" cy="395429"/>
          </a:xfrm>
          <a:prstGeom prst="rect">
            <a:avLst/>
          </a:prstGeom>
          <a:noFill/>
        </p:spPr>
        <p:txBody>
          <a:bodyPr vert="horz" wrap="square" lIns="0" tIns="0" rIns="0" bIns="0" rtlCol="0">
            <a:spAutoFit/>
          </a:bodyPr>
          <a:lstStyle/>
          <a:p>
            <a:pPr>
              <a:lnSpc>
                <a:spcPts val="1380"/>
              </a:lnSpc>
            </a:pPr>
            <a:r>
              <a:rPr lang="en-CA" sz="2400" b="1">
                <a:solidFill>
                  <a:srgbClr val="1D1D23"/>
                </a:solidFill>
                <a:latin typeface="Verdana Bold"/>
                <a:cs typeface="Verdana Bold"/>
              </a:rPr>
              <a:t>3. Play Games or Brain Teasers</a:t>
            </a:r>
          </a:p>
          <a:p>
            <a:pPr>
              <a:lnSpc>
                <a:spcPts val="1380"/>
              </a:lnSpc>
            </a:pPr>
            <a:endParaRPr lang="en-CA" sz="2400">
              <a:solidFill>
                <a:srgbClr val="000000"/>
              </a:solidFill>
            </a:endParaRPr>
          </a:p>
        </p:txBody>
      </p:sp>
      <p:sp>
        <p:nvSpPr>
          <p:cNvPr id="20" name="TextBox 20"/>
          <p:cNvSpPr txBox="1"/>
          <p:nvPr/>
        </p:nvSpPr>
        <p:spPr>
          <a:xfrm>
            <a:off x="7645400" y="2184400"/>
            <a:ext cx="2298700" cy="6096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“I enjoyed how the</a:t>
            </a:r>
            <a:br>
              <a:rPr lang="en-CA" sz="1200">
                <a:solidFill>
                  <a:srgbClr val="000000"/>
                </a:solidFill>
                <a:latin typeface="Times New Roman"/>
              </a:rPr>
            </a:br>
            <a:r>
              <a:rPr lang="en-CA" sz="1200">
                <a:solidFill>
                  <a:srgbClr val="1D1D23"/>
                </a:solidFill>
                <a:latin typeface="Verdana"/>
                <a:cs typeface="Verdana"/>
              </a:rPr>
              <a:t>principles in the  course</a:t>
            </a:r>
            <a:br>
              <a:rPr lang="en-CA" sz="1200">
                <a:solidFill>
                  <a:srgbClr val="000000"/>
                </a:solidFill>
                <a:latin typeface="Times New Roman"/>
              </a:rPr>
            </a:br>
            <a:r>
              <a:rPr lang="en-CA" sz="1200">
                <a:solidFill>
                  <a:srgbClr val="1D1D23"/>
                </a:solidFill>
                <a:latin typeface="Verdana"/>
                <a:cs typeface="Verdana"/>
              </a:rPr>
              <a:t>were grounded in</a:t>
            </a:r>
          </a:p>
          <a:p>
            <a:pPr>
              <a:lnSpc>
                <a:spcPts val="1405"/>
              </a:lnSpc>
            </a:pPr>
            <a:endParaRPr lang="en-CA" sz="1200">
              <a:solidFill>
                <a:srgbClr val="000000"/>
              </a:solidFill>
            </a:endParaRPr>
          </a:p>
        </p:txBody>
      </p:sp>
      <p:sp>
        <p:nvSpPr>
          <p:cNvPr id="21" name="TextBox 21"/>
          <p:cNvSpPr txBox="1"/>
          <p:nvPr/>
        </p:nvSpPr>
        <p:spPr>
          <a:xfrm>
            <a:off x="7645400" y="2717800"/>
            <a:ext cx="2298700" cy="254000"/>
          </a:xfrm>
          <a:prstGeom prst="rect">
            <a:avLst/>
          </a:prstGeom>
          <a:noFill/>
        </p:spPr>
        <p:txBody>
          <a:bodyPr vert="horz" wrap="none" lIns="0" tIns="0" rIns="0" bIns="0" rtlCol="0">
            <a:spAutoFit/>
          </a:bodyPr>
          <a:lstStyle/>
          <a:p>
            <a:pPr>
              <a:lnSpc>
                <a:spcPts val="1400"/>
              </a:lnSpc>
            </a:pPr>
            <a:r>
              <a:rPr lang="en-CA" sz="1202">
                <a:solidFill>
                  <a:srgbClr val="1D1D23"/>
                </a:solidFill>
                <a:latin typeface="Verdana"/>
                <a:cs typeface="Verdana"/>
              </a:rPr>
              <a:t>concrete  applications to</a:t>
            </a:r>
          </a:p>
          <a:p>
            <a:pPr>
              <a:lnSpc>
                <a:spcPts val="1380"/>
              </a:lnSpc>
            </a:pPr>
            <a:endParaRPr lang="en-CA" sz="1202">
              <a:solidFill>
                <a:srgbClr val="000000"/>
              </a:solidFill>
            </a:endParaRPr>
          </a:p>
        </p:txBody>
      </p:sp>
      <p:sp>
        <p:nvSpPr>
          <p:cNvPr id="22" name="TextBox 22"/>
          <p:cNvSpPr txBox="1"/>
          <p:nvPr/>
        </p:nvSpPr>
        <p:spPr>
          <a:xfrm>
            <a:off x="7645400" y="2895600"/>
            <a:ext cx="2298700" cy="2540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the real world. I</a:t>
            </a:r>
          </a:p>
          <a:p>
            <a:pPr>
              <a:lnSpc>
                <a:spcPts val="1380"/>
              </a:lnSpc>
            </a:pPr>
            <a:endParaRPr lang="en-CA" sz="1200">
              <a:solidFill>
                <a:srgbClr val="000000"/>
              </a:solidFill>
            </a:endParaRPr>
          </a:p>
        </p:txBody>
      </p:sp>
      <p:sp>
        <p:nvSpPr>
          <p:cNvPr id="23" name="TextBox 23"/>
          <p:cNvSpPr txBox="1"/>
          <p:nvPr/>
        </p:nvSpPr>
        <p:spPr>
          <a:xfrm>
            <a:off x="7645400" y="3073400"/>
            <a:ext cx="2298700" cy="4191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majored in engineering</a:t>
            </a:r>
            <a:br>
              <a:rPr lang="en-CA" sz="1200">
                <a:solidFill>
                  <a:srgbClr val="000000"/>
                </a:solidFill>
                <a:latin typeface="Times New Roman"/>
              </a:rPr>
            </a:br>
            <a:r>
              <a:rPr lang="en-CA" sz="1200">
                <a:solidFill>
                  <a:srgbClr val="1D1D23"/>
                </a:solidFill>
                <a:latin typeface="Verdana"/>
                <a:cs typeface="Verdana"/>
              </a:rPr>
              <a:t>and minored  in</a:t>
            </a:r>
          </a:p>
          <a:p>
            <a:pPr>
              <a:lnSpc>
                <a:spcPts val="1390"/>
              </a:lnSpc>
            </a:pPr>
            <a:endParaRPr lang="en-CA" sz="1200">
              <a:solidFill>
                <a:srgbClr val="000000"/>
              </a:solidFill>
            </a:endParaRPr>
          </a:p>
        </p:txBody>
      </p:sp>
      <p:sp>
        <p:nvSpPr>
          <p:cNvPr id="24" name="TextBox 24"/>
          <p:cNvSpPr txBox="1"/>
          <p:nvPr/>
        </p:nvSpPr>
        <p:spPr>
          <a:xfrm>
            <a:off x="7645400" y="3429000"/>
            <a:ext cx="2298700" cy="2540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economics as an</a:t>
            </a:r>
          </a:p>
          <a:p>
            <a:pPr>
              <a:lnSpc>
                <a:spcPts val="1380"/>
              </a:lnSpc>
            </a:pPr>
            <a:endParaRPr lang="en-CA" sz="1200">
              <a:solidFill>
                <a:srgbClr val="000000"/>
              </a:solidFill>
            </a:endParaRPr>
          </a:p>
        </p:txBody>
      </p:sp>
      <p:sp>
        <p:nvSpPr>
          <p:cNvPr id="25" name="TextBox 25"/>
          <p:cNvSpPr txBox="1"/>
          <p:nvPr/>
        </p:nvSpPr>
        <p:spPr>
          <a:xfrm>
            <a:off x="7645400" y="3606800"/>
            <a:ext cx="2298700" cy="254000"/>
          </a:xfrm>
          <a:prstGeom prst="rect">
            <a:avLst/>
          </a:prstGeom>
          <a:noFill/>
        </p:spPr>
        <p:txBody>
          <a:bodyPr vert="horz" wrap="none" lIns="0" tIns="0" rIns="0" bIns="0" rtlCol="0">
            <a:spAutoFit/>
          </a:bodyPr>
          <a:lstStyle/>
          <a:p>
            <a:pPr>
              <a:lnSpc>
                <a:spcPts val="1400"/>
              </a:lnSpc>
            </a:pPr>
            <a:r>
              <a:rPr lang="en-CA" sz="1202">
                <a:solidFill>
                  <a:srgbClr val="1D1D23"/>
                </a:solidFill>
                <a:latin typeface="Verdana"/>
                <a:cs typeface="Verdana"/>
              </a:rPr>
              <a:t>undergraduate,  but the</a:t>
            </a:r>
          </a:p>
          <a:p>
            <a:pPr>
              <a:lnSpc>
                <a:spcPts val="1380"/>
              </a:lnSpc>
            </a:pPr>
            <a:endParaRPr lang="en-CA" sz="1202">
              <a:solidFill>
                <a:srgbClr val="000000"/>
              </a:solidFill>
            </a:endParaRPr>
          </a:p>
        </p:txBody>
      </p:sp>
      <p:sp>
        <p:nvSpPr>
          <p:cNvPr id="26" name="TextBox 26"/>
          <p:cNvSpPr txBox="1"/>
          <p:nvPr/>
        </p:nvSpPr>
        <p:spPr>
          <a:xfrm>
            <a:off x="7645400" y="3784600"/>
            <a:ext cx="2298700" cy="4191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content showed me new</a:t>
            </a:r>
            <a:br>
              <a:rPr lang="en-CA" sz="1200">
                <a:solidFill>
                  <a:srgbClr val="000000"/>
                </a:solidFill>
                <a:latin typeface="Times New Roman"/>
              </a:rPr>
            </a:br>
            <a:r>
              <a:rPr lang="en-CA" sz="1200">
                <a:solidFill>
                  <a:srgbClr val="1D1D23"/>
                </a:solidFill>
                <a:latin typeface="Verdana"/>
                <a:cs typeface="Verdana"/>
              </a:rPr>
              <a:t>ways for using the</a:t>
            </a:r>
          </a:p>
          <a:p>
            <a:pPr>
              <a:lnSpc>
                <a:spcPts val="1390"/>
              </a:lnSpc>
            </a:pPr>
            <a:endParaRPr lang="en-CA" sz="1200">
              <a:solidFill>
                <a:srgbClr val="000000"/>
              </a:solidFill>
            </a:endParaRPr>
          </a:p>
        </p:txBody>
      </p:sp>
      <p:sp>
        <p:nvSpPr>
          <p:cNvPr id="27" name="TextBox 27"/>
          <p:cNvSpPr txBox="1"/>
          <p:nvPr/>
        </p:nvSpPr>
        <p:spPr>
          <a:xfrm>
            <a:off x="7645400" y="4140200"/>
            <a:ext cx="2298700" cy="2540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theoretical  foundations</a:t>
            </a:r>
          </a:p>
          <a:p>
            <a:pPr>
              <a:lnSpc>
                <a:spcPts val="1380"/>
              </a:lnSpc>
            </a:pPr>
            <a:endParaRPr lang="en-CA" sz="1200">
              <a:solidFill>
                <a:srgbClr val="000000"/>
              </a:solidFill>
            </a:endParaRPr>
          </a:p>
        </p:txBody>
      </p:sp>
      <p:sp>
        <p:nvSpPr>
          <p:cNvPr id="28" name="TextBox 28"/>
          <p:cNvSpPr txBox="1"/>
          <p:nvPr/>
        </p:nvSpPr>
        <p:spPr>
          <a:xfrm>
            <a:off x="7645400" y="4318000"/>
            <a:ext cx="2298700" cy="254000"/>
          </a:xfrm>
          <a:prstGeom prst="rect">
            <a:avLst/>
          </a:prstGeom>
          <a:noFill/>
        </p:spPr>
        <p:txBody>
          <a:bodyPr vert="horz" wrap="none" lIns="0" tIns="0" rIns="0" bIns="0" rtlCol="0">
            <a:spAutoFit/>
          </a:bodyPr>
          <a:lstStyle/>
          <a:p>
            <a:pPr>
              <a:lnSpc>
                <a:spcPts val="1400"/>
              </a:lnSpc>
            </a:pPr>
            <a:r>
              <a:rPr lang="en-CA" sz="1202">
                <a:solidFill>
                  <a:srgbClr val="1D1D23"/>
                </a:solidFill>
                <a:latin typeface="Verdana"/>
                <a:cs typeface="Verdana"/>
              </a:rPr>
              <a:t>I already had.”</a:t>
            </a:r>
          </a:p>
          <a:p>
            <a:pPr>
              <a:lnSpc>
                <a:spcPts val="1380"/>
              </a:lnSpc>
            </a:pPr>
            <a:endParaRPr lang="en-CA" sz="1202">
              <a:solidFill>
                <a:srgbClr val="000000"/>
              </a:solidFill>
            </a:endParaRPr>
          </a:p>
        </p:txBody>
      </p:sp>
      <p:sp>
        <p:nvSpPr>
          <p:cNvPr id="29" name="TextBox 29"/>
          <p:cNvSpPr txBox="1"/>
          <p:nvPr/>
        </p:nvSpPr>
        <p:spPr>
          <a:xfrm>
            <a:off x="7645400" y="4597400"/>
            <a:ext cx="2298700" cy="254000"/>
          </a:xfrm>
          <a:prstGeom prst="rect">
            <a:avLst/>
          </a:prstGeom>
          <a:noFill/>
        </p:spPr>
        <p:txBody>
          <a:bodyPr vert="horz" wrap="none" lIns="0" tIns="0" rIns="0" bIns="0" rtlCol="0">
            <a:spAutoFit/>
          </a:bodyPr>
          <a:lstStyle/>
          <a:p>
            <a:pPr>
              <a:lnSpc>
                <a:spcPts val="1400"/>
              </a:lnSpc>
            </a:pPr>
            <a:r>
              <a:rPr lang="en-CA" sz="1210" b="1">
                <a:solidFill>
                  <a:srgbClr val="1D1D23"/>
                </a:solidFill>
                <a:latin typeface="Verdana Bold"/>
                <a:cs typeface="Verdana Bold"/>
              </a:rPr>
              <a:t>Carolina</a:t>
            </a:r>
          </a:p>
          <a:p>
            <a:pPr>
              <a:lnSpc>
                <a:spcPts val="1380"/>
              </a:lnSpc>
            </a:pPr>
            <a:endParaRPr lang="en-CA" sz="1200">
              <a:solidFill>
                <a:srgbClr val="000000"/>
              </a:solidFill>
            </a:endParaRPr>
          </a:p>
        </p:txBody>
      </p:sp>
      <p:sp>
        <p:nvSpPr>
          <p:cNvPr id="30" name="TextBox 30"/>
          <p:cNvSpPr txBox="1"/>
          <p:nvPr/>
        </p:nvSpPr>
        <p:spPr>
          <a:xfrm>
            <a:off x="7645400" y="4787900"/>
            <a:ext cx="2298700" cy="254000"/>
          </a:xfrm>
          <a:prstGeom prst="rect">
            <a:avLst/>
          </a:prstGeom>
          <a:noFill/>
        </p:spPr>
        <p:txBody>
          <a:bodyPr vert="horz" wrap="none" lIns="0" tIns="0" rIns="0" bIns="0" rtlCol="0">
            <a:spAutoFit/>
          </a:bodyPr>
          <a:lstStyle/>
          <a:p>
            <a:pPr>
              <a:lnSpc>
                <a:spcPts val="1400"/>
              </a:lnSpc>
            </a:pPr>
            <a:r>
              <a:rPr lang="en-CA" sz="1210" b="1">
                <a:solidFill>
                  <a:srgbClr val="1D1D23"/>
                </a:solidFill>
                <a:latin typeface="Verdana Bold"/>
                <a:cs typeface="Verdana Bold"/>
              </a:rPr>
              <a:t>Ragolta</a:t>
            </a:r>
          </a:p>
          <a:p>
            <a:pPr>
              <a:lnSpc>
                <a:spcPts val="1380"/>
              </a:lnSpc>
            </a:pPr>
            <a:endParaRPr lang="en-CA" sz="1200">
              <a:solidFill>
                <a:srgbClr val="000000"/>
              </a:solidFill>
            </a:endParaRPr>
          </a:p>
        </p:txBody>
      </p:sp>
      <p:sp>
        <p:nvSpPr>
          <p:cNvPr id="31" name="TextBox 31"/>
          <p:cNvSpPr txBox="1"/>
          <p:nvPr/>
        </p:nvSpPr>
        <p:spPr>
          <a:xfrm>
            <a:off x="7645400" y="4978400"/>
            <a:ext cx="2298700" cy="254000"/>
          </a:xfrm>
          <a:prstGeom prst="rect">
            <a:avLst/>
          </a:prstGeom>
          <a:noFill/>
        </p:spPr>
        <p:txBody>
          <a:bodyPr vert="horz" wrap="none" lIns="0" tIns="0" rIns="0" bIns="0" rtlCol="0">
            <a:spAutoFit/>
          </a:bodyPr>
          <a:lstStyle/>
          <a:p>
            <a:pPr>
              <a:lnSpc>
                <a:spcPts val="1400"/>
              </a:lnSpc>
            </a:pPr>
            <a:r>
              <a:rPr lang="en-CA" sz="1200">
                <a:solidFill>
                  <a:srgbClr val="1D1D23"/>
                </a:solidFill>
                <a:latin typeface="Trebuchet MS"/>
                <a:cs typeface="Trebuchet MS"/>
              </a:rPr>
              <a:t>Business Analytics</a:t>
            </a:r>
          </a:p>
          <a:p>
            <a:pPr>
              <a:lnSpc>
                <a:spcPts val="1380"/>
              </a:lnSpc>
            </a:pPr>
            <a:endParaRPr lang="en-CA" sz="1200">
              <a:solidFill>
                <a:srgbClr val="000000"/>
              </a:solidFill>
            </a:endParaRPr>
          </a:p>
        </p:txBody>
      </p:sp>
      <p:sp>
        <p:nvSpPr>
          <p:cNvPr id="32" name="TextBox 32"/>
          <p:cNvSpPr txBox="1"/>
          <p:nvPr/>
        </p:nvSpPr>
        <p:spPr>
          <a:xfrm>
            <a:off x="7645400" y="5168900"/>
            <a:ext cx="2298700" cy="254000"/>
          </a:xfrm>
          <a:prstGeom prst="rect">
            <a:avLst/>
          </a:prstGeom>
          <a:noFill/>
        </p:spPr>
        <p:txBody>
          <a:bodyPr vert="horz" wrap="none" lIns="0" tIns="0" rIns="0" bIns="0" rtlCol="0">
            <a:spAutoFit/>
          </a:bodyPr>
          <a:lstStyle/>
          <a:p>
            <a:pPr>
              <a:lnSpc>
                <a:spcPts val="1400"/>
              </a:lnSpc>
            </a:pPr>
            <a:r>
              <a:rPr lang="en-CA" sz="1202">
                <a:solidFill>
                  <a:srgbClr val="1D1D23"/>
                </a:solidFill>
                <a:latin typeface="Trebuchet MS"/>
                <a:cs typeface="Trebuchet MS"/>
              </a:rPr>
              <a:t>Participant</a:t>
            </a:r>
          </a:p>
          <a:p>
            <a:pPr>
              <a:lnSpc>
                <a:spcPts val="1380"/>
              </a:lnSpc>
            </a:pPr>
            <a:endParaRPr lang="en-CA" sz="1202">
              <a:solidFill>
                <a:srgbClr val="000000"/>
              </a:solidFill>
            </a:endParaRPr>
          </a:p>
        </p:txBody>
      </p:sp>
      <p:sp>
        <p:nvSpPr>
          <p:cNvPr id="34" name="TextBox 34"/>
          <p:cNvSpPr txBox="1"/>
          <p:nvPr/>
        </p:nvSpPr>
        <p:spPr>
          <a:xfrm>
            <a:off x="9004300" y="7048500"/>
            <a:ext cx="3175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16</a:t>
            </a:r>
          </a:p>
          <a:p>
            <a:pPr>
              <a:lnSpc>
                <a:spcPts val="1150"/>
              </a:lnSpc>
            </a:pPr>
            <a:endParaRPr lang="en-CA" sz="1007">
              <a:solidFill>
                <a:srgbClr val="282831"/>
              </a:solidFill>
              <a:latin typeface="Calibri"/>
              <a:cs typeface="Calibri"/>
            </a:endParaRPr>
          </a:p>
        </p:txBody>
      </p:sp>
      <p:sp>
        <p:nvSpPr>
          <p:cNvPr id="37" name="TextBox 36">
            <a:extLst>
              <a:ext uri="{FF2B5EF4-FFF2-40B4-BE49-F238E27FC236}">
                <a16:creationId xmlns:a16="http://schemas.microsoft.com/office/drawing/2014/main" id="{3D5E5F90-6C62-423A-BCE6-252070725069}"/>
              </a:ext>
            </a:extLst>
          </p:cNvPr>
          <p:cNvSpPr txBox="1"/>
          <p:nvPr/>
        </p:nvSpPr>
        <p:spPr>
          <a:xfrm>
            <a:off x="402853" y="1220787"/>
            <a:ext cx="6839694" cy="4708981"/>
          </a:xfrm>
          <a:prstGeom prst="rect">
            <a:avLst/>
          </a:prstGeom>
          <a:noFill/>
        </p:spPr>
        <p:txBody>
          <a:bodyPr wrap="square">
            <a:spAutoFit/>
          </a:bodyPr>
          <a:lstStyle/>
          <a:p>
            <a:pPr marL="285750" indent="-285750">
              <a:buFont typeface="Arial" panose="020B0604020202020204" pitchFamily="34" charset="0"/>
              <a:buChar char="•"/>
            </a:pPr>
            <a:r>
              <a:rPr lang="en-ID" sz="2000"/>
              <a:t>Jika ingin mengasah keterampilan setiap hari, ada banyak cara sederhana dan menyenangkan untuk melakukannya.</a:t>
            </a:r>
          </a:p>
          <a:p>
            <a:pPr marL="285750" indent="-285750">
              <a:buFont typeface="Arial" panose="020B0604020202020204" pitchFamily="34" charset="0"/>
              <a:buChar char="•"/>
            </a:pPr>
            <a:r>
              <a:rPr lang="en-ID" sz="2000"/>
              <a:t>Permainan, teka-teki, dan cerita yang memerlukan visualisasi hubungan antar variabel, memeriksa situasi dari berbagai sudut, dan menarik kesimpulan dari titik data yang diketahui dapat membantu membangun keterampilan yang dibutuhkan untuk menganalisis data. </a:t>
            </a:r>
          </a:p>
          <a:p>
            <a:pPr marL="285750" indent="-285750">
              <a:buFont typeface="Arial" panose="020B0604020202020204" pitchFamily="34" charset="0"/>
              <a:buChar char="•"/>
            </a:pPr>
            <a:r>
              <a:rPr lang="en-ID" sz="2000"/>
              <a:t>Beberapa cara menyenangkan untuk melatih pemikiran analitis termasuk teka-teki silang, teka-teki, novel misteri, Sudoku, dan teka-teki logika.</a:t>
            </a:r>
          </a:p>
          <a:p>
            <a:pPr marL="285750" indent="-285750">
              <a:buFont typeface="Arial" panose="020B0604020202020204" pitchFamily="34" charset="0"/>
              <a:buChar char="•"/>
            </a:pPr>
            <a:r>
              <a:rPr lang="en-ID" sz="2000"/>
              <a:t>Opsi ini dapat melengkapi kursus analitik dan pengalaman kerja. </a:t>
            </a:r>
          </a:p>
          <a:p>
            <a:pPr marL="285750" indent="-285750">
              <a:buFont typeface="Arial" panose="020B0604020202020204" pitchFamily="34" charset="0"/>
              <a:buChar char="•"/>
            </a:pPr>
            <a:r>
              <a:rPr lang="en-ID" sz="2000"/>
              <a:t>Beberapa juga memungkinkan untuk menghabiskan waktu bersama teman atau keluarga. Cobalah terlibat dengan satu setiap hari untuk mengasah pola pikir analitis.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12" name="TextBox 12"/>
          <p:cNvSpPr txBox="1"/>
          <p:nvPr/>
        </p:nvSpPr>
        <p:spPr>
          <a:xfrm>
            <a:off x="286991" y="645840"/>
            <a:ext cx="6211637" cy="395429"/>
          </a:xfrm>
          <a:prstGeom prst="rect">
            <a:avLst/>
          </a:prstGeom>
          <a:noFill/>
        </p:spPr>
        <p:txBody>
          <a:bodyPr vert="horz" wrap="none" lIns="0" tIns="0" rIns="0" bIns="0" rtlCol="0">
            <a:spAutoFit/>
          </a:bodyPr>
          <a:lstStyle/>
          <a:p>
            <a:pPr>
              <a:lnSpc>
                <a:spcPts val="1400"/>
              </a:lnSpc>
            </a:pPr>
            <a:r>
              <a:rPr lang="en-CA" sz="2400" b="1">
                <a:solidFill>
                  <a:srgbClr val="1D1D23"/>
                </a:solidFill>
                <a:latin typeface="Verdana Bold"/>
                <a:cs typeface="Verdana Bold"/>
              </a:rPr>
              <a:t>4. Learn From Real-World Examples</a:t>
            </a:r>
          </a:p>
          <a:p>
            <a:pPr>
              <a:lnSpc>
                <a:spcPts val="1380"/>
              </a:lnSpc>
            </a:pPr>
            <a:endParaRPr lang="en-CA" sz="2400">
              <a:solidFill>
                <a:srgbClr val="000000"/>
              </a:solidFill>
            </a:endParaRPr>
          </a:p>
        </p:txBody>
      </p:sp>
      <p:sp>
        <p:nvSpPr>
          <p:cNvPr id="20" name="TextBox 20"/>
          <p:cNvSpPr txBox="1"/>
          <p:nvPr/>
        </p:nvSpPr>
        <p:spPr>
          <a:xfrm>
            <a:off x="7645400" y="2184400"/>
            <a:ext cx="2298700" cy="6096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“I enjoyed how the</a:t>
            </a:r>
            <a:br>
              <a:rPr lang="en-CA" sz="1200">
                <a:solidFill>
                  <a:srgbClr val="000000"/>
                </a:solidFill>
                <a:latin typeface="Times New Roman"/>
              </a:rPr>
            </a:br>
            <a:r>
              <a:rPr lang="en-CA" sz="1200">
                <a:solidFill>
                  <a:srgbClr val="1D1D23"/>
                </a:solidFill>
                <a:latin typeface="Verdana"/>
                <a:cs typeface="Verdana"/>
              </a:rPr>
              <a:t>principles in the  course</a:t>
            </a:r>
            <a:br>
              <a:rPr lang="en-CA" sz="1200">
                <a:solidFill>
                  <a:srgbClr val="000000"/>
                </a:solidFill>
                <a:latin typeface="Times New Roman"/>
              </a:rPr>
            </a:br>
            <a:r>
              <a:rPr lang="en-CA" sz="1200">
                <a:solidFill>
                  <a:srgbClr val="1D1D23"/>
                </a:solidFill>
                <a:latin typeface="Verdana"/>
                <a:cs typeface="Verdana"/>
              </a:rPr>
              <a:t>were grounded in</a:t>
            </a:r>
          </a:p>
          <a:p>
            <a:pPr>
              <a:lnSpc>
                <a:spcPts val="1405"/>
              </a:lnSpc>
            </a:pPr>
            <a:endParaRPr lang="en-CA" sz="1200">
              <a:solidFill>
                <a:srgbClr val="000000"/>
              </a:solidFill>
            </a:endParaRPr>
          </a:p>
        </p:txBody>
      </p:sp>
      <p:sp>
        <p:nvSpPr>
          <p:cNvPr id="21" name="TextBox 21"/>
          <p:cNvSpPr txBox="1"/>
          <p:nvPr/>
        </p:nvSpPr>
        <p:spPr>
          <a:xfrm>
            <a:off x="7645400" y="2717800"/>
            <a:ext cx="2298700" cy="254000"/>
          </a:xfrm>
          <a:prstGeom prst="rect">
            <a:avLst/>
          </a:prstGeom>
          <a:noFill/>
        </p:spPr>
        <p:txBody>
          <a:bodyPr vert="horz" wrap="none" lIns="0" tIns="0" rIns="0" bIns="0" rtlCol="0">
            <a:spAutoFit/>
          </a:bodyPr>
          <a:lstStyle/>
          <a:p>
            <a:pPr>
              <a:lnSpc>
                <a:spcPts val="1400"/>
              </a:lnSpc>
            </a:pPr>
            <a:r>
              <a:rPr lang="en-CA" sz="1202">
                <a:solidFill>
                  <a:srgbClr val="1D1D23"/>
                </a:solidFill>
                <a:latin typeface="Verdana"/>
                <a:cs typeface="Verdana"/>
              </a:rPr>
              <a:t>concrete  applications to</a:t>
            </a:r>
          </a:p>
          <a:p>
            <a:pPr>
              <a:lnSpc>
                <a:spcPts val="1380"/>
              </a:lnSpc>
            </a:pPr>
            <a:endParaRPr lang="en-CA" sz="1202">
              <a:solidFill>
                <a:srgbClr val="000000"/>
              </a:solidFill>
            </a:endParaRPr>
          </a:p>
        </p:txBody>
      </p:sp>
      <p:sp>
        <p:nvSpPr>
          <p:cNvPr id="22" name="TextBox 22"/>
          <p:cNvSpPr txBox="1"/>
          <p:nvPr/>
        </p:nvSpPr>
        <p:spPr>
          <a:xfrm>
            <a:off x="7645400" y="2895600"/>
            <a:ext cx="2298700" cy="2540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the real world. I</a:t>
            </a:r>
          </a:p>
          <a:p>
            <a:pPr>
              <a:lnSpc>
                <a:spcPts val="1380"/>
              </a:lnSpc>
            </a:pPr>
            <a:endParaRPr lang="en-CA" sz="1200">
              <a:solidFill>
                <a:srgbClr val="000000"/>
              </a:solidFill>
            </a:endParaRPr>
          </a:p>
        </p:txBody>
      </p:sp>
      <p:sp>
        <p:nvSpPr>
          <p:cNvPr id="23" name="TextBox 23"/>
          <p:cNvSpPr txBox="1"/>
          <p:nvPr/>
        </p:nvSpPr>
        <p:spPr>
          <a:xfrm>
            <a:off x="7645400" y="3073400"/>
            <a:ext cx="2298700" cy="4191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majored in engineering</a:t>
            </a:r>
            <a:br>
              <a:rPr lang="en-CA" sz="1200">
                <a:solidFill>
                  <a:srgbClr val="000000"/>
                </a:solidFill>
                <a:latin typeface="Times New Roman"/>
              </a:rPr>
            </a:br>
            <a:r>
              <a:rPr lang="en-CA" sz="1200">
                <a:solidFill>
                  <a:srgbClr val="1D1D23"/>
                </a:solidFill>
                <a:latin typeface="Verdana"/>
                <a:cs typeface="Verdana"/>
              </a:rPr>
              <a:t>and minored  in</a:t>
            </a:r>
          </a:p>
          <a:p>
            <a:pPr>
              <a:lnSpc>
                <a:spcPts val="1390"/>
              </a:lnSpc>
            </a:pPr>
            <a:endParaRPr lang="en-CA" sz="1200">
              <a:solidFill>
                <a:srgbClr val="000000"/>
              </a:solidFill>
            </a:endParaRPr>
          </a:p>
        </p:txBody>
      </p:sp>
      <p:sp>
        <p:nvSpPr>
          <p:cNvPr id="24" name="TextBox 24"/>
          <p:cNvSpPr txBox="1"/>
          <p:nvPr/>
        </p:nvSpPr>
        <p:spPr>
          <a:xfrm>
            <a:off x="7645400" y="3429000"/>
            <a:ext cx="2298700" cy="2540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economics as an</a:t>
            </a:r>
          </a:p>
          <a:p>
            <a:pPr>
              <a:lnSpc>
                <a:spcPts val="1380"/>
              </a:lnSpc>
            </a:pPr>
            <a:endParaRPr lang="en-CA" sz="1200">
              <a:solidFill>
                <a:srgbClr val="000000"/>
              </a:solidFill>
            </a:endParaRPr>
          </a:p>
        </p:txBody>
      </p:sp>
      <p:sp>
        <p:nvSpPr>
          <p:cNvPr id="25" name="TextBox 25"/>
          <p:cNvSpPr txBox="1"/>
          <p:nvPr/>
        </p:nvSpPr>
        <p:spPr>
          <a:xfrm>
            <a:off x="7645400" y="3606800"/>
            <a:ext cx="2298700" cy="254000"/>
          </a:xfrm>
          <a:prstGeom prst="rect">
            <a:avLst/>
          </a:prstGeom>
          <a:noFill/>
        </p:spPr>
        <p:txBody>
          <a:bodyPr vert="horz" wrap="none" lIns="0" tIns="0" rIns="0" bIns="0" rtlCol="0">
            <a:spAutoFit/>
          </a:bodyPr>
          <a:lstStyle/>
          <a:p>
            <a:pPr>
              <a:lnSpc>
                <a:spcPts val="1400"/>
              </a:lnSpc>
            </a:pPr>
            <a:r>
              <a:rPr lang="en-CA" sz="1202">
                <a:solidFill>
                  <a:srgbClr val="1D1D23"/>
                </a:solidFill>
                <a:latin typeface="Verdana"/>
                <a:cs typeface="Verdana"/>
              </a:rPr>
              <a:t>undergraduate,  but the</a:t>
            </a:r>
          </a:p>
          <a:p>
            <a:pPr>
              <a:lnSpc>
                <a:spcPts val="1380"/>
              </a:lnSpc>
            </a:pPr>
            <a:endParaRPr lang="en-CA" sz="1202">
              <a:solidFill>
                <a:srgbClr val="000000"/>
              </a:solidFill>
            </a:endParaRPr>
          </a:p>
        </p:txBody>
      </p:sp>
      <p:sp>
        <p:nvSpPr>
          <p:cNvPr id="26" name="TextBox 26"/>
          <p:cNvSpPr txBox="1"/>
          <p:nvPr/>
        </p:nvSpPr>
        <p:spPr>
          <a:xfrm>
            <a:off x="7645400" y="3784600"/>
            <a:ext cx="2298700" cy="4191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content showed me new</a:t>
            </a:r>
            <a:br>
              <a:rPr lang="en-CA" sz="1200">
                <a:solidFill>
                  <a:srgbClr val="000000"/>
                </a:solidFill>
                <a:latin typeface="Times New Roman"/>
              </a:rPr>
            </a:br>
            <a:r>
              <a:rPr lang="en-CA" sz="1200">
                <a:solidFill>
                  <a:srgbClr val="1D1D23"/>
                </a:solidFill>
                <a:latin typeface="Verdana"/>
                <a:cs typeface="Verdana"/>
              </a:rPr>
              <a:t>ways for using the</a:t>
            </a:r>
          </a:p>
          <a:p>
            <a:pPr>
              <a:lnSpc>
                <a:spcPts val="1390"/>
              </a:lnSpc>
            </a:pPr>
            <a:endParaRPr lang="en-CA" sz="1200">
              <a:solidFill>
                <a:srgbClr val="000000"/>
              </a:solidFill>
            </a:endParaRPr>
          </a:p>
        </p:txBody>
      </p:sp>
      <p:sp>
        <p:nvSpPr>
          <p:cNvPr id="27" name="TextBox 27"/>
          <p:cNvSpPr txBox="1"/>
          <p:nvPr/>
        </p:nvSpPr>
        <p:spPr>
          <a:xfrm>
            <a:off x="7645400" y="4140200"/>
            <a:ext cx="2298700" cy="254000"/>
          </a:xfrm>
          <a:prstGeom prst="rect">
            <a:avLst/>
          </a:prstGeom>
          <a:noFill/>
        </p:spPr>
        <p:txBody>
          <a:bodyPr vert="horz" wrap="none" lIns="0" tIns="0" rIns="0" bIns="0" rtlCol="0">
            <a:spAutoFit/>
          </a:bodyPr>
          <a:lstStyle/>
          <a:p>
            <a:pPr>
              <a:lnSpc>
                <a:spcPts val="1400"/>
              </a:lnSpc>
            </a:pPr>
            <a:r>
              <a:rPr lang="en-CA" sz="1200">
                <a:solidFill>
                  <a:srgbClr val="1D1D23"/>
                </a:solidFill>
                <a:latin typeface="Verdana"/>
                <a:cs typeface="Verdana"/>
              </a:rPr>
              <a:t>theoretical  foundations</a:t>
            </a:r>
          </a:p>
          <a:p>
            <a:pPr>
              <a:lnSpc>
                <a:spcPts val="1380"/>
              </a:lnSpc>
            </a:pPr>
            <a:endParaRPr lang="en-CA" sz="1200">
              <a:solidFill>
                <a:srgbClr val="000000"/>
              </a:solidFill>
            </a:endParaRPr>
          </a:p>
        </p:txBody>
      </p:sp>
      <p:sp>
        <p:nvSpPr>
          <p:cNvPr id="28" name="TextBox 28"/>
          <p:cNvSpPr txBox="1"/>
          <p:nvPr/>
        </p:nvSpPr>
        <p:spPr>
          <a:xfrm>
            <a:off x="7645400" y="4318000"/>
            <a:ext cx="2298700" cy="254000"/>
          </a:xfrm>
          <a:prstGeom prst="rect">
            <a:avLst/>
          </a:prstGeom>
          <a:noFill/>
        </p:spPr>
        <p:txBody>
          <a:bodyPr vert="horz" wrap="none" lIns="0" tIns="0" rIns="0" bIns="0" rtlCol="0">
            <a:spAutoFit/>
          </a:bodyPr>
          <a:lstStyle/>
          <a:p>
            <a:pPr>
              <a:lnSpc>
                <a:spcPts val="1400"/>
              </a:lnSpc>
            </a:pPr>
            <a:r>
              <a:rPr lang="en-CA" sz="1202">
                <a:solidFill>
                  <a:srgbClr val="1D1D23"/>
                </a:solidFill>
                <a:latin typeface="Verdana"/>
                <a:cs typeface="Verdana"/>
              </a:rPr>
              <a:t>I already had.”</a:t>
            </a:r>
          </a:p>
          <a:p>
            <a:pPr>
              <a:lnSpc>
                <a:spcPts val="1380"/>
              </a:lnSpc>
            </a:pPr>
            <a:endParaRPr lang="en-CA" sz="1202">
              <a:solidFill>
                <a:srgbClr val="000000"/>
              </a:solidFill>
            </a:endParaRPr>
          </a:p>
        </p:txBody>
      </p:sp>
      <p:sp>
        <p:nvSpPr>
          <p:cNvPr id="29" name="TextBox 29"/>
          <p:cNvSpPr txBox="1"/>
          <p:nvPr/>
        </p:nvSpPr>
        <p:spPr>
          <a:xfrm>
            <a:off x="7645400" y="4597400"/>
            <a:ext cx="2298700" cy="254000"/>
          </a:xfrm>
          <a:prstGeom prst="rect">
            <a:avLst/>
          </a:prstGeom>
          <a:noFill/>
        </p:spPr>
        <p:txBody>
          <a:bodyPr vert="horz" wrap="none" lIns="0" tIns="0" rIns="0" bIns="0" rtlCol="0">
            <a:spAutoFit/>
          </a:bodyPr>
          <a:lstStyle/>
          <a:p>
            <a:pPr>
              <a:lnSpc>
                <a:spcPts val="1400"/>
              </a:lnSpc>
            </a:pPr>
            <a:r>
              <a:rPr lang="en-CA" sz="1210" b="1">
                <a:solidFill>
                  <a:srgbClr val="1D1D23"/>
                </a:solidFill>
                <a:latin typeface="Verdana Bold"/>
                <a:cs typeface="Verdana Bold"/>
              </a:rPr>
              <a:t>Carolina</a:t>
            </a:r>
          </a:p>
          <a:p>
            <a:pPr>
              <a:lnSpc>
                <a:spcPts val="1380"/>
              </a:lnSpc>
            </a:pPr>
            <a:endParaRPr lang="en-CA" sz="1200">
              <a:solidFill>
                <a:srgbClr val="000000"/>
              </a:solidFill>
            </a:endParaRPr>
          </a:p>
        </p:txBody>
      </p:sp>
      <p:sp>
        <p:nvSpPr>
          <p:cNvPr id="30" name="TextBox 30"/>
          <p:cNvSpPr txBox="1"/>
          <p:nvPr/>
        </p:nvSpPr>
        <p:spPr>
          <a:xfrm>
            <a:off x="7645400" y="4787900"/>
            <a:ext cx="2298700" cy="254000"/>
          </a:xfrm>
          <a:prstGeom prst="rect">
            <a:avLst/>
          </a:prstGeom>
          <a:noFill/>
        </p:spPr>
        <p:txBody>
          <a:bodyPr vert="horz" wrap="none" lIns="0" tIns="0" rIns="0" bIns="0" rtlCol="0">
            <a:spAutoFit/>
          </a:bodyPr>
          <a:lstStyle/>
          <a:p>
            <a:pPr>
              <a:lnSpc>
                <a:spcPts val="1400"/>
              </a:lnSpc>
            </a:pPr>
            <a:r>
              <a:rPr lang="en-CA" sz="1210" b="1">
                <a:solidFill>
                  <a:srgbClr val="1D1D23"/>
                </a:solidFill>
                <a:latin typeface="Verdana Bold"/>
                <a:cs typeface="Verdana Bold"/>
              </a:rPr>
              <a:t>Ragolta</a:t>
            </a:r>
          </a:p>
          <a:p>
            <a:pPr>
              <a:lnSpc>
                <a:spcPts val="1380"/>
              </a:lnSpc>
            </a:pPr>
            <a:endParaRPr lang="en-CA" sz="1200">
              <a:solidFill>
                <a:srgbClr val="000000"/>
              </a:solidFill>
            </a:endParaRPr>
          </a:p>
        </p:txBody>
      </p:sp>
      <p:sp>
        <p:nvSpPr>
          <p:cNvPr id="31" name="TextBox 31"/>
          <p:cNvSpPr txBox="1"/>
          <p:nvPr/>
        </p:nvSpPr>
        <p:spPr>
          <a:xfrm>
            <a:off x="7645400" y="4978400"/>
            <a:ext cx="2298700" cy="254000"/>
          </a:xfrm>
          <a:prstGeom prst="rect">
            <a:avLst/>
          </a:prstGeom>
          <a:noFill/>
        </p:spPr>
        <p:txBody>
          <a:bodyPr vert="horz" wrap="none" lIns="0" tIns="0" rIns="0" bIns="0" rtlCol="0">
            <a:spAutoFit/>
          </a:bodyPr>
          <a:lstStyle/>
          <a:p>
            <a:pPr>
              <a:lnSpc>
                <a:spcPts val="1400"/>
              </a:lnSpc>
            </a:pPr>
            <a:r>
              <a:rPr lang="en-CA" sz="1200">
                <a:solidFill>
                  <a:srgbClr val="1D1D23"/>
                </a:solidFill>
                <a:latin typeface="Trebuchet MS"/>
                <a:cs typeface="Trebuchet MS"/>
              </a:rPr>
              <a:t>Business Analytics</a:t>
            </a:r>
          </a:p>
          <a:p>
            <a:pPr>
              <a:lnSpc>
                <a:spcPts val="1380"/>
              </a:lnSpc>
            </a:pPr>
            <a:endParaRPr lang="en-CA" sz="1200">
              <a:solidFill>
                <a:srgbClr val="000000"/>
              </a:solidFill>
            </a:endParaRPr>
          </a:p>
        </p:txBody>
      </p:sp>
      <p:sp>
        <p:nvSpPr>
          <p:cNvPr id="32" name="TextBox 32"/>
          <p:cNvSpPr txBox="1"/>
          <p:nvPr/>
        </p:nvSpPr>
        <p:spPr>
          <a:xfrm>
            <a:off x="7645400" y="5168900"/>
            <a:ext cx="2298700" cy="254000"/>
          </a:xfrm>
          <a:prstGeom prst="rect">
            <a:avLst/>
          </a:prstGeom>
          <a:noFill/>
        </p:spPr>
        <p:txBody>
          <a:bodyPr vert="horz" wrap="none" lIns="0" tIns="0" rIns="0" bIns="0" rtlCol="0">
            <a:spAutoFit/>
          </a:bodyPr>
          <a:lstStyle/>
          <a:p>
            <a:pPr>
              <a:lnSpc>
                <a:spcPts val="1400"/>
              </a:lnSpc>
            </a:pPr>
            <a:r>
              <a:rPr lang="en-CA" sz="1202">
                <a:solidFill>
                  <a:srgbClr val="1D1D23"/>
                </a:solidFill>
                <a:latin typeface="Trebuchet MS"/>
                <a:cs typeface="Trebuchet MS"/>
              </a:rPr>
              <a:t>Participant</a:t>
            </a:r>
          </a:p>
          <a:p>
            <a:pPr>
              <a:lnSpc>
                <a:spcPts val="1380"/>
              </a:lnSpc>
            </a:pPr>
            <a:endParaRPr lang="en-CA" sz="1202">
              <a:solidFill>
                <a:srgbClr val="000000"/>
              </a:solidFill>
            </a:endParaRPr>
          </a:p>
        </p:txBody>
      </p:sp>
      <p:sp>
        <p:nvSpPr>
          <p:cNvPr id="34" name="TextBox 34"/>
          <p:cNvSpPr txBox="1"/>
          <p:nvPr/>
        </p:nvSpPr>
        <p:spPr>
          <a:xfrm>
            <a:off x="9004300" y="7048500"/>
            <a:ext cx="3175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16</a:t>
            </a:r>
          </a:p>
          <a:p>
            <a:pPr>
              <a:lnSpc>
                <a:spcPts val="1150"/>
              </a:lnSpc>
            </a:pPr>
            <a:endParaRPr lang="en-CA" sz="1007">
              <a:solidFill>
                <a:srgbClr val="282831"/>
              </a:solidFill>
              <a:latin typeface="Calibri"/>
              <a:cs typeface="Calibri"/>
            </a:endParaRPr>
          </a:p>
        </p:txBody>
      </p:sp>
      <p:sp>
        <p:nvSpPr>
          <p:cNvPr id="39" name="TextBox 38">
            <a:extLst>
              <a:ext uri="{FF2B5EF4-FFF2-40B4-BE49-F238E27FC236}">
                <a16:creationId xmlns:a16="http://schemas.microsoft.com/office/drawing/2014/main" id="{63886BD5-8606-425E-89EE-F814A382E6B4}"/>
              </a:ext>
            </a:extLst>
          </p:cNvPr>
          <p:cNvSpPr txBox="1"/>
          <p:nvPr/>
        </p:nvSpPr>
        <p:spPr>
          <a:xfrm>
            <a:off x="420688" y="1339176"/>
            <a:ext cx="6840760" cy="5940088"/>
          </a:xfrm>
          <a:prstGeom prst="rect">
            <a:avLst/>
          </a:prstGeom>
          <a:noFill/>
        </p:spPr>
        <p:txBody>
          <a:bodyPr wrap="square">
            <a:spAutoFit/>
          </a:bodyPr>
          <a:lstStyle/>
          <a:p>
            <a:pPr marL="285750" indent="-285750">
              <a:buFont typeface="Arial" panose="020B0604020202020204" pitchFamily="34" charset="0"/>
              <a:buChar char="•"/>
            </a:pPr>
            <a:r>
              <a:rPr lang="en-ID" sz="2000"/>
              <a:t>Dengan menjelajahi bagaimana profesional bisnis lain menggunakan data untuk memecahkan masalah. </a:t>
            </a:r>
          </a:p>
          <a:p>
            <a:pPr marL="285750" indent="-285750">
              <a:buFont typeface="Arial" panose="020B0604020202020204" pitchFamily="34" charset="0"/>
              <a:buChar char="•"/>
            </a:pPr>
            <a:r>
              <a:rPr lang="en-ID" sz="2000"/>
              <a:t>Kita dapat membayangkan apa yang akan dilakukan dalam skenario mereka, mengevaluasi dampak tindakan mereka, dan mempraktikkan pengetahuan itu</a:t>
            </a:r>
          </a:p>
          <a:p>
            <a:pPr marL="285750" indent="-285750">
              <a:buFont typeface="Arial" panose="020B0604020202020204" pitchFamily="34" charset="0"/>
              <a:buChar char="•"/>
            </a:pPr>
            <a:r>
              <a:rPr lang="en-ID" sz="2000"/>
              <a:t>Pembelajaran berbasis kasus adalah salah satu dasar dari kursus Online. </a:t>
            </a:r>
          </a:p>
          <a:p>
            <a:pPr marL="285750" indent="-285750">
              <a:buFont typeface="Arial" panose="020B0604020202020204" pitchFamily="34" charset="0"/>
              <a:buChar char="•"/>
            </a:pPr>
            <a:r>
              <a:rPr lang="en-ID" sz="2000"/>
              <a:t>Masing-masing menawarkan beberapa contoh pemimpin bisnis di organisasi terkenal yang menggunakan data untuk memecahkan masalah harus membuatnya nyata,</a:t>
            </a:r>
          </a:p>
          <a:p>
            <a:pPr marL="285750" indent="-285750">
              <a:buFont typeface="Arial" panose="020B0604020202020204" pitchFamily="34" charset="0"/>
              <a:buChar char="•"/>
            </a:pPr>
            <a:r>
              <a:rPr lang="en-ID" sz="2000"/>
              <a:t>” kata Grushka-Cockayne dalam rekaman webinar. “Kita perlu membuatnya relevan dan bertanya, 'Mengapa saya peduli tentang ini?' atau 'Mengapa saya ingin melihat statistik ringkasan?' atau 'Bagaimana ini akan berarti untuk keputusan tertentu?’ </a:t>
            </a:r>
          </a:p>
          <a:p>
            <a:pPr marL="285750" indent="-285750">
              <a:buFont typeface="Arial" panose="020B0604020202020204" pitchFamily="34" charset="0"/>
              <a:buChar char="•"/>
            </a:pPr>
            <a:r>
              <a:rPr lang="en-ID" sz="2000"/>
              <a:t>Dengan mengekspos diri kita sendiri untuk kasus-kasus dari berbagai industri, kekayaan keragaman memungkinkan untuk menempatkan diri pada posisi pembuat keputusan dan memahami bagaimana keputusan sebenarnya dibuat.”</a:t>
            </a:r>
          </a:p>
        </p:txBody>
      </p:sp>
    </p:spTree>
    <p:extLst>
      <p:ext uri="{BB962C8B-B14F-4D97-AF65-F5344CB8AC3E}">
        <p14:creationId xmlns:p14="http://schemas.microsoft.com/office/powerpoint/2010/main" val="314680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14300" y="0"/>
            <a:ext cx="10058400" cy="7772400"/>
          </a:xfrm>
          <a:prstGeom prst="rect">
            <a:avLst/>
          </a:prstGeom>
        </p:spPr>
      </p:pic>
      <p:sp>
        <p:nvSpPr>
          <p:cNvPr id="24" name="TextBox 2"/>
          <p:cNvSpPr txBox="1"/>
          <p:nvPr/>
        </p:nvSpPr>
        <p:spPr>
          <a:xfrm>
            <a:off x="241300" y="749300"/>
            <a:ext cx="9817100" cy="355600"/>
          </a:xfrm>
          <a:prstGeom prst="rect">
            <a:avLst/>
          </a:prstGeom>
          <a:noFill/>
        </p:spPr>
        <p:txBody>
          <a:bodyPr vert="horz" wrap="none" lIns="0" tIns="0" rIns="0" bIns="0" rtlCol="0">
            <a:spAutoFit/>
          </a:bodyPr>
          <a:lstStyle/>
          <a:p>
            <a:pPr>
              <a:lnSpc>
                <a:spcPts val="2300"/>
              </a:lnSpc>
            </a:pPr>
            <a:r>
              <a:rPr lang="en-CA" sz="2002" b="1">
                <a:solidFill>
                  <a:srgbClr val="000000"/>
                </a:solidFill>
                <a:latin typeface="Calibri Bold"/>
                <a:cs typeface="Calibri Bold"/>
              </a:rPr>
              <a:t>Contents</a:t>
            </a:r>
          </a:p>
          <a:p>
            <a:pPr>
              <a:lnSpc>
                <a:spcPts val="2300"/>
              </a:lnSpc>
            </a:pPr>
            <a:endParaRPr lang="en-CA" sz="1992">
              <a:solidFill>
                <a:srgbClr val="000000"/>
              </a:solidFill>
            </a:endParaRPr>
          </a:p>
        </p:txBody>
      </p:sp>
      <p:sp>
        <p:nvSpPr>
          <p:cNvPr id="3" name="TextBox 3"/>
          <p:cNvSpPr txBox="1"/>
          <p:nvPr/>
        </p:nvSpPr>
        <p:spPr>
          <a:xfrm>
            <a:off x="2654300" y="1104900"/>
            <a:ext cx="5828455" cy="577081"/>
          </a:xfrm>
          <a:prstGeom prst="rect">
            <a:avLst/>
          </a:prstGeom>
          <a:noFill/>
        </p:spPr>
        <p:txBody>
          <a:bodyPr vert="horz" wrap="none" lIns="0" tIns="0" rIns="0" bIns="0" rtlCol="0">
            <a:spAutoFit/>
          </a:bodyPr>
          <a:lstStyle/>
          <a:p>
            <a:pPr>
              <a:lnSpc>
                <a:spcPts val="1495"/>
              </a:lnSpc>
            </a:pPr>
            <a:r>
              <a:rPr lang="en-CA" sz="1306" b="1">
                <a:solidFill>
                  <a:srgbClr val="FFFFFF"/>
                </a:solidFill>
                <a:latin typeface="Calibri Bold"/>
                <a:cs typeface="Calibri Bold"/>
              </a:rPr>
              <a:t>Data ada di mana-mana. Ini dikumpulkan di setiap pembelian yang dilakukan,</a:t>
            </a:r>
          </a:p>
          <a:p>
            <a:pPr>
              <a:lnSpc>
                <a:spcPts val="1495"/>
              </a:lnSpc>
            </a:pPr>
            <a:r>
              <a:rPr lang="en-CA" sz="1306" b="1">
                <a:solidFill>
                  <a:srgbClr val="FFFFFF"/>
                </a:solidFill>
                <a:latin typeface="Calibri Bold"/>
                <a:cs typeface="Calibri Bold"/>
              </a:rPr>
              <a:t> penerbangan yang diambil, iklan yang diklik, dan posting media sosial yang disukai </a:t>
            </a:r>
          </a:p>
          <a:p>
            <a:pPr>
              <a:lnSpc>
                <a:spcPts val="1495"/>
              </a:lnSpc>
            </a:pPr>
            <a:r>
              <a:rPr lang="en-CA" sz="1306" b="1">
                <a:solidFill>
                  <a:srgbClr val="FFFFFF"/>
                </a:solidFill>
                <a:latin typeface="Calibri Bold"/>
                <a:cs typeface="Calibri Bold"/>
              </a:rPr>
              <a:t> artinya tidak pernah lebih mudah diakses oleh organisasi</a:t>
            </a:r>
            <a:endParaRPr lang="en-CA" sz="1296">
              <a:solidFill>
                <a:srgbClr val="000000"/>
              </a:solidFill>
            </a:endParaRPr>
          </a:p>
        </p:txBody>
      </p:sp>
      <p:sp>
        <p:nvSpPr>
          <p:cNvPr id="4" name="TextBox 4"/>
          <p:cNvSpPr txBox="1"/>
          <p:nvPr/>
        </p:nvSpPr>
        <p:spPr>
          <a:xfrm>
            <a:off x="330200" y="1346200"/>
            <a:ext cx="2222500" cy="342900"/>
          </a:xfrm>
          <a:prstGeom prst="rect">
            <a:avLst/>
          </a:prstGeom>
          <a:noFill/>
        </p:spPr>
        <p:txBody>
          <a:bodyPr vert="horz" wrap="none" lIns="0" tIns="0" rIns="0" bIns="0" rtlCol="0">
            <a:spAutoFit/>
          </a:bodyPr>
          <a:lstStyle/>
          <a:p>
            <a:pPr>
              <a:lnSpc>
                <a:spcPts val="1800"/>
              </a:lnSpc>
              <a:tabLst>
                <a:tab pos="304800" algn="l"/>
              </a:tabLst>
            </a:pPr>
            <a:r>
              <a:rPr lang="en-CA" sz="1617" b="1">
                <a:solidFill>
                  <a:srgbClr val="0000FF"/>
                </a:solidFill>
                <a:latin typeface="Calibri Bold"/>
                <a:cs typeface="Calibri Bold"/>
              </a:rPr>
              <a:t>3</a:t>
            </a:r>
            <a:r>
              <a:rPr lang="en-CA" sz="1607">
                <a:solidFill>
                  <a:srgbClr val="0000FF"/>
                </a:solidFill>
                <a:latin typeface="Calibri"/>
                <a:cs typeface="Calibri"/>
              </a:rPr>
              <a:t>	Data Science</a:t>
            </a:r>
          </a:p>
          <a:p>
            <a:pPr>
              <a:lnSpc>
                <a:spcPts val="1840"/>
              </a:lnSpc>
            </a:pPr>
            <a:endParaRPr lang="en-CA" sz="1607">
              <a:solidFill>
                <a:srgbClr val="000000"/>
              </a:solidFill>
            </a:endParaRPr>
          </a:p>
        </p:txBody>
      </p:sp>
      <p:sp>
        <p:nvSpPr>
          <p:cNvPr id="6" name="TextBox 6"/>
          <p:cNvSpPr txBox="1"/>
          <p:nvPr/>
        </p:nvSpPr>
        <p:spPr>
          <a:xfrm>
            <a:off x="635000" y="1587500"/>
            <a:ext cx="1714500" cy="228600"/>
          </a:xfrm>
          <a:prstGeom prst="rect">
            <a:avLst/>
          </a:prstGeom>
          <a:noFill/>
        </p:spPr>
        <p:txBody>
          <a:bodyPr vert="horz" wrap="none" lIns="0" tIns="0" rIns="0" bIns="0" rtlCol="0">
            <a:spAutoFit/>
          </a:bodyPr>
          <a:lstStyle/>
          <a:p>
            <a:pPr>
              <a:lnSpc>
                <a:spcPts val="1840"/>
              </a:lnSpc>
            </a:pPr>
            <a:r>
              <a:rPr lang="en-CA" sz="1607">
                <a:solidFill>
                  <a:srgbClr val="0000FF"/>
                </a:solidFill>
                <a:latin typeface="Calibri"/>
                <a:cs typeface="Calibri"/>
              </a:rPr>
              <a:t>vs. Data Analytics:</a:t>
            </a:r>
          </a:p>
          <a:p>
            <a:pPr>
              <a:lnSpc>
                <a:spcPts val="1840"/>
              </a:lnSpc>
            </a:pPr>
            <a:endParaRPr lang="en-CA" sz="1607">
              <a:solidFill>
                <a:srgbClr val="0000FF"/>
              </a:solidFill>
              <a:latin typeface="Calibri"/>
              <a:cs typeface="Calibri"/>
            </a:endParaRPr>
          </a:p>
        </p:txBody>
      </p:sp>
      <p:sp>
        <p:nvSpPr>
          <p:cNvPr id="7" name="TextBox 7"/>
          <p:cNvSpPr txBox="1"/>
          <p:nvPr/>
        </p:nvSpPr>
        <p:spPr>
          <a:xfrm>
            <a:off x="635000" y="1828800"/>
            <a:ext cx="1917700" cy="584200"/>
          </a:xfrm>
          <a:prstGeom prst="rect">
            <a:avLst/>
          </a:prstGeom>
          <a:noFill/>
        </p:spPr>
        <p:txBody>
          <a:bodyPr vert="horz" wrap="none" lIns="0" tIns="0" rIns="0" bIns="0" rtlCol="0">
            <a:spAutoFit/>
          </a:bodyPr>
          <a:lstStyle/>
          <a:p>
            <a:pPr>
              <a:lnSpc>
                <a:spcPts val="1900"/>
              </a:lnSpc>
            </a:pPr>
            <a:r>
              <a:rPr lang="en-CA" sz="1607">
                <a:solidFill>
                  <a:srgbClr val="0000FF"/>
                </a:solidFill>
                <a:latin typeface="Calibri"/>
                <a:cs typeface="Calibri"/>
              </a:rPr>
              <a:t>What’s the</a:t>
            </a:r>
            <a:br>
              <a:rPr lang="en-CA" sz="1607">
                <a:solidFill>
                  <a:srgbClr val="000000"/>
                </a:solidFill>
                <a:latin typeface="Times New Roman"/>
              </a:rPr>
            </a:br>
            <a:r>
              <a:rPr lang="en-CA" sz="1607">
                <a:solidFill>
                  <a:srgbClr val="0000FF"/>
                </a:solidFill>
                <a:latin typeface="Calibri"/>
                <a:cs typeface="Calibri"/>
              </a:rPr>
              <a:t>Difference?</a:t>
            </a:r>
          </a:p>
          <a:p>
            <a:pPr>
              <a:lnSpc>
                <a:spcPts val="1895"/>
              </a:lnSpc>
            </a:pPr>
            <a:endParaRPr lang="en-CA" sz="1607">
              <a:solidFill>
                <a:srgbClr val="000000"/>
              </a:solidFill>
            </a:endParaRPr>
          </a:p>
        </p:txBody>
      </p:sp>
      <p:sp>
        <p:nvSpPr>
          <p:cNvPr id="8" name="TextBox 8"/>
          <p:cNvSpPr txBox="1"/>
          <p:nvPr/>
        </p:nvSpPr>
        <p:spPr>
          <a:xfrm>
            <a:off x="266700" y="2413000"/>
            <a:ext cx="2286000" cy="342900"/>
          </a:xfrm>
          <a:prstGeom prst="rect">
            <a:avLst/>
          </a:prstGeom>
          <a:noFill/>
        </p:spPr>
        <p:txBody>
          <a:bodyPr vert="horz" wrap="none" lIns="0" tIns="0" rIns="0" bIns="0" rtlCol="0">
            <a:spAutoFit/>
          </a:bodyPr>
          <a:lstStyle/>
          <a:p>
            <a:pPr>
              <a:lnSpc>
                <a:spcPts val="1800"/>
              </a:lnSpc>
              <a:tabLst>
                <a:tab pos="304800" algn="l"/>
              </a:tabLst>
            </a:pPr>
            <a:r>
              <a:rPr lang="en-CA" sz="1620" b="1">
                <a:solidFill>
                  <a:srgbClr val="0000FF"/>
                </a:solidFill>
                <a:latin typeface="Calibri Bold"/>
                <a:cs typeface="Calibri Bold"/>
              </a:rPr>
              <a:t>7</a:t>
            </a:r>
            <a:r>
              <a:rPr lang="en-CA" sz="1610">
                <a:solidFill>
                  <a:srgbClr val="0000FF"/>
                </a:solidFill>
                <a:latin typeface="Calibri"/>
                <a:cs typeface="Calibri"/>
              </a:rPr>
              <a:t>	Data Literacy 101:</a:t>
            </a:r>
          </a:p>
          <a:p>
            <a:pPr>
              <a:lnSpc>
                <a:spcPts val="1840"/>
              </a:lnSpc>
            </a:pPr>
            <a:endParaRPr lang="en-CA" sz="1610">
              <a:solidFill>
                <a:srgbClr val="000000"/>
              </a:solidFill>
            </a:endParaRPr>
          </a:p>
        </p:txBody>
      </p:sp>
      <p:sp>
        <p:nvSpPr>
          <p:cNvPr id="9" name="TextBox 9"/>
          <p:cNvSpPr txBox="1"/>
          <p:nvPr/>
        </p:nvSpPr>
        <p:spPr>
          <a:xfrm>
            <a:off x="571500" y="2654300"/>
            <a:ext cx="1981200" cy="584200"/>
          </a:xfrm>
          <a:prstGeom prst="rect">
            <a:avLst/>
          </a:prstGeom>
          <a:noFill/>
        </p:spPr>
        <p:txBody>
          <a:bodyPr vert="horz" wrap="none" lIns="0" tIns="0" rIns="0" bIns="0" rtlCol="0">
            <a:spAutoFit/>
          </a:bodyPr>
          <a:lstStyle/>
          <a:p>
            <a:pPr>
              <a:lnSpc>
                <a:spcPts val="1900"/>
              </a:lnSpc>
            </a:pPr>
            <a:r>
              <a:rPr lang="en-CA" sz="1607">
                <a:solidFill>
                  <a:srgbClr val="0000FF"/>
                </a:solidFill>
                <a:latin typeface="Calibri"/>
                <a:cs typeface="Calibri"/>
              </a:rPr>
              <a:t>Familiarizing Yourself</a:t>
            </a:r>
            <a:br>
              <a:rPr lang="en-CA" sz="1607">
                <a:solidFill>
                  <a:srgbClr val="000000"/>
                </a:solidFill>
                <a:latin typeface="Times New Roman"/>
              </a:rPr>
            </a:br>
            <a:r>
              <a:rPr lang="en-CA" sz="1607">
                <a:solidFill>
                  <a:srgbClr val="0000FF"/>
                </a:solidFill>
                <a:latin typeface="Calibri"/>
                <a:cs typeface="Calibri"/>
              </a:rPr>
              <a:t>with  the Data</a:t>
            </a:r>
          </a:p>
          <a:p>
            <a:pPr>
              <a:lnSpc>
                <a:spcPts val="1895"/>
              </a:lnSpc>
            </a:pPr>
            <a:endParaRPr lang="en-CA" sz="1607">
              <a:solidFill>
                <a:srgbClr val="000000"/>
              </a:solidFill>
            </a:endParaRPr>
          </a:p>
        </p:txBody>
      </p:sp>
      <p:sp>
        <p:nvSpPr>
          <p:cNvPr id="10" name="TextBox 10"/>
          <p:cNvSpPr txBox="1"/>
          <p:nvPr/>
        </p:nvSpPr>
        <p:spPr>
          <a:xfrm>
            <a:off x="571500" y="3136900"/>
            <a:ext cx="1981200" cy="342900"/>
          </a:xfrm>
          <a:prstGeom prst="rect">
            <a:avLst/>
          </a:prstGeom>
          <a:noFill/>
        </p:spPr>
        <p:txBody>
          <a:bodyPr vert="horz" wrap="none" lIns="0" tIns="0" rIns="0" bIns="0" rtlCol="0">
            <a:spAutoFit/>
          </a:bodyPr>
          <a:lstStyle/>
          <a:p>
            <a:pPr>
              <a:lnSpc>
                <a:spcPts val="1800"/>
              </a:lnSpc>
            </a:pPr>
            <a:r>
              <a:rPr lang="en-CA" sz="1610">
                <a:solidFill>
                  <a:srgbClr val="0000FF"/>
                </a:solidFill>
                <a:latin typeface="Calibri"/>
                <a:cs typeface="Calibri"/>
              </a:rPr>
              <a:t>Landscape</a:t>
            </a:r>
          </a:p>
          <a:p>
            <a:pPr>
              <a:lnSpc>
                <a:spcPts val="1840"/>
              </a:lnSpc>
            </a:pPr>
            <a:endParaRPr lang="en-CA" sz="1610">
              <a:solidFill>
                <a:srgbClr val="000000"/>
              </a:solidFill>
            </a:endParaRPr>
          </a:p>
        </p:txBody>
      </p:sp>
      <p:sp>
        <p:nvSpPr>
          <p:cNvPr id="11" name="TextBox 11"/>
          <p:cNvSpPr txBox="1"/>
          <p:nvPr/>
        </p:nvSpPr>
        <p:spPr>
          <a:xfrm>
            <a:off x="279400" y="3467100"/>
            <a:ext cx="2273300" cy="584200"/>
          </a:xfrm>
          <a:prstGeom prst="rect">
            <a:avLst/>
          </a:prstGeom>
          <a:noFill/>
        </p:spPr>
        <p:txBody>
          <a:bodyPr vert="horz" wrap="none" lIns="0" tIns="0" rIns="0" bIns="0" rtlCol="0">
            <a:spAutoFit/>
          </a:bodyPr>
          <a:lstStyle/>
          <a:p>
            <a:pPr>
              <a:lnSpc>
                <a:spcPts val="1900"/>
              </a:lnSpc>
              <a:tabLst>
                <a:tab pos="304800" algn="l"/>
              </a:tabLst>
            </a:pPr>
            <a:r>
              <a:rPr lang="en-CA" sz="1617" b="1">
                <a:solidFill>
                  <a:srgbClr val="0000FF"/>
                </a:solidFill>
                <a:latin typeface="Calibri Bold"/>
                <a:cs typeface="Calibri Bold"/>
              </a:rPr>
              <a:t>11 </a:t>
            </a:r>
            <a:r>
              <a:rPr lang="en-CA" sz="1607">
                <a:solidFill>
                  <a:srgbClr val="0000FF"/>
                </a:solidFill>
                <a:latin typeface="Calibri"/>
                <a:cs typeface="Calibri"/>
              </a:rPr>
              <a:t>Building Your</a:t>
            </a:r>
            <a:br>
              <a:rPr lang="en-CA" sz="1607">
                <a:solidFill>
                  <a:srgbClr val="000000"/>
                </a:solidFill>
                <a:latin typeface="Times New Roman"/>
              </a:rPr>
            </a:br>
            <a:r>
              <a:rPr lang="en-CA" sz="1607">
                <a:solidFill>
                  <a:srgbClr val="0000FF"/>
                </a:solidFill>
                <a:latin typeface="Calibri"/>
                <a:cs typeface="Calibri"/>
              </a:rPr>
              <a:t>	Data &amp;</a:t>
            </a:r>
          </a:p>
          <a:p>
            <a:pPr>
              <a:lnSpc>
                <a:spcPts val="1895"/>
              </a:lnSpc>
            </a:pPr>
            <a:endParaRPr lang="en-CA" sz="1607">
              <a:solidFill>
                <a:srgbClr val="000000"/>
              </a:solidFill>
            </a:endParaRPr>
          </a:p>
        </p:txBody>
      </p:sp>
      <p:sp>
        <p:nvSpPr>
          <p:cNvPr id="12" name="TextBox 12"/>
          <p:cNvSpPr txBox="1"/>
          <p:nvPr/>
        </p:nvSpPr>
        <p:spPr>
          <a:xfrm>
            <a:off x="584200" y="3962400"/>
            <a:ext cx="1968500" cy="342900"/>
          </a:xfrm>
          <a:prstGeom prst="rect">
            <a:avLst/>
          </a:prstGeom>
          <a:noFill/>
        </p:spPr>
        <p:txBody>
          <a:bodyPr vert="horz" wrap="none" lIns="0" tIns="0" rIns="0" bIns="0" rtlCol="0">
            <a:spAutoFit/>
          </a:bodyPr>
          <a:lstStyle/>
          <a:p>
            <a:pPr>
              <a:lnSpc>
                <a:spcPts val="1800"/>
              </a:lnSpc>
            </a:pPr>
            <a:r>
              <a:rPr lang="en-CA" sz="1610">
                <a:solidFill>
                  <a:srgbClr val="0000FF"/>
                </a:solidFill>
                <a:latin typeface="Calibri"/>
                <a:cs typeface="Calibri"/>
              </a:rPr>
              <a:t>Analytical Skill</a:t>
            </a:r>
          </a:p>
          <a:p>
            <a:pPr>
              <a:lnSpc>
                <a:spcPts val="1840"/>
              </a:lnSpc>
            </a:pPr>
            <a:endParaRPr lang="en-CA" sz="1610">
              <a:solidFill>
                <a:srgbClr val="000000"/>
              </a:solidFill>
            </a:endParaRPr>
          </a:p>
        </p:txBody>
      </p:sp>
      <p:sp>
        <p:nvSpPr>
          <p:cNvPr id="13" name="TextBox 13"/>
          <p:cNvSpPr txBox="1"/>
          <p:nvPr/>
        </p:nvSpPr>
        <p:spPr>
          <a:xfrm>
            <a:off x="584200" y="4203700"/>
            <a:ext cx="1968500" cy="342900"/>
          </a:xfrm>
          <a:prstGeom prst="rect">
            <a:avLst/>
          </a:prstGeom>
          <a:noFill/>
        </p:spPr>
        <p:txBody>
          <a:bodyPr vert="horz" wrap="none" lIns="0" tIns="0" rIns="0" bIns="0" rtlCol="0">
            <a:spAutoFit/>
          </a:bodyPr>
          <a:lstStyle/>
          <a:p>
            <a:pPr>
              <a:lnSpc>
                <a:spcPts val="1800"/>
              </a:lnSpc>
            </a:pPr>
            <a:r>
              <a:rPr lang="en-CA" sz="1607">
                <a:solidFill>
                  <a:srgbClr val="0000FF"/>
                </a:solidFill>
                <a:latin typeface="Calibri"/>
                <a:cs typeface="Calibri"/>
              </a:rPr>
              <a:t>Set</a:t>
            </a:r>
          </a:p>
          <a:p>
            <a:pPr>
              <a:lnSpc>
                <a:spcPts val="1840"/>
              </a:lnSpc>
            </a:pPr>
            <a:endParaRPr lang="en-CA" sz="1607">
              <a:solidFill>
                <a:srgbClr val="000000"/>
              </a:solidFill>
            </a:endParaRPr>
          </a:p>
        </p:txBody>
      </p:sp>
      <p:sp>
        <p:nvSpPr>
          <p:cNvPr id="16" name="TextBox 16"/>
          <p:cNvSpPr txBox="1"/>
          <p:nvPr/>
        </p:nvSpPr>
        <p:spPr>
          <a:xfrm>
            <a:off x="2654300" y="1892300"/>
            <a:ext cx="6184898" cy="718145"/>
          </a:xfrm>
          <a:prstGeom prst="rect">
            <a:avLst/>
          </a:prstGeom>
          <a:noFill/>
        </p:spPr>
        <p:txBody>
          <a:bodyPr vert="horz" wrap="none" lIns="0" tIns="0" rIns="0" bIns="0" rtlCol="0">
            <a:spAutoFit/>
          </a:bodyPr>
          <a:lstStyle/>
          <a:p>
            <a:pPr>
              <a:lnSpc>
                <a:spcPts val="1400"/>
              </a:lnSpc>
            </a:pPr>
            <a:r>
              <a:rPr lang="en-CA" sz="1296">
                <a:solidFill>
                  <a:srgbClr val="FFFFFF"/>
                </a:solidFill>
                <a:latin typeface="Calibri"/>
                <a:cs typeface="Calibri"/>
              </a:rPr>
              <a:t>Namun, akses ke data tidak cukup untuk menjaga bisnis tetap di jalur menuju kesuksesan;</a:t>
            </a:r>
          </a:p>
          <a:p>
            <a:pPr>
              <a:lnSpc>
                <a:spcPts val="1400"/>
              </a:lnSpc>
            </a:pPr>
            <a:r>
              <a:rPr lang="en-CA" sz="1296">
                <a:solidFill>
                  <a:srgbClr val="FFFFFF"/>
                </a:solidFill>
                <a:latin typeface="Calibri"/>
                <a:cs typeface="Calibri"/>
              </a:rPr>
              <a:t> itu juga membutuhkan karyawan yang mengerti dan tahu bagaimana memanfaatkan data. </a:t>
            </a:r>
          </a:p>
          <a:p>
            <a:pPr>
              <a:lnSpc>
                <a:spcPts val="1400"/>
              </a:lnSpc>
            </a:pPr>
            <a:r>
              <a:rPr lang="en-CA" sz="1296">
                <a:solidFill>
                  <a:srgbClr val="FFFFFF"/>
                </a:solidFill>
                <a:latin typeface="Calibri"/>
                <a:cs typeface="Calibri"/>
              </a:rPr>
              <a:t>Sekarang ada peningkatan permintaan untuk profesional bisnis yang melek data yang dapat </a:t>
            </a:r>
          </a:p>
          <a:p>
            <a:pPr>
              <a:lnSpc>
                <a:spcPts val="1400"/>
              </a:lnSpc>
            </a:pPr>
            <a:r>
              <a:rPr lang="en-CA" sz="1296">
                <a:solidFill>
                  <a:srgbClr val="FFFFFF"/>
                </a:solidFill>
                <a:latin typeface="Calibri"/>
                <a:cs typeface="Calibri"/>
              </a:rPr>
              <a:t>menangani, menganalisis, dan menafsirkan data untuk mendorong pengambilan keputusan</a:t>
            </a:r>
            <a:endParaRPr lang="en-CA" sz="1296">
              <a:solidFill>
                <a:srgbClr val="000000"/>
              </a:solidFill>
            </a:endParaRPr>
          </a:p>
        </p:txBody>
      </p:sp>
      <p:sp>
        <p:nvSpPr>
          <p:cNvPr id="18" name="TextBox 18"/>
          <p:cNvSpPr txBox="1"/>
          <p:nvPr/>
        </p:nvSpPr>
        <p:spPr>
          <a:xfrm>
            <a:off x="2654300" y="3035300"/>
            <a:ext cx="6087116" cy="359073"/>
          </a:xfrm>
          <a:prstGeom prst="rect">
            <a:avLst/>
          </a:prstGeom>
          <a:noFill/>
        </p:spPr>
        <p:txBody>
          <a:bodyPr vert="horz" wrap="none" lIns="0" tIns="0" rIns="0" bIns="0" rtlCol="0">
            <a:spAutoFit/>
          </a:bodyPr>
          <a:lstStyle/>
          <a:p>
            <a:pPr>
              <a:lnSpc>
                <a:spcPts val="1400"/>
              </a:lnSpc>
            </a:pPr>
            <a:r>
              <a:rPr lang="en-CA" sz="1296">
                <a:solidFill>
                  <a:srgbClr val="FFFFFF"/>
                </a:solidFill>
                <a:latin typeface="Calibri"/>
                <a:cs typeface="Calibri"/>
              </a:rPr>
              <a:t>“</a:t>
            </a:r>
            <a:r>
              <a:rPr lang="nn-NO" sz="1296">
                <a:solidFill>
                  <a:srgbClr val="FFFFFF"/>
                </a:solidFill>
                <a:latin typeface="Calibri"/>
                <a:cs typeface="Calibri"/>
              </a:rPr>
              <a:t>Di dunia big data ini, literasi data dasar—kemampuan untuk menganalisis, menafsirkan, </a:t>
            </a:r>
          </a:p>
          <a:p>
            <a:pPr>
              <a:lnSpc>
                <a:spcPts val="1400"/>
              </a:lnSpc>
            </a:pPr>
            <a:r>
              <a:rPr lang="nn-NO" sz="1296">
                <a:solidFill>
                  <a:srgbClr val="FFFFFF"/>
                </a:solidFill>
                <a:latin typeface="Calibri"/>
                <a:cs typeface="Calibri"/>
              </a:rPr>
              <a:t>dan bahkan mempertanyakan data—adalah keterampilan yang semakin berharga”</a:t>
            </a:r>
            <a:endParaRPr lang="en-CA" sz="1296">
              <a:solidFill>
                <a:srgbClr val="000000"/>
              </a:solidFill>
            </a:endParaRPr>
          </a:p>
        </p:txBody>
      </p:sp>
      <p:sp>
        <p:nvSpPr>
          <p:cNvPr id="19" name="TextBox 19"/>
          <p:cNvSpPr txBox="1"/>
          <p:nvPr/>
        </p:nvSpPr>
        <p:spPr>
          <a:xfrm>
            <a:off x="2639678" y="3858760"/>
            <a:ext cx="5848845" cy="577081"/>
          </a:xfrm>
          <a:prstGeom prst="rect">
            <a:avLst/>
          </a:prstGeom>
          <a:noFill/>
        </p:spPr>
        <p:txBody>
          <a:bodyPr vert="horz" wrap="none" lIns="0" tIns="0" rIns="0" bIns="0" rtlCol="0">
            <a:spAutoFit/>
          </a:bodyPr>
          <a:lstStyle/>
          <a:p>
            <a:pPr>
              <a:lnSpc>
                <a:spcPts val="1500"/>
              </a:lnSpc>
            </a:pPr>
            <a:r>
              <a:rPr lang="en-CA" sz="1296">
                <a:solidFill>
                  <a:srgbClr val="FFFFFF"/>
                </a:solidFill>
                <a:latin typeface="Calibri"/>
                <a:cs typeface="Calibri"/>
              </a:rPr>
              <a:t>Dengan keterampilan yang tepat, data dapat memungkinkan untuk memperoleh dan </a:t>
            </a:r>
          </a:p>
          <a:p>
            <a:pPr>
              <a:lnSpc>
                <a:spcPts val="1500"/>
              </a:lnSpc>
            </a:pPr>
            <a:r>
              <a:rPr lang="en-CA" sz="1296">
                <a:solidFill>
                  <a:srgbClr val="FFFFFF"/>
                </a:solidFill>
                <a:latin typeface="Calibri"/>
                <a:cs typeface="Calibri"/>
              </a:rPr>
              <a:t>bertindak berdasarkan wawasan pelanggan, memprediksi tren keuangan dan pasar di </a:t>
            </a:r>
          </a:p>
          <a:p>
            <a:pPr>
              <a:lnSpc>
                <a:spcPts val="1500"/>
              </a:lnSpc>
            </a:pPr>
            <a:r>
              <a:rPr lang="en-CA" sz="1296">
                <a:solidFill>
                  <a:srgbClr val="FFFFFF"/>
                </a:solidFill>
                <a:latin typeface="Calibri"/>
                <a:cs typeface="Calibri"/>
              </a:rPr>
              <a:t>masa depan, dan menegakkan perubahan sistemik untuk kebaikan sosial.</a:t>
            </a:r>
            <a:endParaRPr lang="en-CA" sz="1296">
              <a:solidFill>
                <a:srgbClr val="000000"/>
              </a:solidFill>
            </a:endParaRPr>
          </a:p>
        </p:txBody>
      </p:sp>
      <p:sp>
        <p:nvSpPr>
          <p:cNvPr id="21" name="TextBox 21"/>
          <p:cNvSpPr txBox="1"/>
          <p:nvPr/>
        </p:nvSpPr>
        <p:spPr>
          <a:xfrm>
            <a:off x="2654300" y="4762500"/>
            <a:ext cx="6168035" cy="718145"/>
          </a:xfrm>
          <a:prstGeom prst="rect">
            <a:avLst/>
          </a:prstGeom>
          <a:noFill/>
        </p:spPr>
        <p:txBody>
          <a:bodyPr vert="horz" wrap="none" lIns="0" tIns="0" rIns="0" bIns="0" rtlCol="0">
            <a:spAutoFit/>
          </a:bodyPr>
          <a:lstStyle/>
          <a:p>
            <a:pPr>
              <a:lnSpc>
                <a:spcPts val="1400"/>
              </a:lnSpc>
            </a:pPr>
            <a:r>
              <a:rPr lang="en-CA" sz="1296">
                <a:solidFill>
                  <a:srgbClr val="FFFFFF"/>
                </a:solidFill>
                <a:latin typeface="Calibri"/>
                <a:cs typeface="Calibri"/>
              </a:rPr>
              <a:t>Anda akan mendapatkan pengenalan literasi data yang dapat menempatkan kita di jalur </a:t>
            </a:r>
          </a:p>
          <a:p>
            <a:pPr>
              <a:lnSpc>
                <a:spcPts val="1400"/>
              </a:lnSpc>
            </a:pPr>
            <a:r>
              <a:rPr lang="en-CA" sz="1296">
                <a:solidFill>
                  <a:srgbClr val="FFFFFF"/>
                </a:solidFill>
                <a:latin typeface="Calibri"/>
                <a:cs typeface="Calibri"/>
              </a:rPr>
              <a:t>yang benar untuk menjadi profesional berbasis data. Memasuki ruang data sebagai pemula </a:t>
            </a:r>
          </a:p>
          <a:p>
            <a:pPr>
              <a:lnSpc>
                <a:spcPts val="1400"/>
              </a:lnSpc>
            </a:pPr>
            <a:r>
              <a:rPr lang="en-CA" sz="1296">
                <a:solidFill>
                  <a:srgbClr val="FFFFFF"/>
                </a:solidFill>
                <a:latin typeface="Calibri"/>
                <a:cs typeface="Calibri"/>
              </a:rPr>
              <a:t>mungkin tampak menakutkan, tetapi dengan beberapa pengetahuan dasar, dapat </a:t>
            </a:r>
          </a:p>
          <a:p>
            <a:pPr>
              <a:lnSpc>
                <a:spcPts val="1400"/>
              </a:lnSpc>
            </a:pPr>
            <a:r>
              <a:rPr lang="en-CA" sz="1296">
                <a:solidFill>
                  <a:srgbClr val="FFFFFF"/>
                </a:solidFill>
                <a:latin typeface="Calibri"/>
                <a:cs typeface="Calibri"/>
              </a:rPr>
              <a:t>membangun literasi data dan memanfaatkan kekuatan data untuk kesuksesan organisasi</a:t>
            </a:r>
            <a:endParaRPr lang="en-CA" sz="1296">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29" name="TextBox 2"/>
          <p:cNvSpPr txBox="1"/>
          <p:nvPr/>
        </p:nvSpPr>
        <p:spPr>
          <a:xfrm>
            <a:off x="363748" y="1005880"/>
            <a:ext cx="4137030" cy="422552"/>
          </a:xfrm>
          <a:prstGeom prst="rect">
            <a:avLst/>
          </a:prstGeom>
          <a:noFill/>
        </p:spPr>
        <p:txBody>
          <a:bodyPr vert="horz" wrap="none" lIns="0" tIns="0" rIns="0" bIns="0" rtlCol="0">
            <a:spAutoFit/>
          </a:bodyPr>
          <a:lstStyle/>
          <a:p>
            <a:pPr>
              <a:lnSpc>
                <a:spcPts val="1400"/>
              </a:lnSpc>
            </a:pPr>
            <a:r>
              <a:rPr lang="en-CA" sz="2800" b="1" spc="-10">
                <a:solidFill>
                  <a:srgbClr val="1D1D23"/>
                </a:solidFill>
                <a:latin typeface="Verdana Bold"/>
                <a:cs typeface="Verdana Bold"/>
              </a:rPr>
              <a:t>5. Find a Community</a:t>
            </a:r>
          </a:p>
          <a:p>
            <a:pPr>
              <a:lnSpc>
                <a:spcPts val="1380"/>
              </a:lnSpc>
            </a:pPr>
            <a:endParaRPr lang="en-CA" sz="3200">
              <a:solidFill>
                <a:srgbClr val="000000"/>
              </a:solidFill>
            </a:endParaRPr>
          </a:p>
        </p:txBody>
      </p:sp>
      <p:sp>
        <p:nvSpPr>
          <p:cNvPr id="28" name="TextBox 28"/>
          <p:cNvSpPr txBox="1"/>
          <p:nvPr/>
        </p:nvSpPr>
        <p:spPr>
          <a:xfrm>
            <a:off x="9004300" y="7048500"/>
            <a:ext cx="10541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17</a:t>
            </a:r>
          </a:p>
          <a:p>
            <a:pPr>
              <a:lnSpc>
                <a:spcPts val="1150"/>
              </a:lnSpc>
            </a:pPr>
            <a:endParaRPr lang="en-CA" sz="1007">
              <a:solidFill>
                <a:srgbClr val="000000"/>
              </a:solidFill>
            </a:endParaRPr>
          </a:p>
        </p:txBody>
      </p:sp>
      <p:sp>
        <p:nvSpPr>
          <p:cNvPr id="31" name="TextBox 30">
            <a:extLst>
              <a:ext uri="{FF2B5EF4-FFF2-40B4-BE49-F238E27FC236}">
                <a16:creationId xmlns:a16="http://schemas.microsoft.com/office/drawing/2014/main" id="{0D63E375-A462-4D48-B397-102010EE1833}"/>
              </a:ext>
            </a:extLst>
          </p:cNvPr>
          <p:cNvSpPr txBox="1"/>
          <p:nvPr/>
        </p:nvSpPr>
        <p:spPr>
          <a:xfrm>
            <a:off x="5029200" y="499008"/>
            <a:ext cx="5029200" cy="7109639"/>
          </a:xfrm>
          <a:prstGeom prst="rect">
            <a:avLst/>
          </a:prstGeom>
          <a:noFill/>
        </p:spPr>
        <p:txBody>
          <a:bodyPr wrap="square">
            <a:spAutoFit/>
          </a:bodyPr>
          <a:lstStyle/>
          <a:p>
            <a:pPr marL="285750" indent="-285750">
              <a:buFont typeface="Arial" panose="020B0604020202020204" pitchFamily="34" charset="0"/>
              <a:buChar char="•"/>
            </a:pPr>
            <a:r>
              <a:rPr lang="en-ID" sz="2400"/>
              <a:t>Dalam meningkatkan analisis, komunitas sesama profesional dengan tujuan yang sama dapat menjadi kekuatan yang memotivasi dan mendukung. </a:t>
            </a:r>
          </a:p>
          <a:p>
            <a:pPr marL="285750" indent="-285750">
              <a:buFont typeface="Arial" panose="020B0604020202020204" pitchFamily="34" charset="0"/>
              <a:buChar char="•"/>
            </a:pPr>
            <a:r>
              <a:rPr lang="en-ID" sz="2400"/>
              <a:t>Kita dapat beralih ke forum online, media sosial, grup afinitas dalam organisasi atau wilayah geografis, atau kelompok pelajar di kelas online .</a:t>
            </a:r>
          </a:p>
          <a:p>
            <a:pPr marL="285750" indent="-285750">
              <a:buFont typeface="Arial" panose="020B0604020202020204" pitchFamily="34" charset="0"/>
              <a:buChar char="•"/>
            </a:pPr>
            <a:r>
              <a:rPr lang="en-ID" sz="2400"/>
              <a:t>Misalnya, Komunitas Online adalah jaringan global pelajar yang didedikasikan untuk melanjutkan pendidikan bisnis mereka. </a:t>
            </a:r>
          </a:p>
          <a:p>
            <a:pPr marL="285750" indent="-285750">
              <a:buFont typeface="Arial" panose="020B0604020202020204" pitchFamily="34" charset="0"/>
              <a:buChar char="•"/>
            </a:pPr>
            <a:r>
              <a:rPr lang="en-ID" sz="2400"/>
              <a:t>Memiliki komunitas semacam ini memungkinkan untuk meminta umpan balik dan saran, dan terlibat dengan orang lain tentang konsep baru saat bekerja menuju tujuan.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0"/>
            <a:ext cx="10058400" cy="7772400"/>
          </a:xfrm>
          <a:prstGeom prst="rect">
            <a:avLst/>
          </a:prstGeom>
        </p:spPr>
      </p:pic>
      <p:sp>
        <p:nvSpPr>
          <p:cNvPr id="7" name="TextBox 7"/>
          <p:cNvSpPr txBox="1"/>
          <p:nvPr/>
        </p:nvSpPr>
        <p:spPr>
          <a:xfrm>
            <a:off x="201861" y="418344"/>
            <a:ext cx="7360989" cy="395429"/>
          </a:xfrm>
          <a:prstGeom prst="rect">
            <a:avLst/>
          </a:prstGeom>
          <a:noFill/>
        </p:spPr>
        <p:txBody>
          <a:bodyPr vert="horz" wrap="none" lIns="0" tIns="0" rIns="0" bIns="0" rtlCol="0">
            <a:spAutoFit/>
          </a:bodyPr>
          <a:lstStyle/>
          <a:p>
            <a:pPr>
              <a:lnSpc>
                <a:spcPts val="1400"/>
              </a:lnSpc>
            </a:pPr>
            <a:r>
              <a:rPr lang="en-CA" sz="2000" b="1">
                <a:solidFill>
                  <a:srgbClr val="1D1D23"/>
                </a:solidFill>
                <a:latin typeface="Verdana Bold"/>
                <a:cs typeface="Verdana Bold"/>
              </a:rPr>
              <a:t>6. Engage with and Ask Big Questions of Your Data</a:t>
            </a:r>
          </a:p>
          <a:p>
            <a:pPr>
              <a:lnSpc>
                <a:spcPts val="1380"/>
              </a:lnSpc>
            </a:pPr>
            <a:endParaRPr lang="en-CA" sz="2400">
              <a:solidFill>
                <a:srgbClr val="000000"/>
              </a:solidFill>
            </a:endParaRPr>
          </a:p>
        </p:txBody>
      </p:sp>
      <p:sp>
        <p:nvSpPr>
          <p:cNvPr id="12" name="TextBox 12"/>
          <p:cNvSpPr txBox="1"/>
          <p:nvPr/>
        </p:nvSpPr>
        <p:spPr>
          <a:xfrm>
            <a:off x="5181600" y="2476500"/>
            <a:ext cx="4762500" cy="254000"/>
          </a:xfrm>
          <a:prstGeom prst="rect">
            <a:avLst/>
          </a:prstGeom>
          <a:noFill/>
        </p:spPr>
        <p:txBody>
          <a:bodyPr vert="horz" wrap="none" lIns="0" tIns="0" rIns="0" bIns="0" rtlCol="0">
            <a:spAutoFit/>
          </a:bodyPr>
          <a:lstStyle/>
          <a:p>
            <a:pPr>
              <a:lnSpc>
                <a:spcPts val="1400"/>
              </a:lnSpc>
              <a:tabLst>
                <a:tab pos="203200" algn="l"/>
              </a:tabLst>
            </a:pPr>
            <a:r>
              <a:rPr lang="en-CA" sz="1116" spc="-10">
                <a:solidFill>
                  <a:srgbClr val="000000"/>
                </a:solidFill>
                <a:latin typeface="Trebuchet MS"/>
                <a:cs typeface="Trebuchet MS"/>
              </a:rPr>
              <a:t>•</a:t>
            </a:r>
            <a:r>
              <a:rPr lang="en-CA" sz="1116" spc="-10">
                <a:solidFill>
                  <a:srgbClr val="1D1D23"/>
                </a:solidFill>
                <a:latin typeface="Trebuchet MS Italic"/>
                <a:cs typeface="Trebuchet MS Italic"/>
              </a:rPr>
              <a:t>	What am I hoping to understand?</a:t>
            </a:r>
          </a:p>
          <a:p>
            <a:pPr>
              <a:lnSpc>
                <a:spcPts val="1380"/>
              </a:lnSpc>
            </a:pPr>
            <a:endParaRPr lang="en-CA" sz="1200">
              <a:solidFill>
                <a:srgbClr val="000000"/>
              </a:solidFill>
            </a:endParaRPr>
          </a:p>
        </p:txBody>
      </p:sp>
      <p:sp>
        <p:nvSpPr>
          <p:cNvPr id="13" name="TextBox 13"/>
          <p:cNvSpPr txBox="1"/>
          <p:nvPr/>
        </p:nvSpPr>
        <p:spPr>
          <a:xfrm>
            <a:off x="5181600" y="2743200"/>
            <a:ext cx="4762500" cy="254000"/>
          </a:xfrm>
          <a:prstGeom prst="rect">
            <a:avLst/>
          </a:prstGeom>
          <a:noFill/>
        </p:spPr>
        <p:txBody>
          <a:bodyPr vert="horz" wrap="none" lIns="0" tIns="0" rIns="0" bIns="0" rtlCol="0">
            <a:spAutoFit/>
          </a:bodyPr>
          <a:lstStyle/>
          <a:p>
            <a:pPr>
              <a:lnSpc>
                <a:spcPts val="1400"/>
              </a:lnSpc>
              <a:tabLst>
                <a:tab pos="203200" algn="l"/>
              </a:tabLst>
            </a:pPr>
            <a:r>
              <a:rPr lang="en-CA" sz="1116" spc="-10">
                <a:solidFill>
                  <a:srgbClr val="000000"/>
                </a:solidFill>
                <a:latin typeface="Trebuchet MS"/>
                <a:cs typeface="Trebuchet MS"/>
              </a:rPr>
              <a:t>•</a:t>
            </a:r>
            <a:r>
              <a:rPr lang="en-CA" sz="1116" spc="-10">
                <a:solidFill>
                  <a:srgbClr val="1D1D23"/>
                </a:solidFill>
                <a:latin typeface="Trebuchet MS Italic"/>
                <a:cs typeface="Trebuchet MS Italic"/>
              </a:rPr>
              <a:t>	What do I need to know to make a certain business</a:t>
            </a:r>
          </a:p>
          <a:p>
            <a:pPr>
              <a:lnSpc>
                <a:spcPts val="1380"/>
              </a:lnSpc>
            </a:pPr>
            <a:endParaRPr lang="en-CA" sz="1200">
              <a:solidFill>
                <a:srgbClr val="000000"/>
              </a:solidFill>
            </a:endParaRPr>
          </a:p>
        </p:txBody>
      </p:sp>
      <p:sp>
        <p:nvSpPr>
          <p:cNvPr id="14" name="TextBox 14"/>
          <p:cNvSpPr txBox="1"/>
          <p:nvPr/>
        </p:nvSpPr>
        <p:spPr>
          <a:xfrm>
            <a:off x="5397500" y="2921000"/>
            <a:ext cx="4546600" cy="254000"/>
          </a:xfrm>
          <a:prstGeom prst="rect">
            <a:avLst/>
          </a:prstGeom>
          <a:noFill/>
        </p:spPr>
        <p:txBody>
          <a:bodyPr vert="horz" wrap="none" lIns="0" tIns="0" rIns="0" bIns="0" rtlCol="0">
            <a:spAutoFit/>
          </a:bodyPr>
          <a:lstStyle/>
          <a:p>
            <a:pPr>
              <a:lnSpc>
                <a:spcPts val="1400"/>
              </a:lnSpc>
            </a:pPr>
            <a:r>
              <a:rPr lang="en-CA" sz="1116" spc="-10">
                <a:solidFill>
                  <a:srgbClr val="1D1D23"/>
                </a:solidFill>
                <a:latin typeface="Trebuchet MS Italic"/>
                <a:cs typeface="Trebuchet MS Italic"/>
              </a:rPr>
              <a:t>decision?</a:t>
            </a:r>
          </a:p>
          <a:p>
            <a:pPr>
              <a:lnSpc>
                <a:spcPts val="1380"/>
              </a:lnSpc>
            </a:pPr>
            <a:endParaRPr lang="en-CA" sz="1200">
              <a:solidFill>
                <a:srgbClr val="000000"/>
              </a:solidFill>
            </a:endParaRPr>
          </a:p>
        </p:txBody>
      </p:sp>
      <p:sp>
        <p:nvSpPr>
          <p:cNvPr id="15" name="TextBox 15"/>
          <p:cNvSpPr txBox="1"/>
          <p:nvPr/>
        </p:nvSpPr>
        <p:spPr>
          <a:xfrm>
            <a:off x="5181600" y="3200400"/>
            <a:ext cx="4762500" cy="254000"/>
          </a:xfrm>
          <a:prstGeom prst="rect">
            <a:avLst/>
          </a:prstGeom>
          <a:noFill/>
        </p:spPr>
        <p:txBody>
          <a:bodyPr vert="horz" wrap="none" lIns="0" tIns="0" rIns="0" bIns="0" rtlCol="0">
            <a:spAutoFit/>
          </a:bodyPr>
          <a:lstStyle/>
          <a:p>
            <a:pPr>
              <a:lnSpc>
                <a:spcPts val="1400"/>
              </a:lnSpc>
              <a:tabLst>
                <a:tab pos="203200" algn="l"/>
              </a:tabLst>
            </a:pPr>
            <a:r>
              <a:rPr lang="en-CA" sz="1116" spc="-10">
                <a:solidFill>
                  <a:srgbClr val="000000"/>
                </a:solidFill>
                <a:latin typeface="Trebuchet MS"/>
                <a:cs typeface="Trebuchet MS"/>
              </a:rPr>
              <a:t>•</a:t>
            </a:r>
            <a:r>
              <a:rPr lang="en-CA" sz="1116" spc="-10">
                <a:solidFill>
                  <a:srgbClr val="1D1D23"/>
                </a:solidFill>
                <a:latin typeface="Trebuchet MS Italic"/>
                <a:cs typeface="Trebuchet MS Italic"/>
              </a:rPr>
              <a:t>	What story is this data telling?</a:t>
            </a:r>
          </a:p>
          <a:p>
            <a:pPr>
              <a:lnSpc>
                <a:spcPts val="1380"/>
              </a:lnSpc>
            </a:pPr>
            <a:endParaRPr lang="en-CA" sz="1200">
              <a:solidFill>
                <a:srgbClr val="000000"/>
              </a:solidFill>
            </a:endParaRPr>
          </a:p>
        </p:txBody>
      </p:sp>
      <p:sp>
        <p:nvSpPr>
          <p:cNvPr id="16" name="TextBox 16"/>
          <p:cNvSpPr txBox="1"/>
          <p:nvPr/>
        </p:nvSpPr>
        <p:spPr>
          <a:xfrm>
            <a:off x="5181600" y="3467100"/>
            <a:ext cx="4762500" cy="254000"/>
          </a:xfrm>
          <a:prstGeom prst="rect">
            <a:avLst/>
          </a:prstGeom>
          <a:noFill/>
        </p:spPr>
        <p:txBody>
          <a:bodyPr vert="horz" wrap="none" lIns="0" tIns="0" rIns="0" bIns="0" rtlCol="0">
            <a:spAutoFit/>
          </a:bodyPr>
          <a:lstStyle/>
          <a:p>
            <a:pPr>
              <a:lnSpc>
                <a:spcPts val="1400"/>
              </a:lnSpc>
              <a:tabLst>
                <a:tab pos="203200" algn="l"/>
              </a:tabLst>
            </a:pPr>
            <a:r>
              <a:rPr lang="en-CA" sz="1118">
                <a:solidFill>
                  <a:srgbClr val="000000"/>
                </a:solidFill>
                <a:latin typeface="Trebuchet MS"/>
                <a:cs typeface="Trebuchet MS"/>
              </a:rPr>
              <a:t>•</a:t>
            </a:r>
            <a:r>
              <a:rPr lang="en-CA" sz="1118" spc="-10">
                <a:solidFill>
                  <a:srgbClr val="1D1D23"/>
                </a:solidFill>
                <a:latin typeface="Trebuchet MS Italic"/>
                <a:cs typeface="Trebuchet MS Italic"/>
              </a:rPr>
              <a:t>	What do the relationships between variables mean for</a:t>
            </a:r>
          </a:p>
          <a:p>
            <a:pPr>
              <a:lnSpc>
                <a:spcPts val="1380"/>
              </a:lnSpc>
            </a:pPr>
            <a:endParaRPr lang="en-CA" sz="1202">
              <a:solidFill>
                <a:srgbClr val="000000"/>
              </a:solidFill>
            </a:endParaRPr>
          </a:p>
        </p:txBody>
      </p:sp>
      <p:sp>
        <p:nvSpPr>
          <p:cNvPr id="17" name="TextBox 17"/>
          <p:cNvSpPr txBox="1"/>
          <p:nvPr/>
        </p:nvSpPr>
        <p:spPr>
          <a:xfrm>
            <a:off x="5765800" y="3657600"/>
            <a:ext cx="4178300" cy="254000"/>
          </a:xfrm>
          <a:prstGeom prst="rect">
            <a:avLst/>
          </a:prstGeom>
          <a:noFill/>
        </p:spPr>
        <p:txBody>
          <a:bodyPr vert="horz" wrap="none" lIns="0" tIns="0" rIns="0" bIns="0" rtlCol="0">
            <a:spAutoFit/>
          </a:bodyPr>
          <a:lstStyle/>
          <a:p>
            <a:pPr>
              <a:lnSpc>
                <a:spcPts val="1400"/>
              </a:lnSpc>
            </a:pPr>
            <a:r>
              <a:rPr lang="en-CA" sz="1116" spc="-10">
                <a:solidFill>
                  <a:srgbClr val="1D1D23"/>
                </a:solidFill>
                <a:latin typeface="Trebuchet MS Italic"/>
                <a:cs typeface="Trebuchet MS Italic"/>
              </a:rPr>
              <a:t>at my company?</a:t>
            </a:r>
          </a:p>
          <a:p>
            <a:pPr>
              <a:lnSpc>
                <a:spcPts val="1380"/>
              </a:lnSpc>
            </a:pPr>
            <a:endParaRPr lang="en-CA" sz="1200">
              <a:solidFill>
                <a:srgbClr val="000000"/>
              </a:solidFill>
            </a:endParaRPr>
          </a:p>
        </p:txBody>
      </p:sp>
      <p:sp>
        <p:nvSpPr>
          <p:cNvPr id="18" name="TextBox 18"/>
          <p:cNvSpPr txBox="1"/>
          <p:nvPr/>
        </p:nvSpPr>
        <p:spPr>
          <a:xfrm>
            <a:off x="5181600" y="3924300"/>
            <a:ext cx="4762500" cy="254000"/>
          </a:xfrm>
          <a:prstGeom prst="rect">
            <a:avLst/>
          </a:prstGeom>
          <a:noFill/>
        </p:spPr>
        <p:txBody>
          <a:bodyPr vert="horz" wrap="none" lIns="0" tIns="0" rIns="0" bIns="0" rtlCol="0">
            <a:spAutoFit/>
          </a:bodyPr>
          <a:lstStyle/>
          <a:p>
            <a:pPr>
              <a:lnSpc>
                <a:spcPts val="1400"/>
              </a:lnSpc>
              <a:tabLst>
                <a:tab pos="203200" algn="l"/>
                <a:tab pos="1041400" algn="l"/>
              </a:tabLst>
            </a:pPr>
            <a:r>
              <a:rPr lang="en-CA" sz="1116" spc="-10">
                <a:solidFill>
                  <a:srgbClr val="000000"/>
                </a:solidFill>
                <a:latin typeface="Trebuchet MS"/>
                <a:cs typeface="Trebuchet MS"/>
              </a:rPr>
              <a:t>•</a:t>
            </a:r>
            <a:r>
              <a:rPr lang="en-CA" sz="1116" spc="-10">
                <a:solidFill>
                  <a:srgbClr val="1D1D23"/>
                </a:solidFill>
                <a:latin typeface="Trebuchet MS Italic"/>
                <a:cs typeface="Trebuchet MS Italic"/>
              </a:rPr>
              <a:t>	What if	changed? Whichvariables, trends, or</a:t>
            </a:r>
          </a:p>
          <a:p>
            <a:pPr>
              <a:lnSpc>
                <a:spcPts val="1380"/>
              </a:lnSpc>
            </a:pPr>
            <a:endParaRPr lang="en-CA" sz="1200">
              <a:solidFill>
                <a:srgbClr val="000000"/>
              </a:solidFill>
            </a:endParaRPr>
          </a:p>
        </p:txBody>
      </p:sp>
      <p:sp>
        <p:nvSpPr>
          <p:cNvPr id="19" name="TextBox 19"/>
          <p:cNvSpPr txBox="1"/>
          <p:nvPr/>
        </p:nvSpPr>
        <p:spPr>
          <a:xfrm>
            <a:off x="5397500" y="4102100"/>
            <a:ext cx="4546600" cy="254000"/>
          </a:xfrm>
          <a:prstGeom prst="rect">
            <a:avLst/>
          </a:prstGeom>
          <a:noFill/>
        </p:spPr>
        <p:txBody>
          <a:bodyPr vert="horz" wrap="none" lIns="0" tIns="0" rIns="0" bIns="0" rtlCol="0">
            <a:spAutoFit/>
          </a:bodyPr>
          <a:lstStyle/>
          <a:p>
            <a:pPr>
              <a:lnSpc>
                <a:spcPts val="1400"/>
              </a:lnSpc>
            </a:pPr>
            <a:r>
              <a:rPr lang="en-CA" sz="1116" spc="-10">
                <a:solidFill>
                  <a:srgbClr val="1D1D23"/>
                </a:solidFill>
                <a:latin typeface="Trebuchet MS Italic"/>
                <a:cs typeface="Trebuchet MS Italic"/>
              </a:rPr>
              <a:t>forecasts would be impacted?</a:t>
            </a:r>
          </a:p>
          <a:p>
            <a:pPr>
              <a:lnSpc>
                <a:spcPts val="1380"/>
              </a:lnSpc>
            </a:pPr>
            <a:endParaRPr lang="en-CA" sz="1200">
              <a:solidFill>
                <a:srgbClr val="000000"/>
              </a:solidFill>
            </a:endParaRPr>
          </a:p>
        </p:txBody>
      </p:sp>
      <p:sp>
        <p:nvSpPr>
          <p:cNvPr id="20" name="TextBox 20"/>
          <p:cNvSpPr txBox="1"/>
          <p:nvPr/>
        </p:nvSpPr>
        <p:spPr>
          <a:xfrm>
            <a:off x="5181600" y="4381500"/>
            <a:ext cx="4762500" cy="254000"/>
          </a:xfrm>
          <a:prstGeom prst="rect">
            <a:avLst/>
          </a:prstGeom>
          <a:noFill/>
        </p:spPr>
        <p:txBody>
          <a:bodyPr vert="horz" wrap="none" lIns="0" tIns="0" rIns="0" bIns="0" rtlCol="0">
            <a:spAutoFit/>
          </a:bodyPr>
          <a:lstStyle/>
          <a:p>
            <a:pPr>
              <a:lnSpc>
                <a:spcPts val="1400"/>
              </a:lnSpc>
              <a:tabLst>
                <a:tab pos="203200" algn="l"/>
              </a:tabLst>
            </a:pPr>
            <a:r>
              <a:rPr lang="en-CA" sz="1116" spc="-10">
                <a:solidFill>
                  <a:srgbClr val="000000"/>
                </a:solidFill>
                <a:latin typeface="Trebuchet MS"/>
                <a:cs typeface="Trebuchet MS"/>
              </a:rPr>
              <a:t>•</a:t>
            </a:r>
            <a:r>
              <a:rPr lang="en-CA" sz="1116" spc="-10">
                <a:solidFill>
                  <a:srgbClr val="1D1D23"/>
                </a:solidFill>
                <a:latin typeface="Trebuchet MS Italic"/>
                <a:cs typeface="Trebuchet MS Italic"/>
              </a:rPr>
              <a:t>	What needs to change in the data to get the desired</a:t>
            </a:r>
          </a:p>
          <a:p>
            <a:pPr>
              <a:lnSpc>
                <a:spcPts val="1380"/>
              </a:lnSpc>
            </a:pPr>
            <a:endParaRPr lang="en-CA" sz="1200">
              <a:solidFill>
                <a:srgbClr val="000000"/>
              </a:solidFill>
            </a:endParaRPr>
          </a:p>
        </p:txBody>
      </p:sp>
      <p:sp>
        <p:nvSpPr>
          <p:cNvPr id="21" name="TextBox 21"/>
          <p:cNvSpPr txBox="1"/>
          <p:nvPr/>
        </p:nvSpPr>
        <p:spPr>
          <a:xfrm>
            <a:off x="5397500" y="4559300"/>
            <a:ext cx="4546600" cy="254000"/>
          </a:xfrm>
          <a:prstGeom prst="rect">
            <a:avLst/>
          </a:prstGeom>
          <a:noFill/>
        </p:spPr>
        <p:txBody>
          <a:bodyPr vert="horz" wrap="none" lIns="0" tIns="0" rIns="0" bIns="0" rtlCol="0">
            <a:spAutoFit/>
          </a:bodyPr>
          <a:lstStyle/>
          <a:p>
            <a:pPr>
              <a:lnSpc>
                <a:spcPts val="1400"/>
              </a:lnSpc>
            </a:pPr>
            <a:r>
              <a:rPr lang="en-CA" sz="1116" spc="-10">
                <a:solidFill>
                  <a:srgbClr val="1D1D23"/>
                </a:solidFill>
                <a:latin typeface="Trebuchet MS Italic"/>
                <a:cs typeface="Trebuchet MS Italic"/>
              </a:rPr>
              <a:t>outcome?</a:t>
            </a:r>
          </a:p>
          <a:p>
            <a:pPr>
              <a:lnSpc>
                <a:spcPts val="1380"/>
              </a:lnSpc>
            </a:pPr>
            <a:endParaRPr lang="en-CA" sz="1200">
              <a:solidFill>
                <a:srgbClr val="000000"/>
              </a:solidFill>
            </a:endParaRPr>
          </a:p>
        </p:txBody>
      </p:sp>
      <p:sp>
        <p:nvSpPr>
          <p:cNvPr id="22" name="TextBox 22"/>
          <p:cNvSpPr txBox="1"/>
          <p:nvPr/>
        </p:nvSpPr>
        <p:spPr>
          <a:xfrm>
            <a:off x="5181600" y="4838700"/>
            <a:ext cx="4762500" cy="254000"/>
          </a:xfrm>
          <a:prstGeom prst="rect">
            <a:avLst/>
          </a:prstGeom>
          <a:noFill/>
        </p:spPr>
        <p:txBody>
          <a:bodyPr vert="horz" wrap="none" lIns="0" tIns="0" rIns="0" bIns="0" rtlCol="0">
            <a:spAutoFit/>
          </a:bodyPr>
          <a:lstStyle/>
          <a:p>
            <a:pPr>
              <a:lnSpc>
                <a:spcPts val="1400"/>
              </a:lnSpc>
              <a:tabLst>
                <a:tab pos="203200" algn="l"/>
              </a:tabLst>
            </a:pPr>
            <a:r>
              <a:rPr lang="en-CA" sz="1116" spc="-10">
                <a:solidFill>
                  <a:srgbClr val="000000"/>
                </a:solidFill>
                <a:latin typeface="Trebuchet MS"/>
                <a:cs typeface="Trebuchet MS"/>
              </a:rPr>
              <a:t>•</a:t>
            </a:r>
            <a:r>
              <a:rPr lang="en-CA" sz="1116" spc="-10">
                <a:solidFill>
                  <a:srgbClr val="1D1D23"/>
                </a:solidFill>
                <a:latin typeface="Trebuchet MS Italic"/>
                <a:cs typeface="Trebuchet MS Italic"/>
              </a:rPr>
              <a:t>	Why does the data trend in this direction, and what does it</a:t>
            </a:r>
          </a:p>
          <a:p>
            <a:pPr>
              <a:lnSpc>
                <a:spcPts val="1380"/>
              </a:lnSpc>
            </a:pPr>
            <a:endParaRPr lang="en-CA" sz="1200">
              <a:solidFill>
                <a:srgbClr val="000000"/>
              </a:solidFill>
            </a:endParaRPr>
          </a:p>
        </p:txBody>
      </p:sp>
      <p:sp>
        <p:nvSpPr>
          <p:cNvPr id="23" name="TextBox 23"/>
          <p:cNvSpPr txBox="1"/>
          <p:nvPr/>
        </p:nvSpPr>
        <p:spPr>
          <a:xfrm>
            <a:off x="5397500" y="5016500"/>
            <a:ext cx="4546600" cy="254000"/>
          </a:xfrm>
          <a:prstGeom prst="rect">
            <a:avLst/>
          </a:prstGeom>
          <a:noFill/>
        </p:spPr>
        <p:txBody>
          <a:bodyPr vert="horz" wrap="none" lIns="0" tIns="0" rIns="0" bIns="0" rtlCol="0">
            <a:spAutoFit/>
          </a:bodyPr>
          <a:lstStyle/>
          <a:p>
            <a:pPr>
              <a:lnSpc>
                <a:spcPts val="1400"/>
              </a:lnSpc>
            </a:pPr>
            <a:r>
              <a:rPr lang="en-CA" sz="1118" spc="-10">
                <a:solidFill>
                  <a:srgbClr val="1D1D23"/>
                </a:solidFill>
                <a:latin typeface="Trebuchet MS Italic"/>
                <a:cs typeface="Trebuchet MS Italic"/>
              </a:rPr>
              <a:t>mean for thefuture?</a:t>
            </a:r>
          </a:p>
          <a:p>
            <a:pPr>
              <a:lnSpc>
                <a:spcPts val="1380"/>
              </a:lnSpc>
            </a:pPr>
            <a:endParaRPr lang="en-CA" sz="1202">
              <a:solidFill>
                <a:srgbClr val="000000"/>
              </a:solidFill>
            </a:endParaRPr>
          </a:p>
        </p:txBody>
      </p:sp>
      <p:sp>
        <p:nvSpPr>
          <p:cNvPr id="24" name="TextBox 24"/>
          <p:cNvSpPr txBox="1"/>
          <p:nvPr/>
        </p:nvSpPr>
        <p:spPr>
          <a:xfrm>
            <a:off x="5181600" y="5283200"/>
            <a:ext cx="4762500" cy="254000"/>
          </a:xfrm>
          <a:prstGeom prst="rect">
            <a:avLst/>
          </a:prstGeom>
          <a:noFill/>
        </p:spPr>
        <p:txBody>
          <a:bodyPr vert="horz" wrap="none" lIns="0" tIns="0" rIns="0" bIns="0" rtlCol="0">
            <a:spAutoFit/>
          </a:bodyPr>
          <a:lstStyle/>
          <a:p>
            <a:pPr>
              <a:lnSpc>
                <a:spcPts val="1400"/>
              </a:lnSpc>
              <a:tabLst>
                <a:tab pos="203200" algn="l"/>
              </a:tabLst>
            </a:pPr>
            <a:r>
              <a:rPr lang="en-CA" sz="1116" spc="-10">
                <a:solidFill>
                  <a:srgbClr val="000000"/>
                </a:solidFill>
                <a:latin typeface="Trebuchet MS"/>
                <a:cs typeface="Trebuchet MS"/>
              </a:rPr>
              <a:t>•</a:t>
            </a:r>
            <a:r>
              <a:rPr lang="en-CA" sz="1116" spc="-10">
                <a:solidFill>
                  <a:srgbClr val="1D1D23"/>
                </a:solidFill>
                <a:latin typeface="Trebuchet MS Italic"/>
                <a:cs typeface="Trebuchet MS Italic"/>
              </a:rPr>
              <a:t>	How can I further analyze the data to get the answers</a:t>
            </a:r>
          </a:p>
          <a:p>
            <a:pPr>
              <a:lnSpc>
                <a:spcPts val="1380"/>
              </a:lnSpc>
            </a:pPr>
            <a:endParaRPr lang="en-CA" sz="1200">
              <a:solidFill>
                <a:srgbClr val="000000"/>
              </a:solidFill>
            </a:endParaRPr>
          </a:p>
        </p:txBody>
      </p:sp>
      <p:sp>
        <p:nvSpPr>
          <p:cNvPr id="25" name="TextBox 25"/>
          <p:cNvSpPr txBox="1"/>
          <p:nvPr/>
        </p:nvSpPr>
        <p:spPr>
          <a:xfrm>
            <a:off x="5397500" y="5473700"/>
            <a:ext cx="4546600" cy="254000"/>
          </a:xfrm>
          <a:prstGeom prst="rect">
            <a:avLst/>
          </a:prstGeom>
          <a:noFill/>
        </p:spPr>
        <p:txBody>
          <a:bodyPr vert="horz" wrap="none" lIns="0" tIns="0" rIns="0" bIns="0" rtlCol="0">
            <a:spAutoFit/>
          </a:bodyPr>
          <a:lstStyle/>
          <a:p>
            <a:pPr>
              <a:lnSpc>
                <a:spcPts val="1400"/>
              </a:lnSpc>
            </a:pPr>
            <a:r>
              <a:rPr lang="en-CA" sz="1116" spc="-10">
                <a:solidFill>
                  <a:srgbClr val="1D1D23"/>
                </a:solidFill>
                <a:latin typeface="Trebuchet MS Italic"/>
                <a:cs typeface="Trebuchet MS Italic"/>
              </a:rPr>
              <a:t>needed to make importantdecisions?</a:t>
            </a:r>
          </a:p>
          <a:p>
            <a:pPr>
              <a:lnSpc>
                <a:spcPts val="1380"/>
              </a:lnSpc>
            </a:pPr>
            <a:endParaRPr lang="en-CA" sz="1200">
              <a:solidFill>
                <a:srgbClr val="000000"/>
              </a:solidFill>
            </a:endParaRPr>
          </a:p>
        </p:txBody>
      </p:sp>
      <p:sp>
        <p:nvSpPr>
          <p:cNvPr id="28" name="TextBox 28"/>
          <p:cNvSpPr txBox="1"/>
          <p:nvPr/>
        </p:nvSpPr>
        <p:spPr>
          <a:xfrm>
            <a:off x="9004300" y="7048500"/>
            <a:ext cx="10541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17</a:t>
            </a:r>
          </a:p>
          <a:p>
            <a:pPr>
              <a:lnSpc>
                <a:spcPts val="1150"/>
              </a:lnSpc>
            </a:pPr>
            <a:endParaRPr lang="en-CA" sz="1007">
              <a:solidFill>
                <a:srgbClr val="000000"/>
              </a:solidFill>
            </a:endParaRPr>
          </a:p>
        </p:txBody>
      </p:sp>
      <p:sp>
        <p:nvSpPr>
          <p:cNvPr id="33" name="TextBox 32">
            <a:extLst>
              <a:ext uri="{FF2B5EF4-FFF2-40B4-BE49-F238E27FC236}">
                <a16:creationId xmlns:a16="http://schemas.microsoft.com/office/drawing/2014/main" id="{EAFFBAED-76EF-42B6-A36A-B5ACD890D3CB}"/>
              </a:ext>
            </a:extLst>
          </p:cNvPr>
          <p:cNvSpPr txBox="1"/>
          <p:nvPr/>
        </p:nvSpPr>
        <p:spPr>
          <a:xfrm>
            <a:off x="285037" y="676126"/>
            <a:ext cx="9488326" cy="1661993"/>
          </a:xfrm>
          <a:prstGeom prst="rect">
            <a:avLst/>
          </a:prstGeom>
          <a:noFill/>
        </p:spPr>
        <p:txBody>
          <a:bodyPr wrap="square">
            <a:spAutoFit/>
          </a:bodyPr>
          <a:lstStyle/>
          <a:p>
            <a:pPr marL="285750" indent="-285750">
              <a:buFont typeface="Arial" panose="020B0604020202020204" pitchFamily="34" charset="0"/>
              <a:buChar char="•"/>
            </a:pPr>
            <a:r>
              <a:rPr lang="en-ID" sz="1700"/>
              <a:t>Untuk terlibat dengan data lebih lanjut, ajukan pertanyaan. </a:t>
            </a:r>
          </a:p>
          <a:p>
            <a:pPr marL="285750" indent="-285750">
              <a:buFont typeface="Arial" panose="020B0604020202020204" pitchFamily="34" charset="0"/>
              <a:buChar char="•"/>
            </a:pPr>
            <a:r>
              <a:rPr lang="en-ID" sz="1700"/>
              <a:t>Dengan setiap pertanyaan muncul peluang untuk mengungkap lebih banyak wawasan dan memperoleh keterampilan. </a:t>
            </a:r>
          </a:p>
          <a:p>
            <a:pPr marL="285750" indent="-285750">
              <a:buFont typeface="Arial" panose="020B0604020202020204" pitchFamily="34" charset="0"/>
              <a:buChar char="•"/>
            </a:pPr>
            <a:r>
              <a:rPr lang="en-ID" sz="1700"/>
              <a:t>Pertanyaan-pertanyaan ini dapat mengarahkan untuk mempelajari bahasa pengkodean baru, metode analisis, regresi, atau alat visualisasi untuk membantu memecahkan masalah bisnis tertentu. </a:t>
            </a:r>
          </a:p>
          <a:p>
            <a:pPr marL="285750" indent="-285750">
              <a:buFont typeface="Arial" panose="020B0604020202020204" pitchFamily="34" charset="0"/>
              <a:buChar char="•"/>
            </a:pPr>
            <a:r>
              <a:rPr lang="en-ID" sz="1700"/>
              <a:t>Berikut adalah contoh pertanyaan untuk ditanyakan pada diri sendiri saat menangani data:</a:t>
            </a:r>
          </a:p>
        </p:txBody>
      </p:sp>
      <p:sp>
        <p:nvSpPr>
          <p:cNvPr id="35" name="TextBox 34">
            <a:extLst>
              <a:ext uri="{FF2B5EF4-FFF2-40B4-BE49-F238E27FC236}">
                <a16:creationId xmlns:a16="http://schemas.microsoft.com/office/drawing/2014/main" id="{C8696B55-8A0C-4EB0-A684-CE3BDE269813}"/>
              </a:ext>
            </a:extLst>
          </p:cNvPr>
          <p:cNvSpPr txBox="1"/>
          <p:nvPr/>
        </p:nvSpPr>
        <p:spPr>
          <a:xfrm>
            <a:off x="389805" y="5902861"/>
            <a:ext cx="9488326" cy="1323439"/>
          </a:xfrm>
          <a:prstGeom prst="rect">
            <a:avLst/>
          </a:prstGeom>
          <a:noFill/>
        </p:spPr>
        <p:txBody>
          <a:bodyPr wrap="square">
            <a:spAutoFit/>
          </a:bodyPr>
          <a:lstStyle/>
          <a:p>
            <a:pPr marL="342900" indent="-342900">
              <a:buFont typeface="Arial" panose="020B0604020202020204" pitchFamily="34" charset="0"/>
              <a:buChar char="•"/>
            </a:pPr>
            <a:r>
              <a:rPr lang="en-ID" sz="2000">
                <a:solidFill>
                  <a:srgbClr val="002060"/>
                </a:solidFill>
              </a:rPr>
              <a:t>Jadikan data berfungsi untuk menentukan apa yang perlu diketahui dan cara terbaik untuk menjawab pertanyaan menggunakan data yang tersedia. </a:t>
            </a:r>
          </a:p>
          <a:p>
            <a:pPr marL="342900" indent="-342900">
              <a:buFont typeface="Arial" panose="020B0604020202020204" pitchFamily="34" charset="0"/>
              <a:buChar char="•"/>
            </a:pPr>
            <a:r>
              <a:rPr lang="en-ID" sz="2000">
                <a:solidFill>
                  <a:srgbClr val="002060"/>
                </a:solidFill>
              </a:rPr>
              <a:t>Meningkatkan data dan keterampilan analitis adalah proses yang berkelanjutan, dan setiap pengalaman menawarkan kesempatan untuk belajar lebih banyak.</a:t>
            </a:r>
          </a:p>
        </p:txBody>
      </p:sp>
    </p:spTree>
    <p:extLst>
      <p:ext uri="{BB962C8B-B14F-4D97-AF65-F5344CB8AC3E}">
        <p14:creationId xmlns:p14="http://schemas.microsoft.com/office/powerpoint/2010/main" val="54574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19" name="TextBox 2"/>
          <p:cNvSpPr txBox="1"/>
          <p:nvPr/>
        </p:nvSpPr>
        <p:spPr>
          <a:xfrm>
            <a:off x="1282700" y="278001"/>
            <a:ext cx="8572500" cy="355600"/>
          </a:xfrm>
          <a:prstGeom prst="rect">
            <a:avLst/>
          </a:prstGeom>
          <a:noFill/>
        </p:spPr>
        <p:txBody>
          <a:bodyPr vert="horz" wrap="none" lIns="0" tIns="0" rIns="0" bIns="0" rtlCol="0">
            <a:spAutoFit/>
          </a:bodyPr>
          <a:lstStyle/>
          <a:p>
            <a:pPr>
              <a:lnSpc>
                <a:spcPts val="2300"/>
              </a:lnSpc>
            </a:pPr>
            <a:r>
              <a:rPr lang="en-CA" sz="2002" b="1">
                <a:solidFill>
                  <a:srgbClr val="1D1D23"/>
                </a:solidFill>
                <a:latin typeface="Verdana Bold"/>
                <a:cs typeface="Verdana Bold"/>
              </a:rPr>
              <a:t>BUSINESS INSIGHT</a:t>
            </a:r>
          </a:p>
          <a:p>
            <a:pPr>
              <a:lnSpc>
                <a:spcPts val="2300"/>
              </a:lnSpc>
            </a:pPr>
            <a:endParaRPr lang="en-CA" sz="1992">
              <a:solidFill>
                <a:srgbClr val="000000"/>
              </a:solidFill>
            </a:endParaRPr>
          </a:p>
        </p:txBody>
      </p:sp>
      <p:sp>
        <p:nvSpPr>
          <p:cNvPr id="3" name="TextBox 3"/>
          <p:cNvSpPr txBox="1"/>
          <p:nvPr/>
        </p:nvSpPr>
        <p:spPr>
          <a:xfrm>
            <a:off x="1130300" y="774700"/>
            <a:ext cx="8928100" cy="228600"/>
          </a:xfrm>
          <a:prstGeom prst="rect">
            <a:avLst/>
          </a:prstGeom>
          <a:noFill/>
        </p:spPr>
        <p:txBody>
          <a:bodyPr vert="horz" wrap="none" lIns="0" tIns="0" rIns="0" bIns="0" rtlCol="0">
            <a:spAutoFit/>
          </a:bodyPr>
          <a:lstStyle/>
          <a:p>
            <a:pPr>
              <a:lnSpc>
                <a:spcPts val="1380"/>
              </a:lnSpc>
            </a:pPr>
            <a:r>
              <a:rPr lang="en-CA" sz="1210" b="1">
                <a:solidFill>
                  <a:srgbClr val="1D1D23"/>
                </a:solidFill>
                <a:latin typeface="Verdana Bold"/>
                <a:cs typeface="Verdana Bold"/>
              </a:rPr>
              <a:t>The Data-Driven Decision-Making Framework</a:t>
            </a:r>
          </a:p>
          <a:p>
            <a:pPr>
              <a:lnSpc>
                <a:spcPts val="1380"/>
              </a:lnSpc>
            </a:pPr>
            <a:endParaRPr lang="en-CA" sz="1200">
              <a:solidFill>
                <a:srgbClr val="000000"/>
              </a:solidFill>
            </a:endParaRPr>
          </a:p>
        </p:txBody>
      </p:sp>
      <p:sp>
        <p:nvSpPr>
          <p:cNvPr id="6" name="TextBox 6"/>
          <p:cNvSpPr txBox="1"/>
          <p:nvPr/>
        </p:nvSpPr>
        <p:spPr>
          <a:xfrm>
            <a:off x="5219700" y="2209800"/>
            <a:ext cx="4838700" cy="419100"/>
          </a:xfrm>
          <a:prstGeom prst="rect">
            <a:avLst/>
          </a:prstGeom>
          <a:noFill/>
        </p:spPr>
        <p:txBody>
          <a:bodyPr vert="horz" wrap="none" lIns="0" tIns="0" rIns="0" bIns="0" rtlCol="0">
            <a:spAutoFit/>
          </a:bodyPr>
          <a:lstStyle/>
          <a:p>
            <a:pPr>
              <a:lnSpc>
                <a:spcPts val="1400"/>
              </a:lnSpc>
            </a:pPr>
            <a:r>
              <a:rPr lang="en-CA" sz="1210" b="1">
                <a:solidFill>
                  <a:srgbClr val="1D1D23"/>
                </a:solidFill>
                <a:latin typeface="Verdana Bold"/>
                <a:cs typeface="Verdana Bold"/>
              </a:rPr>
              <a:t>1. Understand the business problem: </a:t>
            </a:r>
            <a:r>
              <a:rPr lang="en-CA" sz="1200">
                <a:solidFill>
                  <a:srgbClr val="1D1D23"/>
                </a:solidFill>
                <a:latin typeface="Trebuchet MS"/>
                <a:cs typeface="Trebuchet MS"/>
              </a:rPr>
              <a:t>What</a:t>
            </a:r>
            <a:br>
              <a:rPr lang="en-CA" sz="1200">
                <a:solidFill>
                  <a:srgbClr val="000000"/>
                </a:solidFill>
                <a:latin typeface="Times New Roman"/>
              </a:rPr>
            </a:br>
            <a:r>
              <a:rPr lang="en-CA" sz="1200">
                <a:solidFill>
                  <a:srgbClr val="1D1D23"/>
                </a:solidFill>
                <a:latin typeface="Trebuchet MS"/>
                <a:cs typeface="Trebuchet MS"/>
              </a:rPr>
              <a:t>are you looking to understand or accomplish?</a:t>
            </a:r>
          </a:p>
          <a:p>
            <a:pPr>
              <a:lnSpc>
                <a:spcPts val="1400"/>
              </a:lnSpc>
            </a:pPr>
            <a:endParaRPr lang="en-CA" sz="1200">
              <a:solidFill>
                <a:srgbClr val="000000"/>
              </a:solidFill>
            </a:endParaRPr>
          </a:p>
        </p:txBody>
      </p:sp>
      <p:sp>
        <p:nvSpPr>
          <p:cNvPr id="7" name="TextBox 7"/>
          <p:cNvSpPr txBox="1"/>
          <p:nvPr/>
        </p:nvSpPr>
        <p:spPr>
          <a:xfrm>
            <a:off x="1270000" y="2489200"/>
            <a:ext cx="8788400" cy="533400"/>
          </a:xfrm>
          <a:prstGeom prst="rect">
            <a:avLst/>
          </a:prstGeom>
          <a:noFill/>
        </p:spPr>
        <p:txBody>
          <a:bodyPr vert="horz" wrap="none" lIns="0" tIns="0" rIns="0" bIns="0" rtlCol="0">
            <a:spAutoFit/>
          </a:bodyPr>
          <a:lstStyle/>
          <a:p>
            <a:pPr>
              <a:lnSpc>
                <a:spcPts val="1800"/>
              </a:lnSpc>
            </a:pPr>
            <a:r>
              <a:rPr lang="en-CA" sz="1521" b="1">
                <a:solidFill>
                  <a:srgbClr val="1D1D23"/>
                </a:solidFill>
                <a:latin typeface="Verdana Bold"/>
                <a:cs typeface="Verdana Bold"/>
              </a:rPr>
              <a:t>Data-Driven Decision-Making</a:t>
            </a:r>
            <a:br>
              <a:rPr lang="en-CA" sz="1511">
                <a:solidFill>
                  <a:srgbClr val="000000"/>
                </a:solidFill>
                <a:latin typeface="Times New Roman"/>
              </a:rPr>
            </a:br>
            <a:r>
              <a:rPr lang="en-CA" sz="1521" b="1">
                <a:solidFill>
                  <a:srgbClr val="1D1D23"/>
                </a:solidFill>
                <a:latin typeface="Verdana Bold"/>
                <a:cs typeface="Verdana Bold"/>
              </a:rPr>
              <a:t>Framework</a:t>
            </a:r>
          </a:p>
          <a:p>
            <a:pPr>
              <a:lnSpc>
                <a:spcPts val="1800"/>
              </a:lnSpc>
            </a:pPr>
            <a:endParaRPr lang="en-CA" sz="1511">
              <a:solidFill>
                <a:srgbClr val="000000"/>
              </a:solidFill>
            </a:endParaRPr>
          </a:p>
        </p:txBody>
      </p:sp>
      <p:sp>
        <p:nvSpPr>
          <p:cNvPr id="8" name="TextBox 8"/>
          <p:cNvSpPr txBox="1"/>
          <p:nvPr/>
        </p:nvSpPr>
        <p:spPr>
          <a:xfrm>
            <a:off x="5232400" y="2857500"/>
            <a:ext cx="4826000" cy="419100"/>
          </a:xfrm>
          <a:prstGeom prst="rect">
            <a:avLst/>
          </a:prstGeom>
          <a:noFill/>
        </p:spPr>
        <p:txBody>
          <a:bodyPr vert="horz" wrap="none" lIns="0" tIns="0" rIns="0" bIns="0" rtlCol="0">
            <a:spAutoFit/>
          </a:bodyPr>
          <a:lstStyle/>
          <a:p>
            <a:pPr>
              <a:lnSpc>
                <a:spcPts val="1500"/>
              </a:lnSpc>
              <a:tabLst>
                <a:tab pos="203200" algn="l"/>
              </a:tabLst>
            </a:pPr>
            <a:r>
              <a:rPr lang="en-CA" sz="1126" b="1" spc="-10">
                <a:solidFill>
                  <a:srgbClr val="1D1D23"/>
                </a:solidFill>
                <a:latin typeface="Verdana Bold"/>
                <a:cs typeface="Verdana Bold"/>
              </a:rPr>
              <a:t>2. Wrangle data: </a:t>
            </a:r>
            <a:r>
              <a:rPr lang="en-CA" sz="1116" spc="-10">
                <a:solidFill>
                  <a:srgbClr val="1D1D23"/>
                </a:solidFill>
                <a:latin typeface="Trebuchet MS"/>
                <a:cs typeface="Trebuchet MS"/>
              </a:rPr>
              <a:t>Clean, validate, and organize the</a:t>
            </a:r>
            <a:br>
              <a:rPr lang="en-CA" sz="1200">
                <a:solidFill>
                  <a:srgbClr val="000000"/>
                </a:solidFill>
                <a:latin typeface="Times New Roman"/>
              </a:rPr>
            </a:br>
            <a:r>
              <a:rPr lang="en-CA" sz="1116" spc="-10">
                <a:solidFill>
                  <a:srgbClr val="1D1D23"/>
                </a:solidFill>
                <a:latin typeface="Trebuchet MS"/>
                <a:cs typeface="Trebuchet MS"/>
              </a:rPr>
              <a:t>	data.</a:t>
            </a:r>
          </a:p>
          <a:p>
            <a:pPr>
              <a:lnSpc>
                <a:spcPts val="1500"/>
              </a:lnSpc>
            </a:pPr>
            <a:endParaRPr lang="en-CA" sz="1200">
              <a:solidFill>
                <a:srgbClr val="000000"/>
              </a:solidFill>
            </a:endParaRPr>
          </a:p>
        </p:txBody>
      </p:sp>
      <p:sp>
        <p:nvSpPr>
          <p:cNvPr id="9" name="TextBox 9"/>
          <p:cNvSpPr txBox="1"/>
          <p:nvPr/>
        </p:nvSpPr>
        <p:spPr>
          <a:xfrm>
            <a:off x="5232400" y="3314700"/>
            <a:ext cx="4826000" cy="444500"/>
          </a:xfrm>
          <a:prstGeom prst="rect">
            <a:avLst/>
          </a:prstGeom>
          <a:noFill/>
        </p:spPr>
        <p:txBody>
          <a:bodyPr vert="horz" wrap="none" lIns="0" tIns="0" rIns="0" bIns="0" rtlCol="0">
            <a:spAutoFit/>
          </a:bodyPr>
          <a:lstStyle/>
          <a:p>
            <a:pPr>
              <a:lnSpc>
                <a:spcPts val="1600"/>
              </a:lnSpc>
            </a:pPr>
            <a:r>
              <a:rPr lang="en-CA" sz="1126" b="1" spc="-10">
                <a:solidFill>
                  <a:srgbClr val="1D1D23"/>
                </a:solidFill>
                <a:latin typeface="Verdana Bold"/>
                <a:cs typeface="Verdana Bold"/>
              </a:rPr>
              <a:t>3.Create visualizations: </a:t>
            </a:r>
            <a:r>
              <a:rPr lang="en-CA" sz="1116" spc="-10">
                <a:solidFill>
                  <a:srgbClr val="1D1D23"/>
                </a:solidFill>
                <a:latin typeface="Trebuchet MS"/>
                <a:cs typeface="Trebuchet MS"/>
              </a:rPr>
              <a:t>Present the data in a</a:t>
            </a:r>
            <a:br>
              <a:rPr lang="en-CA" sz="1202">
                <a:solidFill>
                  <a:srgbClr val="000000"/>
                </a:solidFill>
                <a:latin typeface="Times New Roman"/>
              </a:rPr>
            </a:br>
            <a:r>
              <a:rPr lang="en-CA" sz="1118" spc="-10">
                <a:solidFill>
                  <a:srgbClr val="1D1D23"/>
                </a:solidFill>
                <a:latin typeface="Trebuchet MS"/>
                <a:cs typeface="Trebuchet MS"/>
              </a:rPr>
              <a:t>way that  shows trends and relationships of interest.</a:t>
            </a:r>
          </a:p>
          <a:p>
            <a:pPr>
              <a:lnSpc>
                <a:spcPts val="1600"/>
              </a:lnSpc>
            </a:pPr>
            <a:endParaRPr lang="en-CA" sz="1202">
              <a:solidFill>
                <a:srgbClr val="000000"/>
              </a:solidFill>
            </a:endParaRPr>
          </a:p>
        </p:txBody>
      </p:sp>
      <p:sp>
        <p:nvSpPr>
          <p:cNvPr id="10" name="TextBox 10"/>
          <p:cNvSpPr txBox="1"/>
          <p:nvPr/>
        </p:nvSpPr>
        <p:spPr>
          <a:xfrm>
            <a:off x="5232400" y="3835400"/>
            <a:ext cx="4826000" cy="419100"/>
          </a:xfrm>
          <a:prstGeom prst="rect">
            <a:avLst/>
          </a:prstGeom>
          <a:noFill/>
        </p:spPr>
        <p:txBody>
          <a:bodyPr vert="horz" wrap="none" lIns="0" tIns="0" rIns="0" bIns="0" rtlCol="0">
            <a:spAutoFit/>
          </a:bodyPr>
          <a:lstStyle/>
          <a:p>
            <a:pPr>
              <a:lnSpc>
                <a:spcPts val="1400"/>
              </a:lnSpc>
            </a:pPr>
            <a:r>
              <a:rPr lang="en-CA" sz="1126" b="1" spc="-10">
                <a:solidFill>
                  <a:srgbClr val="1D1D23"/>
                </a:solidFill>
                <a:latin typeface="Verdana Bold"/>
                <a:cs typeface="Verdana Bold"/>
              </a:rPr>
              <a:t>4.Generate hypotheses: </a:t>
            </a:r>
            <a:r>
              <a:rPr lang="en-CA" sz="1116" spc="-10">
                <a:solidFill>
                  <a:srgbClr val="1D1D23"/>
                </a:solidFill>
                <a:latin typeface="Trebuchet MS"/>
                <a:cs typeface="Trebuchet MS"/>
              </a:rPr>
              <a:t>Formulate predictions</a:t>
            </a:r>
            <a:br>
              <a:rPr lang="en-CA" sz="1200">
                <a:solidFill>
                  <a:srgbClr val="000000"/>
                </a:solidFill>
                <a:latin typeface="Times New Roman"/>
              </a:rPr>
            </a:br>
            <a:r>
              <a:rPr lang="en-CA" sz="1116" spc="-10">
                <a:solidFill>
                  <a:srgbClr val="1D1D23"/>
                </a:solidFill>
                <a:latin typeface="Trebuchet MS"/>
                <a:cs typeface="Trebuchet MS"/>
              </a:rPr>
              <a:t>based on  emerging trends.</a:t>
            </a:r>
          </a:p>
          <a:p>
            <a:pPr>
              <a:lnSpc>
                <a:spcPts val="1400"/>
              </a:lnSpc>
            </a:pPr>
            <a:endParaRPr lang="en-CA" sz="1200">
              <a:solidFill>
                <a:srgbClr val="000000"/>
              </a:solidFill>
            </a:endParaRPr>
          </a:p>
        </p:txBody>
      </p:sp>
      <p:sp>
        <p:nvSpPr>
          <p:cNvPr id="11" name="TextBox 11"/>
          <p:cNvSpPr txBox="1"/>
          <p:nvPr/>
        </p:nvSpPr>
        <p:spPr>
          <a:xfrm>
            <a:off x="5232400" y="4318000"/>
            <a:ext cx="4826000" cy="419100"/>
          </a:xfrm>
          <a:prstGeom prst="rect">
            <a:avLst/>
          </a:prstGeom>
          <a:noFill/>
        </p:spPr>
        <p:txBody>
          <a:bodyPr vert="horz" wrap="none" lIns="0" tIns="0" rIns="0" bIns="0" rtlCol="0">
            <a:spAutoFit/>
          </a:bodyPr>
          <a:lstStyle/>
          <a:p>
            <a:pPr>
              <a:lnSpc>
                <a:spcPts val="1500"/>
              </a:lnSpc>
            </a:pPr>
            <a:r>
              <a:rPr lang="en-CA" sz="1126" b="1" spc="-10">
                <a:solidFill>
                  <a:srgbClr val="1D1D23"/>
                </a:solidFill>
                <a:latin typeface="Verdana Bold"/>
                <a:cs typeface="Verdana Bold"/>
              </a:rPr>
              <a:t>5.Conduct analysis: </a:t>
            </a:r>
            <a:r>
              <a:rPr lang="en-CA" sz="1116" spc="-10">
                <a:solidFill>
                  <a:srgbClr val="1D1D23"/>
                </a:solidFill>
                <a:latin typeface="Trebuchet MS"/>
                <a:cs typeface="Trebuchet MS"/>
              </a:rPr>
              <a:t>Run statistical tests to</a:t>
            </a:r>
            <a:br>
              <a:rPr lang="en-CA" sz="1200">
                <a:solidFill>
                  <a:srgbClr val="000000"/>
                </a:solidFill>
                <a:latin typeface="Times New Roman"/>
              </a:rPr>
            </a:br>
            <a:r>
              <a:rPr lang="en-CA" sz="1116" spc="-10">
                <a:solidFill>
                  <a:srgbClr val="1D1D23"/>
                </a:solidFill>
                <a:latin typeface="Trebuchet MS"/>
                <a:cs typeface="Trebuchet MS"/>
              </a:rPr>
              <a:t>determine if  your hypotheses are correct.</a:t>
            </a:r>
          </a:p>
          <a:p>
            <a:pPr>
              <a:lnSpc>
                <a:spcPts val="1500"/>
              </a:lnSpc>
            </a:pPr>
            <a:endParaRPr lang="en-CA" sz="1200">
              <a:solidFill>
                <a:srgbClr val="000000"/>
              </a:solidFill>
            </a:endParaRPr>
          </a:p>
        </p:txBody>
      </p:sp>
      <p:sp>
        <p:nvSpPr>
          <p:cNvPr id="12" name="TextBox 12"/>
          <p:cNvSpPr txBox="1"/>
          <p:nvPr/>
        </p:nvSpPr>
        <p:spPr>
          <a:xfrm>
            <a:off x="5232400" y="4826000"/>
            <a:ext cx="4826000" cy="228600"/>
          </a:xfrm>
          <a:prstGeom prst="rect">
            <a:avLst/>
          </a:prstGeom>
          <a:noFill/>
        </p:spPr>
        <p:txBody>
          <a:bodyPr vert="horz" wrap="none" lIns="0" tIns="0" rIns="0" bIns="0" rtlCol="0">
            <a:spAutoFit/>
          </a:bodyPr>
          <a:lstStyle/>
          <a:p>
            <a:pPr>
              <a:lnSpc>
                <a:spcPts val="1380"/>
              </a:lnSpc>
            </a:pPr>
            <a:r>
              <a:rPr lang="en-CA" sz="1126" b="1" spc="-10">
                <a:solidFill>
                  <a:srgbClr val="1D1D23"/>
                </a:solidFill>
                <a:latin typeface="Verdana Bold"/>
                <a:cs typeface="Verdana Bold"/>
              </a:rPr>
              <a:t>6.Communicate results: </a:t>
            </a:r>
            <a:r>
              <a:rPr lang="en-CA" sz="1116" spc="-10">
                <a:solidFill>
                  <a:srgbClr val="1D1D23"/>
                </a:solidFill>
                <a:latin typeface="Trebuchet MS"/>
                <a:cs typeface="Trebuchet MS"/>
              </a:rPr>
              <a:t>Present your</a:t>
            </a:r>
          </a:p>
          <a:p>
            <a:pPr>
              <a:lnSpc>
                <a:spcPts val="1380"/>
              </a:lnSpc>
            </a:pPr>
            <a:endParaRPr lang="en-CA" sz="1200">
              <a:solidFill>
                <a:srgbClr val="000000"/>
              </a:solidFill>
            </a:endParaRPr>
          </a:p>
        </p:txBody>
      </p:sp>
      <p:sp>
        <p:nvSpPr>
          <p:cNvPr id="13" name="TextBox 13"/>
          <p:cNvSpPr txBox="1"/>
          <p:nvPr/>
        </p:nvSpPr>
        <p:spPr>
          <a:xfrm>
            <a:off x="5232400" y="5016500"/>
            <a:ext cx="4826000" cy="228600"/>
          </a:xfrm>
          <a:prstGeom prst="rect">
            <a:avLst/>
          </a:prstGeom>
          <a:noFill/>
        </p:spPr>
        <p:txBody>
          <a:bodyPr vert="horz" wrap="none" lIns="0" tIns="0" rIns="0" bIns="0" rtlCol="0">
            <a:spAutoFit/>
          </a:bodyPr>
          <a:lstStyle/>
          <a:p>
            <a:pPr>
              <a:lnSpc>
                <a:spcPts val="1380"/>
              </a:lnSpc>
            </a:pPr>
            <a:r>
              <a:rPr lang="en-CA" sz="1118" spc="-10">
                <a:solidFill>
                  <a:srgbClr val="1D1D23"/>
                </a:solidFill>
                <a:latin typeface="Trebuchet MS"/>
                <a:cs typeface="Trebuchet MS"/>
              </a:rPr>
              <a:t>findings in the  context of the original business</a:t>
            </a:r>
          </a:p>
          <a:p>
            <a:pPr>
              <a:lnSpc>
                <a:spcPts val="1380"/>
              </a:lnSpc>
            </a:pPr>
            <a:endParaRPr lang="en-CA" sz="1202">
              <a:solidFill>
                <a:srgbClr val="000000"/>
              </a:solidFill>
            </a:endParaRPr>
          </a:p>
        </p:txBody>
      </p:sp>
      <p:sp>
        <p:nvSpPr>
          <p:cNvPr id="14" name="TextBox 14"/>
          <p:cNvSpPr txBox="1"/>
          <p:nvPr/>
        </p:nvSpPr>
        <p:spPr>
          <a:xfrm>
            <a:off x="5232400" y="5207000"/>
            <a:ext cx="4826000" cy="228600"/>
          </a:xfrm>
          <a:prstGeom prst="rect">
            <a:avLst/>
          </a:prstGeom>
          <a:noFill/>
        </p:spPr>
        <p:txBody>
          <a:bodyPr vert="horz" wrap="none" lIns="0" tIns="0" rIns="0" bIns="0" rtlCol="0">
            <a:spAutoFit/>
          </a:bodyPr>
          <a:lstStyle/>
          <a:p>
            <a:pPr>
              <a:lnSpc>
                <a:spcPts val="1380"/>
              </a:lnSpc>
            </a:pPr>
            <a:r>
              <a:rPr lang="en-CA" sz="1116">
                <a:solidFill>
                  <a:srgbClr val="1D1D23"/>
                </a:solidFill>
                <a:latin typeface="Trebuchet MS"/>
                <a:cs typeface="Trebuchet MS"/>
              </a:rPr>
              <a:t>problem.</a:t>
            </a:r>
          </a:p>
          <a:p>
            <a:pPr>
              <a:lnSpc>
                <a:spcPts val="1380"/>
              </a:lnSpc>
            </a:pPr>
            <a:endParaRPr lang="en-CA" sz="1200">
              <a:solidFill>
                <a:srgbClr val="000000"/>
              </a:solidFill>
            </a:endParaRPr>
          </a:p>
        </p:txBody>
      </p:sp>
      <p:sp>
        <p:nvSpPr>
          <p:cNvPr id="15" name="TextBox 15"/>
          <p:cNvSpPr txBox="1"/>
          <p:nvPr/>
        </p:nvSpPr>
        <p:spPr>
          <a:xfrm>
            <a:off x="1168400" y="5384800"/>
            <a:ext cx="8890000" cy="431800"/>
          </a:xfrm>
          <a:prstGeom prst="rect">
            <a:avLst/>
          </a:prstGeom>
          <a:noFill/>
        </p:spPr>
        <p:txBody>
          <a:bodyPr vert="horz" wrap="none" lIns="0" tIns="0" rIns="0" bIns="0" rtlCol="0">
            <a:spAutoFit/>
          </a:bodyPr>
          <a:lstStyle/>
          <a:p>
            <a:pPr>
              <a:lnSpc>
                <a:spcPts val="1500"/>
              </a:lnSpc>
            </a:pPr>
            <a:r>
              <a:rPr lang="en-CA" sz="1116" spc="-10">
                <a:solidFill>
                  <a:srgbClr val="1D1D23"/>
                </a:solidFill>
                <a:latin typeface="Trebuchet MS"/>
                <a:cs typeface="Trebuchet MS"/>
              </a:rPr>
              <a:t>Understanding data frameworks like this one gives you the capability to take a raw dataset, interpret its story,</a:t>
            </a:r>
            <a:br>
              <a:rPr lang="en-CA" sz="1200">
                <a:solidFill>
                  <a:srgbClr val="000000"/>
                </a:solidFill>
                <a:latin typeface="Times New Roman"/>
              </a:rPr>
            </a:br>
            <a:r>
              <a:rPr lang="en-CA" sz="1116" spc="-10">
                <a:solidFill>
                  <a:srgbClr val="1D1D23"/>
                </a:solidFill>
                <a:latin typeface="Trebuchet MS"/>
                <a:cs typeface="Trebuchet MS"/>
              </a:rPr>
              <a:t>and use it  to answer relevant business questions.</a:t>
            </a:r>
          </a:p>
          <a:p>
            <a:pPr>
              <a:lnSpc>
                <a:spcPts val="1500"/>
              </a:lnSpc>
            </a:pPr>
            <a:endParaRPr lang="en-CA" sz="1200">
              <a:solidFill>
                <a:srgbClr val="000000"/>
              </a:solidFill>
            </a:endParaRPr>
          </a:p>
        </p:txBody>
      </p:sp>
      <p:sp>
        <p:nvSpPr>
          <p:cNvPr id="16" name="TextBox 16"/>
          <p:cNvSpPr txBox="1"/>
          <p:nvPr/>
        </p:nvSpPr>
        <p:spPr>
          <a:xfrm>
            <a:off x="1282700" y="6146800"/>
            <a:ext cx="8775700" cy="419100"/>
          </a:xfrm>
          <a:prstGeom prst="rect">
            <a:avLst/>
          </a:prstGeom>
          <a:noFill/>
        </p:spPr>
        <p:txBody>
          <a:bodyPr vert="horz" wrap="none" lIns="0" tIns="0" rIns="0" bIns="0" rtlCol="0">
            <a:spAutoFit/>
          </a:bodyPr>
          <a:lstStyle/>
          <a:p>
            <a:pPr>
              <a:lnSpc>
                <a:spcPts val="1500"/>
              </a:lnSpc>
            </a:pPr>
            <a:r>
              <a:rPr lang="en-CA" sz="1116" spc="-10">
                <a:solidFill>
                  <a:srgbClr val="1D1D23"/>
                </a:solidFill>
                <a:latin typeface="Trebuchet MS Italic"/>
                <a:cs typeface="Trebuchet MS Italic"/>
              </a:rPr>
              <a:t>Like all skills, those pertaining to data and analytics require practiceto master.If you’reready to take your learning to</a:t>
            </a:r>
            <a:br>
              <a:rPr lang="en-CA" sz="1200">
                <a:solidFill>
                  <a:srgbClr val="000000"/>
                </a:solidFill>
                <a:latin typeface="Times New Roman"/>
              </a:rPr>
            </a:br>
            <a:r>
              <a:rPr lang="en-CA" sz="1116" spc="-10">
                <a:solidFill>
                  <a:srgbClr val="1D1D23"/>
                </a:solidFill>
                <a:latin typeface="Trebuchet MS Italic"/>
                <a:cs typeface="Trebuchet MS Italic"/>
              </a:rPr>
              <a:t>the next level, consider enrolling in a data science or data analytics course.The next section outlines some options.</a:t>
            </a:r>
          </a:p>
          <a:p>
            <a:pPr>
              <a:lnSpc>
                <a:spcPts val="1500"/>
              </a:lnSpc>
            </a:pPr>
            <a:endParaRPr lang="en-CA" sz="1200">
              <a:solidFill>
                <a:srgbClr val="000000"/>
              </a:solidFill>
            </a:endParaRPr>
          </a:p>
        </p:txBody>
      </p:sp>
      <p:sp>
        <p:nvSpPr>
          <p:cNvPr id="18" name="TextBox 18"/>
          <p:cNvSpPr txBox="1"/>
          <p:nvPr/>
        </p:nvSpPr>
        <p:spPr>
          <a:xfrm>
            <a:off x="9004300" y="7048500"/>
            <a:ext cx="3175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18</a:t>
            </a:r>
          </a:p>
          <a:p>
            <a:pPr>
              <a:lnSpc>
                <a:spcPts val="1150"/>
              </a:lnSpc>
            </a:pPr>
            <a:endParaRPr lang="en-CA" sz="1007">
              <a:solidFill>
                <a:srgbClr val="282831"/>
              </a:solidFill>
              <a:latin typeface="Calibri"/>
              <a:cs typeface="Calibri"/>
            </a:endParaRPr>
          </a:p>
        </p:txBody>
      </p:sp>
      <p:sp>
        <p:nvSpPr>
          <p:cNvPr id="21" name="TextBox 20">
            <a:extLst>
              <a:ext uri="{FF2B5EF4-FFF2-40B4-BE49-F238E27FC236}">
                <a16:creationId xmlns:a16="http://schemas.microsoft.com/office/drawing/2014/main" id="{D05C9DF7-EC34-487A-9A6C-A9476822771A}"/>
              </a:ext>
            </a:extLst>
          </p:cNvPr>
          <p:cNvSpPr txBox="1"/>
          <p:nvPr/>
        </p:nvSpPr>
        <p:spPr>
          <a:xfrm>
            <a:off x="1130300" y="950892"/>
            <a:ext cx="7658100" cy="954107"/>
          </a:xfrm>
          <a:prstGeom prst="rect">
            <a:avLst/>
          </a:prstGeom>
          <a:noFill/>
        </p:spPr>
        <p:txBody>
          <a:bodyPr wrap="square">
            <a:spAutoFit/>
          </a:bodyPr>
          <a:lstStyle/>
          <a:p>
            <a:r>
              <a:rPr lang="en-ID" sz="1400"/>
              <a:t>Ada berbagai alat dan kerangka kerja yang dapat bermanfaat saat menggunakan data. Salah satunya adalah kerangka pengambilan keputusan berbasis data, yang dijelaskan dalam Ilmu Data untuk Bisnis. Kerangka kerja ini menyajikan enam langkah untuk menggunakan data untuk mendorong keputusan bisnis: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EEEF0"/>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393581A-738B-4EB3-82C5-6133CE502511}"/>
              </a:ext>
            </a:extLst>
          </p:cNvPr>
          <p:cNvSpPr/>
          <p:nvPr/>
        </p:nvSpPr>
        <p:spPr>
          <a:xfrm>
            <a:off x="0" y="501824"/>
            <a:ext cx="9925744" cy="604867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TextBox 2"/>
          <p:cNvSpPr txBox="1"/>
          <p:nvPr/>
        </p:nvSpPr>
        <p:spPr>
          <a:xfrm>
            <a:off x="321916" y="1059796"/>
            <a:ext cx="6508104" cy="958660"/>
          </a:xfrm>
          <a:prstGeom prst="rect">
            <a:avLst/>
          </a:prstGeom>
          <a:noFill/>
        </p:spPr>
        <p:txBody>
          <a:bodyPr vert="horz" wrap="square" lIns="0" tIns="0" rIns="0" bIns="0" rtlCol="0">
            <a:spAutoFit/>
          </a:bodyPr>
          <a:lstStyle/>
          <a:p>
            <a:r>
              <a:rPr lang="en-CA" sz="4000" b="1" u="sng">
                <a:solidFill>
                  <a:srgbClr val="1D1D23"/>
                </a:solidFill>
                <a:latin typeface="Verdana Bold"/>
                <a:cs typeface="Verdana Bold"/>
              </a:rPr>
              <a:t>TUGAS </a:t>
            </a:r>
          </a:p>
          <a:p>
            <a:pPr>
              <a:lnSpc>
                <a:spcPts val="2300"/>
              </a:lnSpc>
            </a:pPr>
            <a:endParaRPr lang="en-CA" sz="3600" u="sng">
              <a:solidFill>
                <a:srgbClr val="000000"/>
              </a:solidFill>
            </a:endParaRPr>
          </a:p>
        </p:txBody>
      </p:sp>
      <p:sp>
        <p:nvSpPr>
          <p:cNvPr id="18" name="TextBox 18"/>
          <p:cNvSpPr txBox="1"/>
          <p:nvPr/>
        </p:nvSpPr>
        <p:spPr>
          <a:xfrm>
            <a:off x="9004300" y="7048500"/>
            <a:ext cx="3175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18</a:t>
            </a:r>
          </a:p>
          <a:p>
            <a:pPr>
              <a:lnSpc>
                <a:spcPts val="1150"/>
              </a:lnSpc>
            </a:pPr>
            <a:endParaRPr lang="en-CA" sz="1007">
              <a:solidFill>
                <a:srgbClr val="282831"/>
              </a:solidFill>
              <a:latin typeface="Calibri"/>
              <a:cs typeface="Calibri"/>
            </a:endParaRPr>
          </a:p>
        </p:txBody>
      </p:sp>
      <p:sp>
        <p:nvSpPr>
          <p:cNvPr id="21" name="TextBox 20">
            <a:extLst>
              <a:ext uri="{FF2B5EF4-FFF2-40B4-BE49-F238E27FC236}">
                <a16:creationId xmlns:a16="http://schemas.microsoft.com/office/drawing/2014/main" id="{D05C9DF7-EC34-487A-9A6C-A9476822771A}"/>
              </a:ext>
            </a:extLst>
          </p:cNvPr>
          <p:cNvSpPr txBox="1"/>
          <p:nvPr/>
        </p:nvSpPr>
        <p:spPr>
          <a:xfrm>
            <a:off x="348680" y="2018456"/>
            <a:ext cx="8655620" cy="1384995"/>
          </a:xfrm>
          <a:prstGeom prst="rect">
            <a:avLst/>
          </a:prstGeom>
          <a:noFill/>
        </p:spPr>
        <p:txBody>
          <a:bodyPr wrap="square">
            <a:spAutoFit/>
          </a:bodyPr>
          <a:lstStyle/>
          <a:p>
            <a:r>
              <a:rPr lang="en-ID" sz="2800"/>
              <a:t>Buatlah contoh kasus langkah-langkah analisis data pada tujuan tertentu mulai dari pengambilan data sampai hasil analisis datanya!</a:t>
            </a:r>
          </a:p>
        </p:txBody>
      </p:sp>
    </p:spTree>
    <p:extLst>
      <p:ext uri="{BB962C8B-B14F-4D97-AF65-F5344CB8AC3E}">
        <p14:creationId xmlns:p14="http://schemas.microsoft.com/office/powerpoint/2010/main" val="131639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758EB3-ACF4-41D5-B2D7-3BFEDA5F27EB}"/>
              </a:ext>
            </a:extLst>
          </p:cNvPr>
          <p:cNvPicPr>
            <a:picLocks/>
          </p:cNvPicPr>
          <p:nvPr/>
        </p:nvPicPr>
        <p:blipFill>
          <a:blip r:embed="rId2" cstate="print"/>
          <a:stretch>
            <a:fillRect/>
          </a:stretch>
        </p:blipFill>
        <p:spPr>
          <a:xfrm>
            <a:off x="0" y="0"/>
            <a:ext cx="10058400" cy="7772400"/>
          </a:xfrm>
          <a:prstGeom prst="rect">
            <a:avLst/>
          </a:prstGeom>
        </p:spPr>
      </p:pic>
      <p:sp>
        <p:nvSpPr>
          <p:cNvPr id="6" name="TextBox 2"/>
          <p:cNvSpPr txBox="1"/>
          <p:nvPr/>
        </p:nvSpPr>
        <p:spPr>
          <a:xfrm>
            <a:off x="1016000" y="1206500"/>
            <a:ext cx="6311023" cy="3898503"/>
          </a:xfrm>
          <a:prstGeom prst="rect">
            <a:avLst/>
          </a:prstGeom>
          <a:noFill/>
        </p:spPr>
        <p:txBody>
          <a:bodyPr vert="horz" wrap="none" lIns="0" tIns="0" rIns="0" bIns="0" rtlCol="0">
            <a:spAutoFit/>
          </a:bodyPr>
          <a:lstStyle/>
          <a:p>
            <a:pPr>
              <a:lnSpc>
                <a:spcPts val="7600"/>
              </a:lnSpc>
            </a:pPr>
            <a:r>
              <a:rPr lang="en-CA" sz="6804" b="1">
                <a:solidFill>
                  <a:srgbClr val="1D1D23"/>
                </a:solidFill>
                <a:latin typeface="Verdana Bold"/>
                <a:cs typeface="Verdana Bold"/>
              </a:rPr>
              <a:t>Perbedaan</a:t>
            </a:r>
          </a:p>
          <a:p>
            <a:pPr>
              <a:lnSpc>
                <a:spcPts val="7600"/>
              </a:lnSpc>
            </a:pPr>
            <a:r>
              <a:rPr lang="en-CA" sz="6804" b="1">
                <a:solidFill>
                  <a:srgbClr val="1D1D23"/>
                </a:solidFill>
                <a:latin typeface="Verdana Bold"/>
                <a:cs typeface="Verdana Bold"/>
              </a:rPr>
              <a:t>Data Science</a:t>
            </a:r>
            <a:br>
              <a:rPr lang="en-CA" sz="6794">
                <a:solidFill>
                  <a:srgbClr val="000000"/>
                </a:solidFill>
                <a:latin typeface="Times New Roman"/>
              </a:rPr>
            </a:br>
            <a:r>
              <a:rPr lang="en-CA" sz="6804" b="1">
                <a:solidFill>
                  <a:srgbClr val="1D1D23"/>
                </a:solidFill>
                <a:latin typeface="Verdana Bold"/>
                <a:cs typeface="Verdana Bold"/>
              </a:rPr>
              <a:t>vs. Data</a:t>
            </a:r>
          </a:p>
          <a:p>
            <a:pPr>
              <a:lnSpc>
                <a:spcPts val="7600"/>
              </a:lnSpc>
            </a:pPr>
            <a:endParaRPr lang="en-CA" sz="6794">
              <a:solidFill>
                <a:srgbClr val="000000"/>
              </a:solidFill>
            </a:endParaRPr>
          </a:p>
        </p:txBody>
      </p:sp>
      <p:sp>
        <p:nvSpPr>
          <p:cNvPr id="5" name="TextBox 5"/>
          <p:cNvSpPr txBox="1"/>
          <p:nvPr/>
        </p:nvSpPr>
        <p:spPr>
          <a:xfrm>
            <a:off x="155376" y="4606280"/>
            <a:ext cx="10058400" cy="1966372"/>
          </a:xfrm>
          <a:prstGeom prst="rect">
            <a:avLst/>
          </a:prstGeom>
          <a:noFill/>
        </p:spPr>
        <p:txBody>
          <a:bodyPr vert="horz" wrap="square" lIns="0" tIns="0" rIns="0" bIns="0" rtlCol="0">
            <a:spAutoFit/>
          </a:bodyPr>
          <a:lstStyle/>
          <a:p>
            <a:pPr>
              <a:lnSpc>
                <a:spcPct val="130000"/>
              </a:lnSpc>
            </a:pPr>
            <a:r>
              <a:rPr lang="en-CA" sz="2000" spc="-20">
                <a:solidFill>
                  <a:srgbClr val="282831"/>
                </a:solidFill>
                <a:latin typeface="Trebuchet MS Italic"/>
                <a:cs typeface="Trebuchet MS Italic"/>
              </a:rPr>
              <a:t>Jika baru mengenal dunia data, dua istilah yang mungkin ditemui adalah "</a:t>
            </a:r>
            <a:r>
              <a:rPr lang="en-CA" sz="2000" b="1" spc="-20">
                <a:solidFill>
                  <a:srgbClr val="282831"/>
                </a:solidFill>
                <a:latin typeface="Trebuchet MS Italic"/>
                <a:cs typeface="Trebuchet MS Italic"/>
              </a:rPr>
              <a:t>Data </a:t>
            </a:r>
            <a:r>
              <a:rPr lang="en-CA" sz="2000" b="1" spc="-20">
                <a:solidFill>
                  <a:srgbClr val="282831"/>
                </a:solidFill>
                <a:latin typeface="Trebuchet MS Italic"/>
              </a:rPr>
              <a:t>Science </a:t>
            </a:r>
            <a:r>
              <a:rPr lang="en-CA" sz="2000" spc="-20">
                <a:solidFill>
                  <a:srgbClr val="282831"/>
                </a:solidFill>
                <a:latin typeface="Trebuchet MS Italic"/>
                <a:cs typeface="Trebuchet MS Italic"/>
              </a:rPr>
              <a:t>" dan " </a:t>
            </a:r>
            <a:r>
              <a:rPr lang="en-CA" sz="2000" b="1" spc="-20">
                <a:solidFill>
                  <a:srgbClr val="282831"/>
                </a:solidFill>
                <a:latin typeface="Trebuchet MS Italic"/>
                <a:cs typeface="Trebuchet MS Italic"/>
              </a:rPr>
              <a:t>Data </a:t>
            </a:r>
            <a:r>
              <a:rPr lang="en-CA" sz="2000" b="1" spc="-20">
                <a:solidFill>
                  <a:srgbClr val="282831"/>
                </a:solidFill>
                <a:latin typeface="Trebuchet MS Italic"/>
              </a:rPr>
              <a:t>Analytics </a:t>
            </a:r>
            <a:r>
              <a:rPr lang="en-CA" sz="2000" spc="-20">
                <a:solidFill>
                  <a:srgbClr val="282831"/>
                </a:solidFill>
                <a:latin typeface="Trebuchet MS Italic"/>
              </a:rPr>
              <a:t>"</a:t>
            </a:r>
            <a:r>
              <a:rPr lang="en-CA" sz="2000" spc="-20">
                <a:solidFill>
                  <a:srgbClr val="282831"/>
                </a:solidFill>
                <a:latin typeface="Trebuchet MS Italic"/>
                <a:cs typeface="Trebuchet MS Italic"/>
              </a:rPr>
              <a:t>. </a:t>
            </a:r>
          </a:p>
          <a:p>
            <a:pPr>
              <a:lnSpc>
                <a:spcPct val="130000"/>
              </a:lnSpc>
            </a:pPr>
            <a:r>
              <a:rPr lang="en-CA" sz="2000" spc="-20">
                <a:solidFill>
                  <a:srgbClr val="282831"/>
                </a:solidFill>
                <a:latin typeface="Trebuchet MS Italic"/>
                <a:cs typeface="Trebuchet MS Italic"/>
              </a:rPr>
              <a:t>Meskipun istilah-istilah ini terkait, mereka merujuk pada hal-hal yang berbeda. </a:t>
            </a:r>
          </a:p>
          <a:p>
            <a:pPr>
              <a:lnSpc>
                <a:spcPct val="130000"/>
              </a:lnSpc>
            </a:pPr>
            <a:r>
              <a:rPr lang="en-CA" sz="2000" spc="-20">
                <a:solidFill>
                  <a:srgbClr val="282831"/>
                </a:solidFill>
                <a:latin typeface="Trebuchet MS Italic"/>
                <a:cs typeface="Trebuchet MS Italic"/>
              </a:rPr>
              <a:t>Berikut adalah ikhtisar tentang arti setiap istilah dan bagaimana penerapannya dalam bisnis.</a:t>
            </a:r>
            <a:endParaRPr lang="en-CA" sz="2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6350" y="0"/>
            <a:ext cx="10058400" cy="7772400"/>
          </a:xfrm>
          <a:prstGeom prst="rect">
            <a:avLst/>
          </a:prstGeom>
        </p:spPr>
      </p:pic>
      <p:sp>
        <p:nvSpPr>
          <p:cNvPr id="26" name="TextBox 2"/>
          <p:cNvSpPr txBox="1"/>
          <p:nvPr/>
        </p:nvSpPr>
        <p:spPr>
          <a:xfrm>
            <a:off x="876300" y="1041400"/>
            <a:ext cx="9182100" cy="419100"/>
          </a:xfrm>
          <a:prstGeom prst="rect">
            <a:avLst/>
          </a:prstGeom>
          <a:noFill/>
        </p:spPr>
        <p:txBody>
          <a:bodyPr vert="horz" wrap="none" lIns="0" tIns="0" rIns="0" bIns="0" rtlCol="0">
            <a:spAutoFit/>
          </a:bodyPr>
          <a:lstStyle/>
          <a:p>
            <a:pPr>
              <a:lnSpc>
                <a:spcPts val="2530"/>
              </a:lnSpc>
            </a:pPr>
            <a:r>
              <a:rPr lang="en-CA" sz="2065" b="1" spc="-20">
                <a:solidFill>
                  <a:srgbClr val="1D1D23"/>
                </a:solidFill>
                <a:latin typeface="Verdana Bold"/>
                <a:cs typeface="Verdana Bold"/>
              </a:rPr>
              <a:t>Data Science vs. DataAnalytics</a:t>
            </a:r>
          </a:p>
          <a:p>
            <a:pPr>
              <a:lnSpc>
                <a:spcPts val="2530"/>
              </a:lnSpc>
            </a:pPr>
            <a:endParaRPr lang="en-CA" sz="2210">
              <a:solidFill>
                <a:srgbClr val="000000"/>
              </a:solidFill>
            </a:endParaRPr>
          </a:p>
        </p:txBody>
      </p:sp>
      <p:sp>
        <p:nvSpPr>
          <p:cNvPr id="3" name="TextBox 3"/>
          <p:cNvSpPr txBox="1"/>
          <p:nvPr/>
        </p:nvSpPr>
        <p:spPr>
          <a:xfrm>
            <a:off x="6172200" y="1358900"/>
            <a:ext cx="3886200" cy="355600"/>
          </a:xfrm>
          <a:prstGeom prst="rect">
            <a:avLst/>
          </a:prstGeom>
          <a:noFill/>
        </p:spPr>
        <p:txBody>
          <a:bodyPr vert="horz" wrap="none" lIns="0" tIns="0" rIns="0" bIns="0" rtlCol="0">
            <a:spAutoFit/>
          </a:bodyPr>
          <a:lstStyle/>
          <a:p>
            <a:pPr>
              <a:lnSpc>
                <a:spcPts val="1800"/>
              </a:lnSpc>
            </a:pPr>
            <a:r>
              <a:rPr lang="en-CA" sz="2004" b="1">
                <a:solidFill>
                  <a:srgbClr val="1D1D23"/>
                </a:solidFill>
                <a:latin typeface="Verdana Bold"/>
                <a:cs typeface="Verdana Bold"/>
              </a:rPr>
              <a:t>FACULTY INSIGHT</a:t>
            </a:r>
          </a:p>
          <a:p>
            <a:pPr>
              <a:lnSpc>
                <a:spcPts val="1800"/>
              </a:lnSpc>
            </a:pPr>
            <a:endParaRPr lang="en-CA" sz="1994">
              <a:solidFill>
                <a:srgbClr val="000000"/>
              </a:solidFill>
            </a:endParaRPr>
          </a:p>
        </p:txBody>
      </p:sp>
      <p:sp>
        <p:nvSpPr>
          <p:cNvPr id="13" name="TextBox 13"/>
          <p:cNvSpPr txBox="1"/>
          <p:nvPr/>
        </p:nvSpPr>
        <p:spPr>
          <a:xfrm>
            <a:off x="5778500" y="1727200"/>
            <a:ext cx="4165600" cy="254000"/>
          </a:xfrm>
          <a:prstGeom prst="rect">
            <a:avLst/>
          </a:prstGeom>
          <a:noFill/>
        </p:spPr>
        <p:txBody>
          <a:bodyPr vert="horz" wrap="none" lIns="0" tIns="0" rIns="0" bIns="0" rtlCol="0">
            <a:spAutoFit/>
          </a:bodyPr>
          <a:lstStyle/>
          <a:p>
            <a:pPr>
              <a:lnSpc>
                <a:spcPts val="1100"/>
              </a:lnSpc>
            </a:pPr>
            <a:r>
              <a:rPr lang="en-CA" sz="1032" b="1" spc="-20">
                <a:solidFill>
                  <a:srgbClr val="1D1D23"/>
                </a:solidFill>
                <a:latin typeface="Verdana Bold"/>
                <a:cs typeface="Verdana Bold"/>
              </a:rPr>
              <a:t>Putting Data Analysis toWork</a:t>
            </a:r>
          </a:p>
          <a:p>
            <a:pPr>
              <a:lnSpc>
                <a:spcPts val="1080"/>
              </a:lnSpc>
            </a:pPr>
            <a:endParaRPr lang="en-CA" sz="1202">
              <a:solidFill>
                <a:srgbClr val="000000"/>
              </a:solidFill>
            </a:endParaRPr>
          </a:p>
        </p:txBody>
      </p:sp>
      <p:sp>
        <p:nvSpPr>
          <p:cNvPr id="24" name="TextBox 24"/>
          <p:cNvSpPr txBox="1"/>
          <p:nvPr/>
        </p:nvSpPr>
        <p:spPr>
          <a:xfrm>
            <a:off x="901700" y="7048500"/>
            <a:ext cx="31623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Trebuchet MS"/>
                <a:cs typeface="Trebuchet MS"/>
              </a:rPr>
              <a:t>DataScience vs.DataAnalytics: What’s the Difference?</a:t>
            </a:r>
          </a:p>
          <a:p>
            <a:pPr>
              <a:lnSpc>
                <a:spcPts val="1150"/>
              </a:lnSpc>
            </a:pPr>
            <a:endParaRPr lang="en-CA" sz="1007">
              <a:solidFill>
                <a:srgbClr val="282831"/>
              </a:solidFill>
              <a:latin typeface="Trebuchet MS"/>
              <a:cs typeface="Trebuchet MS"/>
            </a:endParaRPr>
          </a:p>
        </p:txBody>
      </p:sp>
      <p:sp>
        <p:nvSpPr>
          <p:cNvPr id="25" name="TextBox 25"/>
          <p:cNvSpPr txBox="1"/>
          <p:nvPr/>
        </p:nvSpPr>
        <p:spPr>
          <a:xfrm>
            <a:off x="9080500" y="7048500"/>
            <a:ext cx="2540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4</a:t>
            </a:r>
          </a:p>
          <a:p>
            <a:pPr>
              <a:lnSpc>
                <a:spcPts val="1150"/>
              </a:lnSpc>
            </a:pPr>
            <a:endParaRPr lang="en-CA" sz="1007">
              <a:solidFill>
                <a:srgbClr val="282831"/>
              </a:solidFill>
              <a:latin typeface="Calibri"/>
              <a:cs typeface="Calibri"/>
            </a:endParaRPr>
          </a:p>
        </p:txBody>
      </p:sp>
      <p:sp>
        <p:nvSpPr>
          <p:cNvPr id="27" name="TextBox 26">
            <a:extLst>
              <a:ext uri="{FF2B5EF4-FFF2-40B4-BE49-F238E27FC236}">
                <a16:creationId xmlns:a16="http://schemas.microsoft.com/office/drawing/2014/main" id="{CDA5A0CD-DF3D-48E3-98DE-E0B5EEB75E2C}"/>
              </a:ext>
            </a:extLst>
          </p:cNvPr>
          <p:cNvSpPr txBox="1"/>
          <p:nvPr/>
        </p:nvSpPr>
        <p:spPr>
          <a:xfrm>
            <a:off x="294967" y="1864473"/>
            <a:ext cx="4991596" cy="1015663"/>
          </a:xfrm>
          <a:prstGeom prst="rect">
            <a:avLst/>
          </a:prstGeom>
          <a:noFill/>
        </p:spPr>
        <p:txBody>
          <a:bodyPr wrap="square" rtlCol="0">
            <a:spAutoFit/>
          </a:bodyPr>
          <a:lstStyle/>
          <a:p>
            <a:r>
              <a:rPr lang="en-CA" sz="2000" b="1" spc="-20">
                <a:solidFill>
                  <a:srgbClr val="1D1D23"/>
                </a:solidFill>
                <a:latin typeface="Verdana Bold"/>
                <a:cs typeface="Verdana Bold"/>
              </a:rPr>
              <a:t>Data Science </a:t>
            </a:r>
            <a:r>
              <a:rPr lang="en-ID" sz="2000"/>
              <a:t>adalah proses membangun, membersihkan, dan menyusun kumpulan data untuk menganalisis dan mengekstrak makna.</a:t>
            </a:r>
          </a:p>
        </p:txBody>
      </p:sp>
      <p:sp>
        <p:nvSpPr>
          <p:cNvPr id="28" name="TextBox 27">
            <a:extLst>
              <a:ext uri="{FF2B5EF4-FFF2-40B4-BE49-F238E27FC236}">
                <a16:creationId xmlns:a16="http://schemas.microsoft.com/office/drawing/2014/main" id="{47D0C55F-E9E7-45CE-8D55-280DFC2B225E}"/>
              </a:ext>
            </a:extLst>
          </p:cNvPr>
          <p:cNvSpPr txBox="1"/>
          <p:nvPr/>
        </p:nvSpPr>
        <p:spPr>
          <a:xfrm>
            <a:off x="288677" y="3044505"/>
            <a:ext cx="4991596" cy="1323439"/>
          </a:xfrm>
          <a:prstGeom prst="rect">
            <a:avLst/>
          </a:prstGeom>
          <a:noFill/>
        </p:spPr>
        <p:txBody>
          <a:bodyPr wrap="square" rtlCol="0">
            <a:spAutoFit/>
          </a:bodyPr>
          <a:lstStyle/>
          <a:p>
            <a:r>
              <a:rPr lang="en-CA" sz="2000" b="1" spc="-20">
                <a:solidFill>
                  <a:srgbClr val="1D1D23"/>
                </a:solidFill>
                <a:latin typeface="Verdana Bold"/>
                <a:cs typeface="Verdana Bold"/>
              </a:rPr>
              <a:t>Data Analytics </a:t>
            </a:r>
            <a:r>
              <a:rPr lang="en-ID" sz="2000"/>
              <a:t>adalah mengacu pada proses dan praktik menganalisis data untuk menjawab pertanyaan, mengekstrak wawasan, dan mengidentifikasi tren.</a:t>
            </a:r>
          </a:p>
        </p:txBody>
      </p:sp>
      <p:sp>
        <p:nvSpPr>
          <p:cNvPr id="29" name="TextBox 28">
            <a:extLst>
              <a:ext uri="{FF2B5EF4-FFF2-40B4-BE49-F238E27FC236}">
                <a16:creationId xmlns:a16="http://schemas.microsoft.com/office/drawing/2014/main" id="{A58AB74A-9221-4A92-A35D-7A9A35B9956D}"/>
              </a:ext>
            </a:extLst>
          </p:cNvPr>
          <p:cNvSpPr txBox="1"/>
          <p:nvPr/>
        </p:nvSpPr>
        <p:spPr>
          <a:xfrm>
            <a:off x="255338" y="4655406"/>
            <a:ext cx="5268168" cy="1200329"/>
          </a:xfrm>
          <a:prstGeom prst="rect">
            <a:avLst/>
          </a:prstGeom>
          <a:noFill/>
        </p:spPr>
        <p:txBody>
          <a:bodyPr wrap="square" rtlCol="0">
            <a:spAutoFit/>
          </a:bodyPr>
          <a:lstStyle/>
          <a:p>
            <a:r>
              <a:rPr lang="en-CA" sz="1800" spc="-20">
                <a:solidFill>
                  <a:srgbClr val="1D1D23"/>
                </a:solidFill>
                <a:latin typeface="Times New Roman" panose="02020603050405020304" pitchFamily="18" charset="0"/>
                <a:cs typeface="Times New Roman" panose="02020603050405020304" pitchFamily="18" charset="0"/>
              </a:rPr>
              <a:t>Data Science dianggap sebagai pendahulu analisis data </a:t>
            </a:r>
          </a:p>
          <a:p>
            <a:r>
              <a:rPr lang="en-CA" sz="1800" spc="-20">
                <a:solidFill>
                  <a:srgbClr val="1D1D23"/>
                </a:solidFill>
                <a:latin typeface="Times New Roman" panose="02020603050405020304" pitchFamily="18" charset="0"/>
                <a:cs typeface="Times New Roman" panose="02020603050405020304" pitchFamily="18" charset="0"/>
              </a:rPr>
              <a:t>Jika kumpulan data tidak terstruktur, tidak bersih, dan kacau, bagaimana dapat menarik kesimpulan yang akurat dan berwawasan luas.</a:t>
            </a:r>
            <a:endParaRPr lang="en-ID">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47E6C51-F6D3-4576-BB59-ECC5DD16CF01}"/>
              </a:ext>
            </a:extLst>
          </p:cNvPr>
          <p:cNvSpPr txBox="1"/>
          <p:nvPr/>
        </p:nvSpPr>
        <p:spPr>
          <a:xfrm>
            <a:off x="5519564" y="1943348"/>
            <a:ext cx="3560936" cy="3416320"/>
          </a:xfrm>
          <a:prstGeom prst="rect">
            <a:avLst/>
          </a:prstGeom>
          <a:noFill/>
        </p:spPr>
        <p:txBody>
          <a:bodyPr wrap="square" rtlCol="0">
            <a:spAutoFit/>
          </a:bodyPr>
          <a:lstStyle/>
          <a:p>
            <a:r>
              <a:rPr lang="en-ID" sz="1200"/>
              <a:t>Profesor HBS Janice Hammond, yang mengajar kursus online Analisis Bisnis, meminta para profesional untuk memanfaatkan kekuatan analisis data dalam wawancara sebelumnya “Setiap kali Anda melakukan analisis, Anda tidak hanya mengatakan, 'Oh, jawabannya adalah 17. Saya sudah selesai ,'" dia berkata. “Anda perlu bertanya, 'Apa yang dapat saya pelajari dari hasil analisis ini tentang konteks yang mendasarinya, tentang persaingan, tentang pelanggan, tentang pemasok?' Manajer harus menanyakan hal-hal seperti, 'Bagaimana hasil analisis ini memvalidasi atau memperkuat hipotesis yang saya miliki? sebelum saya melakukan analisis?' Sama pentingnya untuk bertanya, 'Apa yang saya pelajari yang meniadakan atau mempertanyakan asumsi yang saya buat dalam analisis?' Setiap analisis harus menjadi lingkaran umpan balik yang memperdalam pembelajaran Anda.”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35" name="TextBox 2"/>
          <p:cNvSpPr txBox="1"/>
          <p:nvPr/>
        </p:nvSpPr>
        <p:spPr>
          <a:xfrm>
            <a:off x="901700" y="698500"/>
            <a:ext cx="3596177" cy="641201"/>
          </a:xfrm>
          <a:prstGeom prst="rect">
            <a:avLst/>
          </a:prstGeom>
          <a:noFill/>
        </p:spPr>
        <p:txBody>
          <a:bodyPr vert="horz" wrap="none" lIns="0" tIns="0" rIns="0" bIns="0" rtlCol="0">
            <a:spAutoFit/>
          </a:bodyPr>
          <a:lstStyle/>
          <a:p>
            <a:pPr>
              <a:lnSpc>
                <a:spcPts val="2530"/>
              </a:lnSpc>
            </a:pPr>
            <a:r>
              <a:rPr lang="en-CA" sz="2065" b="1" spc="-30">
                <a:solidFill>
                  <a:srgbClr val="1D1D23"/>
                </a:solidFill>
                <a:latin typeface="Verdana Bold"/>
                <a:cs typeface="Verdana Bold"/>
              </a:rPr>
              <a:t>Data Science in Business</a:t>
            </a:r>
          </a:p>
          <a:p>
            <a:pPr>
              <a:lnSpc>
                <a:spcPts val="2530"/>
              </a:lnSpc>
            </a:pPr>
            <a:endParaRPr lang="en-CA" sz="2210">
              <a:solidFill>
                <a:srgbClr val="000000"/>
              </a:solidFill>
            </a:endParaRPr>
          </a:p>
        </p:txBody>
      </p:sp>
      <p:sp>
        <p:nvSpPr>
          <p:cNvPr id="6" name="TextBox 6"/>
          <p:cNvSpPr txBox="1"/>
          <p:nvPr/>
        </p:nvSpPr>
        <p:spPr>
          <a:xfrm>
            <a:off x="305061" y="2235943"/>
            <a:ext cx="2195794" cy="359073"/>
          </a:xfrm>
          <a:prstGeom prst="rect">
            <a:avLst/>
          </a:prstGeom>
          <a:noFill/>
        </p:spPr>
        <p:txBody>
          <a:bodyPr vert="horz" wrap="none" lIns="0" tIns="0" rIns="0" bIns="0" rtlCol="0">
            <a:spAutoFit/>
          </a:bodyPr>
          <a:lstStyle/>
          <a:p>
            <a:pPr>
              <a:lnSpc>
                <a:spcPts val="1400"/>
              </a:lnSpc>
              <a:tabLst>
                <a:tab pos="215900" algn="l"/>
              </a:tabLst>
            </a:pPr>
            <a:r>
              <a:rPr lang="en-CA" sz="1139" spc="-10">
                <a:solidFill>
                  <a:srgbClr val="000000"/>
                </a:solidFill>
                <a:latin typeface="Trebuchet MS"/>
                <a:cs typeface="Trebuchet MS"/>
              </a:rPr>
              <a:t>•</a:t>
            </a:r>
            <a:r>
              <a:rPr lang="en-CA" sz="1149" b="1" spc="-10">
                <a:solidFill>
                  <a:srgbClr val="000000"/>
                </a:solidFill>
                <a:latin typeface="Verdana Bold"/>
                <a:cs typeface="Verdana Bold"/>
              </a:rPr>
              <a:t>	Gain customer insights: </a:t>
            </a:r>
            <a:endParaRPr lang="en-CA" sz="1139" spc="-10">
              <a:solidFill>
                <a:srgbClr val="000000"/>
              </a:solidFill>
              <a:latin typeface="Trebuchet MS"/>
              <a:cs typeface="Trebuchet MS"/>
            </a:endParaRPr>
          </a:p>
          <a:p>
            <a:pPr>
              <a:lnSpc>
                <a:spcPts val="1380"/>
              </a:lnSpc>
            </a:pPr>
            <a:endParaRPr lang="en-CA" sz="1200">
              <a:solidFill>
                <a:srgbClr val="000000"/>
              </a:solidFill>
            </a:endParaRPr>
          </a:p>
        </p:txBody>
      </p:sp>
      <p:sp>
        <p:nvSpPr>
          <p:cNvPr id="9" name="TextBox 9"/>
          <p:cNvSpPr txBox="1"/>
          <p:nvPr/>
        </p:nvSpPr>
        <p:spPr>
          <a:xfrm>
            <a:off x="330153" y="3081708"/>
            <a:ext cx="1693733" cy="359073"/>
          </a:xfrm>
          <a:prstGeom prst="rect">
            <a:avLst/>
          </a:prstGeom>
          <a:noFill/>
        </p:spPr>
        <p:txBody>
          <a:bodyPr vert="horz" wrap="none" lIns="0" tIns="0" rIns="0" bIns="0" rtlCol="0">
            <a:spAutoFit/>
          </a:bodyPr>
          <a:lstStyle/>
          <a:p>
            <a:pPr>
              <a:lnSpc>
                <a:spcPts val="1400"/>
              </a:lnSpc>
              <a:tabLst>
                <a:tab pos="215900" algn="l"/>
              </a:tabLst>
            </a:pPr>
            <a:r>
              <a:rPr lang="en-CA" sz="1139" spc="-10">
                <a:solidFill>
                  <a:srgbClr val="000000"/>
                </a:solidFill>
                <a:latin typeface="Trebuchet MS"/>
                <a:cs typeface="Trebuchet MS"/>
              </a:rPr>
              <a:t>•</a:t>
            </a:r>
            <a:r>
              <a:rPr lang="en-CA" sz="1149" b="1" spc="-10">
                <a:solidFill>
                  <a:srgbClr val="000000"/>
                </a:solidFill>
                <a:latin typeface="Verdana Bold"/>
                <a:cs typeface="Verdana Bold"/>
              </a:rPr>
              <a:t>	Increase security:</a:t>
            </a:r>
            <a:endParaRPr lang="en-CA" sz="1139" spc="-10">
              <a:solidFill>
                <a:srgbClr val="000000"/>
              </a:solidFill>
              <a:latin typeface="Trebuchet MS"/>
              <a:cs typeface="Trebuchet MS"/>
            </a:endParaRPr>
          </a:p>
          <a:p>
            <a:pPr>
              <a:lnSpc>
                <a:spcPts val="1380"/>
              </a:lnSpc>
            </a:pPr>
            <a:endParaRPr lang="en-CA" sz="1200">
              <a:solidFill>
                <a:srgbClr val="000000"/>
              </a:solidFill>
            </a:endParaRPr>
          </a:p>
        </p:txBody>
      </p:sp>
      <p:sp>
        <p:nvSpPr>
          <p:cNvPr id="13" name="TextBox 13"/>
          <p:cNvSpPr txBox="1"/>
          <p:nvPr/>
        </p:nvSpPr>
        <p:spPr>
          <a:xfrm>
            <a:off x="274444" y="4062992"/>
            <a:ext cx="2257028" cy="359073"/>
          </a:xfrm>
          <a:prstGeom prst="rect">
            <a:avLst/>
          </a:prstGeom>
          <a:noFill/>
        </p:spPr>
        <p:txBody>
          <a:bodyPr vert="horz" wrap="none" lIns="0" tIns="0" rIns="0" bIns="0" rtlCol="0">
            <a:spAutoFit/>
          </a:bodyPr>
          <a:lstStyle/>
          <a:p>
            <a:pPr>
              <a:lnSpc>
                <a:spcPts val="1400"/>
              </a:lnSpc>
              <a:tabLst>
                <a:tab pos="215900" algn="l"/>
              </a:tabLst>
            </a:pPr>
            <a:r>
              <a:rPr lang="en-CA" sz="1139" spc="-10">
                <a:solidFill>
                  <a:srgbClr val="000000"/>
                </a:solidFill>
                <a:latin typeface="Trebuchet MS"/>
                <a:cs typeface="Trebuchet MS"/>
              </a:rPr>
              <a:t>•</a:t>
            </a:r>
            <a:r>
              <a:rPr lang="en-CA" sz="1149" b="1" spc="-10">
                <a:solidFill>
                  <a:srgbClr val="000000"/>
                </a:solidFill>
                <a:latin typeface="Verdana Bold"/>
                <a:cs typeface="Verdana Bold"/>
              </a:rPr>
              <a:t>	Inform internal finances:</a:t>
            </a:r>
            <a:endParaRPr lang="en-CA" sz="1139" spc="-10">
              <a:solidFill>
                <a:srgbClr val="000000"/>
              </a:solidFill>
              <a:latin typeface="Trebuchet MS"/>
              <a:cs typeface="Trebuchet MS"/>
            </a:endParaRPr>
          </a:p>
          <a:p>
            <a:pPr>
              <a:lnSpc>
                <a:spcPts val="1380"/>
              </a:lnSpc>
            </a:pPr>
            <a:endParaRPr lang="en-CA" sz="1200">
              <a:solidFill>
                <a:srgbClr val="000000"/>
              </a:solidFill>
            </a:endParaRPr>
          </a:p>
        </p:txBody>
      </p:sp>
      <p:sp>
        <p:nvSpPr>
          <p:cNvPr id="16" name="TextBox 16"/>
          <p:cNvSpPr txBox="1"/>
          <p:nvPr/>
        </p:nvSpPr>
        <p:spPr>
          <a:xfrm>
            <a:off x="274444" y="5260472"/>
            <a:ext cx="2425344" cy="359073"/>
          </a:xfrm>
          <a:prstGeom prst="rect">
            <a:avLst/>
          </a:prstGeom>
          <a:noFill/>
        </p:spPr>
        <p:txBody>
          <a:bodyPr vert="horz" wrap="none" lIns="0" tIns="0" rIns="0" bIns="0" rtlCol="0">
            <a:spAutoFit/>
          </a:bodyPr>
          <a:lstStyle/>
          <a:p>
            <a:pPr>
              <a:lnSpc>
                <a:spcPts val="1400"/>
              </a:lnSpc>
              <a:tabLst>
                <a:tab pos="215900" algn="l"/>
              </a:tabLst>
            </a:pPr>
            <a:r>
              <a:rPr lang="en-CA" sz="1142">
                <a:solidFill>
                  <a:srgbClr val="000000"/>
                </a:solidFill>
                <a:latin typeface="Trebuchet MS"/>
                <a:cs typeface="Trebuchet MS"/>
              </a:rPr>
              <a:t>•</a:t>
            </a:r>
            <a:r>
              <a:rPr lang="en-CA" sz="1152" b="1" spc="-10">
                <a:solidFill>
                  <a:srgbClr val="000000"/>
                </a:solidFill>
                <a:latin typeface="Verdana Bold"/>
                <a:cs typeface="Verdana Bold"/>
              </a:rPr>
              <a:t>	Streamline manufacturing:</a:t>
            </a:r>
            <a:endParaRPr lang="en-CA" sz="1142" spc="-10">
              <a:solidFill>
                <a:srgbClr val="000000"/>
              </a:solidFill>
              <a:latin typeface="Trebuchet MS"/>
              <a:cs typeface="Trebuchet MS"/>
            </a:endParaRPr>
          </a:p>
          <a:p>
            <a:pPr>
              <a:lnSpc>
                <a:spcPts val="1380"/>
              </a:lnSpc>
            </a:pPr>
            <a:endParaRPr lang="en-CA" sz="1202">
              <a:solidFill>
                <a:srgbClr val="000000"/>
              </a:solidFill>
            </a:endParaRPr>
          </a:p>
        </p:txBody>
      </p:sp>
      <p:sp>
        <p:nvSpPr>
          <p:cNvPr id="22" name="TextBox 22"/>
          <p:cNvSpPr txBox="1"/>
          <p:nvPr/>
        </p:nvSpPr>
        <p:spPr>
          <a:xfrm>
            <a:off x="369629" y="6426668"/>
            <a:ext cx="2609369" cy="359073"/>
          </a:xfrm>
          <a:prstGeom prst="rect">
            <a:avLst/>
          </a:prstGeom>
          <a:noFill/>
        </p:spPr>
        <p:txBody>
          <a:bodyPr vert="horz" wrap="none" lIns="0" tIns="0" rIns="0" bIns="0" rtlCol="0">
            <a:spAutoFit/>
          </a:bodyPr>
          <a:lstStyle/>
          <a:p>
            <a:pPr>
              <a:lnSpc>
                <a:spcPts val="1400"/>
              </a:lnSpc>
              <a:tabLst>
                <a:tab pos="215900" algn="l"/>
              </a:tabLst>
            </a:pPr>
            <a:r>
              <a:rPr lang="en-CA" sz="1139" spc="-10">
                <a:solidFill>
                  <a:srgbClr val="000000"/>
                </a:solidFill>
                <a:latin typeface="Trebuchet MS"/>
                <a:cs typeface="Trebuchet MS"/>
              </a:rPr>
              <a:t>•</a:t>
            </a:r>
            <a:r>
              <a:rPr lang="en-CA" sz="1149" b="1" spc="-10">
                <a:solidFill>
                  <a:srgbClr val="000000"/>
                </a:solidFill>
                <a:latin typeface="Verdana Bold"/>
                <a:cs typeface="Verdana Bold"/>
              </a:rPr>
              <a:t>	Predict future market trends:</a:t>
            </a:r>
            <a:endParaRPr lang="en-CA" sz="1139" spc="-10">
              <a:solidFill>
                <a:srgbClr val="000000"/>
              </a:solidFill>
              <a:latin typeface="Trebuchet MS"/>
              <a:cs typeface="Trebuchet MS"/>
            </a:endParaRPr>
          </a:p>
          <a:p>
            <a:pPr>
              <a:lnSpc>
                <a:spcPts val="1380"/>
              </a:lnSpc>
            </a:pPr>
            <a:endParaRPr lang="en-CA" sz="1200">
              <a:solidFill>
                <a:srgbClr val="000000"/>
              </a:solidFill>
            </a:endParaRPr>
          </a:p>
        </p:txBody>
      </p:sp>
      <p:sp>
        <p:nvSpPr>
          <p:cNvPr id="31" name="TextBox 31"/>
          <p:cNvSpPr txBox="1"/>
          <p:nvPr/>
        </p:nvSpPr>
        <p:spPr>
          <a:xfrm>
            <a:off x="7645400" y="4635500"/>
            <a:ext cx="2298700" cy="254000"/>
          </a:xfrm>
          <a:prstGeom prst="rect">
            <a:avLst/>
          </a:prstGeom>
          <a:noFill/>
        </p:spPr>
        <p:txBody>
          <a:bodyPr vert="horz" wrap="none" lIns="0" tIns="0" rIns="0" bIns="0" rtlCol="0">
            <a:spAutoFit/>
          </a:bodyPr>
          <a:lstStyle/>
          <a:p>
            <a:pPr>
              <a:lnSpc>
                <a:spcPts val="1400"/>
              </a:lnSpc>
            </a:pPr>
            <a:r>
              <a:rPr lang="en-CA" sz="1149" b="1">
                <a:solidFill>
                  <a:srgbClr val="1D1D23"/>
                </a:solidFill>
                <a:latin typeface="Verdana Bold"/>
                <a:cs typeface="Verdana Bold"/>
              </a:rPr>
              <a:t>Bamidele Ajisogun</a:t>
            </a:r>
          </a:p>
          <a:p>
            <a:pPr>
              <a:lnSpc>
                <a:spcPts val="1380"/>
              </a:lnSpc>
            </a:pPr>
            <a:endParaRPr lang="en-CA" sz="1200">
              <a:solidFill>
                <a:srgbClr val="000000"/>
              </a:solidFill>
            </a:endParaRPr>
          </a:p>
        </p:txBody>
      </p:sp>
      <p:sp>
        <p:nvSpPr>
          <p:cNvPr id="32" name="TextBox 32"/>
          <p:cNvSpPr txBox="1"/>
          <p:nvPr/>
        </p:nvSpPr>
        <p:spPr>
          <a:xfrm>
            <a:off x="7645400" y="4800600"/>
            <a:ext cx="2298700" cy="254000"/>
          </a:xfrm>
          <a:prstGeom prst="rect">
            <a:avLst/>
          </a:prstGeom>
          <a:noFill/>
        </p:spPr>
        <p:txBody>
          <a:bodyPr vert="horz" wrap="none" lIns="0" tIns="0" rIns="0" bIns="0" rtlCol="0">
            <a:spAutoFit/>
          </a:bodyPr>
          <a:lstStyle/>
          <a:p>
            <a:pPr>
              <a:lnSpc>
                <a:spcPts val="1400"/>
              </a:lnSpc>
            </a:pPr>
            <a:r>
              <a:rPr lang="en-CA" sz="1139" spc="-10">
                <a:solidFill>
                  <a:srgbClr val="1D1D23"/>
                </a:solidFill>
                <a:latin typeface="Trebuchet MS"/>
                <a:cs typeface="Trebuchet MS"/>
              </a:rPr>
              <a:t>Data Science for</a:t>
            </a:r>
          </a:p>
          <a:p>
            <a:pPr>
              <a:lnSpc>
                <a:spcPts val="1380"/>
              </a:lnSpc>
            </a:pPr>
            <a:endParaRPr lang="en-CA" sz="1200">
              <a:solidFill>
                <a:srgbClr val="000000"/>
              </a:solidFill>
            </a:endParaRPr>
          </a:p>
        </p:txBody>
      </p:sp>
      <p:sp>
        <p:nvSpPr>
          <p:cNvPr id="33" name="TextBox 33"/>
          <p:cNvSpPr txBox="1"/>
          <p:nvPr/>
        </p:nvSpPr>
        <p:spPr>
          <a:xfrm>
            <a:off x="7645400" y="4991100"/>
            <a:ext cx="2298700" cy="254000"/>
          </a:xfrm>
          <a:prstGeom prst="rect">
            <a:avLst/>
          </a:prstGeom>
          <a:noFill/>
        </p:spPr>
        <p:txBody>
          <a:bodyPr vert="horz" wrap="none" lIns="0" tIns="0" rIns="0" bIns="0" rtlCol="0">
            <a:spAutoFit/>
          </a:bodyPr>
          <a:lstStyle/>
          <a:p>
            <a:pPr>
              <a:lnSpc>
                <a:spcPts val="1400"/>
              </a:lnSpc>
            </a:pPr>
            <a:r>
              <a:rPr lang="en-CA" sz="1142" spc="-10">
                <a:solidFill>
                  <a:srgbClr val="1D1D23"/>
                </a:solidFill>
                <a:latin typeface="Trebuchet MS"/>
                <a:cs typeface="Trebuchet MS"/>
              </a:rPr>
              <a:t>Business  Participant</a:t>
            </a:r>
          </a:p>
          <a:p>
            <a:pPr>
              <a:lnSpc>
                <a:spcPts val="1380"/>
              </a:lnSpc>
            </a:pPr>
            <a:endParaRPr lang="en-CA" sz="1202">
              <a:solidFill>
                <a:srgbClr val="000000"/>
              </a:solidFill>
            </a:endParaRPr>
          </a:p>
        </p:txBody>
      </p:sp>
      <p:sp>
        <p:nvSpPr>
          <p:cNvPr id="34" name="TextBox 34"/>
          <p:cNvSpPr txBox="1"/>
          <p:nvPr/>
        </p:nvSpPr>
        <p:spPr>
          <a:xfrm>
            <a:off x="901700" y="7429500"/>
            <a:ext cx="91567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Trebuchet MS"/>
                <a:cs typeface="Trebuchet MS"/>
              </a:rPr>
              <a:t>DataScience vs.DataAnalytics: What’s the Difference?</a:t>
            </a:r>
          </a:p>
          <a:p>
            <a:pPr>
              <a:lnSpc>
                <a:spcPts val="1150"/>
              </a:lnSpc>
            </a:pPr>
            <a:endParaRPr lang="en-CA" sz="1007">
              <a:solidFill>
                <a:srgbClr val="000000"/>
              </a:solidFill>
            </a:endParaRPr>
          </a:p>
        </p:txBody>
      </p:sp>
      <p:sp>
        <p:nvSpPr>
          <p:cNvPr id="36" name="TextBox 35">
            <a:extLst>
              <a:ext uri="{FF2B5EF4-FFF2-40B4-BE49-F238E27FC236}">
                <a16:creationId xmlns:a16="http://schemas.microsoft.com/office/drawing/2014/main" id="{0B773DB0-25F8-4112-BA7C-48119CB66649}"/>
              </a:ext>
            </a:extLst>
          </p:cNvPr>
          <p:cNvSpPr txBox="1"/>
          <p:nvPr/>
        </p:nvSpPr>
        <p:spPr>
          <a:xfrm>
            <a:off x="145461" y="1042546"/>
            <a:ext cx="6996732" cy="1169551"/>
          </a:xfrm>
          <a:prstGeom prst="rect">
            <a:avLst/>
          </a:prstGeom>
          <a:noFill/>
        </p:spPr>
        <p:txBody>
          <a:bodyPr wrap="square" rtlCol="0">
            <a:spAutoFit/>
          </a:bodyPr>
          <a:lstStyle/>
          <a:p>
            <a:r>
              <a:rPr lang="en-ID" sz="1400"/>
              <a:t>Dalam bisnis, ilmu data digunakan untuk mengumpulkan, mengatur, dan memelihara data—seringkali untuk menulis algoritme yang memungkinkan analisis skala besar. Ketika dirancang dengan benar dan diuji secara menyeluruh, algoritma dapat menangkap informasi atau tren yang dilewatkan oleh manusia. Algoritma juga dapat secara signifikan mempercepat proses pengumpulan dan analisis data. Anda dapat menggunakan ilmu data untuk:</a:t>
            </a:r>
          </a:p>
        </p:txBody>
      </p:sp>
      <p:sp>
        <p:nvSpPr>
          <p:cNvPr id="37" name="TextBox 36">
            <a:extLst>
              <a:ext uri="{FF2B5EF4-FFF2-40B4-BE49-F238E27FC236}">
                <a16:creationId xmlns:a16="http://schemas.microsoft.com/office/drawing/2014/main" id="{5A26F075-67CC-4FF8-8B4F-CDE3F7FB9143}"/>
              </a:ext>
            </a:extLst>
          </p:cNvPr>
          <p:cNvSpPr txBox="1"/>
          <p:nvPr/>
        </p:nvSpPr>
        <p:spPr>
          <a:xfrm>
            <a:off x="522722" y="2389066"/>
            <a:ext cx="6852716" cy="646331"/>
          </a:xfrm>
          <a:prstGeom prst="rect">
            <a:avLst/>
          </a:prstGeom>
          <a:noFill/>
        </p:spPr>
        <p:txBody>
          <a:bodyPr wrap="square" rtlCol="0">
            <a:spAutoFit/>
          </a:bodyPr>
          <a:lstStyle/>
          <a:p>
            <a:r>
              <a:rPr lang="en-ID" sz="1200"/>
              <a:t>Data tentang pelanggan dapat mengungkapkan detail tentang kebiasaan, demografi, preferensi, dan aspirasi mereka. Pemahaman dasar ilmu data dapat membantu memahami dan memanfaatkannya untuk meningkatkan pengalaman pengguna dan menginformasikan upaya penargetan ulang.</a:t>
            </a:r>
          </a:p>
        </p:txBody>
      </p:sp>
      <p:sp>
        <p:nvSpPr>
          <p:cNvPr id="38" name="TextBox 37">
            <a:extLst>
              <a:ext uri="{FF2B5EF4-FFF2-40B4-BE49-F238E27FC236}">
                <a16:creationId xmlns:a16="http://schemas.microsoft.com/office/drawing/2014/main" id="{C6A197E1-7A81-4331-AD90-AF1ED2948CFA}"/>
              </a:ext>
            </a:extLst>
          </p:cNvPr>
          <p:cNvSpPr txBox="1"/>
          <p:nvPr/>
        </p:nvSpPr>
        <p:spPr>
          <a:xfrm>
            <a:off x="463817" y="3340927"/>
            <a:ext cx="6852716" cy="646331"/>
          </a:xfrm>
          <a:prstGeom prst="rect">
            <a:avLst/>
          </a:prstGeom>
          <a:noFill/>
        </p:spPr>
        <p:txBody>
          <a:bodyPr wrap="square" rtlCol="0">
            <a:spAutoFit/>
          </a:bodyPr>
          <a:lstStyle/>
          <a:p>
            <a:r>
              <a:rPr lang="en-ID" sz="1200"/>
              <a:t>dapat menggunakan ilmu data untuk meningkatkan keamanan bisnis dan melindungi informasi sensitif. Misalnya, algoritme pembelajaran mesin dapat mendeteksi penipuan bank lebih cepat dan lebih akurat daripada manusia, hanya karena volume data yang dihasilkan setiap hari..</a:t>
            </a:r>
          </a:p>
        </p:txBody>
      </p:sp>
      <p:sp>
        <p:nvSpPr>
          <p:cNvPr id="39" name="TextBox 38">
            <a:extLst>
              <a:ext uri="{FF2B5EF4-FFF2-40B4-BE49-F238E27FC236}">
                <a16:creationId xmlns:a16="http://schemas.microsoft.com/office/drawing/2014/main" id="{79EAB36D-E485-416C-9B66-297FE2E836C5}"/>
              </a:ext>
            </a:extLst>
          </p:cNvPr>
          <p:cNvSpPr txBox="1"/>
          <p:nvPr/>
        </p:nvSpPr>
        <p:spPr>
          <a:xfrm>
            <a:off x="348680" y="4317876"/>
            <a:ext cx="6996732" cy="830997"/>
          </a:xfrm>
          <a:prstGeom prst="rect">
            <a:avLst/>
          </a:prstGeom>
          <a:noFill/>
        </p:spPr>
        <p:txBody>
          <a:bodyPr wrap="square" rtlCol="0">
            <a:spAutoFit/>
          </a:bodyPr>
          <a:lstStyle/>
          <a:p>
            <a:r>
              <a:rPr lang="en-ID" sz="1200"/>
              <a:t>Tim keuangan organisasi dapat memanfaatkan ilmu data untuk membuat laporan, menghasilkan perkiraan, dan menganalisis tren keuangan. Data tentang arus kas, aset, dan utang perusahaan dikumpulkan secara konstan, yang digunakan analis keuangan untuk mendeteksi tren pertumbuhan atau penurunan keuangan secara manual atau algoritme</a:t>
            </a:r>
          </a:p>
        </p:txBody>
      </p:sp>
      <p:sp>
        <p:nvSpPr>
          <p:cNvPr id="40" name="TextBox 39">
            <a:extLst>
              <a:ext uri="{FF2B5EF4-FFF2-40B4-BE49-F238E27FC236}">
                <a16:creationId xmlns:a16="http://schemas.microsoft.com/office/drawing/2014/main" id="{1069692D-D8F3-45EB-8AF3-DEC7ABB146A3}"/>
              </a:ext>
            </a:extLst>
          </p:cNvPr>
          <p:cNvSpPr txBox="1"/>
          <p:nvPr/>
        </p:nvSpPr>
        <p:spPr>
          <a:xfrm>
            <a:off x="450714" y="5490390"/>
            <a:ext cx="6996732" cy="830997"/>
          </a:xfrm>
          <a:prstGeom prst="rect">
            <a:avLst/>
          </a:prstGeom>
          <a:noFill/>
        </p:spPr>
        <p:txBody>
          <a:bodyPr wrap="square" rtlCol="0">
            <a:spAutoFit/>
          </a:bodyPr>
          <a:lstStyle/>
          <a:p>
            <a:r>
              <a:rPr lang="en-ID" sz="1200"/>
              <a:t>Mesin manufaktur mengumpulkan data dari proses produksi dengan volume tinggi. Jika volume data yang dikumpulkan terlalu tinggi untuk dianalisis secara manual oleh manusia, algoritme dapat ditulis untuk membersihkan, mengurutkan, dan menafsirkannya dengan cepat dan akurat untuk mengumpulkan wawasan yang mendorong peningkatan penghematan biaya.</a:t>
            </a:r>
          </a:p>
        </p:txBody>
      </p:sp>
      <p:sp>
        <p:nvSpPr>
          <p:cNvPr id="41" name="TextBox 40">
            <a:extLst>
              <a:ext uri="{FF2B5EF4-FFF2-40B4-BE49-F238E27FC236}">
                <a16:creationId xmlns:a16="http://schemas.microsoft.com/office/drawing/2014/main" id="{AE221397-4B40-420E-818D-3168AAE93FA2}"/>
              </a:ext>
            </a:extLst>
          </p:cNvPr>
          <p:cNvSpPr txBox="1"/>
          <p:nvPr/>
        </p:nvSpPr>
        <p:spPr>
          <a:xfrm>
            <a:off x="492696" y="6649866"/>
            <a:ext cx="6996732" cy="646331"/>
          </a:xfrm>
          <a:prstGeom prst="rect">
            <a:avLst/>
          </a:prstGeom>
          <a:noFill/>
        </p:spPr>
        <p:txBody>
          <a:bodyPr wrap="square" rtlCol="0">
            <a:spAutoFit/>
          </a:bodyPr>
          <a:lstStyle/>
          <a:p>
            <a:r>
              <a:rPr lang="en-ID" sz="1200"/>
              <a:t>Mengumpulkan dan menganalisis data dalam skala yang lebih besar dapat memungkinkan mengidentifikasi tren yang muncul di pasar. Dengan tetap mengetahui perilaku pasar target, dapat membuat keputusan bisnis yang memungkinkan untuk menjadi yang terdepan.</a:t>
            </a:r>
          </a:p>
        </p:txBody>
      </p:sp>
      <p:sp>
        <p:nvSpPr>
          <p:cNvPr id="42" name="TextBox 41">
            <a:extLst>
              <a:ext uri="{FF2B5EF4-FFF2-40B4-BE49-F238E27FC236}">
                <a16:creationId xmlns:a16="http://schemas.microsoft.com/office/drawing/2014/main" id="{2198C75A-F619-4ECE-89C0-7C0DC6B12EBB}"/>
              </a:ext>
            </a:extLst>
          </p:cNvPr>
          <p:cNvSpPr txBox="1"/>
          <p:nvPr/>
        </p:nvSpPr>
        <p:spPr>
          <a:xfrm>
            <a:off x="7287654" y="2129464"/>
            <a:ext cx="2770746" cy="1754326"/>
          </a:xfrm>
          <a:prstGeom prst="rect">
            <a:avLst/>
          </a:prstGeom>
          <a:noFill/>
        </p:spPr>
        <p:txBody>
          <a:bodyPr wrap="square" rtlCol="0">
            <a:spAutoFit/>
          </a:bodyPr>
          <a:lstStyle/>
          <a:p>
            <a:r>
              <a:rPr lang="en-ID" sz="1200"/>
              <a:t>“Pembelajaran ini sangat berdampak, terutama menggunakan studi kasus dari situasi kehidupan nyata untuk memecahkan masalah yang kompleks dan membingungkan. Hasil dari ini akan membantu meningkatkan keputusan manajerial saya di dalam dan di luar organisasi untuk meminimalkan risiko dan meningkatkan keuntungan.”.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42" name="TextBox 2"/>
          <p:cNvSpPr txBox="1"/>
          <p:nvPr/>
        </p:nvSpPr>
        <p:spPr>
          <a:xfrm>
            <a:off x="863600" y="838200"/>
            <a:ext cx="5410200" cy="469900"/>
          </a:xfrm>
          <a:prstGeom prst="rect">
            <a:avLst/>
          </a:prstGeom>
          <a:noFill/>
        </p:spPr>
        <p:txBody>
          <a:bodyPr vert="horz" wrap="none" lIns="0" tIns="0" rIns="0" bIns="0" rtlCol="0">
            <a:spAutoFit/>
          </a:bodyPr>
          <a:lstStyle/>
          <a:p>
            <a:pPr>
              <a:lnSpc>
                <a:spcPts val="2500"/>
              </a:lnSpc>
            </a:pPr>
            <a:r>
              <a:rPr lang="en-CA" sz="2220" b="1">
                <a:solidFill>
                  <a:srgbClr val="1D1D23"/>
                </a:solidFill>
                <a:latin typeface="Verdana Bold"/>
                <a:cs typeface="Verdana Bold"/>
              </a:rPr>
              <a:t>Data Analytics in Business</a:t>
            </a:r>
          </a:p>
          <a:p>
            <a:pPr>
              <a:lnSpc>
                <a:spcPts val="2530"/>
              </a:lnSpc>
            </a:pPr>
            <a:endParaRPr lang="en-CA" sz="2210">
              <a:solidFill>
                <a:srgbClr val="000000"/>
              </a:solidFill>
            </a:endParaRPr>
          </a:p>
        </p:txBody>
      </p:sp>
      <p:sp>
        <p:nvSpPr>
          <p:cNvPr id="6" name="TextBox 6"/>
          <p:cNvSpPr txBox="1"/>
          <p:nvPr/>
        </p:nvSpPr>
        <p:spPr>
          <a:xfrm>
            <a:off x="192715" y="1903529"/>
            <a:ext cx="2584041" cy="359073"/>
          </a:xfrm>
          <a:prstGeom prst="rect">
            <a:avLst/>
          </a:prstGeom>
          <a:noFill/>
        </p:spPr>
        <p:txBody>
          <a:bodyPr vert="horz" wrap="none" lIns="0" tIns="0" rIns="0" bIns="0" rtlCol="0">
            <a:spAutoFit/>
          </a:bodyPr>
          <a:lstStyle/>
          <a:p>
            <a:pPr>
              <a:lnSpc>
                <a:spcPts val="1400"/>
              </a:lnSpc>
              <a:tabLst>
                <a:tab pos="215900" algn="l"/>
              </a:tabLst>
            </a:pPr>
            <a:r>
              <a:rPr lang="en-CA" sz="1200">
                <a:solidFill>
                  <a:srgbClr val="000000"/>
                </a:solidFill>
                <a:latin typeface="Trebuchet MS"/>
                <a:cs typeface="Trebuchet MS"/>
              </a:rPr>
              <a:t>•</a:t>
            </a:r>
            <a:r>
              <a:rPr lang="en-CA" sz="1210" b="1">
                <a:solidFill>
                  <a:srgbClr val="000000"/>
                </a:solidFill>
                <a:latin typeface="Verdana Bold"/>
                <a:cs typeface="Verdana Bold"/>
              </a:rPr>
              <a:t>	Budgeting and forecasting:</a:t>
            </a:r>
            <a:endParaRPr lang="en-CA" sz="1200">
              <a:solidFill>
                <a:srgbClr val="000000"/>
              </a:solidFill>
              <a:latin typeface="Trebuchet MS"/>
              <a:cs typeface="Trebuchet MS"/>
            </a:endParaRPr>
          </a:p>
          <a:p>
            <a:pPr>
              <a:lnSpc>
                <a:spcPts val="1380"/>
              </a:lnSpc>
            </a:pPr>
            <a:endParaRPr lang="en-CA" sz="1200">
              <a:solidFill>
                <a:srgbClr val="000000"/>
              </a:solidFill>
            </a:endParaRPr>
          </a:p>
        </p:txBody>
      </p:sp>
      <p:sp>
        <p:nvSpPr>
          <p:cNvPr id="10" name="TextBox 10"/>
          <p:cNvSpPr txBox="1"/>
          <p:nvPr/>
        </p:nvSpPr>
        <p:spPr>
          <a:xfrm>
            <a:off x="181430" y="2795134"/>
            <a:ext cx="1845057" cy="179536"/>
          </a:xfrm>
          <a:prstGeom prst="rect">
            <a:avLst/>
          </a:prstGeom>
          <a:noFill/>
        </p:spPr>
        <p:txBody>
          <a:bodyPr vert="horz" wrap="none" lIns="0" tIns="0" rIns="0" bIns="0" rtlCol="0">
            <a:spAutoFit/>
          </a:bodyPr>
          <a:lstStyle/>
          <a:p>
            <a:pPr>
              <a:lnSpc>
                <a:spcPts val="1400"/>
              </a:lnSpc>
              <a:tabLst>
                <a:tab pos="215900" algn="l"/>
              </a:tabLst>
            </a:pPr>
            <a:r>
              <a:rPr lang="en-CA" sz="1200">
                <a:solidFill>
                  <a:srgbClr val="000000"/>
                </a:solidFill>
                <a:latin typeface="Trebuchet MS"/>
                <a:cs typeface="Trebuchet MS"/>
              </a:rPr>
              <a:t>•</a:t>
            </a:r>
            <a:r>
              <a:rPr lang="en-CA" sz="1210" b="1">
                <a:solidFill>
                  <a:srgbClr val="000000"/>
                </a:solidFill>
                <a:latin typeface="Verdana Bold"/>
                <a:cs typeface="Verdana Bold"/>
              </a:rPr>
              <a:t>	Risk management:</a:t>
            </a:r>
            <a:endParaRPr lang="en-CA" sz="1200">
              <a:solidFill>
                <a:srgbClr val="000000"/>
              </a:solidFill>
            </a:endParaRPr>
          </a:p>
        </p:txBody>
      </p:sp>
      <p:sp>
        <p:nvSpPr>
          <p:cNvPr id="14" name="TextBox 14"/>
          <p:cNvSpPr txBox="1"/>
          <p:nvPr/>
        </p:nvSpPr>
        <p:spPr>
          <a:xfrm>
            <a:off x="151482" y="3592862"/>
            <a:ext cx="2031005" cy="359073"/>
          </a:xfrm>
          <a:prstGeom prst="rect">
            <a:avLst/>
          </a:prstGeom>
          <a:noFill/>
        </p:spPr>
        <p:txBody>
          <a:bodyPr vert="horz" wrap="none" lIns="0" tIns="0" rIns="0" bIns="0" rtlCol="0">
            <a:spAutoFit/>
          </a:bodyPr>
          <a:lstStyle/>
          <a:p>
            <a:pPr>
              <a:lnSpc>
                <a:spcPts val="1400"/>
              </a:lnSpc>
              <a:tabLst>
                <a:tab pos="215900" algn="l"/>
              </a:tabLst>
            </a:pPr>
            <a:r>
              <a:rPr lang="en-CA" sz="1200">
                <a:solidFill>
                  <a:srgbClr val="000000"/>
                </a:solidFill>
                <a:latin typeface="Trebuchet MS"/>
                <a:cs typeface="Trebuchet MS"/>
              </a:rPr>
              <a:t>•</a:t>
            </a:r>
            <a:r>
              <a:rPr lang="en-CA" sz="1210" b="1">
                <a:solidFill>
                  <a:srgbClr val="000000"/>
                </a:solidFill>
                <a:latin typeface="Verdana Bold"/>
                <a:cs typeface="Verdana Bold"/>
              </a:rPr>
              <a:t>	Marketing and sales:</a:t>
            </a:r>
            <a:endParaRPr lang="en-CA" sz="1200">
              <a:solidFill>
                <a:srgbClr val="000000"/>
              </a:solidFill>
              <a:latin typeface="Trebuchet MS"/>
              <a:cs typeface="Trebuchet MS"/>
            </a:endParaRPr>
          </a:p>
          <a:p>
            <a:pPr>
              <a:lnSpc>
                <a:spcPts val="1380"/>
              </a:lnSpc>
            </a:pPr>
            <a:endParaRPr lang="en-CA" sz="1200">
              <a:solidFill>
                <a:srgbClr val="000000"/>
              </a:solidFill>
            </a:endParaRPr>
          </a:p>
        </p:txBody>
      </p:sp>
      <p:sp>
        <p:nvSpPr>
          <p:cNvPr id="18" name="TextBox 18"/>
          <p:cNvSpPr txBox="1"/>
          <p:nvPr/>
        </p:nvSpPr>
        <p:spPr>
          <a:xfrm>
            <a:off x="151482" y="4380262"/>
            <a:ext cx="4853893" cy="359073"/>
          </a:xfrm>
          <a:prstGeom prst="rect">
            <a:avLst/>
          </a:prstGeom>
          <a:noFill/>
        </p:spPr>
        <p:txBody>
          <a:bodyPr vert="horz" wrap="none" lIns="0" tIns="0" rIns="0" bIns="0" rtlCol="0">
            <a:spAutoFit/>
          </a:bodyPr>
          <a:lstStyle/>
          <a:p>
            <a:pPr>
              <a:lnSpc>
                <a:spcPts val="1400"/>
              </a:lnSpc>
              <a:tabLst>
                <a:tab pos="215900" algn="l"/>
              </a:tabLst>
            </a:pPr>
            <a:r>
              <a:rPr lang="en-CA" sz="1200">
                <a:solidFill>
                  <a:srgbClr val="000000"/>
                </a:solidFill>
                <a:latin typeface="Trebuchet MS"/>
                <a:cs typeface="Trebuchet MS"/>
              </a:rPr>
              <a:t>•</a:t>
            </a:r>
            <a:r>
              <a:rPr lang="en-CA" sz="1210" b="1">
                <a:solidFill>
                  <a:srgbClr val="000000"/>
                </a:solidFill>
                <a:latin typeface="Verdana Bold"/>
                <a:cs typeface="Verdana Bold"/>
              </a:rPr>
              <a:t>	Product development (or research and development)</a:t>
            </a:r>
          </a:p>
          <a:p>
            <a:pPr>
              <a:lnSpc>
                <a:spcPts val="1380"/>
              </a:lnSpc>
            </a:pPr>
            <a:endParaRPr lang="en-CA" sz="1200">
              <a:solidFill>
                <a:srgbClr val="000000"/>
              </a:solidFill>
            </a:endParaRPr>
          </a:p>
        </p:txBody>
      </p:sp>
      <p:sp>
        <p:nvSpPr>
          <p:cNvPr id="23" name="TextBox 23"/>
          <p:cNvSpPr txBox="1"/>
          <p:nvPr/>
        </p:nvSpPr>
        <p:spPr>
          <a:xfrm>
            <a:off x="6819900" y="863600"/>
            <a:ext cx="3124200" cy="406400"/>
          </a:xfrm>
          <a:prstGeom prst="rect">
            <a:avLst/>
          </a:prstGeom>
          <a:noFill/>
        </p:spPr>
        <p:txBody>
          <a:bodyPr vert="horz" wrap="none" lIns="0" tIns="0" rIns="0" bIns="0" rtlCol="0">
            <a:spAutoFit/>
          </a:bodyPr>
          <a:lstStyle/>
          <a:p>
            <a:pPr>
              <a:lnSpc>
                <a:spcPts val="2300"/>
              </a:lnSpc>
            </a:pPr>
            <a:r>
              <a:rPr lang="en-CA" sz="2004" b="1">
                <a:solidFill>
                  <a:srgbClr val="1D1D23"/>
                </a:solidFill>
                <a:latin typeface="Verdana Bold"/>
                <a:cs typeface="Verdana Bold"/>
              </a:rPr>
              <a:t>BUSINESS</a:t>
            </a:r>
          </a:p>
          <a:p>
            <a:pPr>
              <a:lnSpc>
                <a:spcPts val="2300"/>
              </a:lnSpc>
            </a:pPr>
            <a:endParaRPr lang="en-CA" sz="1994">
              <a:solidFill>
                <a:srgbClr val="000000"/>
              </a:solidFill>
            </a:endParaRPr>
          </a:p>
        </p:txBody>
      </p:sp>
      <p:sp>
        <p:nvSpPr>
          <p:cNvPr id="24" name="TextBox 24"/>
          <p:cNvSpPr txBox="1"/>
          <p:nvPr/>
        </p:nvSpPr>
        <p:spPr>
          <a:xfrm>
            <a:off x="6819900" y="1168400"/>
            <a:ext cx="3124200" cy="406400"/>
          </a:xfrm>
          <a:prstGeom prst="rect">
            <a:avLst/>
          </a:prstGeom>
          <a:noFill/>
        </p:spPr>
        <p:txBody>
          <a:bodyPr vert="horz" wrap="none" lIns="0" tIns="0" rIns="0" bIns="0" rtlCol="0">
            <a:spAutoFit/>
          </a:bodyPr>
          <a:lstStyle/>
          <a:p>
            <a:pPr>
              <a:lnSpc>
                <a:spcPts val="2300"/>
              </a:lnSpc>
            </a:pPr>
            <a:r>
              <a:rPr lang="en-CA" sz="2002" b="1">
                <a:solidFill>
                  <a:srgbClr val="1D1D23"/>
                </a:solidFill>
                <a:latin typeface="Verdana Bold"/>
                <a:cs typeface="Verdana Bold"/>
              </a:rPr>
              <a:t>INSIGHT</a:t>
            </a:r>
          </a:p>
          <a:p>
            <a:pPr>
              <a:lnSpc>
                <a:spcPts val="2300"/>
              </a:lnSpc>
            </a:pPr>
            <a:endParaRPr lang="en-CA" sz="1992">
              <a:solidFill>
                <a:srgbClr val="000000"/>
              </a:solidFill>
            </a:endParaRPr>
          </a:p>
        </p:txBody>
      </p:sp>
      <p:sp>
        <p:nvSpPr>
          <p:cNvPr id="25" name="TextBox 25"/>
          <p:cNvSpPr txBox="1"/>
          <p:nvPr/>
        </p:nvSpPr>
        <p:spPr>
          <a:xfrm>
            <a:off x="6375400" y="1460500"/>
            <a:ext cx="3568700" cy="254000"/>
          </a:xfrm>
          <a:prstGeom prst="rect">
            <a:avLst/>
          </a:prstGeom>
          <a:noFill/>
        </p:spPr>
        <p:txBody>
          <a:bodyPr vert="horz" wrap="none" lIns="0" tIns="0" rIns="0" bIns="0" rtlCol="0">
            <a:spAutoFit/>
          </a:bodyPr>
          <a:lstStyle/>
          <a:p>
            <a:pPr>
              <a:lnSpc>
                <a:spcPts val="1400"/>
              </a:lnSpc>
            </a:pPr>
            <a:r>
              <a:rPr lang="en-CA" sz="1210" b="1">
                <a:solidFill>
                  <a:srgbClr val="1D1D23"/>
                </a:solidFill>
                <a:latin typeface="Verdana Bold"/>
                <a:cs typeface="Verdana Bold"/>
              </a:rPr>
              <a:t>4 Types of Analytics</a:t>
            </a:r>
          </a:p>
          <a:p>
            <a:pPr>
              <a:lnSpc>
                <a:spcPts val="1380"/>
              </a:lnSpc>
            </a:pPr>
            <a:endParaRPr lang="en-CA" sz="1200">
              <a:solidFill>
                <a:srgbClr val="000000"/>
              </a:solidFill>
            </a:endParaRPr>
          </a:p>
        </p:txBody>
      </p:sp>
      <p:sp>
        <p:nvSpPr>
          <p:cNvPr id="31" name="TextBox 31"/>
          <p:cNvSpPr txBox="1"/>
          <p:nvPr/>
        </p:nvSpPr>
        <p:spPr>
          <a:xfrm>
            <a:off x="6375400" y="3060700"/>
            <a:ext cx="2031005" cy="377283"/>
          </a:xfrm>
          <a:prstGeom prst="rect">
            <a:avLst/>
          </a:prstGeom>
          <a:noFill/>
        </p:spPr>
        <p:txBody>
          <a:bodyPr vert="horz" wrap="none" lIns="0" tIns="0" rIns="0" bIns="0" rtlCol="0">
            <a:spAutoFit/>
          </a:bodyPr>
          <a:lstStyle/>
          <a:p>
            <a:pPr>
              <a:lnSpc>
                <a:spcPts val="1500"/>
              </a:lnSpc>
            </a:pPr>
            <a:r>
              <a:rPr lang="en-CA" sz="1210" b="1">
                <a:solidFill>
                  <a:srgbClr val="1D1D23"/>
                </a:solidFill>
                <a:latin typeface="Verdana Bold"/>
                <a:cs typeface="Verdana Bold"/>
              </a:rPr>
              <a:t>1.Descriptive  analytics</a:t>
            </a:r>
            <a:endParaRPr lang="en-CA" sz="1200">
              <a:solidFill>
                <a:srgbClr val="1D1D23"/>
              </a:solidFill>
              <a:latin typeface="Trebuchet MS"/>
              <a:cs typeface="Trebuchet MS"/>
            </a:endParaRPr>
          </a:p>
          <a:p>
            <a:pPr>
              <a:lnSpc>
                <a:spcPts val="1490"/>
              </a:lnSpc>
            </a:pPr>
            <a:endParaRPr lang="en-CA" sz="1200">
              <a:solidFill>
                <a:srgbClr val="000000"/>
              </a:solidFill>
            </a:endParaRPr>
          </a:p>
        </p:txBody>
      </p:sp>
      <p:sp>
        <p:nvSpPr>
          <p:cNvPr id="34" name="TextBox 34"/>
          <p:cNvSpPr txBox="1"/>
          <p:nvPr/>
        </p:nvSpPr>
        <p:spPr>
          <a:xfrm>
            <a:off x="6353593" y="3961202"/>
            <a:ext cx="2021387" cy="377283"/>
          </a:xfrm>
          <a:prstGeom prst="rect">
            <a:avLst/>
          </a:prstGeom>
          <a:noFill/>
        </p:spPr>
        <p:txBody>
          <a:bodyPr vert="horz" wrap="none" lIns="0" tIns="0" rIns="0" bIns="0" rtlCol="0">
            <a:spAutoFit/>
          </a:bodyPr>
          <a:lstStyle/>
          <a:p>
            <a:pPr>
              <a:lnSpc>
                <a:spcPts val="1500"/>
              </a:lnSpc>
            </a:pPr>
            <a:r>
              <a:rPr lang="en-CA" sz="1210" b="1">
                <a:solidFill>
                  <a:srgbClr val="1D1D23"/>
                </a:solidFill>
                <a:latin typeface="Verdana Bold"/>
                <a:cs typeface="Verdana Bold"/>
              </a:rPr>
              <a:t>2.Diagnostic   analytics</a:t>
            </a:r>
            <a:endParaRPr lang="en-CA" sz="1200">
              <a:solidFill>
                <a:srgbClr val="1D1D23"/>
              </a:solidFill>
              <a:latin typeface="Trebuchet MS"/>
              <a:cs typeface="Trebuchet MS"/>
            </a:endParaRPr>
          </a:p>
          <a:p>
            <a:pPr>
              <a:lnSpc>
                <a:spcPts val="1490"/>
              </a:lnSpc>
            </a:pPr>
            <a:endParaRPr lang="en-CA" sz="1200">
              <a:solidFill>
                <a:srgbClr val="000000"/>
              </a:solidFill>
            </a:endParaRPr>
          </a:p>
        </p:txBody>
      </p:sp>
      <p:sp>
        <p:nvSpPr>
          <p:cNvPr id="37" name="TextBox 37"/>
          <p:cNvSpPr txBox="1"/>
          <p:nvPr/>
        </p:nvSpPr>
        <p:spPr>
          <a:xfrm>
            <a:off x="6375400" y="4991100"/>
            <a:ext cx="1872307" cy="377347"/>
          </a:xfrm>
          <a:prstGeom prst="rect">
            <a:avLst/>
          </a:prstGeom>
          <a:noFill/>
        </p:spPr>
        <p:txBody>
          <a:bodyPr vert="horz" wrap="none" lIns="0" tIns="0" rIns="0" bIns="0" rtlCol="0">
            <a:spAutoFit/>
          </a:bodyPr>
          <a:lstStyle/>
          <a:p>
            <a:pPr>
              <a:lnSpc>
                <a:spcPts val="1500"/>
              </a:lnSpc>
            </a:pPr>
            <a:r>
              <a:rPr lang="en-CA" sz="1210" b="1">
                <a:solidFill>
                  <a:srgbClr val="1D1D23"/>
                </a:solidFill>
                <a:latin typeface="Verdana Bold"/>
                <a:cs typeface="Verdana Bold"/>
              </a:rPr>
              <a:t>3.Predictive analytics</a:t>
            </a:r>
            <a:endParaRPr lang="en-CA" sz="1202">
              <a:solidFill>
                <a:srgbClr val="1D1D23"/>
              </a:solidFill>
              <a:latin typeface="Trebuchet MS"/>
              <a:cs typeface="Trebuchet MS"/>
            </a:endParaRPr>
          </a:p>
          <a:p>
            <a:pPr>
              <a:lnSpc>
                <a:spcPts val="1490"/>
              </a:lnSpc>
            </a:pPr>
            <a:endParaRPr lang="en-CA" sz="1202">
              <a:solidFill>
                <a:srgbClr val="000000"/>
              </a:solidFill>
            </a:endParaRPr>
          </a:p>
        </p:txBody>
      </p:sp>
      <p:sp>
        <p:nvSpPr>
          <p:cNvPr id="39" name="TextBox 39"/>
          <p:cNvSpPr txBox="1"/>
          <p:nvPr/>
        </p:nvSpPr>
        <p:spPr>
          <a:xfrm>
            <a:off x="6375400" y="5867400"/>
            <a:ext cx="2146421" cy="377347"/>
          </a:xfrm>
          <a:prstGeom prst="rect">
            <a:avLst/>
          </a:prstGeom>
          <a:noFill/>
        </p:spPr>
        <p:txBody>
          <a:bodyPr vert="horz" wrap="none" lIns="0" tIns="0" rIns="0" bIns="0" rtlCol="0">
            <a:spAutoFit/>
          </a:bodyPr>
          <a:lstStyle/>
          <a:p>
            <a:pPr>
              <a:lnSpc>
                <a:spcPts val="1500"/>
              </a:lnSpc>
              <a:tabLst>
                <a:tab pos="863600" algn="l"/>
              </a:tabLst>
            </a:pPr>
            <a:r>
              <a:rPr lang="en-CA" sz="1210" b="1">
                <a:solidFill>
                  <a:srgbClr val="1D1D23"/>
                </a:solidFill>
                <a:latin typeface="Verdana Bold"/>
                <a:cs typeface="Verdana Bold"/>
              </a:rPr>
              <a:t>4.Prescriptive   analytics</a:t>
            </a:r>
            <a:endParaRPr lang="en-CA" sz="1202">
              <a:solidFill>
                <a:srgbClr val="1D1D23"/>
              </a:solidFill>
              <a:latin typeface="Trebuchet MS"/>
              <a:cs typeface="Trebuchet MS"/>
            </a:endParaRPr>
          </a:p>
          <a:p>
            <a:pPr>
              <a:lnSpc>
                <a:spcPts val="1510"/>
              </a:lnSpc>
            </a:pPr>
            <a:endParaRPr lang="en-CA" sz="1202">
              <a:solidFill>
                <a:srgbClr val="000000"/>
              </a:solidFill>
            </a:endParaRPr>
          </a:p>
        </p:txBody>
      </p:sp>
      <p:sp>
        <p:nvSpPr>
          <p:cNvPr id="43" name="TextBox 42">
            <a:extLst>
              <a:ext uri="{FF2B5EF4-FFF2-40B4-BE49-F238E27FC236}">
                <a16:creationId xmlns:a16="http://schemas.microsoft.com/office/drawing/2014/main" id="{AD1B6A92-14AE-42CA-824C-D239A3F5EA70}"/>
              </a:ext>
            </a:extLst>
          </p:cNvPr>
          <p:cNvSpPr txBox="1"/>
          <p:nvPr/>
        </p:nvSpPr>
        <p:spPr>
          <a:xfrm>
            <a:off x="343384" y="1233954"/>
            <a:ext cx="5688632" cy="646331"/>
          </a:xfrm>
          <a:prstGeom prst="rect">
            <a:avLst/>
          </a:prstGeom>
          <a:noFill/>
        </p:spPr>
        <p:txBody>
          <a:bodyPr wrap="square" rtlCol="0">
            <a:spAutoFit/>
          </a:bodyPr>
          <a:lstStyle/>
          <a:p>
            <a:r>
              <a:rPr lang="en-ID" sz="1200"/>
              <a:t>Tujuan utama analitik bisnis adalah untuk mengekstrak wawasan yang berarti dari data yang dapat digunakan organisasi untuk menginformasikan strateginya dan, pada akhirnya, mencapai tujuannya. Analisis bisnis dapat digunakan untuk:</a:t>
            </a:r>
          </a:p>
        </p:txBody>
      </p:sp>
      <p:sp>
        <p:nvSpPr>
          <p:cNvPr id="44" name="TextBox 43">
            <a:extLst>
              <a:ext uri="{FF2B5EF4-FFF2-40B4-BE49-F238E27FC236}">
                <a16:creationId xmlns:a16="http://schemas.microsoft.com/office/drawing/2014/main" id="{BB4EC32C-3164-400B-B91F-C24E8C2E0F45}"/>
              </a:ext>
            </a:extLst>
          </p:cNvPr>
          <p:cNvSpPr txBox="1"/>
          <p:nvPr/>
        </p:nvSpPr>
        <p:spPr>
          <a:xfrm>
            <a:off x="343384" y="2122954"/>
            <a:ext cx="5797612" cy="646331"/>
          </a:xfrm>
          <a:prstGeom prst="rect">
            <a:avLst/>
          </a:prstGeom>
          <a:noFill/>
        </p:spPr>
        <p:txBody>
          <a:bodyPr wrap="square" rtlCol="0">
            <a:spAutoFit/>
          </a:bodyPr>
          <a:lstStyle/>
          <a:p>
            <a:r>
              <a:rPr lang="en-ID" sz="1200"/>
              <a:t>Dengan menilai pendapatan historis perusahaan, penjualan, dan data biaya di samping tujuannya untuk pertumbuhan di masa depan, seorang analis dapat mengidentifikasi anggaran dan investasi yang diperlukan untuk mewujudkan tujuan tersebut.</a:t>
            </a:r>
          </a:p>
        </p:txBody>
      </p:sp>
      <p:sp>
        <p:nvSpPr>
          <p:cNvPr id="45" name="TextBox 44">
            <a:extLst>
              <a:ext uri="{FF2B5EF4-FFF2-40B4-BE49-F238E27FC236}">
                <a16:creationId xmlns:a16="http://schemas.microsoft.com/office/drawing/2014/main" id="{41F9D226-F621-4D3F-9E3B-E04C39A89C26}"/>
              </a:ext>
            </a:extLst>
          </p:cNvPr>
          <p:cNvSpPr txBox="1"/>
          <p:nvPr/>
        </p:nvSpPr>
        <p:spPr>
          <a:xfrm>
            <a:off x="302940" y="2910354"/>
            <a:ext cx="5956920" cy="646331"/>
          </a:xfrm>
          <a:prstGeom prst="rect">
            <a:avLst/>
          </a:prstGeom>
          <a:noFill/>
        </p:spPr>
        <p:txBody>
          <a:bodyPr wrap="square" rtlCol="0">
            <a:spAutoFit/>
          </a:bodyPr>
          <a:lstStyle/>
          <a:p>
            <a:r>
              <a:rPr lang="en-ID" sz="1200"/>
              <a:t>Dengan memahami kemungkinan terjadinya risiko bisnis tertentu—dan biaya yang terkait, seorang analis dapat membuat rekomendasi yang hemat biaya untuk membantu menguranginya..</a:t>
            </a:r>
          </a:p>
        </p:txBody>
      </p:sp>
      <p:sp>
        <p:nvSpPr>
          <p:cNvPr id="46" name="TextBox 45">
            <a:extLst>
              <a:ext uri="{FF2B5EF4-FFF2-40B4-BE49-F238E27FC236}">
                <a16:creationId xmlns:a16="http://schemas.microsoft.com/office/drawing/2014/main" id="{AF2E1138-9252-479E-83A4-29F212BECC3F}"/>
              </a:ext>
            </a:extLst>
          </p:cNvPr>
          <p:cNvSpPr txBox="1"/>
          <p:nvPr/>
        </p:nvSpPr>
        <p:spPr>
          <a:xfrm>
            <a:off x="343384" y="3725208"/>
            <a:ext cx="5956920" cy="646331"/>
          </a:xfrm>
          <a:prstGeom prst="rect">
            <a:avLst/>
          </a:prstGeom>
          <a:noFill/>
        </p:spPr>
        <p:txBody>
          <a:bodyPr wrap="square" rtlCol="0">
            <a:spAutoFit/>
          </a:bodyPr>
          <a:lstStyle/>
          <a:p>
            <a:r>
              <a:rPr lang="en-ID" sz="1200"/>
              <a:t>Dengan memahami metrik utama, seperti tingkat konversi prospek ke pelanggan, seorang analis pemasaran dapat mengidentifikasi jumlah prospek yang harus dihasilkan oleh upaya mereka untuk mengisi jalur penjualan.</a:t>
            </a:r>
          </a:p>
        </p:txBody>
      </p:sp>
      <p:sp>
        <p:nvSpPr>
          <p:cNvPr id="47" name="TextBox 46">
            <a:extLst>
              <a:ext uri="{FF2B5EF4-FFF2-40B4-BE49-F238E27FC236}">
                <a16:creationId xmlns:a16="http://schemas.microsoft.com/office/drawing/2014/main" id="{0E7468CC-2CF9-4A6E-8D56-374BA8FC0336}"/>
              </a:ext>
            </a:extLst>
          </p:cNvPr>
          <p:cNvSpPr txBox="1"/>
          <p:nvPr/>
        </p:nvSpPr>
        <p:spPr>
          <a:xfrm>
            <a:off x="336783" y="4511684"/>
            <a:ext cx="5956920" cy="646331"/>
          </a:xfrm>
          <a:prstGeom prst="rect">
            <a:avLst/>
          </a:prstGeom>
          <a:noFill/>
        </p:spPr>
        <p:txBody>
          <a:bodyPr wrap="square" rtlCol="0">
            <a:spAutoFit/>
          </a:bodyPr>
          <a:lstStyle/>
          <a:p>
            <a:r>
              <a:rPr lang="en-ID" sz="1200"/>
              <a:t>Dengan memahami bagaimana pelanggan bereaksi terhadap fitur produk di masa lalu, seorang analis dapat membantu memandu pengembangan produk, desain, dan pengalaman pengguna di masa depan.</a:t>
            </a:r>
          </a:p>
        </p:txBody>
      </p:sp>
      <p:sp>
        <p:nvSpPr>
          <p:cNvPr id="48" name="TextBox 47">
            <a:extLst>
              <a:ext uri="{FF2B5EF4-FFF2-40B4-BE49-F238E27FC236}">
                <a16:creationId xmlns:a16="http://schemas.microsoft.com/office/drawing/2014/main" id="{EF70344F-01A4-498B-81AF-F7F025C41483}"/>
              </a:ext>
            </a:extLst>
          </p:cNvPr>
          <p:cNvSpPr txBox="1"/>
          <p:nvPr/>
        </p:nvSpPr>
        <p:spPr>
          <a:xfrm>
            <a:off x="901699" y="5476805"/>
            <a:ext cx="4853893" cy="830997"/>
          </a:xfrm>
          <a:prstGeom prst="rect">
            <a:avLst/>
          </a:prstGeom>
          <a:noFill/>
        </p:spPr>
        <p:txBody>
          <a:bodyPr wrap="square" rtlCol="0">
            <a:spAutoFit/>
          </a:bodyPr>
          <a:lstStyle/>
          <a:p>
            <a:r>
              <a:rPr lang="en-ID" sz="1200"/>
              <a:t>Sekarang setelah Anda memahami perbedaan antara ilmu data dan analitik data serta aplikasi bisnisnya, Anda dapat menyelam lebih dalam ke dunia data. Bagian berikutnya mencakup konsep dasar untuk membangun literasi data Anda.</a:t>
            </a:r>
          </a:p>
        </p:txBody>
      </p:sp>
      <p:sp>
        <p:nvSpPr>
          <p:cNvPr id="49" name="TextBox 48">
            <a:extLst>
              <a:ext uri="{FF2B5EF4-FFF2-40B4-BE49-F238E27FC236}">
                <a16:creationId xmlns:a16="http://schemas.microsoft.com/office/drawing/2014/main" id="{B65A80CA-160A-4F7D-B497-D9EEB62C4DA4}"/>
              </a:ext>
            </a:extLst>
          </p:cNvPr>
          <p:cNvSpPr txBox="1"/>
          <p:nvPr/>
        </p:nvSpPr>
        <p:spPr>
          <a:xfrm>
            <a:off x="6259860" y="1715542"/>
            <a:ext cx="3233836" cy="1200329"/>
          </a:xfrm>
          <a:prstGeom prst="rect">
            <a:avLst/>
          </a:prstGeom>
          <a:noFill/>
        </p:spPr>
        <p:txBody>
          <a:bodyPr wrap="square" rtlCol="0">
            <a:spAutoFit/>
          </a:bodyPr>
          <a:lstStyle/>
          <a:p>
            <a:r>
              <a:rPr lang="en-ID" sz="1200"/>
              <a:t>Analisis digunakan untuk mengekstrak wawasan yang berarti dari data yang dapat mendorong pengambilan keputusan dan perumusan strategi. Ada empat jenis analitik yang dapat dimanfaatkan tergantung pada data yang dimiliki dan jenis pengetahuan yang ingin diperoleh.</a:t>
            </a:r>
          </a:p>
        </p:txBody>
      </p:sp>
      <p:sp>
        <p:nvSpPr>
          <p:cNvPr id="50" name="TextBox 49">
            <a:extLst>
              <a:ext uri="{FF2B5EF4-FFF2-40B4-BE49-F238E27FC236}">
                <a16:creationId xmlns:a16="http://schemas.microsoft.com/office/drawing/2014/main" id="{22FFCF59-A878-471E-A8AF-7B2148643BB2}"/>
              </a:ext>
            </a:extLst>
          </p:cNvPr>
          <p:cNvSpPr txBox="1"/>
          <p:nvPr/>
        </p:nvSpPr>
        <p:spPr>
          <a:xfrm>
            <a:off x="6259860" y="3326418"/>
            <a:ext cx="3233836" cy="461665"/>
          </a:xfrm>
          <a:prstGeom prst="rect">
            <a:avLst/>
          </a:prstGeom>
          <a:noFill/>
        </p:spPr>
        <p:txBody>
          <a:bodyPr wrap="square" rtlCol="0">
            <a:spAutoFit/>
          </a:bodyPr>
          <a:lstStyle/>
          <a:p>
            <a:r>
              <a:rPr lang="en-ID" sz="1200"/>
              <a:t>melihat data untuk memeriksa, memahami, dan menggambarkan sesuatu yang sudah terjadi.</a:t>
            </a:r>
          </a:p>
        </p:txBody>
      </p:sp>
      <p:sp>
        <p:nvSpPr>
          <p:cNvPr id="51" name="TextBox 50">
            <a:extLst>
              <a:ext uri="{FF2B5EF4-FFF2-40B4-BE49-F238E27FC236}">
                <a16:creationId xmlns:a16="http://schemas.microsoft.com/office/drawing/2014/main" id="{262760DD-EC9D-4CBE-B053-58ECAADB6BF7}"/>
              </a:ext>
            </a:extLst>
          </p:cNvPr>
          <p:cNvSpPr txBox="1"/>
          <p:nvPr/>
        </p:nvSpPr>
        <p:spPr>
          <a:xfrm>
            <a:off x="6353593" y="4217272"/>
            <a:ext cx="3233836" cy="646331"/>
          </a:xfrm>
          <a:prstGeom prst="rect">
            <a:avLst/>
          </a:prstGeom>
          <a:noFill/>
        </p:spPr>
        <p:txBody>
          <a:bodyPr wrap="square" rtlCol="0">
            <a:spAutoFit/>
          </a:bodyPr>
          <a:lstStyle/>
          <a:p>
            <a:r>
              <a:rPr lang="en-ID" sz="1200"/>
              <a:t>lebih dalam dari analitik deskriptif dengan berusaha memahami mengapa” di balik apa yang terjadi..</a:t>
            </a:r>
          </a:p>
        </p:txBody>
      </p:sp>
      <p:sp>
        <p:nvSpPr>
          <p:cNvPr id="52" name="TextBox 51">
            <a:extLst>
              <a:ext uri="{FF2B5EF4-FFF2-40B4-BE49-F238E27FC236}">
                <a16:creationId xmlns:a16="http://schemas.microsoft.com/office/drawing/2014/main" id="{FFCFDB89-9E0F-40E3-8963-F5AA4D7C35AC}"/>
              </a:ext>
            </a:extLst>
          </p:cNvPr>
          <p:cNvSpPr txBox="1"/>
          <p:nvPr/>
        </p:nvSpPr>
        <p:spPr>
          <a:xfrm>
            <a:off x="6406084" y="5156200"/>
            <a:ext cx="3233836" cy="646331"/>
          </a:xfrm>
          <a:prstGeom prst="rect">
            <a:avLst/>
          </a:prstGeom>
          <a:noFill/>
        </p:spPr>
        <p:txBody>
          <a:bodyPr wrap="square" rtlCol="0">
            <a:spAutoFit/>
          </a:bodyPr>
          <a:lstStyle/>
          <a:p>
            <a:r>
              <a:rPr lang="en-ID" sz="1200"/>
              <a:t>mengandalkan data historis, tren masa lalu, dan asumsi untuk menjawab pertanyaan tentang apa yang akan terjadi di masa depan.</a:t>
            </a:r>
          </a:p>
        </p:txBody>
      </p:sp>
      <p:sp>
        <p:nvSpPr>
          <p:cNvPr id="53" name="TextBox 52">
            <a:extLst>
              <a:ext uri="{FF2B5EF4-FFF2-40B4-BE49-F238E27FC236}">
                <a16:creationId xmlns:a16="http://schemas.microsoft.com/office/drawing/2014/main" id="{7F7FEA88-58AC-4B10-99CB-384921140E34}"/>
              </a:ext>
            </a:extLst>
          </p:cNvPr>
          <p:cNvSpPr txBox="1"/>
          <p:nvPr/>
        </p:nvSpPr>
        <p:spPr>
          <a:xfrm>
            <a:off x="6406084" y="6027371"/>
            <a:ext cx="3233836" cy="646331"/>
          </a:xfrm>
          <a:prstGeom prst="rect">
            <a:avLst/>
          </a:prstGeom>
          <a:noFill/>
        </p:spPr>
        <p:txBody>
          <a:bodyPr wrap="square" rtlCol="0">
            <a:spAutoFit/>
          </a:bodyPr>
          <a:lstStyle/>
          <a:p>
            <a:r>
              <a:rPr lang="en-ID" sz="1200"/>
              <a:t>mengidentifikasi tindakan spesifik yang harus dilakukan individu atau organisasi untuk mencapai target atau tujuan di masa depan.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7" name="TextBox 2"/>
          <p:cNvSpPr txBox="1"/>
          <p:nvPr/>
        </p:nvSpPr>
        <p:spPr>
          <a:xfrm>
            <a:off x="579636" y="863600"/>
            <a:ext cx="9359900" cy="850900"/>
          </a:xfrm>
          <a:prstGeom prst="rect">
            <a:avLst/>
          </a:prstGeom>
          <a:noFill/>
        </p:spPr>
        <p:txBody>
          <a:bodyPr vert="horz" wrap="none" lIns="0" tIns="0" rIns="0" bIns="0" rtlCol="0">
            <a:spAutoFit/>
          </a:bodyPr>
          <a:lstStyle/>
          <a:p>
            <a:pPr>
              <a:lnSpc>
                <a:spcPts val="7820"/>
              </a:lnSpc>
            </a:pPr>
            <a:r>
              <a:rPr lang="en-CA" sz="5785" b="1" spc="-10">
                <a:solidFill>
                  <a:srgbClr val="1D1D23"/>
                </a:solidFill>
                <a:latin typeface="Verdana Bold"/>
                <a:cs typeface="Verdana Bold"/>
              </a:rPr>
              <a:t>DataLiteracy</a:t>
            </a:r>
          </a:p>
          <a:p>
            <a:pPr>
              <a:lnSpc>
                <a:spcPts val="7820"/>
              </a:lnSpc>
            </a:pPr>
            <a:endParaRPr lang="en-CA" sz="6794">
              <a:solidFill>
                <a:srgbClr val="000000"/>
              </a:solidFill>
            </a:endParaRPr>
          </a:p>
        </p:txBody>
      </p:sp>
      <p:sp>
        <p:nvSpPr>
          <p:cNvPr id="3" name="TextBox 3"/>
          <p:cNvSpPr txBox="1"/>
          <p:nvPr/>
        </p:nvSpPr>
        <p:spPr>
          <a:xfrm>
            <a:off x="609600" y="1806079"/>
            <a:ext cx="9448800" cy="850900"/>
          </a:xfrm>
          <a:prstGeom prst="rect">
            <a:avLst/>
          </a:prstGeom>
          <a:noFill/>
        </p:spPr>
        <p:txBody>
          <a:bodyPr vert="horz" wrap="none" lIns="0" tIns="0" rIns="0" bIns="0" rtlCol="0">
            <a:spAutoFit/>
          </a:bodyPr>
          <a:lstStyle/>
          <a:p>
            <a:pPr>
              <a:lnSpc>
                <a:spcPts val="7820"/>
              </a:lnSpc>
            </a:pPr>
            <a:r>
              <a:rPr lang="en-CA" sz="5785" b="1" spc="-20">
                <a:solidFill>
                  <a:srgbClr val="1D1D23"/>
                </a:solidFill>
                <a:latin typeface="Verdana Bold"/>
                <a:cs typeface="Verdana Bold"/>
              </a:rPr>
              <a:t>101:Familiarizing</a:t>
            </a:r>
          </a:p>
          <a:p>
            <a:pPr>
              <a:lnSpc>
                <a:spcPts val="7820"/>
              </a:lnSpc>
            </a:pPr>
            <a:endParaRPr lang="en-CA" sz="6794">
              <a:solidFill>
                <a:srgbClr val="000000"/>
              </a:solidFill>
            </a:endParaRPr>
          </a:p>
        </p:txBody>
      </p:sp>
      <p:sp>
        <p:nvSpPr>
          <p:cNvPr id="4" name="TextBox 4"/>
          <p:cNvSpPr txBox="1"/>
          <p:nvPr/>
        </p:nvSpPr>
        <p:spPr>
          <a:xfrm>
            <a:off x="609600" y="2748558"/>
            <a:ext cx="9448800" cy="850900"/>
          </a:xfrm>
          <a:prstGeom prst="rect">
            <a:avLst/>
          </a:prstGeom>
          <a:noFill/>
        </p:spPr>
        <p:txBody>
          <a:bodyPr vert="horz" wrap="none" lIns="0" tIns="0" rIns="0" bIns="0" rtlCol="0">
            <a:spAutoFit/>
          </a:bodyPr>
          <a:lstStyle/>
          <a:p>
            <a:pPr>
              <a:lnSpc>
                <a:spcPts val="6825"/>
              </a:lnSpc>
            </a:pPr>
            <a:r>
              <a:rPr lang="en-CA" sz="5787" b="1" spc="-30">
                <a:solidFill>
                  <a:srgbClr val="1D1D23"/>
                </a:solidFill>
                <a:latin typeface="Verdana Bold"/>
                <a:cs typeface="Verdana Bold"/>
              </a:rPr>
              <a:t>Yourself with the</a:t>
            </a:r>
          </a:p>
          <a:p>
            <a:pPr>
              <a:lnSpc>
                <a:spcPts val="6825"/>
              </a:lnSpc>
            </a:pPr>
            <a:endParaRPr lang="en-CA" sz="6796">
              <a:solidFill>
                <a:srgbClr val="000000"/>
              </a:solidFill>
            </a:endParaRPr>
          </a:p>
        </p:txBody>
      </p:sp>
      <p:sp>
        <p:nvSpPr>
          <p:cNvPr id="5" name="TextBox 5"/>
          <p:cNvSpPr txBox="1"/>
          <p:nvPr/>
        </p:nvSpPr>
        <p:spPr>
          <a:xfrm>
            <a:off x="688504" y="3612158"/>
            <a:ext cx="9448800" cy="850900"/>
          </a:xfrm>
          <a:prstGeom prst="rect">
            <a:avLst/>
          </a:prstGeom>
          <a:noFill/>
        </p:spPr>
        <p:txBody>
          <a:bodyPr vert="horz" wrap="none" lIns="0" tIns="0" rIns="0" bIns="0" rtlCol="0">
            <a:spAutoFit/>
          </a:bodyPr>
          <a:lstStyle/>
          <a:p>
            <a:pPr>
              <a:lnSpc>
                <a:spcPts val="7035"/>
              </a:lnSpc>
            </a:pPr>
            <a:r>
              <a:rPr lang="en-CA" sz="5785" b="1" spc="-10">
                <a:solidFill>
                  <a:srgbClr val="1D1D23"/>
                </a:solidFill>
                <a:latin typeface="Verdana Bold"/>
                <a:cs typeface="Verdana Bold"/>
              </a:rPr>
              <a:t>DataLandscape</a:t>
            </a:r>
          </a:p>
          <a:p>
            <a:pPr>
              <a:lnSpc>
                <a:spcPts val="7035"/>
              </a:lnSpc>
            </a:pPr>
            <a:endParaRPr lang="en-CA" sz="6794">
              <a:solidFill>
                <a:srgbClr val="000000"/>
              </a:solidFill>
            </a:endParaRPr>
          </a:p>
        </p:txBody>
      </p:sp>
      <p:sp>
        <p:nvSpPr>
          <p:cNvPr id="8" name="TextBox 7">
            <a:extLst>
              <a:ext uri="{FF2B5EF4-FFF2-40B4-BE49-F238E27FC236}">
                <a16:creationId xmlns:a16="http://schemas.microsoft.com/office/drawing/2014/main" id="{B3621032-CD4D-4C92-A3E5-2126318E1775}"/>
              </a:ext>
            </a:extLst>
          </p:cNvPr>
          <p:cNvSpPr txBox="1"/>
          <p:nvPr/>
        </p:nvSpPr>
        <p:spPr>
          <a:xfrm>
            <a:off x="548804" y="4554637"/>
            <a:ext cx="8013104" cy="2308324"/>
          </a:xfrm>
          <a:prstGeom prst="rect">
            <a:avLst/>
          </a:prstGeom>
          <a:noFill/>
        </p:spPr>
        <p:txBody>
          <a:bodyPr wrap="square" rtlCol="0">
            <a:spAutoFit/>
          </a:bodyPr>
          <a:lstStyle/>
          <a:p>
            <a:r>
              <a:rPr lang="en-ID" sz="2400"/>
              <a:t>Literasi data adalah kemampuan untuk membaca, memahami, dan memanfaatkan data dengan cara yang berbeda. Menjadi melek data dapat membantu profesional non-data membaca dan memahami data, dan menggunakannya untuk menginformasikan pengambilan keputusan mereka. Berikut adalah rincian area utama lanskap data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703066" y="0"/>
            <a:ext cx="10058400" cy="7772400"/>
          </a:xfrm>
          <a:prstGeom prst="rect">
            <a:avLst/>
          </a:prstGeom>
        </p:spPr>
      </p:pic>
      <p:sp>
        <p:nvSpPr>
          <p:cNvPr id="15" name="TextBox 2"/>
          <p:cNvSpPr txBox="1"/>
          <p:nvPr/>
        </p:nvSpPr>
        <p:spPr>
          <a:xfrm>
            <a:off x="901700" y="850900"/>
            <a:ext cx="9156700" cy="355600"/>
          </a:xfrm>
          <a:prstGeom prst="rect">
            <a:avLst/>
          </a:prstGeom>
          <a:noFill/>
        </p:spPr>
        <p:txBody>
          <a:bodyPr vert="horz" wrap="none" lIns="0" tIns="0" rIns="0" bIns="0" rtlCol="0">
            <a:spAutoFit/>
          </a:bodyPr>
          <a:lstStyle/>
          <a:p>
            <a:pPr>
              <a:lnSpc>
                <a:spcPts val="2300"/>
              </a:lnSpc>
            </a:pPr>
            <a:r>
              <a:rPr lang="en-CA" sz="2004" b="1">
                <a:solidFill>
                  <a:srgbClr val="1D1D23"/>
                </a:solidFill>
                <a:latin typeface="Verdana Bold"/>
                <a:cs typeface="Verdana Bold"/>
              </a:rPr>
              <a:t>Data Ecosystem &amp;</a:t>
            </a:r>
          </a:p>
          <a:p>
            <a:pPr>
              <a:lnSpc>
                <a:spcPts val="2300"/>
              </a:lnSpc>
            </a:pPr>
            <a:endParaRPr lang="en-CA" sz="1994">
              <a:solidFill>
                <a:srgbClr val="000000"/>
              </a:solidFill>
            </a:endParaRPr>
          </a:p>
        </p:txBody>
      </p:sp>
      <p:sp>
        <p:nvSpPr>
          <p:cNvPr id="3" name="TextBox 3"/>
          <p:cNvSpPr txBox="1"/>
          <p:nvPr/>
        </p:nvSpPr>
        <p:spPr>
          <a:xfrm>
            <a:off x="901700" y="1181100"/>
            <a:ext cx="2018181" cy="589905"/>
          </a:xfrm>
          <a:prstGeom prst="rect">
            <a:avLst/>
          </a:prstGeom>
          <a:noFill/>
        </p:spPr>
        <p:txBody>
          <a:bodyPr vert="horz" wrap="none" lIns="0" tIns="0" rIns="0" bIns="0" rtlCol="0">
            <a:spAutoFit/>
          </a:bodyPr>
          <a:lstStyle/>
          <a:p>
            <a:pPr>
              <a:lnSpc>
                <a:spcPts val="2300"/>
              </a:lnSpc>
            </a:pPr>
            <a:r>
              <a:rPr lang="en-CA" sz="2002" b="1">
                <a:solidFill>
                  <a:srgbClr val="1D1D23"/>
                </a:solidFill>
                <a:latin typeface="Verdana Bold"/>
                <a:cs typeface="Verdana Bold"/>
              </a:rPr>
              <a:t>Data Lifecycle</a:t>
            </a:r>
          </a:p>
          <a:p>
            <a:pPr>
              <a:lnSpc>
                <a:spcPts val="2300"/>
              </a:lnSpc>
            </a:pPr>
            <a:endParaRPr lang="en-CA" sz="1992">
              <a:solidFill>
                <a:srgbClr val="000000"/>
              </a:solidFill>
            </a:endParaRPr>
          </a:p>
        </p:txBody>
      </p:sp>
      <p:sp>
        <p:nvSpPr>
          <p:cNvPr id="13" name="TextBox 13"/>
          <p:cNvSpPr txBox="1"/>
          <p:nvPr/>
        </p:nvSpPr>
        <p:spPr>
          <a:xfrm>
            <a:off x="901700" y="7048500"/>
            <a:ext cx="37084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Trebuchet MS"/>
                <a:cs typeface="Trebuchet MS"/>
              </a:rPr>
              <a:t>DataLiteracy 101: FamiliarizingYourselfwith the DataLandscape</a:t>
            </a:r>
          </a:p>
          <a:p>
            <a:pPr>
              <a:lnSpc>
                <a:spcPts val="1150"/>
              </a:lnSpc>
            </a:pPr>
            <a:endParaRPr lang="en-CA" sz="1007">
              <a:solidFill>
                <a:srgbClr val="282831"/>
              </a:solidFill>
              <a:latin typeface="Trebuchet MS"/>
              <a:cs typeface="Trebuchet MS"/>
            </a:endParaRPr>
          </a:p>
        </p:txBody>
      </p:sp>
      <p:sp>
        <p:nvSpPr>
          <p:cNvPr id="14" name="TextBox 14"/>
          <p:cNvSpPr txBox="1"/>
          <p:nvPr/>
        </p:nvSpPr>
        <p:spPr>
          <a:xfrm>
            <a:off x="9080500" y="7048500"/>
            <a:ext cx="254000" cy="190500"/>
          </a:xfrm>
          <a:prstGeom prst="rect">
            <a:avLst/>
          </a:prstGeom>
          <a:noFill/>
        </p:spPr>
        <p:txBody>
          <a:bodyPr vert="horz" wrap="none" lIns="0" tIns="0" rIns="0" bIns="0" rtlCol="0">
            <a:spAutoFit/>
          </a:bodyPr>
          <a:lstStyle/>
          <a:p>
            <a:pPr>
              <a:lnSpc>
                <a:spcPts val="1150"/>
              </a:lnSpc>
            </a:pPr>
            <a:r>
              <a:rPr lang="en-CA" sz="1007">
                <a:solidFill>
                  <a:srgbClr val="282831"/>
                </a:solidFill>
                <a:latin typeface="Calibri"/>
                <a:cs typeface="Calibri"/>
              </a:rPr>
              <a:t>8</a:t>
            </a:r>
          </a:p>
          <a:p>
            <a:pPr>
              <a:lnSpc>
                <a:spcPts val="1150"/>
              </a:lnSpc>
            </a:pPr>
            <a:endParaRPr lang="en-CA" sz="1007">
              <a:solidFill>
                <a:srgbClr val="282831"/>
              </a:solidFill>
              <a:latin typeface="Calibri"/>
              <a:cs typeface="Calibri"/>
            </a:endParaRPr>
          </a:p>
        </p:txBody>
      </p:sp>
      <p:sp>
        <p:nvSpPr>
          <p:cNvPr id="16" name="TextBox 15">
            <a:extLst>
              <a:ext uri="{FF2B5EF4-FFF2-40B4-BE49-F238E27FC236}">
                <a16:creationId xmlns:a16="http://schemas.microsoft.com/office/drawing/2014/main" id="{87A72D3B-9D23-4719-BAD1-88222FDF410D}"/>
              </a:ext>
            </a:extLst>
          </p:cNvPr>
          <p:cNvSpPr txBox="1"/>
          <p:nvPr/>
        </p:nvSpPr>
        <p:spPr>
          <a:xfrm>
            <a:off x="60648" y="1642914"/>
            <a:ext cx="4824536" cy="1815882"/>
          </a:xfrm>
          <a:prstGeom prst="rect">
            <a:avLst/>
          </a:prstGeom>
          <a:noFill/>
        </p:spPr>
        <p:txBody>
          <a:bodyPr wrap="square" rtlCol="0">
            <a:spAutoFit/>
          </a:bodyPr>
          <a:lstStyle/>
          <a:p>
            <a:r>
              <a:rPr lang="en-CA" sz="1400" b="1">
                <a:solidFill>
                  <a:srgbClr val="1D1D23"/>
                </a:solidFill>
                <a:latin typeface="Verdana Bold"/>
                <a:cs typeface="Verdana Bold"/>
              </a:rPr>
              <a:t>Data Ecosystem </a:t>
            </a:r>
            <a:r>
              <a:rPr lang="en-ID" sz="1400"/>
              <a:t>mengacu pada bahasa pemrograman, paket, algoritme, layanan komputasi awan, dan infrastruktur umum yang digunakan organisasi untuk mengumpulkan, menyimpan, menganalisis, dan memanfaatkan data. Tidak ada dua organisasi yang memanfaatkan data yang sama dengan cara yang sama. Dengan demikian, setiap organisasi memiliki ekosistem data yang unik. Ekosistem data mencakup semua yang menangani, mengatur, dan memproses data</a:t>
            </a:r>
          </a:p>
        </p:txBody>
      </p:sp>
      <p:sp>
        <p:nvSpPr>
          <p:cNvPr id="17" name="TextBox 16">
            <a:extLst>
              <a:ext uri="{FF2B5EF4-FFF2-40B4-BE49-F238E27FC236}">
                <a16:creationId xmlns:a16="http://schemas.microsoft.com/office/drawing/2014/main" id="{75ADEB8E-C8E2-4DFC-9875-C9F8EEA3495C}"/>
              </a:ext>
            </a:extLst>
          </p:cNvPr>
          <p:cNvSpPr txBox="1"/>
          <p:nvPr/>
        </p:nvSpPr>
        <p:spPr>
          <a:xfrm>
            <a:off x="77664" y="3577591"/>
            <a:ext cx="4807520" cy="1384995"/>
          </a:xfrm>
          <a:prstGeom prst="rect">
            <a:avLst/>
          </a:prstGeom>
          <a:noFill/>
        </p:spPr>
        <p:txBody>
          <a:bodyPr wrap="square" rtlCol="0">
            <a:spAutoFit/>
          </a:bodyPr>
          <a:lstStyle/>
          <a:p>
            <a:r>
              <a:rPr lang="en-CA" sz="1400" b="1">
                <a:solidFill>
                  <a:srgbClr val="1D1D23"/>
                </a:solidFill>
                <a:latin typeface="Verdana Bold"/>
                <a:cs typeface="Verdana Bold"/>
              </a:rPr>
              <a:t>Data life cycle </a:t>
            </a:r>
            <a:r>
              <a:rPr lang="en-ID" sz="1400"/>
              <a:t>menjelaskan jalur yang diambil data dari saat pertama kali dibuat hingga saat diinterpretasikan menjadi wawasan yang dapat ditindaklanjuti. Siklus hidup ini dapat dibagi menjadi delapan langkah: </a:t>
            </a:r>
            <a:r>
              <a:rPr lang="en-CA" sz="1400">
                <a:solidFill>
                  <a:srgbClr val="1D1D23"/>
                </a:solidFill>
                <a:latin typeface="Trebuchet MS"/>
                <a:cs typeface="Trebuchet MS"/>
              </a:rPr>
              <a:t>generation, collection,  processing, storage, management, analysis,</a:t>
            </a:r>
            <a:br>
              <a:rPr lang="en-CA" sz="1400">
                <a:solidFill>
                  <a:srgbClr val="000000"/>
                </a:solidFill>
                <a:latin typeface="Times New Roman"/>
              </a:rPr>
            </a:br>
            <a:r>
              <a:rPr lang="en-CA" sz="1400">
                <a:solidFill>
                  <a:srgbClr val="1D1D23"/>
                </a:solidFill>
                <a:latin typeface="Trebuchet MS"/>
                <a:cs typeface="Trebuchet MS"/>
              </a:rPr>
              <a:t>visualization, and interpretation</a:t>
            </a:r>
            <a:endParaRPr lang="en-ID" sz="1400"/>
          </a:p>
        </p:txBody>
      </p:sp>
      <p:sp>
        <p:nvSpPr>
          <p:cNvPr id="19" name="TextBox 18">
            <a:extLst>
              <a:ext uri="{FF2B5EF4-FFF2-40B4-BE49-F238E27FC236}">
                <a16:creationId xmlns:a16="http://schemas.microsoft.com/office/drawing/2014/main" id="{E8DC4067-795F-49B3-A20A-008D5550A8D1}"/>
              </a:ext>
            </a:extLst>
          </p:cNvPr>
          <p:cNvSpPr txBox="1"/>
          <p:nvPr/>
        </p:nvSpPr>
        <p:spPr>
          <a:xfrm>
            <a:off x="193399" y="5329267"/>
            <a:ext cx="4428331" cy="1600438"/>
          </a:xfrm>
          <a:prstGeom prst="rect">
            <a:avLst/>
          </a:prstGeom>
          <a:noFill/>
        </p:spPr>
        <p:txBody>
          <a:bodyPr wrap="square">
            <a:spAutoFit/>
          </a:bodyPr>
          <a:lstStyle/>
          <a:p>
            <a:r>
              <a:rPr lang="en-ID" sz="1400"/>
              <a:t>Langkah-langkah proyek data sering digambarkan sebagai siklus karena pelajaran dan wawasan yang diperoleh dari satu proyek biasanya menginformasikan proyek berikutnya. Dengan cara ini, langkah terakhir dari proses memberi umpan balik ke langkah pertama, memungkinkan Anda untuk memulai lagi dengan tujuan dan pembelajaran baru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26" name="TextBox 2"/>
          <p:cNvSpPr txBox="1"/>
          <p:nvPr/>
        </p:nvSpPr>
        <p:spPr>
          <a:xfrm>
            <a:off x="231056" y="319125"/>
            <a:ext cx="4320093" cy="655821"/>
          </a:xfrm>
          <a:prstGeom prst="rect">
            <a:avLst/>
          </a:prstGeom>
          <a:noFill/>
        </p:spPr>
        <p:txBody>
          <a:bodyPr vert="horz" wrap="none" lIns="0" tIns="0" rIns="0" bIns="0" rtlCol="0">
            <a:spAutoFit/>
          </a:bodyPr>
          <a:lstStyle/>
          <a:p>
            <a:pPr>
              <a:lnSpc>
                <a:spcPts val="2530"/>
              </a:lnSpc>
            </a:pPr>
            <a:r>
              <a:rPr lang="en-CA" sz="2800" b="1">
                <a:solidFill>
                  <a:srgbClr val="1D1D23"/>
                </a:solidFill>
                <a:latin typeface="Verdana Bold"/>
                <a:cs typeface="Verdana Bold"/>
              </a:rPr>
              <a:t>Data Privacy &amp; Ethics</a:t>
            </a:r>
          </a:p>
          <a:p>
            <a:pPr>
              <a:lnSpc>
                <a:spcPts val="2530"/>
              </a:lnSpc>
            </a:pPr>
            <a:endParaRPr lang="en-CA" sz="2800">
              <a:solidFill>
                <a:srgbClr val="000000"/>
              </a:solidFill>
            </a:endParaRPr>
          </a:p>
        </p:txBody>
      </p:sp>
      <p:sp>
        <p:nvSpPr>
          <p:cNvPr id="3" name="TextBox 3"/>
          <p:cNvSpPr txBox="1"/>
          <p:nvPr/>
        </p:nvSpPr>
        <p:spPr>
          <a:xfrm>
            <a:off x="206400" y="1248023"/>
            <a:ext cx="1616468" cy="202428"/>
          </a:xfrm>
          <a:prstGeom prst="rect">
            <a:avLst/>
          </a:prstGeom>
          <a:noFill/>
        </p:spPr>
        <p:txBody>
          <a:bodyPr vert="horz" wrap="none" lIns="0" tIns="0" rIns="0" bIns="0" rtlCol="0">
            <a:spAutoFit/>
          </a:bodyPr>
          <a:lstStyle/>
          <a:p>
            <a:pPr>
              <a:lnSpc>
                <a:spcPts val="1500"/>
              </a:lnSpc>
            </a:pPr>
            <a:r>
              <a:rPr lang="en-CA" b="1" spc="-10">
                <a:solidFill>
                  <a:srgbClr val="1D1D23"/>
                </a:solidFill>
                <a:latin typeface="Verdana Bold"/>
                <a:cs typeface="Verdana Bold"/>
              </a:rPr>
              <a:t>Data privacy</a:t>
            </a:r>
            <a:endParaRPr lang="en-CA" sz="2000">
              <a:solidFill>
                <a:srgbClr val="000000"/>
              </a:solidFill>
            </a:endParaRPr>
          </a:p>
        </p:txBody>
      </p:sp>
      <p:sp>
        <p:nvSpPr>
          <p:cNvPr id="9" name="TextBox 9"/>
          <p:cNvSpPr txBox="1"/>
          <p:nvPr/>
        </p:nvSpPr>
        <p:spPr>
          <a:xfrm>
            <a:off x="901700" y="3708400"/>
            <a:ext cx="4165600" cy="254000"/>
          </a:xfrm>
          <a:prstGeom prst="rect">
            <a:avLst/>
          </a:prstGeom>
          <a:noFill/>
        </p:spPr>
        <p:txBody>
          <a:bodyPr vert="horz" wrap="none" lIns="0" tIns="0" rIns="0" bIns="0" rtlCol="0">
            <a:spAutoFit/>
          </a:bodyPr>
          <a:lstStyle/>
          <a:p>
            <a:pPr>
              <a:lnSpc>
                <a:spcPts val="1400"/>
              </a:lnSpc>
            </a:pPr>
            <a:r>
              <a:rPr lang="en-CA" sz="1139">
                <a:solidFill>
                  <a:srgbClr val="1D1D23"/>
                </a:solidFill>
                <a:latin typeface="Trebuchet MS Italic"/>
                <a:cs typeface="Trebuchet MS Italic"/>
              </a:rPr>
              <a:t>1. What data is collected?</a:t>
            </a:r>
          </a:p>
          <a:p>
            <a:pPr>
              <a:lnSpc>
                <a:spcPts val="1380"/>
              </a:lnSpc>
            </a:pPr>
            <a:endParaRPr lang="en-CA" sz="1200">
              <a:solidFill>
                <a:srgbClr val="000000"/>
              </a:solidFill>
            </a:endParaRPr>
          </a:p>
        </p:txBody>
      </p:sp>
      <p:sp>
        <p:nvSpPr>
          <p:cNvPr id="10" name="TextBox 10"/>
          <p:cNvSpPr txBox="1"/>
          <p:nvPr/>
        </p:nvSpPr>
        <p:spPr>
          <a:xfrm>
            <a:off x="901700" y="4013200"/>
            <a:ext cx="4165600" cy="254000"/>
          </a:xfrm>
          <a:prstGeom prst="rect">
            <a:avLst/>
          </a:prstGeom>
          <a:noFill/>
        </p:spPr>
        <p:txBody>
          <a:bodyPr vert="horz" wrap="none" lIns="0" tIns="0" rIns="0" bIns="0" rtlCol="0">
            <a:spAutoFit/>
          </a:bodyPr>
          <a:lstStyle/>
          <a:p>
            <a:pPr>
              <a:lnSpc>
                <a:spcPts val="1400"/>
              </a:lnSpc>
            </a:pPr>
            <a:r>
              <a:rPr lang="en-CA" sz="1139">
                <a:solidFill>
                  <a:srgbClr val="1D1D23"/>
                </a:solidFill>
                <a:latin typeface="Trebuchet MS Italic"/>
                <a:cs typeface="Trebuchet MS Italic"/>
              </a:rPr>
              <a:t>2. How is the data stored?</a:t>
            </a:r>
          </a:p>
          <a:p>
            <a:pPr>
              <a:lnSpc>
                <a:spcPts val="1380"/>
              </a:lnSpc>
            </a:pPr>
            <a:endParaRPr lang="en-CA" sz="1200">
              <a:solidFill>
                <a:srgbClr val="000000"/>
              </a:solidFill>
            </a:endParaRPr>
          </a:p>
        </p:txBody>
      </p:sp>
      <p:sp>
        <p:nvSpPr>
          <p:cNvPr id="11" name="TextBox 11"/>
          <p:cNvSpPr txBox="1"/>
          <p:nvPr/>
        </p:nvSpPr>
        <p:spPr>
          <a:xfrm>
            <a:off x="901700" y="4330700"/>
            <a:ext cx="4165600" cy="254000"/>
          </a:xfrm>
          <a:prstGeom prst="rect">
            <a:avLst/>
          </a:prstGeom>
          <a:noFill/>
        </p:spPr>
        <p:txBody>
          <a:bodyPr vert="horz" wrap="none" lIns="0" tIns="0" rIns="0" bIns="0" rtlCol="0">
            <a:spAutoFit/>
          </a:bodyPr>
          <a:lstStyle/>
          <a:p>
            <a:pPr>
              <a:lnSpc>
                <a:spcPts val="1400"/>
              </a:lnSpc>
            </a:pPr>
            <a:r>
              <a:rPr lang="en-CA" sz="1139">
                <a:solidFill>
                  <a:srgbClr val="1D1D23"/>
                </a:solidFill>
                <a:latin typeface="Trebuchet MS Italic"/>
                <a:cs typeface="Trebuchet MS Italic"/>
              </a:rPr>
              <a:t>3. Who can access the data?</a:t>
            </a:r>
          </a:p>
          <a:p>
            <a:pPr>
              <a:lnSpc>
                <a:spcPts val="1380"/>
              </a:lnSpc>
            </a:pPr>
            <a:endParaRPr lang="en-CA" sz="1200">
              <a:solidFill>
                <a:srgbClr val="000000"/>
              </a:solidFill>
            </a:endParaRPr>
          </a:p>
        </p:txBody>
      </p:sp>
      <p:sp>
        <p:nvSpPr>
          <p:cNvPr id="28" name="TextBox 27">
            <a:extLst>
              <a:ext uri="{FF2B5EF4-FFF2-40B4-BE49-F238E27FC236}">
                <a16:creationId xmlns:a16="http://schemas.microsoft.com/office/drawing/2014/main" id="{FF6E1A69-A855-4C72-97A2-260F9D294CA1}"/>
              </a:ext>
            </a:extLst>
          </p:cNvPr>
          <p:cNvSpPr txBox="1"/>
          <p:nvPr/>
        </p:nvSpPr>
        <p:spPr>
          <a:xfrm>
            <a:off x="114300" y="1462038"/>
            <a:ext cx="5067300" cy="1600438"/>
          </a:xfrm>
          <a:prstGeom prst="rect">
            <a:avLst/>
          </a:prstGeom>
          <a:noFill/>
        </p:spPr>
        <p:txBody>
          <a:bodyPr wrap="square">
            <a:spAutoFit/>
          </a:bodyPr>
          <a:lstStyle/>
          <a:p>
            <a:pPr marL="285750" indent="-285750">
              <a:buFont typeface="Arial" panose="020B0604020202020204" pitchFamily="34" charset="0"/>
              <a:buChar char="•"/>
            </a:pPr>
            <a:r>
              <a:rPr lang="en-ID" sz="1400"/>
              <a:t>dikenal sebagai privasi informasi, adalah subkategori perlindungan data yang mencakup kewajiban etis dan hukum untuk melindungi akses ke informasi pengenal pribadi (PII), yang merupakan informasi apa pun yang dapat dikaitkan dengan individu tertentu. </a:t>
            </a:r>
          </a:p>
          <a:p>
            <a:pPr marL="285750" indent="-285750">
              <a:buFont typeface="Arial" panose="020B0604020202020204" pitchFamily="34" charset="0"/>
              <a:buChar char="•"/>
            </a:pPr>
            <a:r>
              <a:rPr lang="en-ID" sz="1400"/>
              <a:t>Beberapa contoh PII antara lain nama lengkap, alamat, nomor Jamsostek, dan nomor paspor.</a:t>
            </a:r>
          </a:p>
        </p:txBody>
      </p:sp>
      <p:sp>
        <p:nvSpPr>
          <p:cNvPr id="30" name="TextBox 29">
            <a:extLst>
              <a:ext uri="{FF2B5EF4-FFF2-40B4-BE49-F238E27FC236}">
                <a16:creationId xmlns:a16="http://schemas.microsoft.com/office/drawing/2014/main" id="{F8FE6F68-1E69-49EC-BDF7-4EE0D15D055B}"/>
              </a:ext>
            </a:extLst>
          </p:cNvPr>
          <p:cNvSpPr txBox="1"/>
          <p:nvPr/>
        </p:nvSpPr>
        <p:spPr>
          <a:xfrm>
            <a:off x="127203" y="2982692"/>
            <a:ext cx="4889500" cy="738664"/>
          </a:xfrm>
          <a:prstGeom prst="rect">
            <a:avLst/>
          </a:prstGeom>
          <a:noFill/>
        </p:spPr>
        <p:txBody>
          <a:bodyPr wrap="square">
            <a:spAutoFit/>
          </a:bodyPr>
          <a:lstStyle/>
          <a:p>
            <a:r>
              <a:rPr lang="en-ID" sz="1400"/>
              <a:t>Prinsip-Prinsip Ilmu Data, yang diajarkan oleh Profesor Harvard Dustin Tingley, dijelaskan bahwa privasi data terdiri dari tiga pertanyaan kunci:</a:t>
            </a:r>
          </a:p>
        </p:txBody>
      </p:sp>
      <p:sp>
        <p:nvSpPr>
          <p:cNvPr id="32" name="TextBox 31">
            <a:extLst>
              <a:ext uri="{FF2B5EF4-FFF2-40B4-BE49-F238E27FC236}">
                <a16:creationId xmlns:a16="http://schemas.microsoft.com/office/drawing/2014/main" id="{B6EFC61D-5ABA-4A39-ADC1-5A34345F7136}"/>
              </a:ext>
            </a:extLst>
          </p:cNvPr>
          <p:cNvSpPr txBox="1"/>
          <p:nvPr/>
        </p:nvSpPr>
        <p:spPr>
          <a:xfrm>
            <a:off x="114300" y="4522917"/>
            <a:ext cx="5121300" cy="1077218"/>
          </a:xfrm>
          <a:prstGeom prst="rect">
            <a:avLst/>
          </a:prstGeom>
          <a:noFill/>
        </p:spPr>
        <p:txBody>
          <a:bodyPr wrap="square">
            <a:spAutoFit/>
          </a:bodyPr>
          <a:lstStyle/>
          <a:p>
            <a:pPr marL="285750" indent="-285750">
              <a:buFont typeface="Arial" panose="020B0604020202020204" pitchFamily="34" charset="0"/>
              <a:buChar char="•"/>
            </a:pPr>
            <a:r>
              <a:rPr lang="en-ID" sz="1600"/>
              <a:t>Etika privasi data dapat diringkas menjadi fakta bahwa persetujuan individu diperlukan untuk mengumpulkan, menyimpan, dan menggunakan informasi pribadi mereka.</a:t>
            </a:r>
          </a:p>
        </p:txBody>
      </p:sp>
      <p:sp>
        <p:nvSpPr>
          <p:cNvPr id="34" name="TextBox 33">
            <a:extLst>
              <a:ext uri="{FF2B5EF4-FFF2-40B4-BE49-F238E27FC236}">
                <a16:creationId xmlns:a16="http://schemas.microsoft.com/office/drawing/2014/main" id="{FEC0D8A8-667D-4EDB-9AAB-BB1EB83C303F}"/>
              </a:ext>
            </a:extLst>
          </p:cNvPr>
          <p:cNvSpPr txBox="1"/>
          <p:nvPr/>
        </p:nvSpPr>
        <p:spPr>
          <a:xfrm>
            <a:off x="231056" y="5677298"/>
            <a:ext cx="5210944" cy="2062103"/>
          </a:xfrm>
          <a:prstGeom prst="rect">
            <a:avLst/>
          </a:prstGeom>
          <a:noFill/>
        </p:spPr>
        <p:txBody>
          <a:bodyPr wrap="square">
            <a:spAutoFit/>
          </a:bodyPr>
          <a:lstStyle/>
          <a:p>
            <a:pPr marL="285750" indent="-285750">
              <a:buFont typeface="Arial" panose="020B0604020202020204" pitchFamily="34" charset="0"/>
              <a:buChar char="•"/>
            </a:pPr>
            <a:r>
              <a:rPr lang="en-ID" sz="1600"/>
              <a:t>Sebagai pengelola data, memiliki tanggung jawab untuk bersikap transparan dengan subjek tentang niat untuk apa data mereka akan digunakan, dan siapa yang akan memiliki akses ke sana. </a:t>
            </a:r>
          </a:p>
          <a:p>
            <a:pPr marL="285750" indent="-285750">
              <a:buFont typeface="Arial" panose="020B0604020202020204" pitchFamily="34" charset="0"/>
              <a:buChar char="•"/>
            </a:pPr>
            <a:r>
              <a:rPr lang="en-ID" sz="1600"/>
              <a:t>Selain itu, memastikan penggunaan data tidak membahayakan individu atau sekelompok orang. </a:t>
            </a:r>
          </a:p>
          <a:p>
            <a:pPr marL="285750" indent="-285750">
              <a:buFont typeface="Arial" panose="020B0604020202020204" pitchFamily="34" charset="0"/>
              <a:buChar char="•"/>
            </a:pPr>
            <a:r>
              <a:rPr lang="en-ID" sz="1600"/>
              <a:t>Hal ini disebut sebagai dampak yang berbeda dan melanggar hukum.</a:t>
            </a:r>
          </a:p>
        </p:txBody>
      </p:sp>
      <p:sp>
        <p:nvSpPr>
          <p:cNvPr id="36" name="TextBox 35">
            <a:extLst>
              <a:ext uri="{FF2B5EF4-FFF2-40B4-BE49-F238E27FC236}">
                <a16:creationId xmlns:a16="http://schemas.microsoft.com/office/drawing/2014/main" id="{81FC5127-C095-4E49-B9F0-03E21017692B}"/>
              </a:ext>
            </a:extLst>
          </p:cNvPr>
          <p:cNvSpPr txBox="1"/>
          <p:nvPr/>
        </p:nvSpPr>
        <p:spPr>
          <a:xfrm>
            <a:off x="5092700" y="494581"/>
            <a:ext cx="4965700" cy="4278094"/>
          </a:xfrm>
          <a:prstGeom prst="rect">
            <a:avLst/>
          </a:prstGeom>
          <a:noFill/>
        </p:spPr>
        <p:txBody>
          <a:bodyPr wrap="square">
            <a:spAutoFit/>
          </a:bodyPr>
          <a:lstStyle/>
          <a:p>
            <a:pPr marL="285750" indent="-285750">
              <a:buFont typeface="Arial" panose="020B0604020202020204" pitchFamily="34" charset="0"/>
              <a:buChar char="•"/>
            </a:pPr>
            <a:r>
              <a:rPr lang="en-ID" sz="1600"/>
              <a:t>Sangat penting bahwa privasi pelanggan menjadi perhatian kita selama proses analisis data. </a:t>
            </a:r>
          </a:p>
          <a:p>
            <a:pPr marL="285750" indent="-285750">
              <a:buFont typeface="Arial" panose="020B0604020202020204" pitchFamily="34" charset="0"/>
              <a:buChar char="•"/>
            </a:pPr>
            <a:r>
              <a:rPr lang="en-ID" sz="1600"/>
              <a:t>Ilmuwan data dan profesional bisnis sama-sama perlu mempertahankan seperangkat prinsip etika yang memandu kebijakan privasi data mereka. </a:t>
            </a:r>
          </a:p>
          <a:p>
            <a:pPr marL="285750" indent="-285750">
              <a:buFont typeface="Arial" panose="020B0604020202020204" pitchFamily="34" charset="0"/>
              <a:buChar char="•"/>
            </a:pPr>
            <a:r>
              <a:rPr lang="en-ID" sz="1600"/>
              <a:t>Dua petunjuk: Selalu minta persetujuan sebelum mengumpulkan data, dan teliti undang-undang privasi yang berlaku untuk wilayah geografis dan segmen pasar. </a:t>
            </a:r>
          </a:p>
          <a:p>
            <a:pPr marL="285750" indent="-285750">
              <a:buFont typeface="Arial" panose="020B0604020202020204" pitchFamily="34" charset="0"/>
              <a:buChar char="•"/>
            </a:pPr>
            <a:r>
              <a:rPr lang="en-ID" sz="1600"/>
              <a:t>Untuk mendapatkan pemahaman yang kuat tentang persimpangan privasi dan teknologi, pertimbangkan untuk mengambil pelatihan, seperti Privasi dan Teknologi Data. </a:t>
            </a:r>
          </a:p>
          <a:p>
            <a:pPr marL="285750" indent="-285750">
              <a:buFont typeface="Arial" panose="020B0604020202020204" pitchFamily="34" charset="0"/>
              <a:buChar char="•"/>
            </a:pPr>
            <a:r>
              <a:rPr lang="en-ID" sz="1600"/>
              <a:t>Meskipun menggunakan data privasi dan etis dalam kegiatan sehari-hari, diharapkan mengetahui bahwa keamanan dan hak subjek tetap utuh adalah hal yang layak dilakukan.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4026</Words>
  <Application>Microsoft Office PowerPoint</Application>
  <PresentationFormat>Custom</PresentationFormat>
  <Paragraphs>281</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Bold</vt:lpstr>
      <vt:lpstr>Times New Roman</vt:lpstr>
      <vt:lpstr>Trebuchet MS</vt:lpstr>
      <vt:lpstr>Trebuchet MS Italic</vt:lpstr>
      <vt:lpstr>Verdana</vt:lpstr>
      <vt:lpstr>Verdana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Harvard Business School Online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deni</cp:lastModifiedBy>
  <cp:revision>11</cp:revision>
  <dcterms:created xsi:type="dcterms:W3CDTF">2021-12-07T17:37:01Z</dcterms:created>
  <dcterms:modified xsi:type="dcterms:W3CDTF">2021-12-08T09:08:36Z</dcterms:modified>
</cp:coreProperties>
</file>