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7" r:id="rId3"/>
    <p:sldMasterId id="2147483765" r:id="rId4"/>
  </p:sldMasterIdLst>
  <p:notesMasterIdLst>
    <p:notesMasterId r:id="rId76"/>
  </p:notesMasterIdLst>
  <p:sldIdLst>
    <p:sldId id="256" r:id="rId5"/>
    <p:sldId id="351" r:id="rId6"/>
    <p:sldId id="348" r:id="rId7"/>
    <p:sldId id="340" r:id="rId8"/>
    <p:sldId id="413" r:id="rId9"/>
    <p:sldId id="346" r:id="rId10"/>
    <p:sldId id="342" r:id="rId11"/>
    <p:sldId id="344" r:id="rId12"/>
    <p:sldId id="345" r:id="rId13"/>
    <p:sldId id="347" r:id="rId14"/>
    <p:sldId id="341" r:id="rId15"/>
    <p:sldId id="349" r:id="rId16"/>
    <p:sldId id="350" r:id="rId17"/>
    <p:sldId id="352" r:id="rId18"/>
    <p:sldId id="354" r:id="rId19"/>
    <p:sldId id="353" r:id="rId20"/>
    <p:sldId id="356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0" r:id="rId55"/>
    <p:sldId id="441" r:id="rId56"/>
    <p:sldId id="442" r:id="rId57"/>
    <p:sldId id="443" r:id="rId58"/>
    <p:sldId id="444" r:id="rId59"/>
    <p:sldId id="445" r:id="rId60"/>
    <p:sldId id="446" r:id="rId61"/>
    <p:sldId id="447" r:id="rId62"/>
    <p:sldId id="448" r:id="rId63"/>
    <p:sldId id="449" r:id="rId64"/>
    <p:sldId id="275" r:id="rId65"/>
    <p:sldId id="276" r:id="rId66"/>
    <p:sldId id="277" r:id="rId67"/>
    <p:sldId id="278" r:id="rId68"/>
    <p:sldId id="279" r:id="rId69"/>
    <p:sldId id="280" r:id="rId70"/>
    <p:sldId id="281" r:id="rId71"/>
    <p:sldId id="305" r:id="rId72"/>
    <p:sldId id="306" r:id="rId73"/>
    <p:sldId id="337" r:id="rId74"/>
    <p:sldId id="293" r:id="rId75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A"/>
    <a:srgbClr val="FFFFFF"/>
    <a:srgbClr val="CD5B4C"/>
    <a:srgbClr val="A80500"/>
    <a:srgbClr val="0453A1"/>
    <a:srgbClr val="A85406"/>
    <a:srgbClr val="06397B"/>
    <a:srgbClr val="0070C0"/>
    <a:srgbClr val="FFC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94EA5-311A-4B30-8C1E-8089FF1B20FE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FAC95-7E9D-43D3-AA08-CF7EAE00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357188"/>
            <a:ext cx="11620500" cy="107156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10972800" cy="917596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5993"/>
            <a:ext cx="10972800" cy="3840171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7FE5-E795-4B88-8CC7-24CA1470179C}" type="datetime1">
              <a:rPr lang="en-US" altLang="ko-KR" smtClean="0"/>
              <a:t>12/18/2023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Data Mining: Concepts and Techniques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BD13-5FC3-4674-A032-C3C8C40D65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8645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7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Box 20"/>
          <p:cNvSpPr/>
          <p:nvPr/>
        </p:nvSpPr>
        <p:spPr>
          <a:xfrm>
            <a:off x="7095744" y="4609663"/>
            <a:ext cx="481485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Tools 	Big Data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388" name="TextBox 21"/>
          <p:cNvSpPr/>
          <p:nvPr/>
        </p:nvSpPr>
        <p:spPr>
          <a:xfrm>
            <a:off x="6903000" y="5708520"/>
            <a:ext cx="50076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Yudy Yunardy S.E., M.M.</a:t>
            </a:r>
            <a:endParaRPr lang="en-US" sz="187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2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8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3/38/Hadoop_logo_new.svg/2500px-Hadoop_logo_new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r="3379"/>
          <a:stretch/>
        </p:blipFill>
        <p:spPr bwMode="auto">
          <a:xfrm>
            <a:off x="101599" y="1804624"/>
            <a:ext cx="12090401" cy="38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0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0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2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6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0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9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9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2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4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9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7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38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6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9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44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1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7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85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4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1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8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757172"/>
            <a:ext cx="11832336" cy="37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91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4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14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32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14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14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16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6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0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336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23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1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0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67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390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766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68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96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3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7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81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427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4566" y="0"/>
            <a:ext cx="887505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2C9579-0A4E-4530-AE74-8AF486AD26B2}"/>
              </a:ext>
            </a:extLst>
          </p:cNvPr>
          <p:cNvSpPr txBox="1"/>
          <p:nvPr/>
        </p:nvSpPr>
        <p:spPr>
          <a:xfrm>
            <a:off x="3254406" y="4318511"/>
            <a:ext cx="2859141" cy="1395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71">
                <a:latin typeface="Bahnschrift" panose="020B0502040204020203" pitchFamily="34" charset="0"/>
              </a:rPr>
              <a:t>Data</a:t>
            </a:r>
            <a:endParaRPr lang="en-ID" sz="8471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2745441" y="560294"/>
            <a:ext cx="7245573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3"/>
              </a:lnSpc>
            </a:pPr>
            <a:r>
              <a:rPr lang="en-CA" sz="3357" b="1">
                <a:solidFill>
                  <a:srgbClr val="000000"/>
                </a:solidFill>
                <a:latin typeface="Arial Bold"/>
                <a:cs typeface="Arial Bold"/>
              </a:rPr>
              <a:t>The Revolution in the Marketplace -</a:t>
            </a:r>
            <a:br>
              <a:rPr lang="en-CA" sz="3348">
                <a:solidFill>
                  <a:srgbClr val="000000"/>
                </a:solidFill>
                <a:latin typeface="Times New Roman"/>
              </a:rPr>
            </a:br>
            <a:r>
              <a:rPr lang="en-CA" sz="3357" b="1">
                <a:solidFill>
                  <a:srgbClr val="000000"/>
                </a:solidFill>
                <a:latin typeface="Arial Bold"/>
                <a:cs typeface="Arial Bold"/>
              </a:rPr>
              <a:t>The Shift</a:t>
            </a:r>
          </a:p>
          <a:p>
            <a:pPr>
              <a:lnSpc>
                <a:spcPts val="3353"/>
              </a:lnSpc>
            </a:pPr>
            <a:endParaRPr lang="en-CA" sz="334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33382" y="4818530"/>
            <a:ext cx="16312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  <a:tabLst>
                <a:tab pos="661182" algn="l"/>
                <a:tab pos="1266332" algn="l"/>
              </a:tabLst>
            </a:pPr>
            <a:r>
              <a:rPr lang="en-CA" sz="1237" b="1">
                <a:solidFill>
                  <a:srgbClr val="000000"/>
                </a:solidFill>
                <a:latin typeface="Arial Bold"/>
                <a:cs typeface="Arial Bold"/>
              </a:rPr>
              <a:t>1955	1960	1965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90265" y="5053854"/>
            <a:ext cx="1453924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24"/>
              </a:lnSpc>
            </a:pPr>
            <a:r>
              <a:rPr lang="en-CA" sz="2486" b="1">
                <a:solidFill>
                  <a:srgbClr val="000000"/>
                </a:solidFill>
                <a:latin typeface="Arial Bold"/>
                <a:cs typeface="Arial Bold"/>
              </a:rPr>
              <a:t>Hardware</a:t>
            </a:r>
          </a:p>
          <a:p>
            <a:pPr>
              <a:lnSpc>
                <a:spcPts val="2841"/>
              </a:lnSpc>
            </a:pPr>
            <a:endParaRPr lang="en-CA" sz="247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90265" y="5412442"/>
            <a:ext cx="1443665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59"/>
              </a:lnSpc>
            </a:pPr>
            <a:r>
              <a:rPr lang="en-CA" sz="2488" b="1">
                <a:solidFill>
                  <a:srgbClr val="000000"/>
                </a:solidFill>
                <a:latin typeface="Arial Bold"/>
                <a:cs typeface="Arial Bold"/>
              </a:rPr>
              <a:t>Was King</a:t>
            </a:r>
          </a:p>
          <a:p>
            <a:pPr>
              <a:lnSpc>
                <a:spcPts val="2603"/>
              </a:lnSpc>
            </a:pPr>
            <a:endParaRPr lang="en-CA" sz="248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40324" y="6297706"/>
            <a:ext cx="12824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971"/>
              </a:lnSpc>
            </a:pPr>
            <a:r>
              <a:rPr lang="en-CA" sz="889">
                <a:solidFill>
                  <a:srgbClr val="000000"/>
                </a:solidFill>
                <a:latin typeface="Arial"/>
                <a:cs typeface="Arial"/>
              </a:rPr>
              <a:t>21</a:t>
            </a:r>
          </a:p>
          <a:p>
            <a:pPr>
              <a:lnSpc>
                <a:spcPts val="1015"/>
              </a:lnSpc>
            </a:pPr>
            <a:endParaRPr lang="en-CA" sz="889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93559" y="4818530"/>
            <a:ext cx="281936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  <a:tabLst>
                <a:tab pos="672389" algn="l"/>
                <a:tab pos="1299952" algn="l"/>
                <a:tab pos="1905102" algn="l"/>
                <a:tab pos="2443013" algn="l"/>
              </a:tabLst>
            </a:pPr>
            <a:r>
              <a:rPr lang="en-CA" sz="1237" b="1">
                <a:solidFill>
                  <a:srgbClr val="000000"/>
                </a:solidFill>
                <a:latin typeface="Arial Bold"/>
                <a:cs typeface="Arial Bold"/>
              </a:rPr>
              <a:t>1970	1975	1980	1985	1990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51177" y="5121089"/>
            <a:ext cx="985847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6"/>
              </a:lnSpc>
            </a:pPr>
            <a:r>
              <a:rPr lang="en-CA" sz="1947">
                <a:solidFill>
                  <a:srgbClr val="000000"/>
                </a:solidFill>
                <a:latin typeface="Arial"/>
                <a:cs typeface="Arial"/>
              </a:rPr>
              <a:t>Software</a:t>
            </a:r>
          </a:p>
          <a:p>
            <a:pPr>
              <a:lnSpc>
                <a:spcPts val="2232"/>
              </a:lnSpc>
            </a:pPr>
            <a:endParaRPr lang="en-CA" sz="194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48618" y="5468471"/>
            <a:ext cx="1614224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6"/>
              </a:lnSpc>
            </a:pPr>
            <a:r>
              <a:rPr lang="en-CA" sz="1950">
                <a:solidFill>
                  <a:srgbClr val="000000"/>
                </a:solidFill>
                <a:latin typeface="Arial"/>
                <a:cs typeface="Arial"/>
              </a:rPr>
              <a:t>Becomes King</a:t>
            </a:r>
          </a:p>
          <a:p>
            <a:pPr>
              <a:lnSpc>
                <a:spcPts val="2232"/>
              </a:lnSpc>
            </a:pPr>
            <a:endParaRPr lang="en-CA" sz="195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41559" y="4818530"/>
            <a:ext cx="21634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  <a:tabLst>
                <a:tab pos="717215" algn="l"/>
                <a:tab pos="1277539" algn="l"/>
                <a:tab pos="1793037" algn="l"/>
              </a:tabLst>
            </a:pPr>
            <a:r>
              <a:rPr lang="en-CA" sz="1237" b="1">
                <a:solidFill>
                  <a:srgbClr val="000000"/>
                </a:solidFill>
                <a:latin typeface="Arial Bold"/>
                <a:cs typeface="Arial Bold"/>
              </a:rPr>
              <a:t>1995	2000	2005	2010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505265" y="5165912"/>
            <a:ext cx="1296830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82"/>
              </a:lnSpc>
            </a:pPr>
            <a:r>
              <a:rPr lang="en-CA" sz="2118">
                <a:solidFill>
                  <a:srgbClr val="000000"/>
                </a:solidFill>
                <a:latin typeface="Arial"/>
                <a:cs typeface="Arial"/>
              </a:rPr>
              <a:t>Data is the</a:t>
            </a:r>
          </a:p>
          <a:p>
            <a:pPr>
              <a:lnSpc>
                <a:spcPts val="2435"/>
              </a:lnSpc>
            </a:pPr>
            <a:endParaRPr lang="en-CA" sz="2118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617323" y="5479677"/>
            <a:ext cx="1160574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82"/>
              </a:lnSpc>
            </a:pPr>
            <a:r>
              <a:rPr lang="en-CA" sz="2120">
                <a:solidFill>
                  <a:srgbClr val="000000"/>
                </a:solidFill>
                <a:latin typeface="Arial"/>
                <a:cs typeface="Arial"/>
              </a:rPr>
              <a:t>New King</a:t>
            </a:r>
          </a:p>
          <a:p>
            <a:pPr>
              <a:lnSpc>
                <a:spcPts val="2435"/>
              </a:lnSpc>
            </a:pPr>
            <a:endParaRPr lang="en-CA" sz="212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745441" y="504265"/>
            <a:ext cx="4328108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6"/>
              </a:lnSpc>
            </a:pPr>
            <a:r>
              <a:rPr lang="en-CA" sz="3357" b="1">
                <a:solidFill>
                  <a:srgbClr val="000000"/>
                </a:solidFill>
                <a:latin typeface="Arial Bold"/>
                <a:cs typeface="Arial Bold"/>
              </a:rPr>
              <a:t>What are Data Driven</a:t>
            </a:r>
          </a:p>
          <a:p>
            <a:pPr>
              <a:lnSpc>
                <a:spcPts val="3856"/>
              </a:lnSpc>
            </a:pPr>
            <a:endParaRPr lang="en-CA" sz="334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45442" y="986118"/>
            <a:ext cx="3130665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3"/>
              </a:lnSpc>
            </a:pPr>
            <a:r>
              <a:rPr lang="en-CA" sz="3354" b="1">
                <a:solidFill>
                  <a:srgbClr val="000000"/>
                </a:solidFill>
                <a:latin typeface="Arial Bold"/>
                <a:cs typeface="Arial Bold"/>
              </a:rPr>
              <a:t>Organizations?</a:t>
            </a:r>
          </a:p>
          <a:p>
            <a:pPr>
              <a:lnSpc>
                <a:spcPts val="3353"/>
              </a:lnSpc>
            </a:pPr>
            <a:endParaRPr lang="en-CA" sz="33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78206" y="2891118"/>
            <a:ext cx="3417089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en-CA" sz="2127" b="1">
                <a:solidFill>
                  <a:srgbClr val="000000"/>
                </a:solidFill>
                <a:latin typeface="Arial Bold"/>
                <a:cs typeface="Arial Bold"/>
              </a:rPr>
              <a:t>A data driven organization</a:t>
            </a:r>
          </a:p>
          <a:p>
            <a:pPr>
              <a:lnSpc>
                <a:spcPts val="2435"/>
              </a:lnSpc>
            </a:pPr>
            <a:endParaRPr lang="en-CA" sz="211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85029" y="3216089"/>
            <a:ext cx="2414122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en-CA" sz="2128" b="1">
                <a:solidFill>
                  <a:srgbClr val="000000"/>
                </a:solidFill>
                <a:latin typeface="Arial Bold"/>
                <a:cs typeface="Arial Bold"/>
              </a:rPr>
              <a:t>that acquires data,</a:t>
            </a:r>
          </a:p>
          <a:p>
            <a:pPr>
              <a:lnSpc>
                <a:spcPts val="2435"/>
              </a:lnSpc>
            </a:pPr>
            <a:endParaRPr lang="en-CA" sz="212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85030" y="3574677"/>
            <a:ext cx="2643352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en-CA" sz="2127" b="1">
                <a:solidFill>
                  <a:srgbClr val="000000"/>
                </a:solidFill>
                <a:latin typeface="Arial Bold"/>
                <a:cs typeface="Arial Bold"/>
              </a:rPr>
              <a:t>that processes data,</a:t>
            </a:r>
          </a:p>
          <a:p>
            <a:pPr>
              <a:lnSpc>
                <a:spcPts val="2435"/>
              </a:lnSpc>
            </a:pPr>
            <a:endParaRPr lang="en-CA" sz="211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85029" y="3877236"/>
            <a:ext cx="4916410" cy="9787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7"/>
              </a:lnSpc>
            </a:pPr>
            <a:r>
              <a:rPr lang="en-CA" sz="2127" b="1">
                <a:solidFill>
                  <a:srgbClr val="000000"/>
                </a:solidFill>
                <a:latin typeface="Arial Bold"/>
                <a:cs typeface="Arial Bold"/>
              </a:rPr>
              <a:t>and leverages data in a timely fashion</a:t>
            </a:r>
            <a:br>
              <a:rPr lang="en-CA" sz="2118">
                <a:solidFill>
                  <a:srgbClr val="000000"/>
                </a:solidFill>
                <a:latin typeface="Times New Roman"/>
              </a:rPr>
            </a:br>
            <a:r>
              <a:rPr lang="en-CA" sz="2127" b="1">
                <a:solidFill>
                  <a:srgbClr val="000000"/>
                </a:solidFill>
                <a:latin typeface="Arial Bold"/>
                <a:cs typeface="Arial Bold"/>
              </a:rPr>
              <a:t>to create efficiencies,</a:t>
            </a:r>
          </a:p>
          <a:p>
            <a:pPr>
              <a:lnSpc>
                <a:spcPts val="2647"/>
              </a:lnSpc>
            </a:pPr>
            <a:endParaRPr lang="en-CA" sz="211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85029" y="4549588"/>
            <a:ext cx="5309146" cy="101399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35"/>
              </a:lnSpc>
            </a:pPr>
            <a:r>
              <a:rPr lang="en-CA" sz="2127" b="1">
                <a:solidFill>
                  <a:srgbClr val="000000"/>
                </a:solidFill>
                <a:latin typeface="Arial Bold"/>
                <a:cs typeface="Arial Bold"/>
              </a:rPr>
              <a:t>iterate on and develop new products and</a:t>
            </a:r>
            <a:br>
              <a:rPr lang="en-CA" sz="2118">
                <a:solidFill>
                  <a:srgbClr val="000000"/>
                </a:solidFill>
                <a:latin typeface="Times New Roman"/>
              </a:rPr>
            </a:br>
            <a:r>
              <a:rPr lang="en-CA" sz="2127" b="1">
                <a:solidFill>
                  <a:srgbClr val="000000"/>
                </a:solidFill>
                <a:latin typeface="Arial Bold"/>
                <a:cs typeface="Arial Bold"/>
              </a:rPr>
              <a:t>navigate the competitive landscape</a:t>
            </a:r>
          </a:p>
          <a:p>
            <a:pPr>
              <a:lnSpc>
                <a:spcPts val="2735"/>
              </a:lnSpc>
            </a:pPr>
            <a:endParaRPr lang="en-CA" sz="211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40324" y="6297706"/>
            <a:ext cx="12824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lang="en-CA" sz="889">
                <a:solidFill>
                  <a:srgbClr val="000000"/>
                </a:solidFill>
                <a:latin typeface="Arial"/>
                <a:cs typeface="Arial"/>
              </a:rPr>
              <a:t>22</a:t>
            </a:r>
          </a:p>
          <a:p>
            <a:pPr>
              <a:lnSpc>
                <a:spcPts val="1015"/>
              </a:lnSpc>
            </a:pPr>
            <a:endParaRPr lang="en-CA" sz="88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745442" y="504265"/>
            <a:ext cx="7341753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6"/>
              </a:lnSpc>
            </a:pPr>
            <a:r>
              <a:rPr lang="en-CA" sz="3357" b="1">
                <a:solidFill>
                  <a:srgbClr val="000000"/>
                </a:solidFill>
                <a:latin typeface="Arial Bold"/>
                <a:cs typeface="Arial Bold"/>
              </a:rPr>
              <a:t>Data Driven Organizations Use Data</a:t>
            </a:r>
          </a:p>
          <a:p>
            <a:pPr>
              <a:lnSpc>
                <a:spcPts val="3856"/>
              </a:lnSpc>
            </a:pPr>
            <a:endParaRPr lang="en-CA" sz="334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45441" y="986118"/>
            <a:ext cx="2149627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3"/>
              </a:lnSpc>
            </a:pPr>
            <a:r>
              <a:rPr lang="en-CA" sz="3354" b="1">
                <a:solidFill>
                  <a:srgbClr val="000000"/>
                </a:solidFill>
                <a:latin typeface="Arial Bold"/>
                <a:cs typeface="Arial Bold"/>
              </a:rPr>
              <a:t>Effectively</a:t>
            </a:r>
          </a:p>
          <a:p>
            <a:pPr>
              <a:lnSpc>
                <a:spcPts val="3353"/>
              </a:lnSpc>
            </a:pPr>
            <a:endParaRPr lang="en-CA" sz="334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731559" y="1546412"/>
            <a:ext cx="1259960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lang="en-CA" sz="1768" b="1">
                <a:solidFill>
                  <a:srgbClr val="000000"/>
                </a:solidFill>
                <a:latin typeface="Arial Bold"/>
                <a:cs typeface="Arial Bold"/>
              </a:rPr>
              <a:t>Data Driven</a:t>
            </a:r>
          </a:p>
          <a:p>
            <a:pPr>
              <a:lnSpc>
                <a:spcPts val="2030"/>
              </a:lnSpc>
            </a:pPr>
            <a:endParaRPr lang="en-CA" sz="1768" b="1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78706" y="1580030"/>
            <a:ext cx="3271729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lang="en-CA" sz="1767" b="1">
                <a:solidFill>
                  <a:srgbClr val="000000"/>
                </a:solidFill>
                <a:latin typeface="Arial Bold"/>
                <a:cs typeface="Arial Bold"/>
              </a:rPr>
              <a:t>Organizations that use Data to</a:t>
            </a:r>
          </a:p>
          <a:p>
            <a:pPr>
              <a:lnSpc>
                <a:spcPts val="2030"/>
              </a:lnSpc>
            </a:pPr>
            <a:endParaRPr lang="en-CA" sz="1767" b="1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08294" y="1826559"/>
            <a:ext cx="1510029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lang="en-CA" sz="1767" b="1">
                <a:solidFill>
                  <a:srgbClr val="000000"/>
                </a:solidFill>
                <a:latin typeface="Arial Bold"/>
                <a:cs typeface="Arial Bold"/>
              </a:rPr>
              <a:t>Organizations</a:t>
            </a:r>
          </a:p>
          <a:p>
            <a:pPr>
              <a:lnSpc>
                <a:spcPts val="2030"/>
              </a:lnSpc>
            </a:pPr>
            <a:endParaRPr lang="en-CA" sz="1767" b="1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048500" y="1848971"/>
            <a:ext cx="2568011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lang="en-CA" sz="1767" b="1">
                <a:solidFill>
                  <a:srgbClr val="000000"/>
                </a:solidFill>
                <a:latin typeface="Arial Bold"/>
                <a:cs typeface="Arial Bold"/>
              </a:rPr>
              <a:t>augment their Business</a:t>
            </a:r>
          </a:p>
          <a:p>
            <a:pPr>
              <a:lnSpc>
                <a:spcPts val="2030"/>
              </a:lnSpc>
            </a:pPr>
            <a:endParaRPr lang="en-CA" sz="1767" b="1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40324" y="6297706"/>
            <a:ext cx="12824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lang="en-CA" sz="889">
                <a:solidFill>
                  <a:srgbClr val="000000"/>
                </a:solidFill>
                <a:latin typeface="Arial"/>
                <a:cs typeface="Arial"/>
              </a:rPr>
              <a:t>23</a:t>
            </a:r>
          </a:p>
          <a:p>
            <a:pPr>
              <a:lnSpc>
                <a:spcPts val="1015"/>
              </a:lnSpc>
            </a:pPr>
            <a:endParaRPr lang="en-CA" sz="88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34" name="TextBox 2"/>
          <p:cNvSpPr txBox="1"/>
          <p:nvPr/>
        </p:nvSpPr>
        <p:spPr>
          <a:xfrm>
            <a:off x="3014383" y="448235"/>
            <a:ext cx="7104509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6"/>
              </a:lnSpc>
            </a:pPr>
            <a:r>
              <a:rPr lang="en-CA" sz="3354" b="1">
                <a:solidFill>
                  <a:srgbClr val="000000"/>
                </a:solidFill>
                <a:latin typeface="Arial Bold"/>
                <a:cs typeface="Arial Bold"/>
              </a:rPr>
              <a:t>Big Data Business is Big Business</a:t>
            </a:r>
          </a:p>
          <a:p>
            <a:pPr>
              <a:lnSpc>
                <a:spcPts val="3856"/>
              </a:lnSpc>
            </a:pPr>
            <a:endParaRPr lang="en-CA" sz="334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25588" y="1210236"/>
            <a:ext cx="25808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18"/>
              </a:lnSpc>
            </a:pP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Data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51530" y="1445559"/>
            <a:ext cx="29815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D</a:t>
            </a:r>
            <a:r>
              <a:rPr lang="en-CA" sz="1228">
                <a:solidFill>
                  <a:srgbClr val="000000"/>
                </a:solidFill>
                <a:latin typeface="Times New Roman"/>
                <a:cs typeface="Times New Roman"/>
              </a:rPr>
              <a:t>ata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51529" y="1636059"/>
            <a:ext cx="17472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  <a:r>
              <a:rPr lang="en-CA" sz="1228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51529" y="1815353"/>
            <a:ext cx="11541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9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421"/>
              </a:lnSpc>
            </a:pPr>
            <a:endParaRPr lang="en-CA" sz="123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51530" y="2005853"/>
            <a:ext cx="21159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S</a:t>
            </a:r>
            <a:r>
              <a:rPr lang="en-CA" sz="1228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51529" y="2196353"/>
            <a:ext cx="315792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28">
                <a:solidFill>
                  <a:srgbClr val="000000"/>
                </a:solidFill>
                <a:latin typeface="Times New Roman"/>
                <a:cs typeface="Times New Roman"/>
              </a:rPr>
              <a:t>-vice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51529" y="3563471"/>
            <a:ext cx="9618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P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51529" y="3753971"/>
            <a:ext cx="11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51529" y="3933265"/>
            <a:ext cx="11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151529" y="4123765"/>
            <a:ext cx="8816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S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41176" y="5412442"/>
            <a:ext cx="62518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I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07559" y="5602942"/>
            <a:ext cx="11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207559" y="5793442"/>
            <a:ext cx="11381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07559" y="5972736"/>
            <a:ext cx="88166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12"/>
              </a:lnSpc>
            </a:pPr>
            <a:r>
              <a:rPr lang="en-CA" sz="1237" b="1">
                <a:solidFill>
                  <a:srgbClr val="000000"/>
                </a:solidFill>
                <a:latin typeface="Times New Roman Bold"/>
                <a:cs typeface="Times New Roman Bold"/>
              </a:rPr>
              <a:t>S</a:t>
            </a:r>
          </a:p>
          <a:p>
            <a:pPr>
              <a:lnSpc>
                <a:spcPts val="1421"/>
              </a:lnSpc>
            </a:pPr>
            <a:endParaRPr lang="en-CA" sz="1228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745442" y="1367118"/>
            <a:ext cx="708527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2154">
              <a:lnSpc>
                <a:spcPts val="1147"/>
              </a:lnSpc>
            </a:pPr>
            <a:r>
              <a:rPr lang="en-CA" sz="1005">
                <a:solidFill>
                  <a:srgbClr val="000000"/>
                </a:solidFill>
                <a:latin typeface="Times New Roman"/>
                <a:cs typeface="Times New Roman"/>
              </a:rPr>
              <a:t>Generators</a:t>
            </a:r>
            <a:br>
              <a:rPr lang="en-CA" sz="1059">
                <a:solidFill>
                  <a:srgbClr val="000000"/>
                </a:solidFill>
                <a:latin typeface="Times New Roman"/>
              </a:rPr>
            </a:br>
            <a:r>
              <a:rPr lang="en-CA" sz="1005">
                <a:solidFill>
                  <a:srgbClr val="000000"/>
                </a:solidFill>
                <a:latin typeface="Times New Roman"/>
                <a:cs typeface="Times New Roman"/>
              </a:rPr>
              <a:t>+Aggregators</a:t>
            </a:r>
          </a:p>
          <a:p>
            <a:pPr>
              <a:lnSpc>
                <a:spcPts val="1196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991970" y="2263589"/>
            <a:ext cx="24365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>
                <a:solidFill>
                  <a:srgbClr val="000000"/>
                </a:solidFill>
                <a:latin typeface="Times New Roman"/>
                <a:cs typeface="Times New Roman"/>
              </a:rPr>
              <a:t>Data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90265" y="2409265"/>
            <a:ext cx="63639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>
                <a:solidFill>
                  <a:srgbClr val="000000"/>
                </a:solidFill>
                <a:latin typeface="Times New Roman"/>
                <a:cs typeface="Times New Roman"/>
              </a:rPr>
              <a:t>Aggregators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823883" y="2566147"/>
            <a:ext cx="52257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8">
                <a:solidFill>
                  <a:srgbClr val="000000"/>
                </a:solidFill>
                <a:latin typeface="Times New Roman"/>
                <a:cs typeface="Times New Roman"/>
              </a:rPr>
              <a:t>+Enablers</a:t>
            </a:r>
          </a:p>
          <a:p>
            <a:pPr>
              <a:lnSpc>
                <a:spcPts val="1218"/>
              </a:lnSpc>
            </a:pPr>
            <a:endParaRPr lang="en-CA" sz="1061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779059" y="3328147"/>
            <a:ext cx="61087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8" spc="-9">
                <a:solidFill>
                  <a:srgbClr val="000000"/>
                </a:solidFill>
                <a:latin typeface="Times New Roman"/>
                <a:cs typeface="Times New Roman"/>
              </a:rPr>
              <a:t>Big Data BI</a:t>
            </a:r>
          </a:p>
          <a:p>
            <a:pPr>
              <a:lnSpc>
                <a:spcPts val="1218"/>
              </a:lnSpc>
            </a:pPr>
            <a:endParaRPr lang="en-CA" sz="1061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924735" y="3496236"/>
            <a:ext cx="347852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>
                <a:solidFill>
                  <a:srgbClr val="000000"/>
                </a:solidFill>
                <a:latin typeface="Times New Roman"/>
                <a:cs typeface="Times New Roman"/>
              </a:rPr>
              <a:t>+ Data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711824" y="3653118"/>
            <a:ext cx="767261" cy="4637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4593">
              <a:lnSpc>
                <a:spcPts val="1235"/>
              </a:lnSpc>
            </a:pPr>
            <a:r>
              <a:rPr lang="en-CA" sz="1005" spc="-9">
                <a:solidFill>
                  <a:srgbClr val="000000"/>
                </a:solidFill>
                <a:latin typeface="Times New Roman"/>
                <a:cs typeface="Times New Roman"/>
              </a:rPr>
              <a:t>Analytics sw</a:t>
            </a:r>
            <a:br>
              <a:rPr lang="en-CA" sz="1059">
                <a:solidFill>
                  <a:srgbClr val="000000"/>
                </a:solidFill>
                <a:latin typeface="Times New Roman"/>
              </a:rPr>
            </a:br>
            <a:r>
              <a:rPr lang="en-CA" sz="1005" spc="-9">
                <a:solidFill>
                  <a:srgbClr val="000000"/>
                </a:solidFill>
                <a:latin typeface="Times New Roman"/>
                <a:cs typeface="Times New Roman"/>
              </a:rPr>
              <a:t>+ ToolVendors</a:t>
            </a:r>
          </a:p>
          <a:p>
            <a:pPr>
              <a:lnSpc>
                <a:spcPts val="1257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79912" y="4370295"/>
            <a:ext cx="4616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>
                <a:solidFill>
                  <a:srgbClr val="000000"/>
                </a:solidFill>
                <a:latin typeface="Times New Roman"/>
                <a:cs typeface="Times New Roman"/>
              </a:rPr>
              <a:t>Big Data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700618" y="4515971"/>
            <a:ext cx="78213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8" spc="-9">
                <a:solidFill>
                  <a:srgbClr val="000000"/>
                </a:solidFill>
                <a:latin typeface="Times New Roman"/>
                <a:cs typeface="Times New Roman"/>
              </a:rPr>
              <a:t>Cloud Platform</a:t>
            </a:r>
          </a:p>
          <a:p>
            <a:pPr>
              <a:lnSpc>
                <a:spcPts val="1218"/>
              </a:lnSpc>
            </a:pPr>
            <a:endParaRPr lang="en-CA" sz="1061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868706" y="4672853"/>
            <a:ext cx="46647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>
                <a:solidFill>
                  <a:srgbClr val="000000"/>
                </a:solidFill>
                <a:latin typeface="Times New Roman"/>
                <a:cs typeface="Times New Roman"/>
              </a:rPr>
              <a:t>Software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980765" y="4953000"/>
            <a:ext cx="4616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>
                <a:solidFill>
                  <a:srgbClr val="000000"/>
                </a:solidFill>
                <a:latin typeface="Times New Roman"/>
                <a:cs typeface="Times New Roman"/>
              </a:rPr>
              <a:t>Big Data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879912" y="5109883"/>
            <a:ext cx="65299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8" spc="-9">
                <a:solidFill>
                  <a:srgbClr val="000000"/>
                </a:solidFill>
                <a:latin typeface="Times New Roman"/>
                <a:cs typeface="Times New Roman"/>
              </a:rPr>
              <a:t>public Cloud</a:t>
            </a:r>
          </a:p>
          <a:p>
            <a:pPr>
              <a:lnSpc>
                <a:spcPts val="1218"/>
              </a:lnSpc>
            </a:pPr>
            <a:endParaRPr lang="en-CA" sz="1061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991971" y="5266765"/>
            <a:ext cx="442814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 spc="-9">
                <a:solidFill>
                  <a:srgbClr val="000000"/>
                </a:solidFill>
                <a:latin typeface="Times New Roman"/>
                <a:cs typeface="Times New Roman"/>
              </a:rPr>
              <a:t>Platform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969559" y="5423647"/>
            <a:ext cx="483337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 spc="-9">
                <a:solidFill>
                  <a:srgbClr val="000000"/>
                </a:solidFill>
                <a:latin typeface="Times New Roman"/>
                <a:cs typeface="Times New Roman"/>
              </a:rPr>
              <a:t>Providers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980765" y="5580530"/>
            <a:ext cx="45038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 spc="-9">
                <a:solidFill>
                  <a:srgbClr val="000000"/>
                </a:solidFill>
                <a:latin typeface="Times New Roman"/>
                <a:cs typeface="Times New Roman"/>
              </a:rPr>
              <a:t>(hw+sw)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902324" y="5860677"/>
            <a:ext cx="4616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</a:pPr>
            <a:r>
              <a:rPr lang="en-CA" sz="1005">
                <a:solidFill>
                  <a:srgbClr val="000000"/>
                </a:solidFill>
                <a:latin typeface="Times New Roman"/>
                <a:cs typeface="Times New Roman"/>
              </a:rPr>
              <a:t>Big Data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790265" y="6017560"/>
            <a:ext cx="694677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2203">
              <a:lnSpc>
                <a:spcPts val="1235"/>
              </a:lnSpc>
            </a:pPr>
            <a:r>
              <a:rPr lang="en-CA" sz="1005" spc="-9">
                <a:solidFill>
                  <a:srgbClr val="000000"/>
                </a:solidFill>
                <a:latin typeface="Times New Roman"/>
                <a:cs typeface="Times New Roman"/>
              </a:rPr>
              <a:t>Hardware</a:t>
            </a:r>
            <a:br>
              <a:rPr lang="en-CA" sz="1059">
                <a:solidFill>
                  <a:srgbClr val="000000"/>
                </a:solidFill>
                <a:latin typeface="Times New Roman"/>
              </a:rPr>
            </a:br>
            <a:r>
              <a:rPr lang="en-CA" sz="1005" spc="-9">
                <a:solidFill>
                  <a:srgbClr val="000000"/>
                </a:solidFill>
                <a:latin typeface="Times New Roman"/>
                <a:cs typeface="Times New Roman"/>
              </a:rPr>
              <a:t>Manufactures</a:t>
            </a:r>
          </a:p>
          <a:p>
            <a:pPr>
              <a:lnSpc>
                <a:spcPts val="1227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2745441" y="504265"/>
            <a:ext cx="6557949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6"/>
              </a:lnSpc>
            </a:pPr>
            <a:r>
              <a:rPr lang="en-CA" sz="3354" b="1">
                <a:solidFill>
                  <a:srgbClr val="000000"/>
                </a:solidFill>
                <a:latin typeface="Arial Bold"/>
                <a:cs typeface="Arial Bold"/>
              </a:rPr>
              <a:t>Information Science Is Affecting</a:t>
            </a:r>
          </a:p>
          <a:p>
            <a:pPr>
              <a:lnSpc>
                <a:spcPts val="3856"/>
              </a:lnSpc>
            </a:pPr>
            <a:endParaRPr lang="en-CA" sz="334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45442" y="986118"/>
            <a:ext cx="2989601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3"/>
              </a:lnSpc>
            </a:pPr>
            <a:r>
              <a:rPr lang="en-CA" sz="3357" b="1">
                <a:solidFill>
                  <a:srgbClr val="000000"/>
                </a:solidFill>
                <a:latin typeface="Arial Bold"/>
                <a:cs typeface="Arial Bold"/>
              </a:rPr>
              <a:t>Every Industry</a:t>
            </a:r>
          </a:p>
          <a:p>
            <a:pPr>
              <a:lnSpc>
                <a:spcPts val="3353"/>
              </a:lnSpc>
            </a:pPr>
            <a:endParaRPr lang="en-CA" sz="334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14383" y="1445559"/>
            <a:ext cx="1724831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53"/>
              </a:lnSpc>
            </a:pPr>
            <a:r>
              <a:rPr lang="en-CA" sz="1588">
                <a:solidFill>
                  <a:srgbClr val="000000"/>
                </a:solidFill>
                <a:latin typeface="Arial"/>
                <a:cs typeface="Arial"/>
              </a:rPr>
              <a:t>Biotech/Healthcare</a:t>
            </a:r>
          </a:p>
          <a:p>
            <a:pPr>
              <a:lnSpc>
                <a:spcPts val="1827"/>
              </a:lnSpc>
            </a:pPr>
            <a:endParaRPr lang="en-CA" sz="158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58353" y="3608295"/>
            <a:ext cx="178253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  <a:tabLst>
                <a:tab pos="425846" algn="l"/>
              </a:tabLst>
            </a:pP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http://www.youtube.com/watch?</a:t>
            </a:r>
            <a:br>
              <a:rPr lang="en-CA" sz="1059">
                <a:solidFill>
                  <a:srgbClr val="000000"/>
                </a:solidFill>
                <a:latin typeface="Times New Roman"/>
              </a:rPr>
            </a:b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	v=1-C0Vtc-sHw</a:t>
            </a:r>
          </a:p>
          <a:p>
            <a:pPr>
              <a:lnSpc>
                <a:spcPts val="1227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838265" y="1445559"/>
            <a:ext cx="1048364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lang="en-CA" sz="1758">
                <a:solidFill>
                  <a:srgbClr val="000000"/>
                </a:solidFill>
                <a:latin typeface="Arial"/>
                <a:cs typeface="Arial"/>
              </a:rPr>
              <a:t>Linguistics</a:t>
            </a:r>
          </a:p>
          <a:p>
            <a:pPr>
              <a:lnSpc>
                <a:spcPts val="2030"/>
              </a:lnSpc>
            </a:pPr>
            <a:endParaRPr lang="en-CA" sz="175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13294" y="3608295"/>
            <a:ext cx="1782539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  <a:tabLst>
                <a:tab pos="381020" algn="l"/>
              </a:tabLst>
            </a:pP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http://www.youtube.com/watch?</a:t>
            </a:r>
            <a:br>
              <a:rPr lang="en-CA" sz="1059">
                <a:solidFill>
                  <a:srgbClr val="000000"/>
                </a:solidFill>
                <a:latin typeface="Times New Roman"/>
              </a:rPr>
            </a:b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	v=VwgkT34g61w</a:t>
            </a:r>
          </a:p>
          <a:p>
            <a:pPr>
              <a:lnSpc>
                <a:spcPts val="1227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83706" y="1445559"/>
            <a:ext cx="662041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lang="en-CA" sz="1758">
                <a:solidFill>
                  <a:srgbClr val="000000"/>
                </a:solidFill>
                <a:latin typeface="Arial"/>
                <a:cs typeface="Arial"/>
              </a:rPr>
              <a:t>Mining</a:t>
            </a:r>
          </a:p>
          <a:p>
            <a:pPr>
              <a:lnSpc>
                <a:spcPts val="2030"/>
              </a:lnSpc>
            </a:pPr>
            <a:endParaRPr lang="en-CA" sz="175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66530" y="3541060"/>
            <a:ext cx="218810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35"/>
              </a:lnSpc>
              <a:tabLst>
                <a:tab pos="33619" algn="l"/>
              </a:tabLst>
            </a:pP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http://www.cloudera.com/blog/2012/01/</a:t>
            </a:r>
            <a:br>
              <a:rPr lang="en-CA" sz="1059">
                <a:solidFill>
                  <a:srgbClr val="000000"/>
                </a:solidFill>
                <a:latin typeface="Times New Roman"/>
              </a:rPr>
            </a:b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	seismic-data-science-hadoop-use-case/</a:t>
            </a:r>
          </a:p>
          <a:p>
            <a:pPr>
              <a:lnSpc>
                <a:spcPts val="1227"/>
              </a:lnSpc>
            </a:pPr>
            <a:endParaRPr lang="en-CA" sz="1059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6589" y="3966883"/>
            <a:ext cx="799899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lang="en-CA" sz="1758">
                <a:solidFill>
                  <a:srgbClr val="000000"/>
                </a:solidFill>
                <a:latin typeface="Arial"/>
                <a:cs typeface="Arial"/>
              </a:rPr>
              <a:t>Finance</a:t>
            </a:r>
          </a:p>
          <a:p>
            <a:pPr>
              <a:lnSpc>
                <a:spcPts val="2030"/>
              </a:lnSpc>
            </a:pPr>
            <a:endParaRPr lang="en-CA" sz="1758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88324" y="3966883"/>
            <a:ext cx="2355517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lang="en-CA" sz="1672">
                <a:solidFill>
                  <a:srgbClr val="000000"/>
                </a:solidFill>
                <a:latin typeface="Arial"/>
                <a:cs typeface="Arial"/>
              </a:rPr>
              <a:t>Journalism</a:t>
            </a:r>
            <a:r>
              <a:rPr lang="en-CA" sz="1758">
                <a:solidFill>
                  <a:srgbClr val="000000"/>
                </a:solidFill>
                <a:latin typeface="Arial"/>
                <a:cs typeface="Arial"/>
              </a:rPr>
              <a:t>/Visualization</a:t>
            </a:r>
          </a:p>
          <a:p>
            <a:pPr>
              <a:lnSpc>
                <a:spcPts val="2030"/>
              </a:lnSpc>
            </a:pPr>
            <a:endParaRPr lang="en-CA" sz="1758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48382" y="3966883"/>
            <a:ext cx="1000274" cy="51296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30"/>
              </a:lnSpc>
            </a:pPr>
            <a:r>
              <a:rPr lang="en-CA" sz="1758">
                <a:solidFill>
                  <a:srgbClr val="000000"/>
                </a:solidFill>
                <a:latin typeface="Arial"/>
                <a:cs typeface="Arial"/>
              </a:rPr>
              <a:t>Education</a:t>
            </a:r>
          </a:p>
          <a:p>
            <a:pPr>
              <a:lnSpc>
                <a:spcPts val="2030"/>
              </a:lnSpc>
            </a:pPr>
            <a:endParaRPr lang="en-CA" sz="1758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13294" y="5995147"/>
            <a:ext cx="178253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18"/>
              </a:lnSpc>
            </a:pP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http://www.youtube.com/watch?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068236" y="5995147"/>
            <a:ext cx="178253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18"/>
              </a:lnSpc>
            </a:pP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http://www.youtube.com/watch?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849471" y="6152030"/>
            <a:ext cx="109966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18"/>
              </a:lnSpc>
            </a:pP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v=GWF2SU7UWs8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471647" y="6152030"/>
            <a:ext cx="95699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18"/>
              </a:lnSpc>
            </a:pPr>
            <a:r>
              <a:rPr lang="en-CA" sz="1059">
                <a:solidFill>
                  <a:srgbClr val="000000"/>
                </a:solidFill>
                <a:latin typeface="Times New Roman"/>
                <a:cs typeface="Times New Roman"/>
              </a:rPr>
              <a:t>v=uuUa4FEGvzo</a:t>
            </a:r>
          </a:p>
          <a:p>
            <a:pPr>
              <a:lnSpc>
                <a:spcPts val="1218"/>
              </a:lnSpc>
            </a:pPr>
            <a:endParaRPr lang="en-CA" sz="1059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40324" y="6320118"/>
            <a:ext cx="128240" cy="2055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90"/>
              </a:lnSpc>
            </a:pPr>
            <a:r>
              <a:rPr lang="en-CA" sz="889">
                <a:solidFill>
                  <a:srgbClr val="000000"/>
                </a:solidFill>
                <a:latin typeface="Arial"/>
                <a:cs typeface="Arial"/>
              </a:rPr>
              <a:t>25</a:t>
            </a:r>
          </a:p>
          <a:p>
            <a:pPr>
              <a:lnSpc>
                <a:spcPts val="790"/>
              </a:lnSpc>
            </a:pPr>
            <a:endParaRPr lang="en-CA" sz="88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745441" y="728382"/>
            <a:ext cx="7109382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6"/>
              </a:lnSpc>
            </a:pPr>
            <a:r>
              <a:rPr lang="en-CA" sz="3354" b="1">
                <a:solidFill>
                  <a:srgbClr val="000000"/>
                </a:solidFill>
                <a:latin typeface="Arial Bold"/>
                <a:cs typeface="Arial Bold"/>
              </a:rPr>
              <a:t>Wake up - This is a Data Economy!</a:t>
            </a:r>
          </a:p>
          <a:p>
            <a:pPr>
              <a:lnSpc>
                <a:spcPts val="3856"/>
              </a:lnSpc>
            </a:pPr>
            <a:endParaRPr lang="en-CA" sz="334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10970" y="1512794"/>
            <a:ext cx="6994992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71"/>
              </a:lnSpc>
              <a:tabLst>
                <a:tab pos="302575" algn="l"/>
              </a:tabLst>
            </a:pPr>
            <a:r>
              <a:rPr lang="en-CA" sz="2289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298" b="1">
                <a:solidFill>
                  <a:srgbClr val="000000"/>
                </a:solidFill>
                <a:latin typeface="Arial Bold"/>
                <a:cs typeface="Arial Bold"/>
              </a:rPr>
              <a:t> We are in the midst of Information Science in the</a:t>
            </a:r>
            <a:br>
              <a:rPr lang="en-CA" sz="2287">
                <a:solidFill>
                  <a:srgbClr val="000000"/>
                </a:solidFill>
                <a:latin typeface="Times New Roman"/>
              </a:rPr>
            </a:br>
            <a:r>
              <a:rPr lang="en-CA" sz="2296" b="1">
                <a:solidFill>
                  <a:srgbClr val="000000"/>
                </a:solidFill>
                <a:latin typeface="Arial Bold"/>
                <a:cs typeface="Arial Bold"/>
              </a:rPr>
              <a:t>	making.</a:t>
            </a:r>
          </a:p>
          <a:p>
            <a:pPr>
              <a:lnSpc>
                <a:spcPts val="2471"/>
              </a:lnSpc>
            </a:pPr>
            <a:endParaRPr lang="en-CA" sz="228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10971" y="2498912"/>
            <a:ext cx="6922408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71"/>
              </a:lnSpc>
              <a:tabLst>
                <a:tab pos="302575" algn="l"/>
              </a:tabLst>
            </a:pPr>
            <a:r>
              <a:rPr lang="en-CA" sz="228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296" b="1">
                <a:solidFill>
                  <a:srgbClr val="000000"/>
                </a:solidFill>
                <a:latin typeface="Arial Bold"/>
                <a:cs typeface="Arial Bold"/>
              </a:rPr>
              <a:t> Not long ago data was expensive. There wasn’t</a:t>
            </a:r>
            <a:br>
              <a:rPr lang="en-CA" sz="2289">
                <a:solidFill>
                  <a:srgbClr val="000000"/>
                </a:solidFill>
                <a:latin typeface="Times New Roman"/>
              </a:rPr>
            </a:br>
            <a:r>
              <a:rPr lang="en-CA" sz="2298" b="1">
                <a:solidFill>
                  <a:srgbClr val="000000"/>
                </a:solidFill>
                <a:latin typeface="Arial Bold"/>
                <a:cs typeface="Arial Bold"/>
              </a:rPr>
              <a:t>	much of it. Data was the bottleneck for much of</a:t>
            </a:r>
          </a:p>
          <a:p>
            <a:pPr>
              <a:lnSpc>
                <a:spcPts val="2471"/>
              </a:lnSpc>
            </a:pPr>
            <a:endParaRPr lang="en-CA" sz="2289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913530" y="3126442"/>
            <a:ext cx="2417137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77"/>
              </a:lnSpc>
            </a:pPr>
            <a:r>
              <a:rPr lang="en-CA" sz="2296" b="1">
                <a:solidFill>
                  <a:srgbClr val="000000"/>
                </a:solidFill>
                <a:latin typeface="Arial Bold"/>
                <a:cs typeface="Arial Bold"/>
              </a:rPr>
              <a:t>human endeavor.</a:t>
            </a:r>
          </a:p>
          <a:p>
            <a:pPr>
              <a:lnSpc>
                <a:spcPts val="2577"/>
              </a:lnSpc>
            </a:pPr>
            <a:endParaRPr lang="en-CA" sz="228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10971" y="3798795"/>
            <a:ext cx="7276031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38"/>
              </a:lnSpc>
            </a:pPr>
            <a:r>
              <a:rPr lang="en-CA" sz="228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296" b="1">
                <a:solidFill>
                  <a:srgbClr val="000000"/>
                </a:solidFill>
                <a:latin typeface="Arial Bold"/>
                <a:cs typeface="Arial Bold"/>
              </a:rPr>
              <a:t> No limit to how much valuable data we can collect!</a:t>
            </a:r>
          </a:p>
          <a:p>
            <a:pPr>
              <a:lnSpc>
                <a:spcPts val="2638"/>
              </a:lnSpc>
            </a:pPr>
            <a:endParaRPr lang="en-CA" sz="228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10971" y="4482353"/>
            <a:ext cx="7379264" cy="9618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71"/>
              </a:lnSpc>
              <a:tabLst>
                <a:tab pos="302575" algn="l"/>
              </a:tabLst>
            </a:pPr>
            <a:r>
              <a:rPr lang="en-CA" sz="228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296" b="1">
                <a:solidFill>
                  <a:srgbClr val="000000"/>
                </a:solidFill>
                <a:latin typeface="Arial Bold"/>
                <a:cs typeface="Arial Bold"/>
              </a:rPr>
              <a:t> We are no longer data-limited, but insight limited.</a:t>
            </a:r>
            <a:br>
              <a:rPr lang="en-CA" sz="2287">
                <a:solidFill>
                  <a:srgbClr val="000000"/>
                </a:solidFill>
                <a:latin typeface="Times New Roman"/>
              </a:rPr>
            </a:br>
            <a:r>
              <a:rPr lang="en-CA" sz="2296" b="1">
                <a:solidFill>
                  <a:srgbClr val="000000"/>
                </a:solidFill>
                <a:latin typeface="Arial Bold"/>
                <a:cs typeface="Arial Bold"/>
              </a:rPr>
              <a:t>	The people who know how to work with data are in</a:t>
            </a:r>
          </a:p>
          <a:p>
            <a:pPr>
              <a:lnSpc>
                <a:spcPts val="2471"/>
              </a:lnSpc>
            </a:pPr>
            <a:endParaRPr lang="en-CA" sz="228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13530" y="5121088"/>
            <a:ext cx="1824795" cy="64120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71"/>
              </a:lnSpc>
            </a:pPr>
            <a:r>
              <a:rPr lang="en-CA" sz="2298" b="1">
                <a:solidFill>
                  <a:srgbClr val="000000"/>
                </a:solidFill>
                <a:latin typeface="Arial Bold"/>
                <a:cs typeface="Arial Bold"/>
              </a:rPr>
              <a:t>short supply.</a:t>
            </a:r>
          </a:p>
          <a:p>
            <a:pPr>
              <a:lnSpc>
                <a:spcPts val="2471"/>
              </a:lnSpc>
            </a:pPr>
            <a:endParaRPr lang="en-CA" sz="2289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40324" y="6297706"/>
            <a:ext cx="12824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lang="en-CA" sz="889">
                <a:solidFill>
                  <a:srgbClr val="000000"/>
                </a:solidFill>
                <a:latin typeface="Arial"/>
                <a:cs typeface="Arial"/>
              </a:rPr>
              <a:t>26</a:t>
            </a:r>
          </a:p>
          <a:p>
            <a:pPr>
              <a:lnSpc>
                <a:spcPts val="1015"/>
              </a:lnSpc>
            </a:pPr>
            <a:endParaRPr lang="en-CA" sz="88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3236" y="4045324"/>
            <a:ext cx="7300204" cy="161582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236"/>
              </a:lnSpc>
              <a:tabLst>
                <a:tab pos="694802" algn="l"/>
              </a:tabLst>
            </a:pPr>
            <a:r>
              <a:rPr lang="en-CA" sz="3886" b="1">
                <a:solidFill>
                  <a:srgbClr val="FFFFFF"/>
                </a:solidFill>
                <a:latin typeface="Calibri Bold"/>
                <a:cs typeface="Calibri Bold"/>
              </a:rPr>
              <a:t>Big Data Computing in  the Modern</a:t>
            </a:r>
            <a:br>
              <a:rPr lang="en-CA" sz="3877">
                <a:solidFill>
                  <a:srgbClr val="000000"/>
                </a:solidFill>
                <a:latin typeface="Times New Roman"/>
              </a:rPr>
            </a:br>
            <a:r>
              <a:rPr lang="en-CA" sz="3886" b="1">
                <a:solidFill>
                  <a:srgbClr val="FFFFFF"/>
                </a:solidFill>
                <a:latin typeface="Calibri Bold"/>
                <a:cs typeface="Calibri Bold"/>
              </a:rPr>
              <a:t>	World</a:t>
            </a:r>
          </a:p>
          <a:p>
            <a:pPr>
              <a:lnSpc>
                <a:spcPts val="4236"/>
              </a:lnSpc>
            </a:pPr>
            <a:endParaRPr lang="en-CA" sz="387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2745441" y="728382"/>
            <a:ext cx="7290778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6"/>
              </a:lnSpc>
            </a:pPr>
            <a:r>
              <a:rPr lang="en-CA" sz="3354" b="1">
                <a:solidFill>
                  <a:srgbClr val="000000"/>
                </a:solidFill>
                <a:latin typeface="Arial Bold"/>
                <a:cs typeface="Arial Bold"/>
              </a:rPr>
              <a:t>Modern Computing Benefits/Trends</a:t>
            </a:r>
          </a:p>
          <a:p>
            <a:pPr>
              <a:lnSpc>
                <a:spcPts val="3856"/>
              </a:lnSpc>
            </a:pPr>
            <a:endParaRPr lang="en-CA" sz="334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10971" y="1479177"/>
            <a:ext cx="676787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41"/>
              </a:lnSpc>
            </a:pPr>
            <a:r>
              <a:rPr lang="en-CA" sz="247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86" b="1">
                <a:solidFill>
                  <a:srgbClr val="000000"/>
                </a:solidFill>
                <a:latin typeface="Arial Bold"/>
                <a:cs typeface="Arial Bold"/>
              </a:rPr>
              <a:t> Faster processing (CPU) and more memory</a:t>
            </a:r>
          </a:p>
          <a:p>
            <a:pPr>
              <a:lnSpc>
                <a:spcPts val="2841"/>
              </a:lnSpc>
            </a:pPr>
            <a:endParaRPr lang="en-CA" sz="247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14382" y="1848971"/>
            <a:ext cx="2663486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91"/>
              </a:lnSpc>
            </a:pPr>
            <a:r>
              <a:rPr lang="en-CA" sz="2120">
                <a:solidFill>
                  <a:srgbClr val="000000"/>
                </a:solidFill>
                <a:latin typeface="Times New Roman"/>
                <a:cs typeface="Times New Roman"/>
              </a:rPr>
              <a:t>- Thanks to Moore’s law</a:t>
            </a:r>
          </a:p>
          <a:p>
            <a:pPr>
              <a:lnSpc>
                <a:spcPts val="2391"/>
              </a:lnSpc>
            </a:pPr>
            <a:endParaRPr lang="en-CA" sz="212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10970" y="2173942"/>
            <a:ext cx="462787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41"/>
              </a:lnSpc>
            </a:pPr>
            <a:r>
              <a:rPr lang="en-CA" sz="247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86" b="1">
                <a:solidFill>
                  <a:srgbClr val="000000"/>
                </a:solidFill>
                <a:latin typeface="Arial Bold"/>
                <a:cs typeface="Arial Bold"/>
              </a:rPr>
              <a:t> Storage has become cheaper</a:t>
            </a:r>
          </a:p>
          <a:p>
            <a:pPr>
              <a:lnSpc>
                <a:spcPts val="2841"/>
              </a:lnSpc>
            </a:pPr>
            <a:endParaRPr lang="en-CA" sz="247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14383" y="2554942"/>
            <a:ext cx="6602641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en-CA" sz="2120">
                <a:solidFill>
                  <a:srgbClr val="000000"/>
                </a:solidFill>
                <a:latin typeface="Times New Roman"/>
                <a:cs typeface="Times New Roman"/>
              </a:rPr>
              <a:t>- Organizations are buying more storage devices to deal with</a:t>
            </a:r>
          </a:p>
          <a:p>
            <a:pPr>
              <a:lnSpc>
                <a:spcPts val="2435"/>
              </a:lnSpc>
            </a:pPr>
            <a:endParaRPr lang="en-CA" sz="212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60912" y="2868707"/>
            <a:ext cx="2330766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63"/>
              </a:lnSpc>
            </a:pPr>
            <a:r>
              <a:rPr lang="en-CA" sz="2118">
                <a:solidFill>
                  <a:srgbClr val="000000"/>
                </a:solidFill>
                <a:latin typeface="Times New Roman"/>
                <a:cs typeface="Times New Roman"/>
              </a:rPr>
              <a:t>huge amounts of data</a:t>
            </a:r>
          </a:p>
          <a:p>
            <a:pPr>
              <a:lnSpc>
                <a:spcPts val="2263"/>
              </a:lnSpc>
            </a:pPr>
            <a:endParaRPr lang="en-CA" sz="2118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10970" y="3160059"/>
            <a:ext cx="635751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41"/>
              </a:lnSpc>
            </a:pPr>
            <a:r>
              <a:rPr lang="en-CA" sz="248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88" b="1">
                <a:solidFill>
                  <a:srgbClr val="000000"/>
                </a:solidFill>
                <a:latin typeface="Arial Bold"/>
                <a:cs typeface="Arial Bold"/>
              </a:rPr>
              <a:t> Distributed systems design has matured</a:t>
            </a:r>
          </a:p>
          <a:p>
            <a:pPr>
              <a:lnSpc>
                <a:spcPts val="2841"/>
              </a:lnSpc>
            </a:pPr>
            <a:endParaRPr lang="en-CA" sz="248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14382" y="3529853"/>
            <a:ext cx="4417428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en-CA" sz="2118">
                <a:solidFill>
                  <a:srgbClr val="000000"/>
                </a:solidFill>
                <a:latin typeface="Times New Roman"/>
                <a:cs typeface="Times New Roman"/>
              </a:rPr>
              <a:t>- Hadoop movement, NoSQL movement</a:t>
            </a:r>
          </a:p>
          <a:p>
            <a:pPr>
              <a:lnSpc>
                <a:spcPts val="2435"/>
              </a:lnSpc>
            </a:pPr>
            <a:endParaRPr lang="en-CA" sz="211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10971" y="3854824"/>
            <a:ext cx="573714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41"/>
              </a:lnSpc>
            </a:pPr>
            <a:r>
              <a:rPr lang="en-CA" sz="248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88" b="1">
                <a:solidFill>
                  <a:srgbClr val="000000"/>
                </a:solidFill>
                <a:latin typeface="Arial Bold"/>
                <a:cs typeface="Arial Bold"/>
              </a:rPr>
              <a:t> Prevalence of Open-source software</a:t>
            </a:r>
          </a:p>
          <a:p>
            <a:pPr>
              <a:lnSpc>
                <a:spcPts val="2841"/>
              </a:lnSpc>
            </a:pPr>
            <a:endParaRPr lang="en-CA" sz="248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14382" y="4235824"/>
            <a:ext cx="6872522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en-CA" sz="2118">
                <a:solidFill>
                  <a:srgbClr val="000000"/>
                </a:solidFill>
                <a:latin typeface="Times New Roman"/>
                <a:cs typeface="Times New Roman"/>
              </a:rPr>
              <a:t>- A movement that started 20 years ago has yielded some of the</a:t>
            </a:r>
          </a:p>
          <a:p>
            <a:pPr>
              <a:lnSpc>
                <a:spcPts val="2435"/>
              </a:lnSpc>
            </a:pPr>
            <a:endParaRPr lang="en-CA" sz="2118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60912" y="4549589"/>
            <a:ext cx="5578450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7"/>
              </a:lnSpc>
            </a:pPr>
            <a:r>
              <a:rPr lang="en-CA" sz="2120">
                <a:solidFill>
                  <a:srgbClr val="000000"/>
                </a:solidFill>
                <a:latin typeface="Times New Roman"/>
                <a:cs typeface="Times New Roman"/>
              </a:rPr>
              <a:t>best software, even better than proprietary software</a:t>
            </a:r>
          </a:p>
          <a:p>
            <a:pPr>
              <a:lnSpc>
                <a:spcPts val="2157"/>
              </a:lnSpc>
            </a:pPr>
            <a:endParaRPr lang="en-CA" sz="212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10971" y="4840942"/>
            <a:ext cx="5826916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41"/>
              </a:lnSpc>
            </a:pPr>
            <a:r>
              <a:rPr lang="en-CA" sz="247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86" b="1">
                <a:solidFill>
                  <a:srgbClr val="000000"/>
                </a:solidFill>
                <a:latin typeface="Arial Bold"/>
                <a:cs typeface="Arial Bold"/>
              </a:rPr>
              <a:t> More and more Commodity hardware</a:t>
            </a:r>
          </a:p>
          <a:p>
            <a:pPr>
              <a:lnSpc>
                <a:spcPts val="2841"/>
              </a:lnSpc>
            </a:pPr>
            <a:endParaRPr lang="en-CA" sz="247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014383" y="5210736"/>
            <a:ext cx="6519413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91"/>
              </a:lnSpc>
            </a:pPr>
            <a:r>
              <a:rPr lang="en-CA" sz="2120">
                <a:solidFill>
                  <a:srgbClr val="000000"/>
                </a:solidFill>
                <a:latin typeface="Times New Roman"/>
                <a:cs typeface="Times New Roman"/>
              </a:rPr>
              <a:t>- Systems of commodity servers rather than supercomputers</a:t>
            </a:r>
          </a:p>
          <a:p>
            <a:pPr>
              <a:lnSpc>
                <a:spcPts val="2391"/>
              </a:lnSpc>
            </a:pPr>
            <a:endParaRPr lang="en-CA" sz="212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10971" y="5535707"/>
            <a:ext cx="385682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41"/>
              </a:lnSpc>
            </a:pPr>
            <a:r>
              <a:rPr lang="en-CA" sz="247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486" b="1">
                <a:solidFill>
                  <a:srgbClr val="000000"/>
                </a:solidFill>
                <a:latin typeface="Arial Bold"/>
                <a:cs typeface="Arial Bold"/>
              </a:rPr>
              <a:t> Public Cloud computing</a:t>
            </a:r>
          </a:p>
          <a:p>
            <a:pPr>
              <a:lnSpc>
                <a:spcPts val="2841"/>
              </a:lnSpc>
            </a:pPr>
            <a:endParaRPr lang="en-CA" sz="247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14382" y="5905500"/>
            <a:ext cx="6825010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lang="en-CA" sz="2120">
                <a:solidFill>
                  <a:srgbClr val="000000"/>
                </a:solidFill>
                <a:latin typeface="Times New Roman"/>
                <a:cs typeface="Times New Roman"/>
              </a:rPr>
              <a:t>- Companies like Amazon, Google are providing cloud options</a:t>
            </a:r>
          </a:p>
          <a:p>
            <a:pPr>
              <a:lnSpc>
                <a:spcPts val="2435"/>
              </a:lnSpc>
            </a:pPr>
            <a:endParaRPr lang="en-CA" sz="212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40324" y="6297706"/>
            <a:ext cx="12824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lang="en-CA" sz="889">
                <a:solidFill>
                  <a:srgbClr val="000000"/>
                </a:solidFill>
                <a:latin typeface="Arial"/>
                <a:cs typeface="Arial"/>
              </a:rPr>
              <a:t>42</a:t>
            </a:r>
          </a:p>
          <a:p>
            <a:pPr>
              <a:lnSpc>
                <a:spcPts val="1015"/>
              </a:lnSpc>
            </a:pPr>
            <a:endParaRPr lang="en-CA" sz="889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08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2745441" y="728382"/>
            <a:ext cx="1234440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6"/>
              </a:lnSpc>
            </a:pPr>
            <a:r>
              <a:rPr lang="en-CA" sz="3354" b="1">
                <a:solidFill>
                  <a:srgbClr val="000000"/>
                </a:solidFill>
                <a:latin typeface="Arial Bold"/>
                <a:cs typeface="Arial Bold"/>
              </a:rPr>
              <a:t>Tugas</a:t>
            </a:r>
          </a:p>
          <a:p>
            <a:pPr>
              <a:lnSpc>
                <a:spcPts val="3856"/>
              </a:lnSpc>
            </a:pPr>
            <a:endParaRPr lang="en-CA" sz="3345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12509-3B99-4347-BC97-DEB6DAEA47BB}"/>
              </a:ext>
            </a:extLst>
          </p:cNvPr>
          <p:cNvSpPr txBox="1"/>
          <p:nvPr/>
        </p:nvSpPr>
        <p:spPr>
          <a:xfrm>
            <a:off x="1902593" y="1904125"/>
            <a:ext cx="8386814" cy="3590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71" b="1">
                <a:solidFill>
                  <a:srgbClr val="000000"/>
                </a:solidFill>
                <a:latin typeface="Arial Bold"/>
                <a:cs typeface="Arial Bold"/>
              </a:rPr>
              <a:t>Carilah 1 Contoh Kasus penggunaan Hadoop pada bisnis tertentu:</a:t>
            </a:r>
          </a:p>
          <a:p>
            <a:endParaRPr lang="en-CA" sz="2471" b="1">
              <a:solidFill>
                <a:srgbClr val="000000"/>
              </a:solidFill>
              <a:latin typeface="Arial Bold"/>
              <a:cs typeface="Arial Bold"/>
            </a:endParaRPr>
          </a:p>
          <a:p>
            <a:pPr marL="302575" indent="-302575">
              <a:spcAft>
                <a:spcPts val="1059"/>
              </a:spcAft>
              <a:buFont typeface="+mj-lt"/>
              <a:buAutoNum type="arabicPeriod"/>
            </a:pPr>
            <a:r>
              <a:rPr lang="en-CA" sz="2118" b="1">
                <a:solidFill>
                  <a:srgbClr val="000000"/>
                </a:solidFill>
                <a:latin typeface="Arial Bold"/>
                <a:cs typeface="Arial Bold"/>
              </a:rPr>
              <a:t>Jelaskan Langkah-Langkah Proses analisis big datanya?</a:t>
            </a:r>
          </a:p>
          <a:p>
            <a:pPr marL="302575" indent="-302575">
              <a:spcAft>
                <a:spcPts val="1059"/>
              </a:spcAft>
              <a:buFont typeface="+mj-lt"/>
              <a:buAutoNum type="arabicPeriod"/>
            </a:pPr>
            <a:r>
              <a:rPr lang="en-CA" sz="2118" b="1">
                <a:solidFill>
                  <a:srgbClr val="000000"/>
                </a:solidFill>
                <a:latin typeface="Arial Bold"/>
                <a:cs typeface="Arial Bold"/>
              </a:rPr>
              <a:t>Apa kelebihan dan kelemahan Hadoop pada bisnis tersebut</a:t>
            </a:r>
          </a:p>
          <a:p>
            <a:pPr marL="302575" indent="-302575">
              <a:lnSpc>
                <a:spcPts val="2471"/>
              </a:lnSpc>
              <a:spcAft>
                <a:spcPts val="1059"/>
              </a:spcAft>
              <a:buFont typeface="+mj-lt"/>
              <a:buAutoNum type="arabicPeriod"/>
              <a:tabLst>
                <a:tab pos="302575" algn="l"/>
              </a:tabLst>
            </a:pPr>
            <a:r>
              <a:rPr lang="en-CA" sz="2118" b="1">
                <a:solidFill>
                  <a:srgbClr val="000000"/>
                </a:solidFill>
                <a:latin typeface="Arial Bold"/>
                <a:cs typeface="Arial Bold"/>
              </a:rPr>
              <a:t>Jelaskan cakupan data yang dapat diproses pada kasus tersebut!</a:t>
            </a:r>
          </a:p>
          <a:p>
            <a:pPr marL="302575" indent="-302575">
              <a:lnSpc>
                <a:spcPts val="2471"/>
              </a:lnSpc>
              <a:spcAft>
                <a:spcPts val="1059"/>
              </a:spcAft>
              <a:buFont typeface="+mj-lt"/>
              <a:buAutoNum type="arabicPeriod"/>
              <a:tabLst>
                <a:tab pos="302575" algn="l"/>
              </a:tabLst>
            </a:pPr>
            <a:r>
              <a:rPr lang="en-CA" sz="2118" b="1">
                <a:solidFill>
                  <a:srgbClr val="000000"/>
                </a:solidFill>
                <a:latin typeface="Arial Bold"/>
                <a:cs typeface="Arial Bold"/>
              </a:rPr>
              <a:t>Bagaimana model bisnisnya pada penggunaan Hadoop tersebut!</a:t>
            </a:r>
            <a:endParaRPr lang="en-ID" sz="2118"/>
          </a:p>
        </p:txBody>
      </p:sp>
    </p:spTree>
    <p:extLst>
      <p:ext uri="{BB962C8B-B14F-4D97-AF65-F5344CB8AC3E}">
        <p14:creationId xmlns:p14="http://schemas.microsoft.com/office/powerpoint/2010/main" val="23739655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roup 1"/>
          <p:cNvGrpSpPr/>
          <p:nvPr/>
        </p:nvGrpSpPr>
        <p:grpSpPr>
          <a:xfrm>
            <a:off x="3469320" y="2276280"/>
            <a:ext cx="5267880" cy="3419640"/>
            <a:chOff x="3469320" y="2276280"/>
            <a:chExt cx="5267880" cy="3419640"/>
          </a:xfrm>
        </p:grpSpPr>
        <p:grpSp>
          <p:nvGrpSpPr>
            <p:cNvPr id="558" name="Group 5"/>
            <p:cNvGrpSpPr/>
            <p:nvPr/>
          </p:nvGrpSpPr>
          <p:grpSpPr>
            <a:xfrm>
              <a:off x="6527880" y="2573280"/>
              <a:ext cx="2209320" cy="2674440"/>
              <a:chOff x="6527880" y="2573280"/>
              <a:chExt cx="2209320" cy="2674440"/>
            </a:xfrm>
          </p:grpSpPr>
          <p:sp>
            <p:nvSpPr>
              <p:cNvPr id="559" name="Connector: Elbow 11"/>
              <p:cNvSpPr/>
              <p:nvPr/>
            </p:nvSpPr>
            <p:spPr>
              <a:xfrm rot="16200000" flipH="1">
                <a:off x="6642360" y="2906640"/>
                <a:ext cx="1963080" cy="1296360"/>
              </a:xfrm>
              <a:prstGeom prst="bentConnector3">
                <a:avLst>
                  <a:gd name="adj1" fmla="val 98706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0" name="Connector: Elbow 12"/>
              <p:cNvSpPr/>
              <p:nvPr/>
            </p:nvSpPr>
            <p:spPr>
              <a:xfrm rot="16200000" flipH="1">
                <a:off x="6294960" y="2805840"/>
                <a:ext cx="2674440" cy="2209320"/>
              </a:xfrm>
              <a:prstGeom prst="bentConnector3">
                <a:avLst>
                  <a:gd name="adj1" fmla="val 10131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561" name="Straight Connector 6"/>
            <p:cNvSpPr/>
            <p:nvPr/>
          </p:nvSpPr>
          <p:spPr>
            <a:xfrm>
              <a:off x="6077520" y="2276280"/>
              <a:ext cx="25560" cy="3419640"/>
            </a:xfrm>
            <a:prstGeom prst="line">
              <a:avLst/>
            </a:prstGeom>
            <a:ln w="38100">
              <a:solidFill>
                <a:srgbClr val="FFFFF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562" name="Group 7"/>
            <p:cNvGrpSpPr/>
            <p:nvPr/>
          </p:nvGrpSpPr>
          <p:grpSpPr>
            <a:xfrm>
              <a:off x="3469320" y="2573280"/>
              <a:ext cx="2247840" cy="2674440"/>
              <a:chOff x="3469320" y="2573280"/>
              <a:chExt cx="2247840" cy="2674440"/>
            </a:xfrm>
          </p:grpSpPr>
          <p:sp>
            <p:nvSpPr>
              <p:cNvPr id="563" name="Connector: Elbow 9"/>
              <p:cNvSpPr/>
              <p:nvPr/>
            </p:nvSpPr>
            <p:spPr>
              <a:xfrm rot="5400000">
                <a:off x="3628080" y="2865240"/>
                <a:ext cx="1963080" cy="1379160"/>
              </a:xfrm>
              <a:prstGeom prst="bentConnector3">
                <a:avLst>
                  <a:gd name="adj1" fmla="val 10092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64" name="Connector: Elbow 10"/>
              <p:cNvSpPr/>
              <p:nvPr/>
            </p:nvSpPr>
            <p:spPr>
              <a:xfrm rot="5400000">
                <a:off x="3255840" y="2786400"/>
                <a:ext cx="2674440" cy="2247840"/>
              </a:xfrm>
              <a:prstGeom prst="bentConnector3">
                <a:avLst>
                  <a:gd name="adj1" fmla="val 99215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565" name="Rectangle 25"/>
          <p:cNvSpPr/>
          <p:nvPr/>
        </p:nvSpPr>
        <p:spPr>
          <a:xfrm>
            <a:off x="-9360" y="2836080"/>
            <a:ext cx="12196080" cy="1359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6" name="Rectangle 24"/>
          <p:cNvSpPr/>
          <p:nvPr/>
        </p:nvSpPr>
        <p:spPr>
          <a:xfrm>
            <a:off x="-4680" y="2938680"/>
            <a:ext cx="12196080" cy="11548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7" name="TextBox 2"/>
          <p:cNvSpPr/>
          <p:nvPr/>
        </p:nvSpPr>
        <p:spPr>
          <a:xfrm>
            <a:off x="-4680" y="2893680"/>
            <a:ext cx="121914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TERIMA KASIH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568" name="TextBox 3"/>
          <p:cNvSpPr/>
          <p:nvPr/>
        </p:nvSpPr>
        <p:spPr>
          <a:xfrm>
            <a:off x="4680" y="3716640"/>
            <a:ext cx="12191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Jangan lupa mengikuti kuis karena sekaligus merupakan absensi</a:t>
            </a:r>
            <a:endParaRPr lang="en-US" sz="1870" b="0" strike="noStrike" spc="-1">
              <a:latin typeface="Arial"/>
            </a:endParaRPr>
          </a:p>
        </p:txBody>
      </p:sp>
      <p:sp>
        <p:nvSpPr>
          <p:cNvPr id="569" name="Freeform 13"/>
          <p:cNvSpPr/>
          <p:nvPr/>
        </p:nvSpPr>
        <p:spPr>
          <a:xfrm flipH="1">
            <a:off x="4878000" y="1368000"/>
            <a:ext cx="2433600" cy="131076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TMAutoTimeShape"/>
          <p:cNvSpPr/>
          <p:nvPr/>
        </p:nvSpPr>
        <p:spPr>
          <a:xfrm>
            <a:off x="12600" y="12600"/>
            <a:ext cx="2539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00:00:00</a:t>
            </a:r>
            <a:endParaRPr lang="en-US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23321</TotalTime>
  <Words>526</Words>
  <Application>Microsoft Office PowerPoint</Application>
  <PresentationFormat>Widescreen</PresentationFormat>
  <Paragraphs>112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71</vt:i4>
      </vt:variant>
    </vt:vector>
  </HeadingPairs>
  <TitlesOfParts>
    <vt:vector size="84" baseType="lpstr">
      <vt:lpstr>Arial</vt:lpstr>
      <vt:lpstr>Arial Bold</vt:lpstr>
      <vt:lpstr>Bahnschrift</vt:lpstr>
      <vt:lpstr>Calibri</vt:lpstr>
      <vt:lpstr>Calibri Bold</vt:lpstr>
      <vt:lpstr>Symbol</vt:lpstr>
      <vt:lpstr>Times New Roman</vt:lpstr>
      <vt:lpstr>Times New Roman Bold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&amp; Data Science</dc:title>
  <dc:subject>Data Clustering</dc:subject>
  <dc:creator>Yudy Yunardy</dc:creator>
  <dc:description/>
  <cp:lastModifiedBy>deni</cp:lastModifiedBy>
  <cp:revision>398</cp:revision>
  <dcterms:created xsi:type="dcterms:W3CDTF">2019-01-14T06:35:35Z</dcterms:created>
  <dcterms:modified xsi:type="dcterms:W3CDTF">2023-12-18T00:37:09Z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Widescreen</vt:lpwstr>
  </property>
  <property fmtid="{D5CDD505-2E9C-101B-9397-08002B2CF9AE}" pid="4" name="Slides">
    <vt:i4>38</vt:i4>
  </property>
</Properties>
</file>