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3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7" r:id="rId5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18" y="12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086" y="1640842"/>
            <a:ext cx="7283065" cy="3773525"/>
          </a:xfrm>
        </p:spPr>
        <p:txBody>
          <a:bodyPr anchor="b"/>
          <a:lstStyle>
            <a:lvl1pPr>
              <a:defRPr sz="7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3086" y="5414364"/>
            <a:ext cx="7283065" cy="976276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09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8" y="5440665"/>
            <a:ext cx="7283064" cy="642303"/>
          </a:xfrm>
        </p:spPr>
        <p:txBody>
          <a:bodyPr anchor="b">
            <a:normAutofit/>
          </a:bodyPr>
          <a:lstStyle>
            <a:lvl1pPr algn="l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3086" y="777240"/>
            <a:ext cx="7283065" cy="412608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7" y="6082968"/>
            <a:ext cx="7283063" cy="559540"/>
          </a:xfrm>
        </p:spPr>
        <p:txBody>
          <a:bodyPr>
            <a:normAutofit/>
          </a:bodyPr>
          <a:lstStyle>
            <a:lvl1pPr marL="0" indent="0">
              <a:buNone/>
              <a:defRPr sz="132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19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6" y="1640840"/>
            <a:ext cx="7283065" cy="2245360"/>
          </a:xfrm>
        </p:spPr>
        <p:txBody>
          <a:bodyPr/>
          <a:lstStyle>
            <a:lvl1pPr>
              <a:defRPr sz="5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6" y="4145280"/>
            <a:ext cx="7283065" cy="2677160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24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550" y="1640841"/>
            <a:ext cx="6601154" cy="2626669"/>
          </a:xfrm>
        </p:spPr>
        <p:txBody>
          <a:bodyPr/>
          <a:lstStyle>
            <a:lvl1pPr>
              <a:defRPr sz="5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99984" y="4267509"/>
            <a:ext cx="5994858" cy="38779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54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6" y="4930745"/>
            <a:ext cx="7283065" cy="1899920"/>
          </a:xfrm>
        </p:spPr>
        <p:txBody>
          <a:bodyPr anchor="ctr">
            <a:normAutofit/>
          </a:bodyPr>
          <a:lstStyle>
            <a:lvl1pPr marL="0" indent="0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741287" y="1100753"/>
            <a:ext cx="66175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2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9660" y="2962292"/>
            <a:ext cx="661750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342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510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6" y="3540761"/>
            <a:ext cx="7283066" cy="1873604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5414365"/>
            <a:ext cx="7283065" cy="975120"/>
          </a:xfrm>
        </p:spPr>
        <p:txBody>
          <a:bodyPr anchor="t"/>
          <a:lstStyle>
            <a:lvl1pPr marL="0" indent="0" algn="l">
              <a:buNone/>
              <a:defRPr sz="2200" cap="none">
                <a:solidFill>
                  <a:schemeClr val="accent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9688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318" y="2245360"/>
            <a:ext cx="2431798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8423" y="3022600"/>
            <a:ext cx="2415692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4855" y="2245360"/>
            <a:ext cx="2423029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96145" y="3022600"/>
            <a:ext cx="2431738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9409" y="2245360"/>
            <a:ext cx="24196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9409" y="3022600"/>
            <a:ext cx="2419624" cy="4067916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74867" y="2418080"/>
            <a:ext cx="0" cy="44907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5333" y="2418080"/>
            <a:ext cx="0" cy="4495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997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6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423" y="4817742"/>
            <a:ext cx="242617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8423" y="2504440"/>
            <a:ext cx="242617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8423" y="5470841"/>
            <a:ext cx="2426173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9571" y="4817742"/>
            <a:ext cx="241831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09570" y="2504440"/>
            <a:ext cx="2418313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08454" y="5470840"/>
            <a:ext cx="2421516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9409" y="4817742"/>
            <a:ext cx="24196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79408" y="2504440"/>
            <a:ext cx="2419624" cy="17272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79307" y="5470837"/>
            <a:ext cx="2422828" cy="747081"/>
          </a:xfrm>
        </p:spPr>
        <p:txBody>
          <a:bodyPr anchor="t"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74867" y="2418080"/>
            <a:ext cx="0" cy="449072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45333" y="2418080"/>
            <a:ext cx="0" cy="4495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448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562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2761" y="487576"/>
            <a:ext cx="1446272" cy="6602942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8423" y="876299"/>
            <a:ext cx="6125693" cy="621421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940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353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8" y="3243299"/>
            <a:ext cx="7283064" cy="2171067"/>
          </a:xfrm>
        </p:spPr>
        <p:txBody>
          <a:bodyPr anchor="b"/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3086" y="5414365"/>
            <a:ext cx="7283065" cy="975120"/>
          </a:xfrm>
        </p:spPr>
        <p:txBody>
          <a:bodyPr anchor="t"/>
          <a:lstStyle>
            <a:lvl1pPr marL="0" indent="0" algn="l">
              <a:buNone/>
              <a:defRPr sz="2200" cap="all">
                <a:solidFill>
                  <a:schemeClr val="accent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557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471" y="2335320"/>
            <a:ext cx="3627924" cy="475519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173" y="2330239"/>
            <a:ext cx="3627927" cy="4760278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3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470" y="2159000"/>
            <a:ext cx="3627923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471" y="2849880"/>
            <a:ext cx="3627924" cy="4240636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6174" y="2159000"/>
            <a:ext cx="3627924" cy="653097"/>
          </a:xfrm>
        </p:spPr>
        <p:txBody>
          <a:bodyPr anchor="b">
            <a:noAutofit/>
          </a:bodyPr>
          <a:lstStyle>
            <a:lvl1pPr marL="0" indent="0">
              <a:buNone/>
              <a:defRPr sz="2640" b="0">
                <a:solidFill>
                  <a:schemeClr val="accent1"/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6174" y="2849880"/>
            <a:ext cx="3627924" cy="4240636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340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64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59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085" y="1640840"/>
            <a:ext cx="2806608" cy="1640840"/>
          </a:xfrm>
        </p:spPr>
        <p:txBody>
          <a:bodyPr anchor="b"/>
          <a:lstStyle>
            <a:lvl1pPr algn="l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337" y="1640840"/>
            <a:ext cx="4287814" cy="5181600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3546519"/>
            <a:ext cx="2806608" cy="3281679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30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222" y="2101418"/>
            <a:ext cx="4202741" cy="1784782"/>
          </a:xfrm>
        </p:spPr>
        <p:txBody>
          <a:bodyPr anchor="b">
            <a:normAutofit/>
          </a:bodyPr>
          <a:lstStyle>
            <a:lvl1pPr algn="l">
              <a:defRPr sz="39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34869" y="1295400"/>
            <a:ext cx="2641018" cy="51816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3085" y="4145280"/>
            <a:ext cx="4196201" cy="1554480"/>
          </a:xfrm>
        </p:spPr>
        <p:txBody>
          <a:bodyPr>
            <a:normAutofit/>
          </a:bodyPr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2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929375" y="1899920"/>
            <a:ext cx="3101340" cy="319532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258815" y="-518160"/>
            <a:ext cx="1760220" cy="18135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929375" y="6908800"/>
            <a:ext cx="1089660" cy="11226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9387" y="3022600"/>
            <a:ext cx="4610100" cy="4749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23767" y="3281680"/>
            <a:ext cx="2598420" cy="267716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520208" y="0"/>
            <a:ext cx="754380" cy="12460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181" y="513081"/>
            <a:ext cx="7760918" cy="15872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470" y="2326649"/>
            <a:ext cx="7382819" cy="4754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227978" y="2076419"/>
            <a:ext cx="1122679" cy="2515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1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12/15/2021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92339" y="3702298"/>
            <a:ext cx="4374434" cy="2515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1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075" y="335168"/>
            <a:ext cx="691694" cy="8700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08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468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502920" rtl="0" eaLnBrk="1" latinLnBrk="0" hangingPunct="1">
        <a:spcBef>
          <a:spcPct val="0"/>
        </a:spcBef>
        <a:buNone/>
        <a:defRPr sz="462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190" indent="-37719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17245" indent="-314325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2573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7602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26314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76606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26898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77190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274820" indent="-251460" algn="l" defTabSz="502920" rtl="0" eaLnBrk="1" latinLnBrk="0" hangingPunct="1">
        <a:spcBef>
          <a:spcPts val="11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112052-87AE-4850-9271-7C922D16A61F}"/>
              </a:ext>
            </a:extLst>
          </p:cNvPr>
          <p:cNvSpPr txBox="1"/>
          <p:nvPr/>
        </p:nvSpPr>
        <p:spPr>
          <a:xfrm>
            <a:off x="1068760" y="266206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C000"/>
                </a:solidFill>
                <a:latin typeface="Arial Black" panose="020B0A04020102020204" pitchFamily="34" charset="0"/>
              </a:rPr>
              <a:t>Hadoop</a:t>
            </a:r>
            <a:r>
              <a:rPr lang="en-US" sz="7200" b="1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4000" b="1">
                <a:latin typeface="Arial Black" panose="020B0A04020102020204" pitchFamily="34" charset="0"/>
              </a:rPr>
              <a:t>Pengolah Big Data</a:t>
            </a:r>
            <a:endParaRPr lang="en-ID" sz="4000" b="1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9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3898900" y="762000"/>
            <a:ext cx="4191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95">
                <a:solidFill>
                  <a:srgbClr val="000000"/>
                </a:solidFill>
                <a:latin typeface="Calibri"/>
                <a:cs typeface="Calibri"/>
              </a:rPr>
              <a:t>1.</a:t>
            </a:r>
          </a:p>
          <a:p>
            <a:pPr>
              <a:lnSpc>
                <a:spcPts val="2185"/>
              </a:lnSpc>
            </a:pPr>
            <a:endParaRPr lang="en-CA" sz="1895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18100" y="787400"/>
            <a:ext cx="45339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Hadoop is a technology that provides solutions to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98900" y="1016000"/>
            <a:ext cx="1079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95">
                <a:solidFill>
                  <a:srgbClr val="000000"/>
                </a:solidFill>
                <a:latin typeface="Calibri"/>
                <a:cs typeface="Calibri"/>
              </a:rPr>
              <a:t>Capacity</a:t>
            </a:r>
          </a:p>
          <a:p>
            <a:pPr>
              <a:lnSpc>
                <a:spcPts val="2070"/>
              </a:lnSpc>
            </a:pPr>
            <a:endParaRPr lang="en-CA" sz="1895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18100" y="1016000"/>
            <a:ext cx="2019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traditional systems.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98900" y="1320800"/>
            <a:ext cx="6159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95"/>
              </a:lnSpc>
            </a:pPr>
            <a:r>
              <a:rPr lang="en-CA" sz="1898">
                <a:solidFill>
                  <a:srgbClr val="000000"/>
                </a:solidFill>
                <a:latin typeface="Calibri"/>
                <a:cs typeface="Calibri"/>
              </a:rPr>
              <a:t>can be</a:t>
            </a:r>
          </a:p>
          <a:p>
            <a:pPr>
              <a:lnSpc>
                <a:spcPts val="1995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60400" y="2679700"/>
            <a:ext cx="31369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CA" sz="4855" b="1" spc="-10">
                <a:solidFill>
                  <a:srgbClr val="000000"/>
                </a:solidFill>
                <a:latin typeface="Poppins Black"/>
                <a:cs typeface="Poppins Black"/>
              </a:rPr>
              <a:t>Benefit</a:t>
            </a:r>
          </a:p>
          <a:p>
            <a:pPr>
              <a:lnSpc>
                <a:spcPts val="5980"/>
              </a:lnSpc>
            </a:pPr>
            <a:endParaRPr lang="en-CA" sz="521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0700" y="3467100"/>
            <a:ext cx="32766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CA" sz="4855" b="1" spc="-10">
                <a:solidFill>
                  <a:srgbClr val="000000"/>
                </a:solidFill>
                <a:latin typeface="Poppins Black"/>
                <a:cs typeface="Poppins Black"/>
              </a:rPr>
              <a:t>Hadoop</a:t>
            </a:r>
          </a:p>
          <a:p>
            <a:pPr>
              <a:lnSpc>
                <a:spcPts val="5980"/>
              </a:lnSpc>
            </a:pPr>
            <a:endParaRPr lang="en-CA" sz="521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98900" y="1562100"/>
            <a:ext cx="6045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95">
                <a:solidFill>
                  <a:srgbClr val="000000"/>
                </a:solidFill>
                <a:latin typeface="Calibri"/>
                <a:cs typeface="Calibri"/>
              </a:rPr>
              <a:t>increased</a:t>
            </a: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Traditional systems have limited data storage,</a:t>
            </a:r>
          </a:p>
          <a:p>
            <a:pPr>
              <a:lnSpc>
                <a:spcPts val="218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18100" y="1866900"/>
            <a:ext cx="4826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while Hadoop can be increased in capacity.</a:t>
            </a:r>
          </a:p>
          <a:p>
            <a:pPr>
              <a:lnSpc>
                <a:spcPts val="136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18100" y="2171700"/>
            <a:ext cx="4826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Because, as you already know, this framework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18100" y="2413000"/>
            <a:ext cx="4826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706">
                <a:solidFill>
                  <a:srgbClr val="000000"/>
                </a:solidFill>
                <a:latin typeface="Calibri"/>
                <a:cs typeface="Calibri"/>
              </a:rPr>
              <a:t>works in a distributed manner.</a:t>
            </a:r>
          </a:p>
          <a:p>
            <a:pPr>
              <a:lnSpc>
                <a:spcPts val="1850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898900" y="2882900"/>
            <a:ext cx="60452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219200" algn="l"/>
              </a:tabLst>
            </a:pPr>
            <a:r>
              <a:rPr lang="en-CA" sz="1895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	HDFS as part of the Hadoop ecosystem is</a:t>
            </a:r>
            <a:br>
              <a:rPr lang="en-CA" sz="1736">
                <a:solidFill>
                  <a:srgbClr val="000000"/>
                </a:solidFill>
                <a:latin typeface="Times New Roman"/>
              </a:rPr>
            </a:br>
            <a:r>
              <a:rPr lang="en-CA" sz="1895">
                <a:solidFill>
                  <a:srgbClr val="000000"/>
                </a:solidFill>
                <a:latin typeface="Calibri"/>
                <a:cs typeface="Calibri"/>
              </a:rPr>
              <a:t>Durability</a:t>
            </a: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   considered to have high resilience and minimize</a:t>
            </a:r>
          </a:p>
          <a:p>
            <a:pPr>
              <a:lnSpc>
                <a:spcPts val="1935"/>
              </a:lnSpc>
            </a:pPr>
            <a:endParaRPr lang="en-CA" sz="1736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118100" y="3390900"/>
            <a:ext cx="4826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the risk of hardware or software failure.</a:t>
            </a:r>
          </a:p>
          <a:p>
            <a:pPr>
              <a:lnSpc>
                <a:spcPts val="175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118100" y="3937000"/>
            <a:ext cx="48260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Even if a node is damaged or experiencing</a:t>
            </a:r>
            <a:br>
              <a:rPr lang="en-CA" sz="1704">
                <a:solidFill>
                  <a:srgbClr val="000000"/>
                </a:solidFill>
                <a:latin typeface="Times New Roman"/>
              </a:rPr>
            </a:b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problems, HDFS can provide backup data to</a:t>
            </a:r>
          </a:p>
          <a:p>
            <a:pPr>
              <a:lnSpc>
                <a:spcPts val="187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118100" y="4406900"/>
            <a:ext cx="4826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706">
                <a:solidFill>
                  <a:srgbClr val="000000"/>
                </a:solidFill>
                <a:latin typeface="Calibri"/>
                <a:cs typeface="Calibri"/>
              </a:rPr>
              <a:t>continue the process.</a:t>
            </a:r>
          </a:p>
          <a:p>
            <a:pPr>
              <a:lnSpc>
                <a:spcPts val="1835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898900" y="4953000"/>
            <a:ext cx="6045200" cy="393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  <a:tabLst>
                <a:tab pos="1219200" algn="l"/>
              </a:tabLst>
            </a:pPr>
            <a:r>
              <a:rPr lang="en-CA" sz="1895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	Data can be stored in any format, either</a:t>
            </a:r>
          </a:p>
          <a:p>
            <a:pPr>
              <a:lnSpc>
                <a:spcPts val="218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898900" y="5245100"/>
            <a:ext cx="60452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1219200" algn="l"/>
              </a:tabLst>
            </a:pPr>
            <a:r>
              <a:rPr lang="en-CA" sz="1895">
                <a:solidFill>
                  <a:srgbClr val="000000"/>
                </a:solidFill>
                <a:latin typeface="Calibri"/>
                <a:cs typeface="Calibri"/>
              </a:rPr>
              <a:t>Flexibility</a:t>
            </a: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	structured or unstructured.</a:t>
            </a:r>
          </a:p>
          <a:p>
            <a:pPr>
              <a:lnSpc>
                <a:spcPts val="193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118100" y="6007100"/>
            <a:ext cx="4826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6">
                <a:solidFill>
                  <a:srgbClr val="000000"/>
                </a:solidFill>
                <a:latin typeface="Calibri"/>
                <a:cs typeface="Calibri"/>
              </a:rPr>
              <a:t>So, you can access data from any source and of</a:t>
            </a:r>
          </a:p>
          <a:p>
            <a:pPr>
              <a:lnSpc>
                <a:spcPts val="1955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118100" y="6261100"/>
            <a:ext cx="48260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704">
                <a:solidFill>
                  <a:srgbClr val="000000"/>
                </a:solidFill>
                <a:latin typeface="Calibri"/>
                <a:cs typeface="Calibri"/>
              </a:rPr>
              <a:t>any type.</a:t>
            </a:r>
          </a:p>
          <a:p>
            <a:pPr>
              <a:lnSpc>
                <a:spcPts val="18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58" y="0"/>
            <a:ext cx="10058400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2C9579-0A4E-4530-AE74-8AF486AD26B2}"/>
              </a:ext>
            </a:extLst>
          </p:cNvPr>
          <p:cNvSpPr txBox="1"/>
          <p:nvPr/>
        </p:nvSpPr>
        <p:spPr>
          <a:xfrm>
            <a:off x="1808727" y="489431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latin typeface="Bahnschrift" panose="020B0502040204020203" pitchFamily="34" charset="0"/>
              </a:rPr>
              <a:t>Data</a:t>
            </a:r>
            <a:endParaRPr lang="en-ID" sz="960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231900" y="635000"/>
            <a:ext cx="8826500" cy="1193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804" b="1">
                <a:solidFill>
                  <a:srgbClr val="000000"/>
                </a:solidFill>
                <a:latin typeface="Arial Bold"/>
                <a:cs typeface="Arial Bold"/>
              </a:rPr>
              <a:t>The Revolution in the Marketplace -</a:t>
            </a:r>
            <a:br>
              <a:rPr lang="en-CA" sz="3794">
                <a:solidFill>
                  <a:srgbClr val="000000"/>
                </a:solidFill>
                <a:latin typeface="Times New Roman"/>
              </a:rPr>
            </a:br>
            <a:r>
              <a:rPr lang="en-CA" sz="3804" b="1">
                <a:solidFill>
                  <a:srgbClr val="000000"/>
                </a:solidFill>
                <a:latin typeface="Arial Bold"/>
                <a:cs typeface="Arial Bold"/>
              </a:rPr>
              <a:t>The Shift</a:t>
            </a:r>
          </a:p>
          <a:p>
            <a:pPr>
              <a:lnSpc>
                <a:spcPts val="380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4900" y="5461000"/>
            <a:ext cx="19939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749300" algn="l"/>
                <a:tab pos="1435100" algn="l"/>
              </a:tabLst>
            </a:pPr>
            <a:r>
              <a:rPr lang="en-CA" sz="1402" b="1">
                <a:solidFill>
                  <a:srgbClr val="000000"/>
                </a:solidFill>
                <a:latin typeface="Arial Bold"/>
                <a:cs typeface="Arial Bold"/>
              </a:rPr>
              <a:t>1955	1960	1965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82700" y="5727700"/>
            <a:ext cx="18161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Hardware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2700" y="6134100"/>
            <a:ext cx="18161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Was King</a:t>
            </a:r>
          </a:p>
          <a:p>
            <a:pPr>
              <a:lnSpc>
                <a:spcPts val="295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7137400"/>
            <a:ext cx="25527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21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13100" y="5461000"/>
            <a:ext cx="3340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762000" algn="l"/>
                <a:tab pos="1473200" algn="l"/>
                <a:tab pos="2159000" algn="l"/>
                <a:tab pos="2768600" algn="l"/>
              </a:tabLst>
            </a:pPr>
            <a:r>
              <a:rPr lang="en-CA" sz="1402" b="1">
                <a:solidFill>
                  <a:srgbClr val="000000"/>
                </a:solidFill>
                <a:latin typeface="Arial Bold"/>
                <a:cs typeface="Arial Bold"/>
              </a:rPr>
              <a:t>1970	1975	1980	1985	1990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78400" y="5803900"/>
            <a:ext cx="15748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07">
                <a:solidFill>
                  <a:srgbClr val="000000"/>
                </a:solidFill>
                <a:latin typeface="Arial"/>
                <a:cs typeface="Arial"/>
              </a:rPr>
              <a:t>Software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35500" y="6197600"/>
            <a:ext cx="19177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210">
                <a:solidFill>
                  <a:srgbClr val="000000"/>
                </a:solidFill>
                <a:latin typeface="Arial"/>
                <a:cs typeface="Arial"/>
              </a:rPr>
              <a:t>Becomes King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67500" y="5461000"/>
            <a:ext cx="3289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812800" algn="l"/>
                <a:tab pos="1447800" algn="l"/>
                <a:tab pos="2032000" algn="l"/>
              </a:tabLst>
            </a:pPr>
            <a:r>
              <a:rPr lang="en-CA" sz="1402" b="1">
                <a:solidFill>
                  <a:srgbClr val="000000"/>
                </a:solidFill>
                <a:latin typeface="Arial Bold"/>
                <a:cs typeface="Arial Bold"/>
              </a:rPr>
              <a:t>1995	2000	2005	2010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759700" y="5854700"/>
            <a:ext cx="2197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000000"/>
                </a:solidFill>
                <a:latin typeface="Arial"/>
                <a:cs typeface="Arial"/>
              </a:rPr>
              <a:t>Data is the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886700" y="6210300"/>
            <a:ext cx="20701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Arial"/>
                <a:cs typeface="Arial"/>
              </a:rPr>
              <a:t>New King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231900" y="571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4" b="1">
                <a:solidFill>
                  <a:srgbClr val="000000"/>
                </a:solidFill>
                <a:latin typeface="Arial Bold"/>
                <a:cs typeface="Arial Bold"/>
              </a:rPr>
              <a:t>What are Data Driven</a:t>
            </a:r>
          </a:p>
          <a:p>
            <a:pPr>
              <a:lnSpc>
                <a:spcPts val="437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11176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Organizations?</a:t>
            </a:r>
          </a:p>
          <a:p>
            <a:pPr>
              <a:lnSpc>
                <a:spcPts val="380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55700" y="3276600"/>
            <a:ext cx="8902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>
                <a:solidFill>
                  <a:srgbClr val="000000"/>
                </a:solidFill>
                <a:latin typeface="Arial Bold"/>
                <a:cs typeface="Arial Bold"/>
              </a:rPr>
              <a:t>A data driven organization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70100" y="36449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2" b="1">
                <a:solidFill>
                  <a:srgbClr val="000000"/>
                </a:solidFill>
                <a:latin typeface="Arial Bold"/>
                <a:cs typeface="Arial Bold"/>
              </a:rPr>
              <a:t>that acquires data,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70100" y="40513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10" b="1">
                <a:solidFill>
                  <a:srgbClr val="000000"/>
                </a:solidFill>
                <a:latin typeface="Arial Bold"/>
                <a:cs typeface="Arial Bold"/>
              </a:rPr>
              <a:t>that processes data,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70100" y="4394200"/>
            <a:ext cx="79883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410" b="1">
                <a:solidFill>
                  <a:srgbClr val="000000"/>
                </a:solidFill>
                <a:latin typeface="Arial Bold"/>
                <a:cs typeface="Arial Bold"/>
              </a:rPr>
              <a:t>and leverages data in a timely fashion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10" b="1">
                <a:solidFill>
                  <a:srgbClr val="000000"/>
                </a:solidFill>
                <a:latin typeface="Arial Bold"/>
                <a:cs typeface="Arial Bold"/>
              </a:rPr>
              <a:t>to create efficiencies,</a:t>
            </a:r>
          </a:p>
          <a:p>
            <a:pPr>
              <a:lnSpc>
                <a:spcPts val="30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70100" y="5156200"/>
            <a:ext cx="79883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410" b="1">
                <a:solidFill>
                  <a:srgbClr val="000000"/>
                </a:solidFill>
                <a:latin typeface="Arial Bold"/>
                <a:cs typeface="Arial Bold"/>
              </a:rPr>
              <a:t>iterate on and develop new products and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10" b="1">
                <a:solidFill>
                  <a:srgbClr val="000000"/>
                </a:solidFill>
                <a:latin typeface="Arial Bold"/>
                <a:cs typeface="Arial Bold"/>
              </a:rPr>
              <a:t>navigate the competitive landscape</a:t>
            </a:r>
          </a:p>
          <a:p>
            <a:pPr>
              <a:lnSpc>
                <a:spcPts val="31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22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231900" y="571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4" b="1">
                <a:solidFill>
                  <a:srgbClr val="000000"/>
                </a:solidFill>
                <a:latin typeface="Arial Bold"/>
                <a:cs typeface="Arial Bold"/>
              </a:rPr>
              <a:t>Data Driven Organizations Use Data</a:t>
            </a:r>
          </a:p>
          <a:p>
            <a:pPr>
              <a:lnSpc>
                <a:spcPts val="437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11176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Effectively</a:t>
            </a:r>
          </a:p>
          <a:p>
            <a:pPr>
              <a:lnSpc>
                <a:spcPts val="380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349500" y="1752600"/>
            <a:ext cx="17018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>
                <a:solidFill>
                  <a:srgbClr val="000000"/>
                </a:solidFill>
                <a:latin typeface="Arial Bold"/>
                <a:cs typeface="Arial Bold"/>
              </a:rPr>
              <a:t>Data Driven</a:t>
            </a:r>
          </a:p>
          <a:p>
            <a:pPr>
              <a:lnSpc>
                <a:spcPts val="2300"/>
              </a:lnSpc>
            </a:pPr>
            <a:endParaRPr lang="en-CA" sz="2004" b="1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9600" y="1790700"/>
            <a:ext cx="3937000" cy="292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Arial Bold"/>
                <a:cs typeface="Arial Bold"/>
              </a:rPr>
              <a:t>Organizations that use Data to</a:t>
            </a:r>
          </a:p>
          <a:p>
            <a:pPr>
              <a:lnSpc>
                <a:spcPts val="2300"/>
              </a:lnSpc>
            </a:pPr>
            <a:endParaRPr lang="en-CA" sz="2002" b="1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09800" y="2070100"/>
            <a:ext cx="20574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Arial Bold"/>
                <a:cs typeface="Arial Bold"/>
              </a:rPr>
              <a:t>Organizations</a:t>
            </a:r>
          </a:p>
          <a:p>
            <a:pPr>
              <a:lnSpc>
                <a:spcPts val="2300"/>
              </a:lnSpc>
            </a:pPr>
            <a:endParaRPr lang="en-CA" sz="2002" b="1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108700" y="2095500"/>
            <a:ext cx="32258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Arial Bold"/>
                <a:cs typeface="Arial Bold"/>
              </a:rPr>
              <a:t>augment their Business</a:t>
            </a:r>
          </a:p>
          <a:p>
            <a:pPr>
              <a:lnSpc>
                <a:spcPts val="2300"/>
              </a:lnSpc>
            </a:pPr>
            <a:endParaRPr lang="en-CA" sz="2002" b="1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23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4" name="TextBox 2"/>
          <p:cNvSpPr txBox="1"/>
          <p:nvPr/>
        </p:nvSpPr>
        <p:spPr>
          <a:xfrm>
            <a:off x="1536700" y="508000"/>
            <a:ext cx="85217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Big Data Business is Big Business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549400" y="1371600"/>
            <a:ext cx="85090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Data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8800" y="1638300"/>
            <a:ext cx="52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D</a:t>
            </a: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ata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58800" y="1854200"/>
            <a:ext cx="52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2057400"/>
            <a:ext cx="52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4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610"/>
              </a:lnSpc>
            </a:pPr>
            <a:endParaRPr lang="en-CA" sz="139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8800" y="2273300"/>
            <a:ext cx="52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S</a:t>
            </a: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er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8800" y="2489200"/>
            <a:ext cx="52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-vice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8800" y="4038600"/>
            <a:ext cx="52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P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58800" y="4254500"/>
            <a:ext cx="52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58800" y="4457700"/>
            <a:ext cx="52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8800" y="4673600"/>
            <a:ext cx="520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S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60400" y="6134100"/>
            <a:ext cx="419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I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2300" y="6350000"/>
            <a:ext cx="457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2300" y="6565900"/>
            <a:ext cx="457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A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22300" y="6769100"/>
            <a:ext cx="457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S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31900" y="1549400"/>
            <a:ext cx="87122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27101">
              <a:lnSpc>
                <a:spcPts val="1300"/>
              </a:lnSpc>
            </a:pPr>
            <a:r>
              <a:rPr lang="en-CA" sz="1139">
                <a:solidFill>
                  <a:srgbClr val="000000"/>
                </a:solidFill>
                <a:latin typeface="Times New Roman"/>
                <a:cs typeface="Times New Roman"/>
              </a:rPr>
              <a:t>Generators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139">
                <a:solidFill>
                  <a:srgbClr val="000000"/>
                </a:solidFill>
                <a:latin typeface="Times New Roman"/>
                <a:cs typeface="Times New Roman"/>
              </a:rPr>
              <a:t>+Aggregators</a:t>
            </a:r>
          </a:p>
          <a:p>
            <a:pPr>
              <a:lnSpc>
                <a:spcPts val="135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511300" y="2565400"/>
            <a:ext cx="8432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>
                <a:solidFill>
                  <a:srgbClr val="000000"/>
                </a:solidFill>
                <a:latin typeface="Times New Roman"/>
                <a:cs typeface="Times New Roman"/>
              </a:rPr>
              <a:t>Data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82700" y="2730500"/>
            <a:ext cx="86614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>
                <a:solidFill>
                  <a:srgbClr val="000000"/>
                </a:solidFill>
                <a:latin typeface="Times New Roman"/>
                <a:cs typeface="Times New Roman"/>
              </a:rPr>
              <a:t>Aggregators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20800" y="2908300"/>
            <a:ext cx="86233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2">
                <a:solidFill>
                  <a:srgbClr val="000000"/>
                </a:solidFill>
                <a:latin typeface="Times New Roman"/>
                <a:cs typeface="Times New Roman"/>
              </a:rPr>
              <a:t>+Enablers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70000" y="3771900"/>
            <a:ext cx="86741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2" spc="-10">
                <a:solidFill>
                  <a:srgbClr val="000000"/>
                </a:solidFill>
                <a:latin typeface="Times New Roman"/>
                <a:cs typeface="Times New Roman"/>
              </a:rPr>
              <a:t>Big Data BI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35100" y="3962400"/>
            <a:ext cx="8509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>
                <a:solidFill>
                  <a:srgbClr val="000000"/>
                </a:solidFill>
                <a:latin typeface="Times New Roman"/>
                <a:cs typeface="Times New Roman"/>
              </a:rPr>
              <a:t>+ Data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193800" y="4140200"/>
            <a:ext cx="8750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73202">
              <a:lnSpc>
                <a:spcPts val="1400"/>
              </a:lnSpc>
            </a:pPr>
            <a:r>
              <a:rPr lang="en-CA" sz="1139" spc="-10">
                <a:solidFill>
                  <a:srgbClr val="000000"/>
                </a:solidFill>
                <a:latin typeface="Times New Roman"/>
                <a:cs typeface="Times New Roman"/>
              </a:rPr>
              <a:t>Analytics sw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139" spc="-10">
                <a:solidFill>
                  <a:srgbClr val="000000"/>
                </a:solidFill>
                <a:latin typeface="Times New Roman"/>
                <a:cs typeface="Times New Roman"/>
              </a:rPr>
              <a:t>+ ToolVendors</a:t>
            </a:r>
          </a:p>
          <a:p>
            <a:pPr>
              <a:lnSpc>
                <a:spcPts val="1425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384300" y="4953000"/>
            <a:ext cx="8559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>
                <a:solidFill>
                  <a:srgbClr val="000000"/>
                </a:solidFill>
                <a:latin typeface="Times New Roman"/>
                <a:cs typeface="Times New Roman"/>
              </a:rPr>
              <a:t>Big Data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181100" y="5118100"/>
            <a:ext cx="8763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2" spc="-10">
                <a:solidFill>
                  <a:srgbClr val="000000"/>
                </a:solidFill>
                <a:latin typeface="Times New Roman"/>
                <a:cs typeface="Times New Roman"/>
              </a:rPr>
              <a:t>Cloud Platform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71600" y="5295900"/>
            <a:ext cx="8572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>
                <a:solidFill>
                  <a:srgbClr val="000000"/>
                </a:solidFill>
                <a:latin typeface="Times New Roman"/>
                <a:cs typeface="Times New Roman"/>
              </a:rPr>
              <a:t>Software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498600" y="5613400"/>
            <a:ext cx="8445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>
                <a:solidFill>
                  <a:srgbClr val="000000"/>
                </a:solidFill>
                <a:latin typeface="Times New Roman"/>
                <a:cs typeface="Times New Roman"/>
              </a:rPr>
              <a:t>Big Data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384300" y="5791200"/>
            <a:ext cx="8559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42" spc="-10">
                <a:solidFill>
                  <a:srgbClr val="000000"/>
                </a:solidFill>
                <a:latin typeface="Times New Roman"/>
                <a:cs typeface="Times New Roman"/>
              </a:rPr>
              <a:t>public Cloud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511300" y="5969000"/>
            <a:ext cx="84328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 spc="-10">
                <a:solidFill>
                  <a:srgbClr val="000000"/>
                </a:solidFill>
                <a:latin typeface="Times New Roman"/>
                <a:cs typeface="Times New Roman"/>
              </a:rPr>
              <a:t>Platform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85900" y="6146800"/>
            <a:ext cx="84582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 spc="-10">
                <a:solidFill>
                  <a:srgbClr val="000000"/>
                </a:solidFill>
                <a:latin typeface="Times New Roman"/>
                <a:cs typeface="Times New Roman"/>
              </a:rPr>
              <a:t>Providers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498600" y="6324600"/>
            <a:ext cx="8445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 spc="-10">
                <a:solidFill>
                  <a:srgbClr val="000000"/>
                </a:solidFill>
                <a:latin typeface="Times New Roman"/>
                <a:cs typeface="Times New Roman"/>
              </a:rPr>
              <a:t>(hw+sw)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409700" y="6642100"/>
            <a:ext cx="85344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139">
                <a:solidFill>
                  <a:srgbClr val="000000"/>
                </a:solidFill>
                <a:latin typeface="Times New Roman"/>
                <a:cs typeface="Times New Roman"/>
              </a:rPr>
              <a:t>Big Data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82700" y="6819900"/>
            <a:ext cx="86614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15824">
              <a:lnSpc>
                <a:spcPts val="1400"/>
              </a:lnSpc>
            </a:pPr>
            <a:r>
              <a:rPr lang="en-CA" sz="1139" spc="-10">
                <a:solidFill>
                  <a:srgbClr val="000000"/>
                </a:solidFill>
                <a:latin typeface="Times New Roman"/>
                <a:cs typeface="Times New Roman"/>
              </a:rPr>
              <a:t>Hardware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139" spc="-10">
                <a:solidFill>
                  <a:srgbClr val="000000"/>
                </a:solidFill>
                <a:latin typeface="Times New Roman"/>
                <a:cs typeface="Times New Roman"/>
              </a:rPr>
              <a:t>Manufactures</a:t>
            </a:r>
          </a:p>
          <a:p>
            <a:pPr>
              <a:lnSpc>
                <a:spcPts val="139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231900" y="571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Information Science Is Affecting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31900" y="11176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804" b="1">
                <a:solidFill>
                  <a:srgbClr val="000000"/>
                </a:solidFill>
                <a:latin typeface="Arial Bold"/>
                <a:cs typeface="Arial Bold"/>
              </a:rPr>
              <a:t>Every Industry</a:t>
            </a:r>
          </a:p>
          <a:p>
            <a:pPr>
              <a:lnSpc>
                <a:spcPts val="380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1638300"/>
            <a:ext cx="2730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Arial"/>
                <a:cs typeface="Arial"/>
              </a:rPr>
              <a:t>Biotech/Healthcare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73200" y="4089400"/>
            <a:ext cx="27940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82600" algn="l"/>
              </a:tabLst>
            </a:pP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http://www.youtube.com/watch?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	v=1-C0Vtc-sHw</a:t>
            </a:r>
          </a:p>
          <a:p>
            <a:pPr>
              <a:lnSpc>
                <a:spcPts val="139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37100" y="1638300"/>
            <a:ext cx="2184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Linguistics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68800" y="4089400"/>
            <a:ext cx="2552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431800" algn="l"/>
              </a:tabLst>
            </a:pP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http://www.youtube.com/watch?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	v=VwgkT34g61w</a:t>
            </a:r>
          </a:p>
          <a:p>
            <a:pPr>
              <a:lnSpc>
                <a:spcPts val="139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48600" y="1638300"/>
            <a:ext cx="2095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Mining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035800" y="4013200"/>
            <a:ext cx="29083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38100" algn="l"/>
              </a:tabLst>
            </a:pP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http://www.cloudera.com/blog/2012/01/</a:t>
            </a:r>
            <a:br>
              <a:rPr lang="en-CA" sz="1200">
                <a:solidFill>
                  <a:srgbClr val="000000"/>
                </a:solidFill>
                <a:latin typeface="Times New Roman"/>
              </a:rPr>
            </a:b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	seismic-data-science-hadoop-use-case/</a:t>
            </a:r>
          </a:p>
          <a:p>
            <a:pPr>
              <a:lnSpc>
                <a:spcPts val="139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81200" y="4495800"/>
            <a:ext cx="12573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Finance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00500" y="4495800"/>
            <a:ext cx="30099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895">
                <a:solidFill>
                  <a:srgbClr val="000000"/>
                </a:solidFill>
                <a:latin typeface="Arial"/>
                <a:cs typeface="Arial"/>
              </a:rPr>
              <a:t>Journalism</a:t>
            </a: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/Visualization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581900" y="4495800"/>
            <a:ext cx="1485900" cy="368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Education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68800" y="6794500"/>
            <a:ext cx="2146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http://www.youtube.com/watch?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264400" y="6794500"/>
            <a:ext cx="2146300" cy="165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http://www.youtube.com/watch?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49800" y="6972300"/>
            <a:ext cx="14478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v=GWF2SU7UWs8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21600" y="6972300"/>
            <a:ext cx="12827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000000"/>
                </a:solidFill>
                <a:latin typeface="Times New Roman"/>
                <a:cs typeface="Times New Roman"/>
              </a:rPr>
              <a:t>v=uuUa4FEGvzo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6100" y="71628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895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25</a:t>
            </a:r>
          </a:p>
          <a:p>
            <a:pPr>
              <a:lnSpc>
                <a:spcPts val="895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Wake up - This is a Data Economy!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714500"/>
            <a:ext cx="89789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594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604" b="1">
                <a:solidFill>
                  <a:srgbClr val="000000"/>
                </a:solidFill>
                <a:latin typeface="Arial Bold"/>
                <a:cs typeface="Arial Bold"/>
              </a:rPr>
              <a:t> We are in the midst of Information Science in the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	making.</a:t>
            </a:r>
          </a:p>
          <a:p>
            <a:pPr>
              <a:lnSpc>
                <a:spcPts val="280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2832100"/>
            <a:ext cx="89789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592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 Not long ago data was expensive. There wasn’t</a:t>
            </a:r>
            <a:br>
              <a:rPr lang="en-CA" sz="2594">
                <a:solidFill>
                  <a:srgbClr val="000000"/>
                </a:solidFill>
                <a:latin typeface="Times New Roman"/>
              </a:rPr>
            </a:br>
            <a:r>
              <a:rPr lang="en-CA" sz="2604" b="1">
                <a:solidFill>
                  <a:srgbClr val="000000"/>
                </a:solidFill>
                <a:latin typeface="Arial Bold"/>
                <a:cs typeface="Arial Bold"/>
              </a:rPr>
              <a:t>	much of it. Data was the bottleneck for much of</a:t>
            </a:r>
          </a:p>
          <a:p>
            <a:pPr>
              <a:lnSpc>
                <a:spcPts val="280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22400" y="3543300"/>
            <a:ext cx="8636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20"/>
              </a:lnSpc>
            </a:pP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human endeavor.</a:t>
            </a:r>
          </a:p>
          <a:p>
            <a:pPr>
              <a:lnSpc>
                <a:spcPts val="292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4305300"/>
            <a:ext cx="8978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2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 No limit to how much valuable data we can collect!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5080000"/>
            <a:ext cx="89789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592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 We are no longer data-limited, but insight limited.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	The people who know how to work with data are in</a:t>
            </a:r>
          </a:p>
          <a:p>
            <a:pPr>
              <a:lnSpc>
                <a:spcPts val="280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22400" y="5803900"/>
            <a:ext cx="86360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604" b="1">
                <a:solidFill>
                  <a:srgbClr val="000000"/>
                </a:solidFill>
                <a:latin typeface="Arial Bold"/>
                <a:cs typeface="Arial Bold"/>
              </a:rPr>
              <a:t>short supply.</a:t>
            </a:r>
          </a:p>
          <a:p>
            <a:pPr>
              <a:lnSpc>
                <a:spcPts val="280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26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400" y="4584700"/>
            <a:ext cx="9271000" cy="146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  <a:tabLst>
                <a:tab pos="787400" algn="l"/>
              </a:tabLst>
            </a:pPr>
            <a:r>
              <a:rPr lang="en-CA" sz="4404" b="1">
                <a:solidFill>
                  <a:srgbClr val="FFFFFF"/>
                </a:solidFill>
                <a:latin typeface="Calibri Bold"/>
                <a:cs typeface="Calibri Bold"/>
              </a:rPr>
              <a:t>Big Data Computing in  the Modern</a:t>
            </a:r>
            <a:br>
              <a:rPr lang="en-CA" sz="4394">
                <a:solidFill>
                  <a:srgbClr val="000000"/>
                </a:solidFill>
                <a:latin typeface="Times New Roman"/>
              </a:rPr>
            </a:br>
            <a:r>
              <a:rPr lang="en-CA" sz="4404" b="1">
                <a:solidFill>
                  <a:srgbClr val="FFFFFF"/>
                </a:solidFill>
                <a:latin typeface="Calibri Bold"/>
                <a:cs typeface="Calibri Bold"/>
              </a:rPr>
              <a:t>	World</a:t>
            </a:r>
          </a:p>
          <a:p>
            <a:pPr>
              <a:lnSpc>
                <a:spcPts val="4800"/>
              </a:lnSpc>
            </a:pPr>
            <a:endParaRPr lang="en-CA" sz="43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Modern Computing Benefits/Trends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764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Faster processing (CPU) and more memory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20955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Thanks to Moore’s law</a:t>
            </a:r>
          </a:p>
          <a:p>
            <a:pPr>
              <a:lnSpc>
                <a:spcPts val="271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24638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Storage has become cheaper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6700" y="28956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Organizations are buying more storage devices to deal with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16100" y="32512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huge amounts of data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0" y="35814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Distributed systems design has matured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6700" y="40005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Hadoop movement, NoSQL movement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79500" y="43688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Prevalence of Open-source software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6700" y="48006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A movement that started 20 years ago has yielded some of the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16100" y="51562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45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best software, even better than proprietary software</a:t>
            </a:r>
          </a:p>
          <a:p>
            <a:pPr>
              <a:lnSpc>
                <a:spcPts val="2445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79500" y="54864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More and more Commodity hardware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536700" y="59055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Systems of commodity servers rather than supercomputers</a:t>
            </a:r>
          </a:p>
          <a:p>
            <a:pPr>
              <a:lnSpc>
                <a:spcPts val="271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79500" y="62738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Public Cloud computing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36700" y="66929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Companies like Amazon, Google are providing cloud options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42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9542" y="0"/>
            <a:ext cx="10058400" cy="7772400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Modern Computing Challenges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764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Disks I/O is slow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21082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Servers typically use cost effective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16100" y="24638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mechanical disks which are slow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31750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Disks fail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16100" y="39497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stuff happens…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2289" y="4737100"/>
            <a:ext cx="8978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Not enough network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bandwidth within data</a:t>
            </a:r>
          </a:p>
          <a:p>
            <a:pPr>
              <a:lnSpc>
                <a:spcPts val="30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2400" y="5892800"/>
            <a:ext cx="8636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70"/>
              </a:lnSpc>
            </a:pP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around</a:t>
            </a:r>
          </a:p>
          <a:p>
            <a:pPr>
              <a:lnSpc>
                <a:spcPts val="297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45622" y="6362700"/>
            <a:ext cx="8890254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342900" indent="-342900">
              <a:lnSpc>
                <a:spcPts val="2600"/>
              </a:lnSpc>
              <a:buFontTx/>
              <a:buChar char="-"/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Once the data is read, transmitting data within datacenter or across is </a:t>
            </a:r>
          </a:p>
          <a:p>
            <a:pPr>
              <a:lnSpc>
                <a:spcPts val="260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slow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6100" y="7137400"/>
            <a:ext cx="11557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43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3AEF09-DDFF-4ABB-ABE9-D841CEFB0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216" y="3035300"/>
            <a:ext cx="4387062" cy="318216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80728" y="3594100"/>
            <a:ext cx="461895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Wear and tear, manufacturing issues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45622" y="5511800"/>
            <a:ext cx="4887633" cy="7950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20"/>
              </a:lnSpc>
            </a:pP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centers to move all the bits</a:t>
            </a:r>
          </a:p>
          <a:p>
            <a:pPr>
              <a:lnSpc>
                <a:spcPts val="31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Solutions to Disk/IO Challenges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714500"/>
            <a:ext cx="8978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Organizations use striping and mirroring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together called RAID configuration</a:t>
            </a:r>
          </a:p>
          <a:p>
            <a:pPr>
              <a:lnSpc>
                <a:spcPts val="30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25146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RAID stands for Redundant Array of Inexpensive disks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6700" y="28956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Use Striped (RAID0) and Mirrored (RAID1) configuration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13100" y="4457700"/>
            <a:ext cx="1104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Striped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61100" y="4445000"/>
            <a:ext cx="13208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Mirrored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44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Hadoop History Timeline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What is Apache Hadoop?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891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An open source project to manage “Big Data”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2578100"/>
            <a:ext cx="8978900" cy="939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Not just a single project, but a set of projects</a:t>
            </a:r>
            <a:br>
              <a:rPr lang="en-CA" sz="2807">
                <a:solidFill>
                  <a:srgbClr val="000000"/>
                </a:solidFill>
                <a:latin typeface="Times New Roman"/>
              </a:rPr>
            </a:b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that work together</a:t>
            </a:r>
          </a:p>
          <a:p>
            <a:pPr>
              <a:lnSpc>
                <a:spcPts val="310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38354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Deals with the three V’s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46990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Transforms commodity hardware to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6700" y="51181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Coherent storage service that lets you store petabytes of data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6700" y="54737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Coherent processing service to process data efficiently</a:t>
            </a:r>
          </a:p>
          <a:p>
            <a:pPr>
              <a:lnSpc>
                <a:spcPts val="268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56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Key Attributes of Hadoop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764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Redundant and reliable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21082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Hadoop replicates data automatically, so when machine goes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16100" y="24638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down there is no data loss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32512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Makes it easy to write distributed applications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6700" y="36703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Possible to write a program to run on one machine and then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16100" y="40259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4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scale it to thousands of machines without changing it</a:t>
            </a:r>
          </a:p>
          <a:p>
            <a:pPr>
              <a:lnSpc>
                <a:spcPts val="244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9500" y="47371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Runs on commodity hardware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51689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Don’t have to buy special hardware, expensive RAIDs, or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16100" y="55245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redundant hardware; reliability is built into software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57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Hadoop - The Big Picture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013700" y="1714500"/>
            <a:ext cx="20447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Unified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55700" y="1930400"/>
            <a:ext cx="3009900" cy="1016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Unified storage</a:t>
            </a:r>
            <a:br>
              <a:rPr lang="en-CA" sz="1992">
                <a:solidFill>
                  <a:srgbClr val="000000"/>
                </a:solidFill>
                <a:latin typeface="Times New Roman"/>
              </a:rPr>
            </a:b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provided by</a:t>
            </a:r>
            <a:br>
              <a:rPr lang="en-CA" sz="1992">
                <a:solidFill>
                  <a:srgbClr val="000000"/>
                </a:solidFill>
                <a:latin typeface="Times New Roman"/>
              </a:rPr>
            </a:b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distributed file</a:t>
            </a:r>
          </a:p>
          <a:p>
            <a:pPr>
              <a:lnSpc>
                <a:spcPts val="2155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5700" y="2832100"/>
            <a:ext cx="30099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000000"/>
                </a:solidFill>
                <a:latin typeface="Times New Roman"/>
                <a:cs typeface="Times New Roman"/>
              </a:rPr>
              <a:t>system called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5700" y="3136900"/>
            <a:ext cx="30099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HDFS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279900" y="2781300"/>
            <a:ext cx="2476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Computation (YARN)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60900" y="3619500"/>
            <a:ext cx="2095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Storage(HDFS)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13700" y="2019300"/>
            <a:ext cx="193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computation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13700" y="2324100"/>
            <a:ext cx="193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000000"/>
                </a:solidFill>
                <a:latin typeface="Times New Roman"/>
                <a:cs typeface="Times New Roman"/>
              </a:rPr>
              <a:t>provided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013700" y="2628900"/>
            <a:ext cx="19304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MapReduce</a:t>
            </a:r>
            <a:br>
              <a:rPr lang="en-CA" sz="1992">
                <a:solidFill>
                  <a:srgbClr val="000000"/>
                </a:solidFill>
                <a:latin typeface="Times New Roman"/>
              </a:rPr>
            </a:b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distributed</a:t>
            </a:r>
          </a:p>
          <a:p>
            <a:pPr>
              <a:lnSpc>
                <a:spcPts val="24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13700" y="3238500"/>
            <a:ext cx="193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000000"/>
                </a:solidFill>
                <a:latin typeface="Times New Roman"/>
                <a:cs typeface="Times New Roman"/>
              </a:rPr>
              <a:t>computing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013700" y="3543300"/>
            <a:ext cx="193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framework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70700" y="3848100"/>
            <a:ext cx="3073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Logical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08800" y="4533900"/>
            <a:ext cx="31496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Physical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55700" y="6451600"/>
            <a:ext cx="6134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Commodity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55700" y="6756400"/>
            <a:ext cx="6134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Hardware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46100" y="7137400"/>
            <a:ext cx="67437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58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404100" y="6286500"/>
            <a:ext cx="25400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000000"/>
                </a:solidFill>
                <a:latin typeface="Times New Roman"/>
                <a:cs typeface="Times New Roman"/>
              </a:rPr>
              <a:t>Hardware contains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404100" y="6591300"/>
            <a:ext cx="25400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bunch of disks and</a:t>
            </a:r>
            <a:br>
              <a:rPr lang="en-CA" sz="1992">
                <a:solidFill>
                  <a:srgbClr val="000000"/>
                </a:solidFill>
                <a:latin typeface="Times New Roman"/>
              </a:rPr>
            </a:b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cores</a:t>
            </a:r>
          </a:p>
          <a:p>
            <a:pPr>
              <a:lnSpc>
                <a:spcPts val="24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9E5C69-D05E-44D7-931A-E784BE0F0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38" y="1524000"/>
            <a:ext cx="9617075" cy="61203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Hadoop  Technology Stack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108700" y="2540000"/>
            <a:ext cx="57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Pig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861300" y="2540000"/>
            <a:ext cx="749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Hive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108700" y="2895600"/>
            <a:ext cx="7874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Script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861300" y="2895600"/>
            <a:ext cx="8001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Query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86400" y="3187700"/>
            <a:ext cx="4572000" cy="1219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MapReduce 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DistributedProcessing</a:t>
            </a:r>
            <a:br>
              <a:rPr lang="en-CA" sz="1754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YARN 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Distributed Processing</a:t>
            </a:r>
          </a:p>
          <a:p>
            <a:pPr>
              <a:lnSpc>
                <a:spcPts val="4800"/>
              </a:lnSpc>
            </a:pPr>
            <a:endParaRPr lang="en-CA" sz="175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660900" y="4406900"/>
            <a:ext cx="5397500" cy="1219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627888">
              <a:lnSpc>
                <a:spcPts val="480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HDFS </a:t>
            </a:r>
            <a:r>
              <a:rPr lang="en-CA" sz="1610">
                <a:solidFill>
                  <a:srgbClr val="000000"/>
                </a:solidFill>
                <a:latin typeface="Times New Roman"/>
                <a:cs typeface="Times New Roman"/>
              </a:rPr>
              <a:t>Distributed Storage</a:t>
            </a:r>
            <a:br>
              <a:rPr lang="en-CA" sz="179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 Libraries/Utilities</a:t>
            </a:r>
          </a:p>
          <a:p>
            <a:pPr>
              <a:lnSpc>
                <a:spcPts val="4800"/>
              </a:lnSpc>
            </a:pPr>
            <a:endParaRPr lang="en-CA" sz="179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17700" y="6019800"/>
            <a:ext cx="8140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2">
                <a:solidFill>
                  <a:srgbClr val="000000"/>
                </a:solidFill>
                <a:latin typeface="Times New Roman"/>
                <a:cs typeface="Times New Roman"/>
              </a:rPr>
              <a:t>Core Hadoop Modules</a:t>
            </a:r>
          </a:p>
          <a:p>
            <a:pPr>
              <a:lnSpc>
                <a:spcPts val="207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17700" y="6413500"/>
            <a:ext cx="8140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000000"/>
                </a:solidFill>
                <a:latin typeface="Times New Roman"/>
                <a:cs typeface="Times New Roman"/>
              </a:rPr>
              <a:t>Ancillary Projects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59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7F661B-ED71-40EF-B30C-8EF2930B6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9262"/>
            <a:ext cx="10084902" cy="569533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079500" y="749300"/>
            <a:ext cx="8978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HDFS Architecture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993900" y="1790700"/>
            <a:ext cx="1181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Client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84400" y="4889500"/>
            <a:ext cx="9906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DataNode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6908800"/>
            <a:ext cx="26289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51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27600" y="4889500"/>
            <a:ext cx="914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DataNode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89300" y="6870700"/>
            <a:ext cx="25527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51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17900" y="7010400"/>
            <a:ext cx="2324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Slave</a:t>
            </a:r>
          </a:p>
          <a:p>
            <a:pPr>
              <a:lnSpc>
                <a:spcPts val="1295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42100" y="1866900"/>
            <a:ext cx="901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Master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56300" y="2476500"/>
            <a:ext cx="1587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NameNode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61100" y="5105400"/>
            <a:ext cx="1282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94">
                <a:solidFill>
                  <a:srgbClr val="000000"/>
                </a:solidFill>
                <a:latin typeface="Times New Roman"/>
                <a:cs typeface="Times New Roman"/>
              </a:rPr>
              <a:t>DataNodes</a:t>
            </a:r>
          </a:p>
          <a:p>
            <a:pPr>
              <a:lnSpc>
                <a:spcPts val="1610"/>
              </a:lnSpc>
            </a:pPr>
            <a:endParaRPr lang="en-CA" sz="139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261100" y="5308600"/>
            <a:ext cx="1282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replicate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61100" y="5511800"/>
            <a:ext cx="1282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data to each other</a:t>
            </a:r>
          </a:p>
          <a:p>
            <a:pPr>
              <a:lnSpc>
                <a:spcPts val="1585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32500" y="6870700"/>
            <a:ext cx="15113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51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261100" y="7010400"/>
            <a:ext cx="1282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Slave</a:t>
            </a:r>
          </a:p>
          <a:p>
            <a:pPr>
              <a:lnSpc>
                <a:spcPts val="1295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15300" y="2425700"/>
            <a:ext cx="1828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Secondary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89900" y="2628900"/>
            <a:ext cx="1854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NameNode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670800" y="4889500"/>
            <a:ext cx="2273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DataNode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004300" y="6972300"/>
            <a:ext cx="939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4" b="1">
                <a:solidFill>
                  <a:srgbClr val="000000"/>
                </a:solidFill>
                <a:latin typeface="Times New Roman Bold"/>
                <a:cs typeface="Times New Roman Bold"/>
              </a:rPr>
              <a:t>Slave</a:t>
            </a:r>
          </a:p>
          <a:p>
            <a:pPr>
              <a:lnSpc>
                <a:spcPts val="1610"/>
              </a:lnSpc>
            </a:pPr>
            <a:endParaRPr lang="en-CA" sz="1394">
              <a:solidFill>
                <a:srgbClr val="000000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A1345B5-E3F4-4913-AC1D-42CD0C6E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9398000" cy="736472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YARN Architecture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622300" y="914400"/>
            <a:ext cx="9436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791">
                <a:solidFill>
                  <a:srgbClr val="FFFFFF"/>
                </a:solidFill>
                <a:latin typeface="Arial"/>
                <a:cs typeface="Arial"/>
              </a:rPr>
              <a:t>Hadoop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2000" y="2286000"/>
            <a:ext cx="9296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CA" sz="2495">
                <a:solidFill>
                  <a:srgbClr val="FFFFFF"/>
                </a:solidFill>
                <a:latin typeface="Calibri"/>
                <a:cs typeface="Calibri"/>
              </a:rPr>
              <a:t>An effective open source framework for storing large amounts</a:t>
            </a:r>
            <a:br>
              <a:rPr lang="en-CA" sz="2495">
                <a:solidFill>
                  <a:srgbClr val="000000"/>
                </a:solidFill>
                <a:latin typeface="Times New Roman"/>
              </a:rPr>
            </a:br>
            <a:r>
              <a:rPr lang="en-CA" sz="2495">
                <a:solidFill>
                  <a:srgbClr val="FFFFFF"/>
                </a:solidFill>
                <a:latin typeface="Calibri"/>
                <a:cs typeface="Calibri"/>
              </a:rPr>
              <a:t>of datasets.</a:t>
            </a:r>
          </a:p>
          <a:p>
            <a:pPr>
              <a:lnSpc>
                <a:spcPts val="2800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62000" y="3340100"/>
            <a:ext cx="9296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95">
                <a:solidFill>
                  <a:srgbClr val="FFFFFF"/>
                </a:solidFill>
                <a:latin typeface="Calibri"/>
                <a:cs typeface="Calibri"/>
              </a:rPr>
              <a:t>Not only storing, but this framework can also process data</a:t>
            </a:r>
          </a:p>
          <a:p>
            <a:pPr>
              <a:lnSpc>
                <a:spcPts val="2875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762000" y="3708400"/>
            <a:ext cx="9296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80"/>
              </a:lnSpc>
            </a:pPr>
            <a:r>
              <a:rPr lang="en-CA" sz="2498">
                <a:solidFill>
                  <a:srgbClr val="FFFFFF"/>
                </a:solidFill>
                <a:latin typeface="Calibri"/>
                <a:cs typeface="Calibri"/>
              </a:rPr>
              <a:t>ranging from gigabytes to petabytes efficiently.</a:t>
            </a:r>
          </a:p>
          <a:p>
            <a:pPr>
              <a:lnSpc>
                <a:spcPts val="2780"/>
              </a:lnSpc>
            </a:pPr>
            <a:endParaRPr lang="en-CA" sz="24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62000" y="4406900"/>
            <a:ext cx="9296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98">
                <a:solidFill>
                  <a:srgbClr val="FFFFFF"/>
                </a:solidFill>
                <a:latin typeface="Calibri"/>
                <a:cs typeface="Calibri"/>
              </a:rPr>
              <a:t>Although the data processed is large, the process is faster</a:t>
            </a:r>
          </a:p>
          <a:p>
            <a:pPr>
              <a:lnSpc>
                <a:spcPts val="2875"/>
              </a:lnSpc>
            </a:pPr>
            <a:endParaRPr lang="en-CA" sz="24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62000" y="4775200"/>
            <a:ext cx="9296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80"/>
              </a:lnSpc>
            </a:pPr>
            <a:r>
              <a:rPr lang="en-CA" sz="2495">
                <a:solidFill>
                  <a:srgbClr val="FFFFFF"/>
                </a:solidFill>
                <a:latin typeface="Calibri"/>
                <a:cs typeface="Calibri"/>
              </a:rPr>
              <a:t>because it uses more computers.</a:t>
            </a:r>
          </a:p>
          <a:p>
            <a:pPr>
              <a:lnSpc>
                <a:spcPts val="2780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62000" y="5473700"/>
            <a:ext cx="9296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495">
                <a:solidFill>
                  <a:srgbClr val="FFFFFF"/>
                </a:solidFill>
                <a:latin typeface="Calibri"/>
                <a:cs typeface="Calibri"/>
              </a:rPr>
              <a:t>Data is processed in a distributed manner at the same time, so</a:t>
            </a:r>
          </a:p>
          <a:p>
            <a:pPr>
              <a:lnSpc>
                <a:spcPts val="2875"/>
              </a:lnSpc>
            </a:pPr>
            <a:endParaRPr lang="en-CA" sz="2495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62000" y="5842000"/>
            <a:ext cx="9296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80"/>
              </a:lnSpc>
            </a:pPr>
            <a:r>
              <a:rPr lang="en-CA" sz="2498">
                <a:solidFill>
                  <a:srgbClr val="FFFFFF"/>
                </a:solidFill>
                <a:latin typeface="Calibri"/>
                <a:cs typeface="Calibri"/>
              </a:rPr>
              <a:t>the processing speed can be shorter.</a:t>
            </a:r>
          </a:p>
          <a:p>
            <a:pPr>
              <a:lnSpc>
                <a:spcPts val="2780"/>
              </a:lnSpc>
            </a:pPr>
            <a:endParaRPr lang="en-CA" sz="2498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1079500" y="749300"/>
            <a:ext cx="75311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YARN Architecure (MRv2)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65300" y="1790700"/>
            <a:ext cx="6845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Master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65500" y="2324100"/>
            <a:ext cx="5245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ResourceManager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314700"/>
            <a:ext cx="6921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Slave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89300" y="3632200"/>
            <a:ext cx="5321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Ap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89300" y="3835400"/>
            <a:ext cx="5321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M</a:t>
            </a:r>
          </a:p>
          <a:p>
            <a:pPr>
              <a:lnSpc>
                <a:spcPts val="160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24900" y="723900"/>
            <a:ext cx="1219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Client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839200" y="3695700"/>
            <a:ext cx="1104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000000"/>
                </a:solidFill>
                <a:latin typeface="Times New Roman Bold"/>
                <a:cs typeface="Times New Roman Bold"/>
              </a:rPr>
              <a:t>ner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54200" y="3962400"/>
            <a:ext cx="8204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en-CA" sz="1210" b="1">
                <a:solidFill>
                  <a:srgbClr val="000000"/>
                </a:solidFill>
                <a:latin typeface="Times New Roman Bold"/>
                <a:cs typeface="Times New Roman Bold"/>
              </a:rPr>
              <a:t>NodeManager</a:t>
            </a:r>
          </a:p>
          <a:p>
            <a:pPr>
              <a:lnSpc>
                <a:spcPts val="10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839200" y="4114800"/>
            <a:ext cx="1219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en-CA" sz="1212" b="1">
                <a:solidFill>
                  <a:srgbClr val="000000"/>
                </a:solidFill>
                <a:latin typeface="Times New Roman Bold"/>
                <a:cs typeface="Times New Roman Bold"/>
              </a:rPr>
              <a:t>ner</a:t>
            </a:r>
          </a:p>
          <a:p>
            <a:pPr>
              <a:lnSpc>
                <a:spcPts val="10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136900" y="4343400"/>
            <a:ext cx="6921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Times New Roman Bold"/>
                <a:cs typeface="Times New Roman Bold"/>
              </a:rPr>
              <a:t>Cont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6100" y="6756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62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37936A-0C8D-4EC7-9F60-ACE68C61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9" y="94128"/>
            <a:ext cx="9781727" cy="771114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079500" y="749300"/>
            <a:ext cx="49911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HDFS + YARN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65300" y="1790700"/>
            <a:ext cx="4305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Master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65500" y="2324100"/>
            <a:ext cx="27051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ResourceManager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89100" y="3314700"/>
            <a:ext cx="4381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628900" algn="l"/>
              </a:tabLst>
            </a:pPr>
            <a:r>
              <a:rPr lang="en-CA" sz="1394">
                <a:solidFill>
                  <a:srgbClr val="000000"/>
                </a:solidFill>
                <a:latin typeface="Times New Roman"/>
                <a:cs typeface="Times New Roman"/>
              </a:rPr>
              <a:t>Slave	Slave</a:t>
            </a:r>
          </a:p>
          <a:p>
            <a:pPr>
              <a:lnSpc>
                <a:spcPts val="1610"/>
              </a:lnSpc>
            </a:pPr>
            <a:endParaRPr lang="en-CA" sz="139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289300" y="3632200"/>
            <a:ext cx="2781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Ap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289300" y="3835400"/>
            <a:ext cx="27813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Ma</a:t>
            </a:r>
          </a:p>
          <a:p>
            <a:pPr>
              <a:lnSpc>
                <a:spcPts val="160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24900" y="723900"/>
            <a:ext cx="1219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Client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84900" y="2171700"/>
            <a:ext cx="37592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NameNode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839200" y="3695700"/>
            <a:ext cx="1104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10" b="1">
                <a:solidFill>
                  <a:srgbClr val="000000"/>
                </a:solidFill>
                <a:latin typeface="Times New Roman Bold"/>
                <a:cs typeface="Times New Roman Bold"/>
              </a:rPr>
              <a:t>ner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54200" y="3962400"/>
            <a:ext cx="8204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en-CA" sz="1210" b="1">
                <a:solidFill>
                  <a:srgbClr val="000000"/>
                </a:solidFill>
                <a:latin typeface="Times New Roman Bold"/>
                <a:cs typeface="Times New Roman Bold"/>
              </a:rPr>
              <a:t>NodeManager</a:t>
            </a:r>
          </a:p>
          <a:p>
            <a:pPr>
              <a:lnSpc>
                <a:spcPts val="10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839200" y="4114800"/>
            <a:ext cx="12192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80"/>
              </a:lnSpc>
            </a:pPr>
            <a:r>
              <a:rPr lang="en-CA" sz="1212" b="1">
                <a:solidFill>
                  <a:srgbClr val="000000"/>
                </a:solidFill>
                <a:latin typeface="Times New Roman Bold"/>
                <a:cs typeface="Times New Roman Bold"/>
              </a:rPr>
              <a:t>ner</a:t>
            </a:r>
          </a:p>
          <a:p>
            <a:pPr>
              <a:lnSpc>
                <a:spcPts val="10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36900" y="4343400"/>
            <a:ext cx="6921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10" b="1">
                <a:solidFill>
                  <a:srgbClr val="000000"/>
                </a:solidFill>
                <a:latin typeface="Times New Roman Bold"/>
                <a:cs typeface="Times New Roman Bold"/>
              </a:rPr>
              <a:t>Container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27300" y="4610100"/>
            <a:ext cx="22098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402" b="1">
                <a:solidFill>
                  <a:srgbClr val="000000"/>
                </a:solidFill>
                <a:latin typeface="Times New Roman Bold"/>
                <a:cs typeface="Times New Roman Bold"/>
              </a:rPr>
              <a:t>DataNode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46100" y="6756400"/>
            <a:ext cx="41910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63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851400" y="4584700"/>
            <a:ext cx="50927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  <a:tabLst>
                <a:tab pos="2654300" algn="l"/>
              </a:tabLst>
            </a:pPr>
            <a:r>
              <a:rPr lang="en-CA" sz="1404" b="1">
                <a:solidFill>
                  <a:srgbClr val="000000"/>
                </a:solidFill>
                <a:latin typeface="Times New Roman Bold"/>
                <a:cs typeface="Times New Roman Bold"/>
              </a:rPr>
              <a:t>DataNode	DataNode</a:t>
            </a:r>
          </a:p>
          <a:p>
            <a:pPr>
              <a:lnSpc>
                <a:spcPts val="1610"/>
              </a:lnSpc>
            </a:pPr>
            <a:endParaRPr lang="en-CA" sz="1394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5A74894-82A8-4384-A40F-6CC43EBC4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70"/>
            <a:ext cx="9944099" cy="765586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Key Principles behind Hadoop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8415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Break disk read barrier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26416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Scale-Out rather than Scale-UP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33655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Bring code to data rather than data to code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41402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Deal with failures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4940300"/>
            <a:ext cx="8978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Abstract complexity of distributed and</a:t>
            </a:r>
            <a:br>
              <a:rPr lang="en-CA" sz="2807">
                <a:solidFill>
                  <a:srgbClr val="000000"/>
                </a:solidFill>
                <a:latin typeface="Times New Roman"/>
              </a:rPr>
            </a:b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concurrent applications</a:t>
            </a:r>
          </a:p>
          <a:p>
            <a:pPr>
              <a:lnSpc>
                <a:spcPts val="300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56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Break Disk Read Barrier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714500"/>
            <a:ext cx="8978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Storage capacity has grown exponentially but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read speed has not kept up</a:t>
            </a:r>
          </a:p>
          <a:p>
            <a:pPr>
              <a:lnSpc>
                <a:spcPts val="30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2476500"/>
            <a:ext cx="381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16100" y="2476500"/>
            <a:ext cx="8636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1990: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93900" y="2857500"/>
            <a:ext cx="8064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• Disk Store 1,400 MB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93900" y="3162300"/>
            <a:ext cx="8064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000000"/>
                </a:solidFill>
                <a:latin typeface="Arial"/>
                <a:cs typeface="Arial"/>
              </a:rPr>
              <a:t>• Transfer speed of 4.5MB/s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93900" y="3467100"/>
            <a:ext cx="8064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• Read the entire drive in ~ </a:t>
            </a:r>
            <a:r>
              <a:rPr lang="en-CA" sz="2002" b="1">
                <a:solidFill>
                  <a:srgbClr val="000000"/>
                </a:solidFill>
                <a:latin typeface="Arial Bold"/>
                <a:cs typeface="Arial Bold"/>
              </a:rPr>
              <a:t>5 minutes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6700" y="3759200"/>
            <a:ext cx="381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16100" y="3759200"/>
            <a:ext cx="7874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2010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993900" y="4140200"/>
            <a:ext cx="8064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• Disk Store 1 TB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93900" y="4445000"/>
            <a:ext cx="8064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• Transfer speed of 100MB/s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993900" y="4749800"/>
            <a:ext cx="8064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000000"/>
                </a:solidFill>
                <a:latin typeface="Arial"/>
                <a:cs typeface="Arial"/>
              </a:rPr>
              <a:t>• Read the entire drive in ~ 2.</a:t>
            </a:r>
            <a:r>
              <a:rPr lang="en-CA" sz="2004" b="1">
                <a:solidFill>
                  <a:srgbClr val="000000"/>
                </a:solidFill>
                <a:latin typeface="Arial Bold"/>
                <a:cs typeface="Arial Bold"/>
              </a:rPr>
              <a:t>5 hours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9500" y="50419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What does this mean?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36700" y="54737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We can process data very quickly, but we cannot read fast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816100" y="58293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enough, so the solution is to do parallel reads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79500" y="6184900"/>
            <a:ext cx="8978900" cy="939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Hadoop - 100 drives working at the same time</a:t>
            </a:r>
            <a:br>
              <a:rPr lang="en-CA" sz="2807">
                <a:solidFill>
                  <a:srgbClr val="000000"/>
                </a:solidFill>
                <a:latin typeface="Times New Roman"/>
              </a:rPr>
            </a:b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can read 1TB of data in 2 minutes</a:t>
            </a:r>
          </a:p>
          <a:p>
            <a:pPr>
              <a:lnSpc>
                <a:spcPts val="310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46100" y="7137400"/>
            <a:ext cx="8763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57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36700" y="7035800"/>
            <a:ext cx="84074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392">
                <a:solidFill>
                  <a:srgbClr val="000000"/>
                </a:solidFill>
                <a:latin typeface="Times New Roman"/>
                <a:cs typeface="Times New Roman"/>
              </a:rPr>
              <a:t>Source: Tom White. Hadoop: The Definitive Guide. O'Reilly Media. 2012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Scale-Out Instead of Scale Up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891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Harder and more expensive to scale-up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21463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Add additional resources to an existing node (CPU, RAM)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16100" y="24892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Moore’s Law couldn’t keep up with data growth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6700" y="28702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New units must be purchased if required resources can not be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816100" y="32131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added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6700" y="35687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Also known as scale vertically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9500" y="39624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Scale-Out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44196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Add more nodes/machines to an existing distributed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816100" y="47752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application Software Layer is designed for node additions or</a:t>
            </a:r>
          </a:p>
          <a:p>
            <a:pPr>
              <a:lnSpc>
                <a:spcPts val="256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16100" y="50927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5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removal</a:t>
            </a:r>
          </a:p>
          <a:p>
            <a:pPr>
              <a:lnSpc>
                <a:spcPts val="2605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6700" y="54737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Hadoop takes this approach - A set of nodes are bounded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16100" y="5816600"/>
            <a:ext cx="8242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65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together as a single distributed system</a:t>
            </a:r>
          </a:p>
          <a:p>
            <a:pPr>
              <a:lnSpc>
                <a:spcPts val="2565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36700" y="61849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Very easy to scale down as well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58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Use Commodity Hardware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76400"/>
            <a:ext cx="228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22400" y="1676400"/>
            <a:ext cx="85217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“cheap” Commodity Server Hardware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6700" y="2095500"/>
            <a:ext cx="8521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5"/>
              </a:lnSpc>
            </a:pPr>
            <a:r>
              <a:rPr lang="en-CA" sz="2210">
                <a:solidFill>
                  <a:srgbClr val="000000"/>
                </a:solidFill>
                <a:latin typeface="Times New Roman"/>
                <a:cs typeface="Times New Roman"/>
              </a:rPr>
              <a:t>- Definition of “cheap” changes on a yearly basis</a:t>
            </a:r>
          </a:p>
          <a:p>
            <a:pPr>
              <a:lnSpc>
                <a:spcPts val="2405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6700" y="2400300"/>
            <a:ext cx="8521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207">
                <a:solidFill>
                  <a:srgbClr val="000000"/>
                </a:solidFill>
                <a:latin typeface="Times New Roman"/>
                <a:cs typeface="Times New Roman"/>
              </a:rPr>
              <a:t>- Today, it would cost about $5000</a:t>
            </a:r>
          </a:p>
          <a:p>
            <a:pPr>
              <a:lnSpc>
                <a:spcPts val="252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993900" y="2730500"/>
            <a:ext cx="8064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228600" algn="l"/>
              </a:tabLst>
            </a:pPr>
            <a:r>
              <a:rPr lang="en-CA" sz="1800">
                <a:solidFill>
                  <a:srgbClr val="000000"/>
                </a:solidFill>
                <a:latin typeface="Arial"/>
                <a:cs typeface="Arial"/>
              </a:rPr>
              <a:t>•	32GB RAM, 12 1 TB hard drive, quad core CPU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0" y="3022600"/>
            <a:ext cx="8978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No need for super computers with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high-end storage, use commodity</a:t>
            </a:r>
          </a:p>
          <a:p>
            <a:pPr>
              <a:lnSpc>
                <a:spcPts val="30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22400" y="3784600"/>
            <a:ext cx="8636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20"/>
              </a:lnSpc>
            </a:pP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unreliable hard</a:t>
            </a:r>
          </a:p>
          <a:p>
            <a:pPr>
              <a:lnSpc>
                <a:spcPts val="31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41783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3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Not desktops!</a:t>
            </a:r>
          </a:p>
          <a:p>
            <a:pPr>
              <a:lnSpc>
                <a:spcPts val="273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31900" y="5308600"/>
            <a:ext cx="1028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2" b="1">
                <a:solidFill>
                  <a:srgbClr val="000000"/>
                </a:solidFill>
                <a:latin typeface="Times New Roman Bold"/>
                <a:cs typeface="Times New Roman Bold"/>
              </a:rPr>
              <a:t>NOT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27100" y="7137400"/>
            <a:ext cx="13335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59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74900" y="6985000"/>
            <a:ext cx="4381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Times New Roman"/>
                <a:cs typeface="Times New Roman"/>
              </a:rPr>
              <a:t>Super-computers with high end storage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870700" y="5232400"/>
            <a:ext cx="3073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0" b="1">
                <a:solidFill>
                  <a:srgbClr val="000000"/>
                </a:solidFill>
                <a:latin typeface="Times New Roman Bold"/>
                <a:cs typeface="Times New Roman Bold"/>
              </a:rPr>
              <a:t>BUT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46900" y="6959600"/>
            <a:ext cx="2997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>
                <a:solidFill>
                  <a:srgbClr val="000000"/>
                </a:solidFill>
                <a:latin typeface="Times New Roman"/>
                <a:cs typeface="Times New Roman"/>
              </a:rPr>
              <a:t>Rack of Commodity Servers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4B74E88-9509-48E7-A4E6-D2AAAC36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9"/>
            <a:ext cx="9944100" cy="778180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079500" y="3060700"/>
            <a:ext cx="8978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Googles’s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3606800"/>
            <a:ext cx="8978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804" b="1">
                <a:solidFill>
                  <a:srgbClr val="000000"/>
                </a:solidFill>
                <a:latin typeface="Arial Bold"/>
                <a:cs typeface="Arial Bold"/>
              </a:rPr>
              <a:t>Original</a:t>
            </a:r>
          </a:p>
          <a:p>
            <a:pPr>
              <a:lnSpc>
                <a:spcPts val="380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4102100"/>
            <a:ext cx="8978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CA" sz="3804" b="1">
                <a:solidFill>
                  <a:srgbClr val="000000"/>
                </a:solidFill>
                <a:latin typeface="Arial Bold"/>
                <a:cs typeface="Arial Bold"/>
              </a:rPr>
              <a:t>Chalkboard</a:t>
            </a:r>
          </a:p>
          <a:p>
            <a:pPr>
              <a:lnSpc>
                <a:spcPts val="380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4584700"/>
            <a:ext cx="89789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2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Server Rack</a:t>
            </a:r>
          </a:p>
          <a:p>
            <a:pPr>
              <a:lnSpc>
                <a:spcPts val="392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69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Data to Code = Not fit for Big Data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714500"/>
            <a:ext cx="8978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Traditionally Data Processing Architectures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divided systems into process and data nodes</a:t>
            </a:r>
          </a:p>
          <a:p>
            <a:pPr>
              <a:lnSpc>
                <a:spcPts val="30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24892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Risks network bottleneck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52700" y="4152900"/>
            <a:ext cx="1714500" cy="711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  <a:tabLst>
                <a:tab pos="292100" algn="l"/>
              </a:tabLst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Processing</a:t>
            </a:r>
            <a:br>
              <a:rPr lang="en-CA" sz="1992">
                <a:solidFill>
                  <a:srgbClr val="000000"/>
                </a:solidFill>
                <a:latin typeface="Times New Roman"/>
              </a:rPr>
            </a:b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	Node</a:t>
            </a:r>
          </a:p>
          <a:p>
            <a:pPr>
              <a:lnSpc>
                <a:spcPts val="24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52700" y="5372100"/>
            <a:ext cx="1714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>
                <a:solidFill>
                  <a:srgbClr val="000000"/>
                </a:solidFill>
                <a:latin typeface="Times New Roman Bold"/>
                <a:cs typeface="Times New Roman Bold"/>
              </a:rPr>
              <a:t>Processing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44800" y="5676900"/>
            <a:ext cx="1422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Node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7137400"/>
            <a:ext cx="37211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70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37100" y="4000500"/>
            <a:ext cx="1752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>
                <a:solidFill>
                  <a:srgbClr val="000000"/>
                </a:solidFill>
                <a:latin typeface="Times New Roman"/>
                <a:cs typeface="Times New Roman"/>
              </a:rPr>
              <a:t>Load Data</a:t>
            </a:r>
          </a:p>
          <a:p>
            <a:pPr>
              <a:lnSpc>
                <a:spcPts val="184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84700" y="4381500"/>
            <a:ext cx="1905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Save Results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737100" y="5219700"/>
            <a:ext cx="1752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Load Data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84700" y="5600700"/>
            <a:ext cx="19050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>
                <a:solidFill>
                  <a:srgbClr val="000000"/>
                </a:solidFill>
                <a:latin typeface="Times New Roman"/>
                <a:cs typeface="Times New Roman"/>
              </a:rPr>
              <a:t>Save Results</a:t>
            </a:r>
          </a:p>
          <a:p>
            <a:pPr>
              <a:lnSpc>
                <a:spcPts val="184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68800" y="6515100"/>
            <a:ext cx="2120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Risk Bottleneck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604000" y="4140200"/>
            <a:ext cx="3340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Storage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43700" y="4445000"/>
            <a:ext cx="320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Node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04000" y="5359400"/>
            <a:ext cx="33401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Storage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43700" y="5664200"/>
            <a:ext cx="320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000000"/>
                </a:solidFill>
                <a:latin typeface="Times New Roman Bold"/>
                <a:cs typeface="Times New Roman Bold"/>
              </a:rPr>
              <a:t>Node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Code to Data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764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Hadoop collocates processors and storage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20955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1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Code is moved to data (size is tiny, usually in KBs)</a:t>
            </a:r>
          </a:p>
          <a:p>
            <a:pPr>
              <a:lnSpc>
                <a:spcPts val="271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6700" y="24765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Processors execute code and access underlying local storage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28900" y="3390900"/>
            <a:ext cx="3073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Processor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17800" y="4152900"/>
            <a:ext cx="2984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Storage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463800" y="4673600"/>
            <a:ext cx="3238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Hadoop Node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28900" y="5524500"/>
            <a:ext cx="3073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000000"/>
                </a:solidFill>
                <a:latin typeface="Times New Roman"/>
                <a:cs typeface="Times New Roman"/>
              </a:rPr>
              <a:t>Processor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717800" y="6286500"/>
            <a:ext cx="2984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000000"/>
                </a:solidFill>
                <a:latin typeface="Times New Roman"/>
                <a:cs typeface="Times New Roman"/>
              </a:rPr>
              <a:t>Storage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63800" y="6807200"/>
            <a:ext cx="3238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Hadoop Node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6100" y="7137400"/>
            <a:ext cx="51562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71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81700" y="3390900"/>
            <a:ext cx="3962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Processor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70600" y="4152900"/>
            <a:ext cx="3873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Storage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816600" y="4673600"/>
            <a:ext cx="41275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000000"/>
                </a:solidFill>
                <a:latin typeface="Times New Roman"/>
                <a:cs typeface="Times New Roman"/>
              </a:rPr>
              <a:t>Hadoop Node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81700" y="5448300"/>
            <a:ext cx="3962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000000"/>
                </a:solidFill>
                <a:latin typeface="Times New Roman"/>
                <a:cs typeface="Times New Roman"/>
              </a:rPr>
              <a:t>Processor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16600" y="6032500"/>
            <a:ext cx="4127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61492">
              <a:lnSpc>
                <a:spcPts val="4000"/>
              </a:lnSpc>
            </a:pPr>
            <a:r>
              <a:rPr lang="en-CA" sz="1994">
                <a:solidFill>
                  <a:srgbClr val="000000"/>
                </a:solidFill>
                <a:latin typeface="Times New Roman"/>
                <a:cs typeface="Times New Roman"/>
              </a:rPr>
              <a:t>Storage</a:t>
            </a:r>
            <a:br>
              <a:rPr lang="en-CA" sz="1994">
                <a:solidFill>
                  <a:srgbClr val="000000"/>
                </a:solidFill>
                <a:latin typeface="Times New Roman"/>
              </a:rPr>
            </a:br>
            <a:r>
              <a:rPr lang="en-CA" sz="1994">
                <a:solidFill>
                  <a:srgbClr val="000000"/>
                </a:solidFill>
                <a:latin typeface="Times New Roman"/>
                <a:cs typeface="Times New Roman"/>
              </a:rPr>
              <a:t>Hadoop Node</a:t>
            </a:r>
          </a:p>
          <a:p>
            <a:pPr>
              <a:lnSpc>
                <a:spcPts val="405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4178300" y="863600"/>
            <a:ext cx="58801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791">
                <a:solidFill>
                  <a:srgbClr val="FFFFFF"/>
                </a:solidFill>
                <a:latin typeface="Arial"/>
                <a:cs typeface="Arial"/>
              </a:rPr>
              <a:t>Hadoop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78000" y="2184400"/>
            <a:ext cx="8280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</a:pP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This framework has four main modules, namely HDFS, YARN,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78000" y="2463800"/>
            <a:ext cx="8280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0"/>
              </a:lnSpc>
            </a:pPr>
            <a:r>
              <a:rPr lang="en-CA" sz="1802">
                <a:solidFill>
                  <a:srgbClr val="FFFFFF"/>
                </a:solidFill>
                <a:latin typeface="Arial"/>
                <a:cs typeface="Arial"/>
              </a:rPr>
              <a:t>MapReduce, and Hadoop Common.</a:t>
            </a:r>
          </a:p>
          <a:p>
            <a:pPr>
              <a:lnSpc>
                <a:spcPts val="1860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78000" y="3086100"/>
            <a:ext cx="8280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520700" algn="l"/>
              </a:tabLst>
            </a:pP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1.	Hadoop Distributed File System (HDFS): A distributed file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98700" y="3340100"/>
            <a:ext cx="77597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system that operates on both standard and low-end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hardware.</a:t>
            </a:r>
          </a:p>
          <a:p>
            <a:pPr>
              <a:lnSpc>
                <a:spcPts val="20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78000" y="4229100"/>
            <a:ext cx="8280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520700" algn="l"/>
              </a:tabLst>
            </a:pP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2.	Yet Another Resource Negotiator (YARN): A system that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298700" y="4495800"/>
            <a:ext cx="7759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0"/>
              </a:lnSpc>
            </a:pP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manages and monitors cluster nodes and resource usage.</a:t>
            </a:r>
          </a:p>
          <a:p>
            <a:pPr>
              <a:lnSpc>
                <a:spcPts val="18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78000" y="5118100"/>
            <a:ext cx="8280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520700" algn="l"/>
              </a:tabLst>
            </a:pP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3.	MapReduce: A framework that helps programs to compute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98700" y="5384800"/>
            <a:ext cx="7759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60"/>
              </a:lnSpc>
            </a:pP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data in parallel.</a:t>
            </a:r>
          </a:p>
          <a:p>
            <a:pPr>
              <a:lnSpc>
                <a:spcPts val="186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78000" y="6007100"/>
            <a:ext cx="82804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0"/>
              </a:lnSpc>
              <a:tabLst>
                <a:tab pos="520700" algn="l"/>
              </a:tabLst>
            </a:pPr>
            <a:r>
              <a:rPr lang="en-CA" sz="1800">
                <a:solidFill>
                  <a:srgbClr val="FFFFFF"/>
                </a:solidFill>
                <a:latin typeface="Arial"/>
                <a:cs typeface="Arial"/>
              </a:rPr>
              <a:t>4.	Hadoop Common: A Java library provider that can be used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298700" y="6261100"/>
            <a:ext cx="7759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85"/>
              </a:lnSpc>
            </a:pPr>
            <a:r>
              <a:rPr lang="en-CA" sz="1802">
                <a:solidFill>
                  <a:srgbClr val="FFFFFF"/>
                </a:solidFill>
                <a:latin typeface="Arial"/>
                <a:cs typeface="Arial"/>
              </a:rPr>
              <a:t>by all modules.</a:t>
            </a:r>
          </a:p>
          <a:p>
            <a:pPr>
              <a:lnSpc>
                <a:spcPts val="1985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Deal With Failures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714500"/>
            <a:ext cx="8978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Given a large number machines, failures are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common</a:t>
            </a:r>
          </a:p>
          <a:p>
            <a:pPr>
              <a:lnSpc>
                <a:spcPts val="30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536700" y="25146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Large warehouses see machine failures weekly or even daily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6700" y="28956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Example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993900" y="3276600"/>
            <a:ext cx="80645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• If you have hardware whose MTTF (Mean Time to Failure is</a:t>
            </a:r>
            <a:br>
              <a:rPr lang="en-CA" sz="1992">
                <a:solidFill>
                  <a:srgbClr val="000000"/>
                </a:solidFill>
                <a:latin typeface="Times New Roman"/>
              </a:rPr>
            </a:br>
            <a:r>
              <a:rPr lang="en-CA" sz="1992">
                <a:solidFill>
                  <a:srgbClr val="000000"/>
                </a:solidFill>
                <a:latin typeface="Arial"/>
                <a:cs typeface="Arial"/>
              </a:rPr>
              <a:t>once in 3 years), if you have a 1000 machines, you will see a</a:t>
            </a:r>
          </a:p>
          <a:p>
            <a:pPr>
              <a:lnSpc>
                <a:spcPts val="22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22500" y="3835400"/>
            <a:ext cx="78359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lang="en-CA" sz="1994">
                <a:solidFill>
                  <a:srgbClr val="000000"/>
                </a:solidFill>
                <a:latin typeface="Arial"/>
                <a:cs typeface="Arial"/>
              </a:rPr>
              <a:t>machine fail daily</a:t>
            </a:r>
          </a:p>
          <a:p>
            <a:pPr>
              <a:lnSpc>
                <a:spcPts val="2075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0" y="44831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Hadoop is designed to cope with node failures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6700" y="49149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Data is replicated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536700" y="53086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Tasks are retried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72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Abstract Complexity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89100"/>
            <a:ext cx="8978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Abstracts complexities in developing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22400" y="2108200"/>
            <a:ext cx="86360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50"/>
              </a:lnSpc>
            </a:pP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distributed and concurrent applications</a:t>
            </a:r>
          </a:p>
          <a:p>
            <a:pPr>
              <a:lnSpc>
                <a:spcPts val="295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6700" y="2514600"/>
            <a:ext cx="8521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Defines small number of components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36700" y="2921000"/>
            <a:ext cx="8521700" cy="787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Provides simple and well defined interfaces of interactions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between these components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4127500"/>
            <a:ext cx="8978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Frees developer from worrying about system-</a:t>
            </a:r>
            <a:br>
              <a:rPr lang="en-CA" sz="2810">
                <a:solidFill>
                  <a:srgbClr val="000000"/>
                </a:solidFill>
                <a:latin typeface="Times New Roman"/>
              </a:rPr>
            </a:b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level challenges</a:t>
            </a:r>
          </a:p>
          <a:p>
            <a:pPr>
              <a:lnSpc>
                <a:spcPts val="300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6700" y="4940300"/>
            <a:ext cx="8521700" cy="80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race conditions, data starvation, processing pipelines, data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partitioning, code distribution, etc...</a:t>
            </a:r>
          </a:p>
          <a:p>
            <a:pPr>
              <a:lnSpc>
                <a:spcPts val="26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9500" y="6146800"/>
            <a:ext cx="89789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Allows developers to focus on application</a:t>
            </a:r>
            <a:br>
              <a:rPr lang="en-CA" sz="2807">
                <a:solidFill>
                  <a:srgbClr val="000000"/>
                </a:solidFill>
                <a:latin typeface="Times New Roman"/>
              </a:rPr>
            </a:b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development and business logic</a:t>
            </a:r>
          </a:p>
          <a:p>
            <a:pPr>
              <a:lnSpc>
                <a:spcPts val="300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73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Hadoop Technology Stack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25600" y="3924300"/>
            <a:ext cx="4597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10" b="1">
                <a:solidFill>
                  <a:srgbClr val="000000"/>
                </a:solidFill>
                <a:latin typeface="Times New Roman Bold"/>
                <a:cs typeface="Times New Roman Bold"/>
              </a:rPr>
              <a:t>Open MPI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7137400"/>
            <a:ext cx="56769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66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521700" y="3848100"/>
            <a:ext cx="14224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>
                <a:solidFill>
                  <a:srgbClr val="000000"/>
                </a:solidFill>
                <a:latin typeface="Times New Roman Bold"/>
                <a:cs typeface="Times New Roman Bold"/>
              </a:rPr>
              <a:t>kafka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37300" y="5829300"/>
            <a:ext cx="3606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10" b="1">
                <a:solidFill>
                  <a:srgbClr val="000000"/>
                </a:solidFill>
                <a:latin typeface="Times New Roman Bold"/>
                <a:cs typeface="Times New Roman Bold"/>
              </a:rPr>
              <a:t>Ambari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1CB0A5-32DB-4717-A45C-EDE9586E2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73"/>
            <a:ext cx="9944100" cy="760919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4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Categorizing Hadoop Tech Stack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7137400"/>
            <a:ext cx="4191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67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1676400"/>
            <a:ext cx="4800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Data Integration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536700" y="2095500"/>
            <a:ext cx="4343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SQOOP, Flume, Chukwa, Kafka</a:t>
            </a:r>
          </a:p>
          <a:p>
            <a:pPr>
              <a:lnSpc>
                <a:spcPts val="272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2895600"/>
            <a:ext cx="4800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Data Serialization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6700" y="3327400"/>
            <a:ext cx="4343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Avro, Thrift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0" y="4114800"/>
            <a:ext cx="4800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Data Storage (NOSQL)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536700" y="4546600"/>
            <a:ext cx="4343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HBase, Cassandra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79500" y="5334000"/>
            <a:ext cx="4800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Data Access/Analytics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6700" y="5765800"/>
            <a:ext cx="4343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Pig, Hive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79500" y="6489700"/>
            <a:ext cx="48006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Data Access/Analytics +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6700" y="6921500"/>
            <a:ext cx="43434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Giraph, Storm, Drill, Tez,, Spark.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918200" y="1676400"/>
            <a:ext cx="4025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Management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375400" y="2095500"/>
            <a:ext cx="3568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Ambari</a:t>
            </a:r>
          </a:p>
          <a:p>
            <a:pPr>
              <a:lnSpc>
                <a:spcPts val="272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918200" y="2832100"/>
            <a:ext cx="4025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Orchestration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75400" y="3263900"/>
            <a:ext cx="3568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Zookeeper, Oozie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18200" y="4000500"/>
            <a:ext cx="4025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10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20" b="1">
                <a:solidFill>
                  <a:srgbClr val="000000"/>
                </a:solidFill>
                <a:latin typeface="Arial Bold"/>
                <a:cs typeface="Arial Bold"/>
              </a:rPr>
              <a:t> Data Intelligence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75400" y="4406900"/>
            <a:ext cx="3568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000000"/>
                </a:solidFill>
                <a:latin typeface="Times New Roman"/>
                <a:cs typeface="Times New Roman"/>
              </a:rPr>
              <a:t>- Mahout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918200" y="5219700"/>
            <a:ext cx="4025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Security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75400" y="5626100"/>
            <a:ext cx="3568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Knox, Sentry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18200" y="6375400"/>
            <a:ext cx="4025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CA" sz="2807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817" b="1">
                <a:solidFill>
                  <a:srgbClr val="000000"/>
                </a:solidFill>
                <a:latin typeface="Arial Bold"/>
                <a:cs typeface="Arial Bold"/>
              </a:rPr>
              <a:t> Hadoop Dev Tools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375400" y="6794500"/>
            <a:ext cx="35687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2">
                <a:solidFill>
                  <a:srgbClr val="000000"/>
                </a:solidFill>
                <a:latin typeface="Times New Roman"/>
                <a:cs typeface="Times New Roman"/>
              </a:rPr>
              <a:t>- HDT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1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Hadoop Distributions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75300" y="1854200"/>
            <a:ext cx="22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383838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918200" y="1854200"/>
            <a:ext cx="4025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7" b="1">
                <a:solidFill>
                  <a:srgbClr val="000000"/>
                </a:solidFill>
                <a:latin typeface="Arial Bold"/>
                <a:cs typeface="Arial Bold"/>
              </a:rPr>
              <a:t>Offered second commercial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918200" y="2108200"/>
            <a:ext cx="41402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CA" sz="1620" b="1">
                <a:solidFill>
                  <a:srgbClr val="000000"/>
                </a:solidFill>
                <a:latin typeface="Arial Bold"/>
                <a:cs typeface="Arial Bold"/>
              </a:rPr>
              <a:t>distribution</a:t>
            </a:r>
          </a:p>
          <a:p>
            <a:pPr>
              <a:lnSpc>
                <a:spcPts val="156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" y="2286000"/>
            <a:ext cx="483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00"/>
              </a:lnSpc>
              <a:tabLst>
                <a:tab pos="342900" algn="l"/>
              </a:tabLst>
            </a:pPr>
            <a:r>
              <a:rPr lang="en-CA" sz="1610">
                <a:solidFill>
                  <a:srgbClr val="383838"/>
                </a:solidFill>
                <a:latin typeface="Arial"/>
                <a:cs typeface="Arial"/>
              </a:rPr>
              <a:t>•</a:t>
            </a:r>
            <a:r>
              <a:rPr lang="en-CA" sz="1620" b="1">
                <a:solidFill>
                  <a:srgbClr val="000000"/>
                </a:solidFill>
                <a:latin typeface="Arial Bold"/>
                <a:cs typeface="Arial Bold"/>
              </a:rPr>
              <a:t>	Offered first commercial distribution</a:t>
            </a:r>
          </a:p>
          <a:p>
            <a:pPr>
              <a:lnSpc>
                <a:spcPts val="128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2476500"/>
            <a:ext cx="438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  Cloudera:Hadoop Redhat:Linux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22300" y="2717800"/>
            <a:ext cx="483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CA" sz="1607">
                <a:solidFill>
                  <a:srgbClr val="383838"/>
                </a:solidFill>
                <a:latin typeface="Arial"/>
                <a:cs typeface="Arial"/>
              </a:rPr>
              <a:t>•</a:t>
            </a:r>
            <a:r>
              <a:rPr lang="en-CA" sz="1617" b="1">
                <a:solidFill>
                  <a:srgbClr val="000000"/>
                </a:solidFill>
                <a:latin typeface="Arial Bold"/>
                <a:cs typeface="Arial Bold"/>
              </a:rPr>
              <a:t>	100% open source Hadoop with a twist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79500" y="2959100"/>
            <a:ext cx="438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lang="en-CA" sz="1610">
                <a:solidFill>
                  <a:srgbClr val="000000"/>
                </a:solidFill>
                <a:latin typeface="Times New Roman"/>
                <a:cs typeface="Times New Roman"/>
              </a:rPr>
              <a:t>  Proprietary admin/management console</a:t>
            </a:r>
          </a:p>
          <a:p>
            <a:pPr>
              <a:lnSpc>
                <a:spcPts val="184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2300" y="3200400"/>
            <a:ext cx="48387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CA" sz="1607">
                <a:solidFill>
                  <a:srgbClr val="383838"/>
                </a:solidFill>
                <a:latin typeface="Arial"/>
                <a:cs typeface="Arial"/>
              </a:rPr>
              <a:t>•</a:t>
            </a:r>
            <a:r>
              <a:rPr lang="en-CA" sz="1617" b="1">
                <a:solidFill>
                  <a:srgbClr val="000000"/>
                </a:solidFill>
                <a:latin typeface="Arial Bold"/>
                <a:cs typeface="Arial Bold"/>
              </a:rPr>
              <a:t>	Cloudera Hadoop Distribution is called CDH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9500" y="3454400"/>
            <a:ext cx="4381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  CDH = Cloudera Distribution for Hadoop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575300" y="2311400"/>
            <a:ext cx="4368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CA" sz="1607">
                <a:solidFill>
                  <a:srgbClr val="383838"/>
                </a:solidFill>
                <a:latin typeface="Arial"/>
                <a:cs typeface="Arial"/>
              </a:rPr>
              <a:t>•</a:t>
            </a:r>
            <a:r>
              <a:rPr lang="en-CA" sz="1617" b="1">
                <a:solidFill>
                  <a:srgbClr val="000000"/>
                </a:solidFill>
                <a:latin typeface="Arial Bold"/>
                <a:cs typeface="Arial Bold"/>
              </a:rPr>
              <a:t>	100% open source Hadoop with a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918200" y="2552700"/>
            <a:ext cx="4025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617" b="1">
                <a:solidFill>
                  <a:srgbClr val="000000"/>
                </a:solidFill>
                <a:latin typeface="Arial Bold"/>
                <a:cs typeface="Arial Bold"/>
              </a:rPr>
              <a:t>twist</a:t>
            </a:r>
          </a:p>
          <a:p>
            <a:pPr>
              <a:lnSpc>
                <a:spcPts val="167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32500" y="2768600"/>
            <a:ext cx="3911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  Proprietary C++ based filesystem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32500" y="3009900"/>
            <a:ext cx="3911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0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lang="en-CA" sz="1610">
                <a:solidFill>
                  <a:srgbClr val="000000"/>
                </a:solidFill>
                <a:latin typeface="Times New Roman"/>
                <a:cs typeface="Times New Roman"/>
              </a:rPr>
              <a:t>  Proprietary admin/management</a:t>
            </a:r>
          </a:p>
          <a:p>
            <a:pPr>
              <a:lnSpc>
                <a:spcPts val="184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311900" y="3238500"/>
            <a:ext cx="36322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console</a:t>
            </a:r>
          </a:p>
          <a:p>
            <a:pPr>
              <a:lnSpc>
                <a:spcPts val="1675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575300" y="3479800"/>
            <a:ext cx="43688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CA" sz="1607">
                <a:solidFill>
                  <a:srgbClr val="383838"/>
                </a:solidFill>
                <a:latin typeface="Arial"/>
                <a:cs typeface="Arial"/>
              </a:rPr>
              <a:t>•</a:t>
            </a:r>
            <a:r>
              <a:rPr lang="en-CA" sz="1617" b="1">
                <a:solidFill>
                  <a:srgbClr val="000000"/>
                </a:solidFill>
                <a:latin typeface="Arial Bold"/>
                <a:cs typeface="Arial Bold"/>
              </a:rPr>
              <a:t>	MapR Hadoop Distribution is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918200" y="3695700"/>
            <a:ext cx="4025900" cy="596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114300" algn="l"/>
              </a:tabLst>
            </a:pPr>
            <a:r>
              <a:rPr lang="en-CA" sz="1620" b="1">
                <a:solidFill>
                  <a:srgbClr val="000000"/>
                </a:solidFill>
                <a:latin typeface="Arial Bold"/>
                <a:cs typeface="Arial Bold"/>
              </a:rPr>
              <a:t>called Mseries</a:t>
            </a:r>
            <a:br>
              <a:rPr lang="en-CA" sz="1607">
                <a:solidFill>
                  <a:srgbClr val="000000"/>
                </a:solidFill>
                <a:latin typeface="Times New Roman"/>
              </a:rPr>
            </a:br>
            <a:r>
              <a:rPr lang="en-CA" sz="1607">
                <a:solidFill>
                  <a:srgbClr val="383838"/>
                </a:solidFill>
                <a:latin typeface="Times New Roman"/>
                <a:cs typeface="Times New Roman"/>
              </a:rPr>
              <a:t>	-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  M3, M5, M7</a:t>
            </a:r>
          </a:p>
          <a:p>
            <a:pPr>
              <a:lnSpc>
                <a:spcPts val="1865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670300" y="4978400"/>
            <a:ext cx="22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383838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013200" y="4978400"/>
            <a:ext cx="5930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7" b="1">
                <a:solidFill>
                  <a:srgbClr val="000000"/>
                </a:solidFill>
                <a:latin typeface="Arial Bold"/>
                <a:cs typeface="Arial Bold"/>
              </a:rPr>
              <a:t>Third commercial distribution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127500" y="5219700"/>
            <a:ext cx="5930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0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lang="en-CA" sz="1610">
                <a:solidFill>
                  <a:srgbClr val="000000"/>
                </a:solidFill>
                <a:latin typeface="Times New Roman"/>
                <a:cs typeface="Times New Roman"/>
              </a:rPr>
              <a:t>  Founded for ex-Yahoo Hadoop experts</a:t>
            </a:r>
          </a:p>
          <a:p>
            <a:pPr>
              <a:lnSpc>
                <a:spcPts val="184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127500" y="5461000"/>
            <a:ext cx="59309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07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  Spin-off Yahoo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670300" y="5702300"/>
            <a:ext cx="22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383838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670300" y="6438900"/>
            <a:ext cx="228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383838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46100" y="7137400"/>
            <a:ext cx="3352800" cy="215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77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013200" y="5702300"/>
            <a:ext cx="5930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7" b="1">
                <a:solidFill>
                  <a:srgbClr val="000000"/>
                </a:solidFill>
                <a:latin typeface="Arial Bold"/>
                <a:cs typeface="Arial Bold"/>
              </a:rPr>
              <a:t>100% open source Hadoop without any twist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127500" y="5943600"/>
            <a:ext cx="5816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279400" algn="l"/>
              </a:tabLst>
            </a:pPr>
            <a:r>
              <a:rPr lang="en-CA" sz="1607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	100% open source when it comes to Hadoop software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4127500" y="6197600"/>
            <a:ext cx="5816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  <a:tabLst>
                <a:tab pos="279400" algn="l"/>
              </a:tabLst>
            </a:pPr>
            <a:r>
              <a:rPr lang="en-CA" sz="1607">
                <a:solidFill>
                  <a:srgbClr val="383838"/>
                </a:solidFill>
                <a:latin typeface="Times New Roman"/>
                <a:cs typeface="Times New Roman"/>
              </a:rPr>
              <a:t>–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	100% open source admin/management tool calledAmbari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013200" y="6438900"/>
            <a:ext cx="59309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17" b="1">
                <a:solidFill>
                  <a:srgbClr val="000000"/>
                </a:solidFill>
                <a:latin typeface="Arial Bold"/>
                <a:cs typeface="Arial Bold"/>
              </a:rPr>
              <a:t>Hotonworks Hadoop Distribution is called HDP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4127500" y="6680200"/>
            <a:ext cx="58166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CA" sz="1607">
                <a:solidFill>
                  <a:srgbClr val="383838"/>
                </a:solidFill>
                <a:latin typeface="Times New Roman"/>
                <a:cs typeface="Times New Roman"/>
              </a:rPr>
              <a:t>-</a:t>
            </a:r>
            <a:r>
              <a:rPr lang="en-CA" sz="1607">
                <a:solidFill>
                  <a:srgbClr val="000000"/>
                </a:solidFill>
                <a:latin typeface="Times New Roman"/>
                <a:cs typeface="Times New Roman"/>
              </a:rPr>
              <a:t>  HDP = Hortonworks Data Platform</a:t>
            </a:r>
          </a:p>
          <a:p>
            <a:pPr>
              <a:lnSpc>
                <a:spcPts val="184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Cloud Hadoop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78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231900" y="825500"/>
            <a:ext cx="88265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Summary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689100"/>
            <a:ext cx="89789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4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604" b="1">
                <a:solidFill>
                  <a:srgbClr val="000000"/>
                </a:solidFill>
                <a:latin typeface="Arial Bold"/>
                <a:cs typeface="Arial Bold"/>
              </a:rPr>
              <a:t> Data being generated at a tremendous rate</a:t>
            </a:r>
          </a:p>
          <a:p>
            <a:pPr>
              <a:lnSpc>
                <a:spcPts val="299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79500" y="2476500"/>
            <a:ext cx="89789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594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604" b="1">
                <a:solidFill>
                  <a:srgbClr val="000000"/>
                </a:solidFill>
                <a:latin typeface="Arial Bold"/>
                <a:cs typeface="Arial Bold"/>
              </a:rPr>
              <a:t> Emerging field of Big data analytics and data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	science</a:t>
            </a:r>
          </a:p>
          <a:p>
            <a:pPr>
              <a:lnSpc>
                <a:spcPts val="280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79500" y="3594100"/>
            <a:ext cx="8978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CA" sz="2592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 Businesses using both traditional data analytics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	and data science</a:t>
            </a:r>
          </a:p>
          <a:p>
            <a:pPr>
              <a:lnSpc>
                <a:spcPts val="270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4699000"/>
            <a:ext cx="8978900" cy="863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592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 Traditional data processing not suitable for “Big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	Data” Processing</a:t>
            </a:r>
          </a:p>
          <a:p>
            <a:pPr>
              <a:lnSpc>
                <a:spcPts val="280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5803900"/>
            <a:ext cx="89789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00"/>
              </a:lnSpc>
              <a:tabLst>
                <a:tab pos="342900" algn="l"/>
              </a:tabLst>
            </a:pPr>
            <a:r>
              <a:rPr lang="en-CA" sz="2594">
                <a:solidFill>
                  <a:srgbClr val="000000"/>
                </a:solidFill>
                <a:latin typeface="Arial"/>
                <a:cs typeface="Arial"/>
              </a:rPr>
              <a:t>•</a:t>
            </a:r>
            <a:r>
              <a:rPr lang="en-CA" sz="2604" b="1">
                <a:solidFill>
                  <a:srgbClr val="000000"/>
                </a:solidFill>
                <a:latin typeface="Arial Bold"/>
                <a:cs typeface="Arial Bold"/>
              </a:rPr>
              <a:t> Hadoop has become founding technology for Big</a:t>
            </a:r>
            <a:br>
              <a:rPr lang="en-CA" sz="2592">
                <a:solidFill>
                  <a:srgbClr val="000000"/>
                </a:solidFill>
                <a:latin typeface="Times New Roman"/>
              </a:rPr>
            </a:br>
            <a:r>
              <a:rPr lang="en-CA" sz="2602" b="1">
                <a:solidFill>
                  <a:srgbClr val="000000"/>
                </a:solidFill>
                <a:latin typeface="Arial Bold"/>
                <a:cs typeface="Arial Bold"/>
              </a:rPr>
              <a:t>	data processing, Analytics, and Data Science!</a:t>
            </a:r>
          </a:p>
          <a:p>
            <a:pPr>
              <a:lnSpc>
                <a:spcPts val="280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79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100" y="7137400"/>
            <a:ext cx="9512300" cy="190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lang="en-CA" sz="1007">
                <a:solidFill>
                  <a:srgbClr val="000000"/>
                </a:solidFill>
                <a:latin typeface="Arial"/>
                <a:cs typeface="Arial"/>
              </a:rPr>
              <a:t>80</a:t>
            </a:r>
          </a:p>
          <a:p>
            <a:pPr>
              <a:lnSpc>
                <a:spcPts val="1150"/>
              </a:lnSpc>
            </a:pPr>
            <a:endParaRPr lang="en-CA" sz="10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231900" y="825500"/>
            <a:ext cx="1400127" cy="112851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801" b="1">
                <a:solidFill>
                  <a:srgbClr val="000000"/>
                </a:solidFill>
                <a:latin typeface="Arial Bold"/>
                <a:cs typeface="Arial Bold"/>
              </a:rPr>
              <a:t>Tugas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12509-3B99-4347-BC97-DEB6DAEA47BB}"/>
              </a:ext>
            </a:extLst>
          </p:cNvPr>
          <p:cNvSpPr txBox="1"/>
          <p:nvPr/>
        </p:nvSpPr>
        <p:spPr>
          <a:xfrm>
            <a:off x="276672" y="2158008"/>
            <a:ext cx="9505056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>
                <a:solidFill>
                  <a:srgbClr val="000000"/>
                </a:solidFill>
                <a:latin typeface="Arial Bold"/>
                <a:cs typeface="Arial Bold"/>
              </a:rPr>
              <a:t>Carilah 1 Contoh Kasus penggunaan Hadoop pada bisnis tertentu:</a:t>
            </a:r>
          </a:p>
          <a:p>
            <a:endParaRPr lang="en-CA" sz="2800" b="1">
              <a:solidFill>
                <a:srgbClr val="000000"/>
              </a:solidFill>
              <a:latin typeface="Arial Bold"/>
              <a:cs typeface="Arial Bold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CA" sz="2400" b="1">
                <a:solidFill>
                  <a:srgbClr val="000000"/>
                </a:solidFill>
                <a:latin typeface="Arial Bold"/>
                <a:cs typeface="Arial Bold"/>
              </a:rPr>
              <a:t>Jelaskan Langkah-Langkah Proses analisis big datanya?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CA" sz="2400" b="1">
                <a:solidFill>
                  <a:srgbClr val="000000"/>
                </a:solidFill>
                <a:latin typeface="Arial Bold"/>
                <a:cs typeface="Arial Bold"/>
              </a:rPr>
              <a:t>Apa kelebihan dan kelemahan Hadoop pada bisnis tersebut</a:t>
            </a:r>
          </a:p>
          <a:p>
            <a:pPr marL="342900" indent="-34290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CA" sz="2400" b="1">
                <a:solidFill>
                  <a:srgbClr val="000000"/>
                </a:solidFill>
                <a:latin typeface="Arial Bold"/>
                <a:cs typeface="Arial Bold"/>
              </a:rPr>
              <a:t>Jelaskan cakupan data yang dapat diproses pada kasus tersebut!</a:t>
            </a:r>
          </a:p>
          <a:p>
            <a:pPr marL="342900" indent="-342900">
              <a:lnSpc>
                <a:spcPts val="2800"/>
              </a:lnSpc>
              <a:spcAft>
                <a:spcPts val="1200"/>
              </a:spcAft>
              <a:buFont typeface="+mj-lt"/>
              <a:buAutoNum type="arabicPeriod"/>
              <a:tabLst>
                <a:tab pos="342900" algn="l"/>
              </a:tabLst>
            </a:pPr>
            <a:r>
              <a:rPr lang="en-CA" sz="2400" b="1">
                <a:solidFill>
                  <a:srgbClr val="000000"/>
                </a:solidFill>
                <a:latin typeface="Arial Bold"/>
                <a:cs typeface="Arial Bold"/>
              </a:rPr>
              <a:t>Bagaimana model bisnisnya pada penggunaan Hadoop tersebut!</a:t>
            </a:r>
            <a:endParaRPr lang="en-ID" sz="2400"/>
          </a:p>
        </p:txBody>
      </p:sp>
    </p:spTree>
    <p:extLst>
      <p:ext uri="{BB962C8B-B14F-4D97-AF65-F5344CB8AC3E}">
        <p14:creationId xmlns:p14="http://schemas.microsoft.com/office/powerpoint/2010/main" val="237396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533400" y="723900"/>
            <a:ext cx="95250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485"/>
              </a:lnSpc>
            </a:pPr>
            <a:r>
              <a:rPr lang="en-CA" sz="3914">
                <a:solidFill>
                  <a:srgbClr val="000000"/>
                </a:solidFill>
                <a:latin typeface="Arial"/>
                <a:cs typeface="Arial"/>
              </a:rPr>
              <a:t>How Hadoop</a:t>
            </a:r>
          </a:p>
          <a:p>
            <a:pPr>
              <a:lnSpc>
                <a:spcPts val="4485"/>
              </a:lnSpc>
            </a:pPr>
            <a:endParaRPr lang="en-CA" sz="391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3400" y="1308100"/>
            <a:ext cx="36957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CA" sz="3914">
                <a:solidFill>
                  <a:srgbClr val="000000"/>
                </a:solidFill>
                <a:latin typeface="Arial"/>
                <a:cs typeface="Arial"/>
              </a:rPr>
              <a:t>Works</a:t>
            </a:r>
          </a:p>
          <a:p>
            <a:pPr>
              <a:lnSpc>
                <a:spcPts val="4485"/>
              </a:lnSpc>
            </a:pPr>
            <a:endParaRPr lang="en-CA" sz="391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11700" y="1816100"/>
            <a:ext cx="2095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Hadoop is a</a:t>
            </a:r>
          </a:p>
          <a:p>
            <a:pPr>
              <a:lnSpc>
                <a:spcPts val="1650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21200" y="2044700"/>
            <a:ext cx="2286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98">
                <a:solidFill>
                  <a:srgbClr val="FFFFFF"/>
                </a:solidFill>
                <a:latin typeface="Calibri"/>
                <a:cs typeface="Calibri"/>
              </a:rPr>
              <a:t>framework that</a:t>
            </a:r>
          </a:p>
          <a:p>
            <a:pPr>
              <a:lnSpc>
                <a:spcPts val="2090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51400" y="2298700"/>
            <a:ext cx="19558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works by</a:t>
            </a:r>
          </a:p>
          <a:p>
            <a:pPr>
              <a:lnSpc>
                <a:spcPts val="2090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457700" y="2565400"/>
            <a:ext cx="23495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distributing large</a:t>
            </a:r>
          </a:p>
          <a:p>
            <a:pPr>
              <a:lnSpc>
                <a:spcPts val="2090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33900" y="2832100"/>
            <a:ext cx="22733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98">
                <a:solidFill>
                  <a:srgbClr val="FFFFFF"/>
                </a:solidFill>
                <a:latin typeface="Calibri"/>
                <a:cs typeface="Calibri"/>
              </a:rPr>
              <a:t>datasets across</a:t>
            </a:r>
          </a:p>
          <a:p>
            <a:pPr>
              <a:lnSpc>
                <a:spcPts val="2090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95800" y="3098800"/>
            <a:ext cx="23114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92100" algn="l"/>
              </a:tabLst>
            </a:pP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several different</a:t>
            </a:r>
            <a:br>
              <a:rPr lang="en-CA" sz="1895">
                <a:solidFill>
                  <a:srgbClr val="000000"/>
                </a:solidFill>
                <a:latin typeface="Times New Roman"/>
              </a:rPr>
            </a:b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	machines.</a:t>
            </a:r>
          </a:p>
          <a:p>
            <a:pPr>
              <a:lnSpc>
                <a:spcPts val="2090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381500" y="4673600"/>
            <a:ext cx="24257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146303">
              <a:lnSpc>
                <a:spcPts val="2100"/>
              </a:lnSpc>
            </a:pP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HDFS is used to</a:t>
            </a:r>
            <a:br>
              <a:rPr lang="en-CA" sz="1895">
                <a:solidFill>
                  <a:srgbClr val="000000"/>
                </a:solidFill>
                <a:latin typeface="Times New Roman"/>
              </a:rPr>
            </a:b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store the data and</a:t>
            </a:r>
          </a:p>
          <a:p>
            <a:pPr>
              <a:lnSpc>
                <a:spcPts val="2090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343400" y="5207000"/>
            <a:ext cx="24638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360044">
              <a:lnSpc>
                <a:spcPts val="2100"/>
              </a:lnSpc>
            </a:pP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MapReduce</a:t>
            </a:r>
            <a:br>
              <a:rPr lang="en-CA" sz="1895">
                <a:solidFill>
                  <a:srgbClr val="000000"/>
                </a:solidFill>
                <a:latin typeface="Times New Roman"/>
              </a:rPr>
            </a:b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processes the data.</a:t>
            </a:r>
          </a:p>
          <a:p>
            <a:pPr>
              <a:lnSpc>
                <a:spcPts val="2090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73900" y="2298700"/>
            <a:ext cx="2870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98">
                <a:solidFill>
                  <a:srgbClr val="FFFFFF"/>
                </a:solidFill>
                <a:latin typeface="Calibri"/>
                <a:cs typeface="Calibri"/>
              </a:rPr>
              <a:t>These data are</a:t>
            </a:r>
          </a:p>
          <a:p>
            <a:pPr>
              <a:lnSpc>
                <a:spcPts val="2185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985000" y="2565400"/>
            <a:ext cx="29591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66700" algn="l"/>
              </a:tabLst>
            </a:pP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processed at the</a:t>
            </a:r>
            <a:br>
              <a:rPr lang="en-CA" sz="1895">
                <a:solidFill>
                  <a:srgbClr val="000000"/>
                </a:solidFill>
                <a:latin typeface="Times New Roman"/>
              </a:rPr>
            </a:b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	same time.</a:t>
            </a:r>
          </a:p>
          <a:p>
            <a:pPr>
              <a:lnSpc>
                <a:spcPts val="208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21500" y="4800600"/>
            <a:ext cx="30226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Meanwhile, YARN</a:t>
            </a:r>
          </a:p>
          <a:p>
            <a:pPr>
              <a:lnSpc>
                <a:spcPts val="218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023100" y="5080000"/>
            <a:ext cx="29210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98">
                <a:solidFill>
                  <a:srgbClr val="FFFFFF"/>
                </a:solidFill>
                <a:latin typeface="Calibri"/>
                <a:cs typeface="Calibri"/>
              </a:rPr>
              <a:t>serves to divide</a:t>
            </a:r>
          </a:p>
          <a:p>
            <a:pPr>
              <a:lnSpc>
                <a:spcPts val="2070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18400" y="5346700"/>
            <a:ext cx="24257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95">
                <a:solidFill>
                  <a:srgbClr val="FFFFFF"/>
                </a:solidFill>
                <a:latin typeface="Calibri"/>
                <a:cs typeface="Calibri"/>
              </a:rPr>
              <a:t>tasks.</a:t>
            </a:r>
          </a:p>
          <a:p>
            <a:pPr>
              <a:lnSpc>
                <a:spcPts val="2090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520700" y="381000"/>
            <a:ext cx="95377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980"/>
              </a:lnSpc>
            </a:pPr>
            <a:r>
              <a:rPr lang="en-CA" sz="5220" b="1">
                <a:solidFill>
                  <a:srgbClr val="000000"/>
                </a:solidFill>
                <a:latin typeface="Arial Bold"/>
                <a:cs typeface="Arial Bold"/>
              </a:rPr>
              <a:t>The</a:t>
            </a:r>
          </a:p>
          <a:p>
            <a:pPr>
              <a:lnSpc>
                <a:spcPts val="5980"/>
              </a:lnSpc>
            </a:pPr>
            <a:endParaRPr lang="en-CA" sz="521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0700" y="1143000"/>
            <a:ext cx="95377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20"/>
              </a:lnSpc>
            </a:pPr>
            <a:r>
              <a:rPr lang="en-CA" sz="5220" b="1">
                <a:solidFill>
                  <a:srgbClr val="000000"/>
                </a:solidFill>
                <a:latin typeface="Arial Bold"/>
                <a:cs typeface="Arial Bold"/>
              </a:rPr>
              <a:t>Hadoop</a:t>
            </a:r>
          </a:p>
          <a:p>
            <a:pPr>
              <a:lnSpc>
                <a:spcPts val="5520"/>
              </a:lnSpc>
            </a:pPr>
            <a:endParaRPr lang="en-CA" sz="52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0700" y="1841500"/>
            <a:ext cx="95377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615"/>
              </a:lnSpc>
            </a:pPr>
            <a:r>
              <a:rPr lang="en-CA" sz="5220" b="1">
                <a:solidFill>
                  <a:srgbClr val="000000"/>
                </a:solidFill>
                <a:latin typeface="Arial Bold"/>
                <a:cs typeface="Arial Bold"/>
              </a:rPr>
              <a:t>ecosystem</a:t>
            </a:r>
          </a:p>
          <a:p>
            <a:pPr>
              <a:lnSpc>
                <a:spcPts val="5615"/>
              </a:lnSpc>
            </a:pPr>
            <a:endParaRPr lang="en-CA" sz="52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0700" y="3467100"/>
            <a:ext cx="9537700" cy="1181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607">
                <a:solidFill>
                  <a:srgbClr val="000000"/>
                </a:solidFill>
                <a:latin typeface="Arial"/>
                <a:cs typeface="Arial"/>
              </a:rPr>
              <a:t>Hadoop Ecosystems includes tools</a:t>
            </a:r>
            <a:br>
              <a:rPr lang="en-CA" sz="1607">
                <a:solidFill>
                  <a:srgbClr val="000000"/>
                </a:solidFill>
                <a:latin typeface="Times New Roman"/>
              </a:rPr>
            </a:br>
            <a:r>
              <a:rPr lang="en-CA" sz="1607">
                <a:solidFill>
                  <a:srgbClr val="000000"/>
                </a:solidFill>
                <a:latin typeface="Arial"/>
                <a:cs typeface="Arial"/>
              </a:rPr>
              <a:t>and applications that help with the</a:t>
            </a:r>
            <a:br>
              <a:rPr lang="en-CA" sz="1607">
                <a:solidFill>
                  <a:srgbClr val="000000"/>
                </a:solidFill>
                <a:latin typeface="Times New Roman"/>
              </a:rPr>
            </a:br>
            <a:r>
              <a:rPr lang="en-CA" sz="1607">
                <a:solidFill>
                  <a:srgbClr val="000000"/>
                </a:solidFill>
                <a:latin typeface="Arial"/>
                <a:cs typeface="Arial"/>
              </a:rPr>
              <a:t>collection, storage, analysis, and</a:t>
            </a:r>
            <a:br>
              <a:rPr lang="en-CA" sz="1607">
                <a:solidFill>
                  <a:srgbClr val="000000"/>
                </a:solidFill>
                <a:latin typeface="Times New Roman"/>
              </a:rPr>
            </a:br>
            <a:r>
              <a:rPr lang="en-CA" sz="1607">
                <a:solidFill>
                  <a:srgbClr val="000000"/>
                </a:solidFill>
                <a:latin typeface="Arial"/>
                <a:cs typeface="Arial"/>
              </a:rPr>
              <a:t>management of big data. Some of the</a:t>
            </a:r>
            <a:br>
              <a:rPr lang="en-CA" sz="1607">
                <a:solidFill>
                  <a:srgbClr val="000000"/>
                </a:solidFill>
                <a:latin typeface="Times New Roman"/>
              </a:rPr>
            </a:br>
            <a:r>
              <a:rPr lang="en-CA" sz="1607">
                <a:solidFill>
                  <a:srgbClr val="000000"/>
                </a:solidFill>
                <a:latin typeface="Arial"/>
                <a:cs typeface="Arial"/>
              </a:rPr>
              <a:t>popular applications or software based</a:t>
            </a:r>
          </a:p>
          <a:p>
            <a:pPr>
              <a:lnSpc>
                <a:spcPts val="1725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20700" y="4559300"/>
            <a:ext cx="9537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90"/>
              </a:lnSpc>
            </a:pPr>
            <a:r>
              <a:rPr lang="en-CA" sz="1610">
                <a:solidFill>
                  <a:srgbClr val="000000"/>
                </a:solidFill>
                <a:latin typeface="Arial"/>
                <a:cs typeface="Arial"/>
              </a:rPr>
              <a:t>on this framework are:</a:t>
            </a:r>
          </a:p>
          <a:p>
            <a:pPr>
              <a:lnSpc>
                <a:spcPts val="169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0700" y="4775200"/>
            <a:ext cx="9537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CA" sz="1607">
                <a:solidFill>
                  <a:srgbClr val="000000"/>
                </a:solidFill>
                <a:latin typeface="Arial"/>
                <a:cs typeface="Arial"/>
              </a:rPr>
              <a:t>1. Spark</a:t>
            </a:r>
          </a:p>
          <a:p>
            <a:pPr>
              <a:lnSpc>
                <a:spcPts val="182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0700" y="5003800"/>
            <a:ext cx="9537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70"/>
              </a:lnSpc>
            </a:pPr>
            <a:r>
              <a:rPr lang="en-CA" sz="1607">
                <a:solidFill>
                  <a:srgbClr val="000000"/>
                </a:solidFill>
                <a:latin typeface="Arial"/>
                <a:cs typeface="Arial"/>
              </a:rPr>
              <a:t>2. Presto</a:t>
            </a:r>
          </a:p>
          <a:p>
            <a:pPr>
              <a:lnSpc>
                <a:spcPts val="1670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0700" y="5219700"/>
            <a:ext cx="9537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5"/>
              </a:lnSpc>
            </a:pPr>
            <a:r>
              <a:rPr lang="en-CA" sz="1607">
                <a:solidFill>
                  <a:srgbClr val="000000"/>
                </a:solidFill>
                <a:latin typeface="Arial"/>
                <a:cs typeface="Arial"/>
              </a:rPr>
              <a:t>3. Hive</a:t>
            </a:r>
          </a:p>
          <a:p>
            <a:pPr>
              <a:lnSpc>
                <a:spcPts val="1705"/>
              </a:lnSpc>
            </a:pPr>
            <a:endParaRPr lang="en-CA" sz="160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0700" y="5422900"/>
            <a:ext cx="95377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20"/>
              </a:lnSpc>
            </a:pPr>
            <a:r>
              <a:rPr lang="en-CA" sz="1610">
                <a:solidFill>
                  <a:srgbClr val="000000"/>
                </a:solidFill>
                <a:latin typeface="Arial"/>
                <a:cs typeface="Arial"/>
              </a:rPr>
              <a:t>4. H-Base</a:t>
            </a:r>
          </a:p>
          <a:p>
            <a:pPr>
              <a:lnSpc>
                <a:spcPts val="182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6946900" y="1041400"/>
            <a:ext cx="3111500" cy="850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Spark is an open-source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distributed processing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system.</a:t>
            </a:r>
          </a:p>
          <a:p>
            <a:pPr>
              <a:lnSpc>
                <a:spcPts val="200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82600" y="2933700"/>
            <a:ext cx="6362700" cy="1028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CA" sz="4905" b="1">
                <a:solidFill>
                  <a:srgbClr val="000000"/>
                </a:solidFill>
                <a:latin typeface="Arial Bold"/>
                <a:cs typeface="Arial Bold"/>
              </a:rPr>
              <a:t>1. SPARK</a:t>
            </a:r>
          </a:p>
          <a:p>
            <a:pPr>
              <a:lnSpc>
                <a:spcPts val="5635"/>
              </a:lnSpc>
            </a:pPr>
            <a:endParaRPr lang="en-CA" sz="48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46900" y="3213100"/>
            <a:ext cx="2997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This system, which is part</a:t>
            </a:r>
          </a:p>
          <a:p>
            <a:pPr>
              <a:lnSpc>
                <a:spcPts val="20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46900" y="3479800"/>
            <a:ext cx="2997200" cy="381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2">
                <a:solidFill>
                  <a:srgbClr val="FFFFFF"/>
                </a:solidFill>
                <a:latin typeface="Calibri"/>
                <a:cs typeface="Calibri"/>
              </a:rPr>
              <a:t>of the Hadoop ecosystem,</a:t>
            </a:r>
          </a:p>
          <a:p>
            <a:pPr>
              <a:lnSpc>
                <a:spcPts val="1975"/>
              </a:lnSpc>
            </a:pPr>
            <a:endParaRPr lang="en-CA" sz="18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46900" y="3721100"/>
            <a:ext cx="29972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is used for big data and is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able to operate quickly.</a:t>
            </a:r>
          </a:p>
          <a:p>
            <a:pPr>
              <a:lnSpc>
                <a:spcPts val="1985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946900" y="5397500"/>
            <a:ext cx="2997200" cy="876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Spark can perform batch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processing, streaming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analytics, machine</a:t>
            </a:r>
          </a:p>
          <a:p>
            <a:pPr>
              <a:lnSpc>
                <a:spcPts val="198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946900" y="6159500"/>
            <a:ext cx="2997200" cy="622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learning, graph databases,</a:t>
            </a:r>
            <a:br>
              <a:rPr lang="en-CA" sz="1800">
                <a:solidFill>
                  <a:srgbClr val="000000"/>
                </a:solidFill>
                <a:latin typeface="Times New Roman"/>
              </a:rPr>
            </a:br>
            <a:r>
              <a:rPr lang="en-CA" sz="1800">
                <a:solidFill>
                  <a:srgbClr val="FFFFFF"/>
                </a:solidFill>
                <a:latin typeface="Calibri"/>
                <a:cs typeface="Calibri"/>
              </a:rPr>
              <a:t>and ad hoc queries.</a:t>
            </a:r>
          </a:p>
          <a:p>
            <a:pPr>
              <a:lnSpc>
                <a:spcPts val="1970"/>
              </a:lnSpc>
            </a:pPr>
            <a:endParaRPr lang="en-CA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660400" y="685800"/>
            <a:ext cx="9398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791">
                <a:solidFill>
                  <a:srgbClr val="323232"/>
                </a:solidFill>
                <a:latin typeface="Arial"/>
                <a:cs typeface="Arial"/>
              </a:rPr>
              <a:t>2.Presto &amp;</a:t>
            </a:r>
          </a:p>
          <a:p>
            <a:pPr>
              <a:lnSpc>
                <a:spcPts val="4370"/>
              </a:lnSpc>
            </a:pPr>
            <a:endParaRPr lang="en-CA" sz="3791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0400" y="1270000"/>
            <a:ext cx="9398000" cy="698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70"/>
              </a:lnSpc>
            </a:pPr>
            <a:r>
              <a:rPr lang="en-CA" sz="3794">
                <a:solidFill>
                  <a:srgbClr val="323232"/>
                </a:solidFill>
                <a:latin typeface="Arial"/>
                <a:cs typeface="Arial"/>
              </a:rPr>
              <a:t>3.Hive</a:t>
            </a:r>
          </a:p>
          <a:p>
            <a:pPr>
              <a:lnSpc>
                <a:spcPts val="4370"/>
              </a:lnSpc>
            </a:pPr>
            <a:endParaRPr lang="en-CA" sz="37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26000" y="1803400"/>
            <a:ext cx="52324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20"/>
              </a:lnSpc>
            </a:pPr>
            <a:r>
              <a:rPr lang="en-CA" sz="2810">
                <a:solidFill>
                  <a:srgbClr val="FFFFFF"/>
                </a:solidFill>
                <a:latin typeface="Calibri"/>
                <a:cs typeface="Calibri"/>
              </a:rPr>
              <a:t>2. Presto</a:t>
            </a:r>
          </a:p>
          <a:p>
            <a:pPr>
              <a:lnSpc>
                <a:spcPts val="25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38700" y="2298700"/>
            <a:ext cx="5219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7">
                <a:solidFill>
                  <a:srgbClr val="FFFFFF"/>
                </a:solidFill>
                <a:latin typeface="Calibri"/>
                <a:cs typeface="Calibri"/>
              </a:rPr>
              <a:t>• Like Spark, Presto is also open source.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38700" y="2679700"/>
            <a:ext cx="5219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10">
                <a:solidFill>
                  <a:srgbClr val="FFFFFF"/>
                </a:solidFill>
                <a:latin typeface="Calibri"/>
                <a:cs typeface="Calibri"/>
              </a:rPr>
              <a:t>• Presto is a distributed SQL query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67300" y="2997200"/>
            <a:ext cx="49911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207">
                <a:solidFill>
                  <a:srgbClr val="FFFFFF"/>
                </a:solidFill>
                <a:latin typeface="Calibri"/>
                <a:cs typeface="Calibri"/>
              </a:rPr>
              <a:t>engine used for low-latency ad hoc</a:t>
            </a:r>
            <a:br>
              <a:rPr lang="en-CA" sz="2207">
                <a:solidFill>
                  <a:srgbClr val="000000"/>
                </a:solidFill>
                <a:latin typeface="Times New Roman"/>
              </a:rPr>
            </a:br>
            <a:r>
              <a:rPr lang="en-CA" sz="2207">
                <a:solidFill>
                  <a:srgbClr val="FFFFFF"/>
                </a:solidFill>
                <a:latin typeface="Calibri"/>
                <a:cs typeface="Calibri"/>
              </a:rPr>
              <a:t>data analysis.</a:t>
            </a:r>
          </a:p>
          <a:p>
            <a:pPr>
              <a:lnSpc>
                <a:spcPts val="240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38700" y="3683000"/>
            <a:ext cx="52197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207">
                <a:solidFill>
                  <a:srgbClr val="FFFFFF"/>
                </a:solidFill>
                <a:latin typeface="Calibri"/>
                <a:cs typeface="Calibri"/>
              </a:rPr>
              <a:t>• With Presto, you can process data from</a:t>
            </a:r>
            <a:br>
              <a:rPr lang="en-CA" sz="2207">
                <a:solidFill>
                  <a:srgbClr val="000000"/>
                </a:solidFill>
                <a:latin typeface="Times New Roman"/>
              </a:rPr>
            </a:br>
            <a:r>
              <a:rPr lang="en-CA" sz="2207">
                <a:solidFill>
                  <a:srgbClr val="FFFFFF"/>
                </a:solidFill>
                <a:latin typeface="Calibri"/>
                <a:cs typeface="Calibri"/>
              </a:rPr>
              <a:t>a variety of sources, including HDFS</a:t>
            </a:r>
          </a:p>
          <a:p>
            <a:pPr>
              <a:lnSpc>
                <a:spcPts val="240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67300" y="4292600"/>
            <a:ext cx="49911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210">
                <a:solidFill>
                  <a:srgbClr val="FFFFFF"/>
                </a:solidFill>
                <a:latin typeface="Calibri"/>
                <a:cs typeface="Calibri"/>
              </a:rPr>
              <a:t>and Amazon S3.</a:t>
            </a:r>
          </a:p>
          <a:p>
            <a:pPr>
              <a:lnSpc>
                <a:spcPts val="240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26000" y="4775200"/>
            <a:ext cx="52324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FFFFFF"/>
                </a:solidFill>
                <a:latin typeface="Calibri"/>
                <a:cs typeface="Calibri"/>
              </a:rPr>
              <a:t>3. Hive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38700" y="5359400"/>
            <a:ext cx="5219700" cy="736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2207">
                <a:solidFill>
                  <a:srgbClr val="FFFFFF"/>
                </a:solidFill>
                <a:latin typeface="Calibri"/>
                <a:cs typeface="Calibri"/>
              </a:rPr>
              <a:t>• Hive is used for MapReduce with SQL</a:t>
            </a:r>
            <a:br>
              <a:rPr lang="en-CA" sz="2207">
                <a:solidFill>
                  <a:srgbClr val="000000"/>
                </a:solidFill>
                <a:latin typeface="Times New Roman"/>
              </a:rPr>
            </a:br>
            <a:r>
              <a:rPr lang="en-CA" sz="2207">
                <a:solidFill>
                  <a:srgbClr val="FFFFFF"/>
                </a:solidFill>
                <a:latin typeface="Calibri"/>
                <a:cs typeface="Calibri"/>
              </a:rPr>
              <a:t>interface.</a:t>
            </a:r>
          </a:p>
          <a:p>
            <a:pPr>
              <a:lnSpc>
                <a:spcPts val="240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38700" y="6032500"/>
            <a:ext cx="5219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10">
                <a:solidFill>
                  <a:srgbClr val="FFFFFF"/>
                </a:solidFill>
                <a:latin typeface="Calibri"/>
                <a:cs typeface="Calibri"/>
              </a:rPr>
              <a:t>• So, this tool is suitable for large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67300" y="6362700"/>
            <a:ext cx="49911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70"/>
              </a:lnSpc>
            </a:pPr>
            <a:r>
              <a:rPr lang="en-CA" sz="2207">
                <a:solidFill>
                  <a:srgbClr val="FFFFFF"/>
                </a:solidFill>
                <a:latin typeface="Calibri"/>
                <a:cs typeface="Calibri"/>
              </a:rPr>
              <a:t>amount of data analysis.</a:t>
            </a:r>
          </a:p>
          <a:p>
            <a:pPr>
              <a:lnSpc>
                <a:spcPts val="237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1143000" y="1409700"/>
            <a:ext cx="8915400" cy="660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025"/>
              </a:lnSpc>
            </a:pPr>
            <a:r>
              <a:rPr lang="en-CA" sz="3506">
                <a:solidFill>
                  <a:srgbClr val="1F487C"/>
                </a:solidFill>
                <a:latin typeface="Arial"/>
                <a:cs typeface="Arial"/>
              </a:rPr>
              <a:t>HBas</a:t>
            </a:r>
          </a:p>
          <a:p>
            <a:pPr>
              <a:lnSpc>
                <a:spcPts val="4025"/>
              </a:lnSpc>
            </a:pPr>
            <a:endParaRPr lang="en-CA" sz="35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95800" y="1930400"/>
            <a:ext cx="5562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1F487C"/>
                </a:solidFill>
                <a:latin typeface="Arial"/>
                <a:cs typeface="Arial"/>
              </a:rPr>
              <a:t>• HBase is the database Amazon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38700" y="2298700"/>
            <a:ext cx="5219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1F487C"/>
                </a:solidFill>
                <a:latin typeface="Arial"/>
                <a:cs typeface="Arial"/>
              </a:rPr>
              <a:t>S3 and HDFS use.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495800" y="3187700"/>
            <a:ext cx="5562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1F487C"/>
                </a:solidFill>
                <a:latin typeface="Arial"/>
                <a:cs typeface="Arial"/>
              </a:rPr>
              <a:t>• This tool is designed to process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38700" y="3543300"/>
            <a:ext cx="5219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1F487C"/>
                </a:solidFill>
                <a:latin typeface="Arial"/>
                <a:cs typeface="Arial"/>
              </a:rPr>
              <a:t>tables with a very large number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38700" y="3911600"/>
            <a:ext cx="52197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1F487C"/>
                </a:solidFill>
                <a:latin typeface="Arial"/>
                <a:cs typeface="Arial"/>
              </a:rPr>
              <a:t>of rows.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800" y="4800600"/>
            <a:ext cx="5562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1F487C"/>
                </a:solidFill>
                <a:latin typeface="Arial"/>
                <a:cs typeface="Arial"/>
              </a:rPr>
              <a:t>In addition to the four software or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95800" y="5168900"/>
            <a:ext cx="5562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1F487C"/>
                </a:solidFill>
                <a:latin typeface="Arial"/>
                <a:cs typeface="Arial"/>
              </a:rPr>
              <a:t>applications, there are also Apache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95800" y="5537200"/>
            <a:ext cx="5562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1F487C"/>
                </a:solidFill>
                <a:latin typeface="Arial"/>
                <a:cs typeface="Arial"/>
              </a:rPr>
              <a:t>Impala, Pig, Zookeeper, Sqoop, and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495800" y="5892800"/>
            <a:ext cx="5562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1F487C"/>
                </a:solidFill>
                <a:latin typeface="Arial"/>
                <a:cs typeface="Arial"/>
              </a:rPr>
              <a:t>Oozie.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</TotalTime>
  <Words>2402</Words>
  <Application>Microsoft Office PowerPoint</Application>
  <PresentationFormat>Custom</PresentationFormat>
  <Paragraphs>491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Arial Black</vt:lpstr>
      <vt:lpstr>Arial Bold</vt:lpstr>
      <vt:lpstr>Bahnschrift</vt:lpstr>
      <vt:lpstr>Calibri</vt:lpstr>
      <vt:lpstr>Calibri Bold</vt:lpstr>
      <vt:lpstr>Century Gothic</vt:lpstr>
      <vt:lpstr>Poppins Black</vt:lpstr>
      <vt:lpstr>Times New Roman</vt:lpstr>
      <vt:lpstr>Times New Roman Bold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Karthik Shyamsunder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deni</cp:lastModifiedBy>
  <cp:revision>3</cp:revision>
  <dcterms:created xsi:type="dcterms:W3CDTF">2021-12-15T17:07:28Z</dcterms:created>
  <dcterms:modified xsi:type="dcterms:W3CDTF">2021-12-15T15:52:27Z</dcterms:modified>
</cp:coreProperties>
</file>