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4"/>
  </p:sldMasterIdLst>
  <p:notesMasterIdLst>
    <p:notesMasterId r:id="rId19"/>
  </p:notesMasterIdLst>
  <p:handoutMasterIdLst>
    <p:handoutMasterId r:id="rId20"/>
  </p:handoutMasterIdLst>
  <p:sldIdLst>
    <p:sldId id="268" r:id="rId5"/>
    <p:sldId id="261" r:id="rId6"/>
    <p:sldId id="276" r:id="rId7"/>
    <p:sldId id="277" r:id="rId8"/>
    <p:sldId id="278" r:id="rId9"/>
    <p:sldId id="280" r:id="rId10"/>
    <p:sldId id="269" r:id="rId11"/>
    <p:sldId id="271" r:id="rId12"/>
    <p:sldId id="272" r:id="rId13"/>
    <p:sldId id="273" r:id="rId14"/>
    <p:sldId id="274" r:id="rId15"/>
    <p:sldId id="275" r:id="rId16"/>
    <p:sldId id="279"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9" autoAdjust="0"/>
    <p:restoredTop sz="94635" autoAdjust="0"/>
  </p:normalViewPr>
  <p:slideViewPr>
    <p:cSldViewPr snapToGrid="0" snapToObjects="1">
      <p:cViewPr varScale="1">
        <p:scale>
          <a:sx n="80" d="100"/>
          <a:sy n="80" d="100"/>
        </p:scale>
        <p:origin x="126" y="288"/>
      </p:cViewPr>
      <p:guideLst/>
    </p:cSldViewPr>
  </p:slid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dgm:t>
        <a:bodyPr anchor="ctr"/>
        <a:lstStyle/>
        <a:p>
          <a:r>
            <a:rPr lang="en-US" b="0" dirty="0"/>
            <a:t>Food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dirty="0"/>
            <a:t>Gifts</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r>
            <a:rPr lang="en-US" dirty="0"/>
            <a:t>Decorations</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dgm:t>
        <a:bodyPr anchor="ctr"/>
        <a:lstStyle/>
        <a:p>
          <a:r>
            <a:rPr lang="en-US" b="0" dirty="0"/>
            <a:t>Food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dirty="0"/>
            <a:t>Gifts</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r>
            <a:rPr lang="en-US" dirty="0"/>
            <a:t>Decorations</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dgm:t>
        <a:bodyPr anchor="ctr"/>
        <a:lstStyle/>
        <a:p>
          <a:r>
            <a:rPr lang="en-US" b="0" dirty="0"/>
            <a:t>Food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dirty="0"/>
            <a:t>Gifts</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r>
            <a:rPr lang="en-US" dirty="0"/>
            <a:t>Decorations</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dgm:t>
        <a:bodyPr anchor="ctr"/>
        <a:lstStyle/>
        <a:p>
          <a:r>
            <a:rPr lang="en-US" b="0" dirty="0"/>
            <a:t>Food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dirty="0"/>
            <a:t>Gifts</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r>
            <a:rPr lang="en-US" dirty="0"/>
            <a:t>Decorations</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dgm:t>
        <a:bodyPr anchor="ctr"/>
        <a:lstStyle/>
        <a:p>
          <a:r>
            <a:rPr lang="en-US" b="0" dirty="0"/>
            <a:t>Food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dirty="0"/>
            <a:t>Gifts</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r>
            <a:rPr lang="en-US" dirty="0"/>
            <a:t>Decorations</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dgm:t>
        <a:bodyPr anchor="ctr"/>
        <a:lstStyle/>
        <a:p>
          <a:r>
            <a:rPr lang="en-US" b="0" dirty="0"/>
            <a:t>Food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dirty="0"/>
            <a:t>Gifts</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r>
            <a:rPr lang="en-US" dirty="0"/>
            <a:t>Decorations</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503D04-C97E-4622-AE07-D0307CB3B4CA}" type="doc">
      <dgm:prSet loTypeId="urn:microsoft.com/office/officeart/2008/layout/LinedList" loCatId="cycle" qsTypeId="urn:microsoft.com/office/officeart/2005/8/quickstyle/simple3" qsCatId="simple" csTypeId="urn:microsoft.com/office/officeart/2005/8/colors/colorful2" csCatId="colorful" phldr="1"/>
      <dgm:spPr/>
      <dgm:t>
        <a:bodyPr/>
        <a:lstStyle/>
        <a:p>
          <a:endParaRPr lang="en-US"/>
        </a:p>
      </dgm:t>
    </dgm:pt>
    <dgm:pt modelId="{AAC263CB-8256-4B03-92FE-1622698FB3E9}">
      <dgm:prSet/>
      <dgm:spPr/>
      <dgm:t>
        <a:bodyPr anchor="ctr"/>
        <a:lstStyle/>
        <a:p>
          <a:r>
            <a:rPr lang="en-US" b="0" dirty="0"/>
            <a:t>Food </a:t>
          </a:r>
        </a:p>
      </dgm:t>
    </dgm:pt>
    <dgm:pt modelId="{0BEED663-FC38-4EAD-940F-4C475D2C87DB}" type="parTrans" cxnId="{C5E94186-9CB6-4C42-92B3-C546CC53A7B9}">
      <dgm:prSet/>
      <dgm:spPr/>
      <dgm:t>
        <a:bodyPr/>
        <a:lstStyle/>
        <a:p>
          <a:endParaRPr lang="en-US" sz="700"/>
        </a:p>
      </dgm:t>
    </dgm:pt>
    <dgm:pt modelId="{808B76D0-8EC7-469A-93AC-7A6017188A9D}" type="sibTrans" cxnId="{C5E94186-9CB6-4C42-92B3-C546CC53A7B9}">
      <dgm:prSet phldrT="1"/>
      <dgm:spPr/>
      <dgm:t>
        <a:bodyPr/>
        <a:lstStyle/>
        <a:p>
          <a:endParaRPr lang="en-US"/>
        </a:p>
      </dgm:t>
    </dgm:pt>
    <dgm:pt modelId="{4E8D2E69-0173-4BD3-B96A-7A9C5DD12B47}">
      <dgm:prSet/>
      <dgm:spPr/>
      <dgm:t>
        <a:bodyPr anchor="ctr"/>
        <a:lstStyle/>
        <a:p>
          <a:r>
            <a:rPr lang="en-US" dirty="0"/>
            <a:t>Gifts</a:t>
          </a:r>
        </a:p>
      </dgm:t>
    </dgm:pt>
    <dgm:pt modelId="{B954BF22-E3B3-4A1C-802E-590228BE2D9C}" type="parTrans" cxnId="{0F866C41-EB5F-47BD-A2CD-A58671F15B67}">
      <dgm:prSet/>
      <dgm:spPr/>
      <dgm:t>
        <a:bodyPr/>
        <a:lstStyle/>
        <a:p>
          <a:endParaRPr lang="en-US" sz="700"/>
        </a:p>
      </dgm:t>
    </dgm:pt>
    <dgm:pt modelId="{FEF1E80E-8A9E-4B0A-817C-2A4CFDCF3FB2}" type="sibTrans" cxnId="{0F866C41-EB5F-47BD-A2CD-A58671F15B67}">
      <dgm:prSet phldrT="2"/>
      <dgm:spPr/>
      <dgm:t>
        <a:bodyPr/>
        <a:lstStyle/>
        <a:p>
          <a:endParaRPr lang="en-US"/>
        </a:p>
      </dgm:t>
    </dgm:pt>
    <dgm:pt modelId="{93A6A030-ABAB-4EFA-B539-0FDB3E07C1EF}">
      <dgm:prSet/>
      <dgm:spPr/>
      <dgm:t>
        <a:bodyPr anchor="ctr"/>
        <a:lstStyle/>
        <a:p>
          <a:r>
            <a:rPr lang="en-US" dirty="0"/>
            <a:t>Decorations</a:t>
          </a:r>
        </a:p>
      </dgm:t>
    </dgm:pt>
    <dgm:pt modelId="{3D674B97-6DC6-4A12-85BA-0976D3064237}" type="parTrans" cxnId="{4B40C8DC-6B57-4F5B-8440-7241C649700B}">
      <dgm:prSet/>
      <dgm:spPr/>
      <dgm:t>
        <a:bodyPr/>
        <a:lstStyle/>
        <a:p>
          <a:endParaRPr lang="en-US" sz="700"/>
        </a:p>
      </dgm:t>
    </dgm:pt>
    <dgm:pt modelId="{BFE0749E-E343-4A6F-BD09-2810EE6B4BD7}" type="sibTrans" cxnId="{4B40C8DC-6B57-4F5B-8440-7241C649700B}">
      <dgm:prSet phldrT="3"/>
      <dgm:spPr/>
      <dgm:t>
        <a:bodyPr/>
        <a:lstStyle/>
        <a:p>
          <a:endParaRPr lang="en-US"/>
        </a:p>
      </dgm:t>
    </dgm:pt>
    <dgm:pt modelId="{05CB8F5C-D395-AD40-BBD9-53369BE84640}" type="pres">
      <dgm:prSet presAssocID="{D4503D04-C97E-4622-AE07-D0307CB3B4CA}" presName="vert0" presStyleCnt="0">
        <dgm:presLayoutVars>
          <dgm:dir/>
          <dgm:animOne val="branch"/>
          <dgm:animLvl val="lvl"/>
        </dgm:presLayoutVars>
      </dgm:prSet>
      <dgm:spPr/>
    </dgm:pt>
    <dgm:pt modelId="{15F5B303-C42A-0F46-B1B4-9FC2C90E8F5B}" type="pres">
      <dgm:prSet presAssocID="{AAC263CB-8256-4B03-92FE-1622698FB3E9}" presName="thickLine" presStyleLbl="alignNode1" presStyleIdx="0" presStyleCnt="3"/>
      <dgm:spPr/>
    </dgm:pt>
    <dgm:pt modelId="{8991E26A-5377-6C4C-8ACE-EF7A7F0A5D91}" type="pres">
      <dgm:prSet presAssocID="{AAC263CB-8256-4B03-92FE-1622698FB3E9}" presName="horz1" presStyleCnt="0"/>
      <dgm:spPr/>
    </dgm:pt>
    <dgm:pt modelId="{ADE9C513-F9D6-7C40-9628-67B2B6D9AAB3}" type="pres">
      <dgm:prSet presAssocID="{AAC263CB-8256-4B03-92FE-1622698FB3E9}" presName="tx1" presStyleLbl="revTx" presStyleIdx="0" presStyleCnt="3"/>
      <dgm:spPr/>
    </dgm:pt>
    <dgm:pt modelId="{5EBEDC1B-DA6E-E346-9EA8-82F9E7C92E5D}" type="pres">
      <dgm:prSet presAssocID="{AAC263CB-8256-4B03-92FE-1622698FB3E9}" presName="vert1" presStyleCnt="0"/>
      <dgm:spPr/>
    </dgm:pt>
    <dgm:pt modelId="{B6682269-A845-6E41-9BE5-F15128675201}" type="pres">
      <dgm:prSet presAssocID="{4E8D2E69-0173-4BD3-B96A-7A9C5DD12B47}" presName="thickLine" presStyleLbl="alignNode1" presStyleIdx="1" presStyleCnt="3"/>
      <dgm:spPr/>
    </dgm:pt>
    <dgm:pt modelId="{B6250893-DD69-9641-83FE-37FE4BA6A95F}" type="pres">
      <dgm:prSet presAssocID="{4E8D2E69-0173-4BD3-B96A-7A9C5DD12B47}" presName="horz1" presStyleCnt="0"/>
      <dgm:spPr/>
    </dgm:pt>
    <dgm:pt modelId="{C98F729D-14CA-1448-A52F-24A02E051745}" type="pres">
      <dgm:prSet presAssocID="{4E8D2E69-0173-4BD3-B96A-7A9C5DD12B47}" presName="tx1" presStyleLbl="revTx" presStyleIdx="1" presStyleCnt="3"/>
      <dgm:spPr/>
    </dgm:pt>
    <dgm:pt modelId="{A5761775-219E-F647-B0FE-73507CBA0C1C}" type="pres">
      <dgm:prSet presAssocID="{4E8D2E69-0173-4BD3-B96A-7A9C5DD12B47}" presName="vert1" presStyleCnt="0"/>
      <dgm:spPr/>
    </dgm:pt>
    <dgm:pt modelId="{D1894A20-DB91-634C-8782-9C8A13103FF6}" type="pres">
      <dgm:prSet presAssocID="{93A6A030-ABAB-4EFA-B539-0FDB3E07C1EF}" presName="thickLine" presStyleLbl="alignNode1" presStyleIdx="2" presStyleCnt="3"/>
      <dgm:spPr/>
    </dgm:pt>
    <dgm:pt modelId="{853F3E66-3B0E-C841-98D5-6802A7A2E4A8}" type="pres">
      <dgm:prSet presAssocID="{93A6A030-ABAB-4EFA-B539-0FDB3E07C1EF}" presName="horz1" presStyleCnt="0"/>
      <dgm:spPr/>
    </dgm:pt>
    <dgm:pt modelId="{B705F7BA-757C-6549-9C73-2326015D6723}" type="pres">
      <dgm:prSet presAssocID="{93A6A030-ABAB-4EFA-B539-0FDB3E07C1EF}" presName="tx1" presStyleLbl="revTx" presStyleIdx="2" presStyleCnt="3"/>
      <dgm:spPr/>
    </dgm:pt>
    <dgm:pt modelId="{9AF48A18-E74E-3E43-BCF5-5CD009AF2410}" type="pres">
      <dgm:prSet presAssocID="{93A6A030-ABAB-4EFA-B539-0FDB3E07C1EF}" presName="vert1" presStyleCnt="0"/>
      <dgm:spPr/>
    </dgm:pt>
  </dgm:ptLst>
  <dgm:cxnLst>
    <dgm:cxn modelId="{0F866C41-EB5F-47BD-A2CD-A58671F15B67}" srcId="{D4503D04-C97E-4622-AE07-D0307CB3B4CA}" destId="{4E8D2E69-0173-4BD3-B96A-7A9C5DD12B47}" srcOrd="1" destOrd="0" parTransId="{B954BF22-E3B3-4A1C-802E-590228BE2D9C}" sibTransId="{FEF1E80E-8A9E-4B0A-817C-2A4CFDCF3FB2}"/>
    <dgm:cxn modelId="{B961F658-1A01-419D-8829-C19CF33B683E}" type="presOf" srcId="{D4503D04-C97E-4622-AE07-D0307CB3B4CA}" destId="{05CB8F5C-D395-AD40-BBD9-53369BE84640}" srcOrd="0" destOrd="0" presId="urn:microsoft.com/office/officeart/2008/layout/LinedList"/>
    <dgm:cxn modelId="{C5E94186-9CB6-4C42-92B3-C546CC53A7B9}" srcId="{D4503D04-C97E-4622-AE07-D0307CB3B4CA}" destId="{AAC263CB-8256-4B03-92FE-1622698FB3E9}" srcOrd="0" destOrd="0" parTransId="{0BEED663-FC38-4EAD-940F-4C475D2C87DB}" sibTransId="{808B76D0-8EC7-469A-93AC-7A6017188A9D}"/>
    <dgm:cxn modelId="{1C480D9B-BFFF-487A-A296-1909F8771784}" type="presOf" srcId="{93A6A030-ABAB-4EFA-B539-0FDB3E07C1EF}" destId="{B705F7BA-757C-6549-9C73-2326015D6723}" srcOrd="0" destOrd="0" presId="urn:microsoft.com/office/officeart/2008/layout/LinedList"/>
    <dgm:cxn modelId="{6B5095C9-0410-4AA3-B27B-9F5461D584A9}" type="presOf" srcId="{AAC263CB-8256-4B03-92FE-1622698FB3E9}" destId="{ADE9C513-F9D6-7C40-9628-67B2B6D9AAB3}" srcOrd="0" destOrd="0" presId="urn:microsoft.com/office/officeart/2008/layout/LinedList"/>
    <dgm:cxn modelId="{5DCD85D4-C9AC-4FF9-8CF7-75A1DB339DF0}" type="presOf" srcId="{4E8D2E69-0173-4BD3-B96A-7A9C5DD12B47}" destId="{C98F729D-14CA-1448-A52F-24A02E051745}" srcOrd="0" destOrd="0" presId="urn:microsoft.com/office/officeart/2008/layout/LinedList"/>
    <dgm:cxn modelId="{4B40C8DC-6B57-4F5B-8440-7241C649700B}" srcId="{D4503D04-C97E-4622-AE07-D0307CB3B4CA}" destId="{93A6A030-ABAB-4EFA-B539-0FDB3E07C1EF}" srcOrd="2" destOrd="0" parTransId="{3D674B97-6DC6-4A12-85BA-0976D3064237}" sibTransId="{BFE0749E-E343-4A6F-BD09-2810EE6B4BD7}"/>
    <dgm:cxn modelId="{305B609F-F4D4-467A-8D6C-0CE8327B5064}" type="presParOf" srcId="{05CB8F5C-D395-AD40-BBD9-53369BE84640}" destId="{15F5B303-C42A-0F46-B1B4-9FC2C90E8F5B}" srcOrd="0" destOrd="0" presId="urn:microsoft.com/office/officeart/2008/layout/LinedList"/>
    <dgm:cxn modelId="{1FF3B57A-B3B2-47B4-BF99-6BF3AE14355A}" type="presParOf" srcId="{05CB8F5C-D395-AD40-BBD9-53369BE84640}" destId="{8991E26A-5377-6C4C-8ACE-EF7A7F0A5D91}" srcOrd="1" destOrd="0" presId="urn:microsoft.com/office/officeart/2008/layout/LinedList"/>
    <dgm:cxn modelId="{CD6252FF-5568-41D9-9B28-4FA46E8379E2}" type="presParOf" srcId="{8991E26A-5377-6C4C-8ACE-EF7A7F0A5D91}" destId="{ADE9C513-F9D6-7C40-9628-67B2B6D9AAB3}" srcOrd="0" destOrd="0" presId="urn:microsoft.com/office/officeart/2008/layout/LinedList"/>
    <dgm:cxn modelId="{0C3480C7-7EF3-4C7D-9287-C263F3299DD2}" type="presParOf" srcId="{8991E26A-5377-6C4C-8ACE-EF7A7F0A5D91}" destId="{5EBEDC1B-DA6E-E346-9EA8-82F9E7C92E5D}" srcOrd="1" destOrd="0" presId="urn:microsoft.com/office/officeart/2008/layout/LinedList"/>
    <dgm:cxn modelId="{3F16D9FD-91FC-4C5A-990C-0E6B40BC39BE}" type="presParOf" srcId="{05CB8F5C-D395-AD40-BBD9-53369BE84640}" destId="{B6682269-A845-6E41-9BE5-F15128675201}" srcOrd="2" destOrd="0" presId="urn:microsoft.com/office/officeart/2008/layout/LinedList"/>
    <dgm:cxn modelId="{93551DAF-37A9-4B0F-88D7-C532A565C645}" type="presParOf" srcId="{05CB8F5C-D395-AD40-BBD9-53369BE84640}" destId="{B6250893-DD69-9641-83FE-37FE4BA6A95F}" srcOrd="3" destOrd="0" presId="urn:microsoft.com/office/officeart/2008/layout/LinedList"/>
    <dgm:cxn modelId="{43B49782-15C2-457E-B349-A76A5BAAE1D0}" type="presParOf" srcId="{B6250893-DD69-9641-83FE-37FE4BA6A95F}" destId="{C98F729D-14CA-1448-A52F-24A02E051745}" srcOrd="0" destOrd="0" presId="urn:microsoft.com/office/officeart/2008/layout/LinedList"/>
    <dgm:cxn modelId="{13E09BE0-0395-431C-8941-FB9DA6C3A9C0}" type="presParOf" srcId="{B6250893-DD69-9641-83FE-37FE4BA6A95F}" destId="{A5761775-219E-F647-B0FE-73507CBA0C1C}" srcOrd="1" destOrd="0" presId="urn:microsoft.com/office/officeart/2008/layout/LinedList"/>
    <dgm:cxn modelId="{7C47D258-CADF-4379-ACB0-53035ABF9896}" type="presParOf" srcId="{05CB8F5C-D395-AD40-BBD9-53369BE84640}" destId="{D1894A20-DB91-634C-8782-9C8A13103FF6}" srcOrd="4" destOrd="0" presId="urn:microsoft.com/office/officeart/2008/layout/LinedList"/>
    <dgm:cxn modelId="{52191ABC-F4E2-49BC-8DF8-7052F5A8B576}" type="presParOf" srcId="{05CB8F5C-D395-AD40-BBD9-53369BE84640}" destId="{853F3E66-3B0E-C841-98D5-6802A7A2E4A8}" srcOrd="5" destOrd="0" presId="urn:microsoft.com/office/officeart/2008/layout/LinedList"/>
    <dgm:cxn modelId="{380DD7A1-93C9-4F55-AC16-9C70BD97C3A4}" type="presParOf" srcId="{853F3E66-3B0E-C841-98D5-6802A7A2E4A8}" destId="{B705F7BA-757C-6549-9C73-2326015D6723}" srcOrd="0" destOrd="0" presId="urn:microsoft.com/office/officeart/2008/layout/LinedList"/>
    <dgm:cxn modelId="{C1A29389-0FA5-45C7-9310-044A512177EB}" type="presParOf" srcId="{853F3E66-3B0E-C841-98D5-6802A7A2E4A8}" destId="{9AF48A18-E74E-3E43-BCF5-5CD009AF241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4833256"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0" kern="1200" dirty="0"/>
            <a:t>Food </a:t>
          </a:r>
        </a:p>
      </dsp:txBody>
      <dsp:txXfrm>
        <a:off x="0" y="1844"/>
        <a:ext cx="4833256" cy="1258186"/>
      </dsp:txXfrm>
    </dsp:sp>
    <dsp:sp modelId="{B6682269-A845-6E41-9BE5-F15128675201}">
      <dsp:nvSpPr>
        <dsp:cNvPr id="0" name=""/>
        <dsp:cNvSpPr/>
      </dsp:nvSpPr>
      <dsp:spPr>
        <a:xfrm>
          <a:off x="0" y="1260031"/>
          <a:ext cx="4833256" cy="0"/>
        </a:xfrm>
        <a:prstGeom prst="line">
          <a:avLst/>
        </a:prstGeom>
        <a:solidFill>
          <a:schemeClr val="accent2">
            <a:hueOff val="-3825240"/>
            <a:satOff val="-5640"/>
            <a:lumOff val="-392"/>
            <a:alphaOff val="0"/>
          </a:schemeClr>
        </a:solidFill>
        <a:ln w="9525" cap="rnd" cmpd="sng" algn="ctr">
          <a:solidFill>
            <a:schemeClr val="accent2">
              <a:hueOff val="-3825240"/>
              <a:satOff val="-5640"/>
              <a:lumOff val="-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60031"/>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Gifts</a:t>
          </a:r>
        </a:p>
      </dsp:txBody>
      <dsp:txXfrm>
        <a:off x="0" y="1260031"/>
        <a:ext cx="4833256" cy="1258186"/>
      </dsp:txXfrm>
    </dsp:sp>
    <dsp:sp modelId="{D1894A20-DB91-634C-8782-9C8A13103FF6}">
      <dsp:nvSpPr>
        <dsp:cNvPr id="0" name=""/>
        <dsp:cNvSpPr/>
      </dsp:nvSpPr>
      <dsp:spPr>
        <a:xfrm>
          <a:off x="0" y="2518218"/>
          <a:ext cx="4833256" cy="0"/>
        </a:xfrm>
        <a:prstGeom prst="line">
          <a:avLst/>
        </a:prstGeom>
        <a:solidFill>
          <a:schemeClr val="accent2">
            <a:hueOff val="-7650481"/>
            <a:satOff val="-11280"/>
            <a:lumOff val="-785"/>
            <a:alphaOff val="0"/>
          </a:schemeClr>
        </a:solidFill>
        <a:ln w="9525" cap="rnd" cmpd="sng" algn="ctr">
          <a:solidFill>
            <a:schemeClr val="accent2">
              <a:hueOff val="-7650481"/>
              <a:satOff val="-11280"/>
              <a:lumOff val="-78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Decorations</a:t>
          </a:r>
        </a:p>
      </dsp:txBody>
      <dsp:txXfrm>
        <a:off x="0" y="2518218"/>
        <a:ext cx="4833256" cy="1258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4833256"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0" kern="1200" dirty="0"/>
            <a:t>Food </a:t>
          </a:r>
        </a:p>
      </dsp:txBody>
      <dsp:txXfrm>
        <a:off x="0" y="1844"/>
        <a:ext cx="4833256" cy="1258186"/>
      </dsp:txXfrm>
    </dsp:sp>
    <dsp:sp modelId="{B6682269-A845-6E41-9BE5-F15128675201}">
      <dsp:nvSpPr>
        <dsp:cNvPr id="0" name=""/>
        <dsp:cNvSpPr/>
      </dsp:nvSpPr>
      <dsp:spPr>
        <a:xfrm>
          <a:off x="0" y="1260031"/>
          <a:ext cx="4833256" cy="0"/>
        </a:xfrm>
        <a:prstGeom prst="line">
          <a:avLst/>
        </a:prstGeom>
        <a:solidFill>
          <a:schemeClr val="accent2">
            <a:hueOff val="-3825240"/>
            <a:satOff val="-5640"/>
            <a:lumOff val="-392"/>
            <a:alphaOff val="0"/>
          </a:schemeClr>
        </a:solidFill>
        <a:ln w="9525" cap="rnd" cmpd="sng" algn="ctr">
          <a:solidFill>
            <a:schemeClr val="accent2">
              <a:hueOff val="-3825240"/>
              <a:satOff val="-5640"/>
              <a:lumOff val="-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60031"/>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Gifts</a:t>
          </a:r>
        </a:p>
      </dsp:txBody>
      <dsp:txXfrm>
        <a:off x="0" y="1260031"/>
        <a:ext cx="4833256" cy="1258186"/>
      </dsp:txXfrm>
    </dsp:sp>
    <dsp:sp modelId="{D1894A20-DB91-634C-8782-9C8A13103FF6}">
      <dsp:nvSpPr>
        <dsp:cNvPr id="0" name=""/>
        <dsp:cNvSpPr/>
      </dsp:nvSpPr>
      <dsp:spPr>
        <a:xfrm>
          <a:off x="0" y="2518218"/>
          <a:ext cx="4833256" cy="0"/>
        </a:xfrm>
        <a:prstGeom prst="line">
          <a:avLst/>
        </a:prstGeom>
        <a:solidFill>
          <a:schemeClr val="accent2">
            <a:hueOff val="-7650481"/>
            <a:satOff val="-11280"/>
            <a:lumOff val="-785"/>
            <a:alphaOff val="0"/>
          </a:schemeClr>
        </a:solidFill>
        <a:ln w="9525" cap="rnd" cmpd="sng" algn="ctr">
          <a:solidFill>
            <a:schemeClr val="accent2">
              <a:hueOff val="-7650481"/>
              <a:satOff val="-11280"/>
              <a:lumOff val="-78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Decorations</a:t>
          </a:r>
        </a:p>
      </dsp:txBody>
      <dsp:txXfrm>
        <a:off x="0" y="2518218"/>
        <a:ext cx="4833256" cy="1258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4833256"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0" kern="1200" dirty="0"/>
            <a:t>Food </a:t>
          </a:r>
        </a:p>
      </dsp:txBody>
      <dsp:txXfrm>
        <a:off x="0" y="1844"/>
        <a:ext cx="4833256" cy="1258186"/>
      </dsp:txXfrm>
    </dsp:sp>
    <dsp:sp modelId="{B6682269-A845-6E41-9BE5-F15128675201}">
      <dsp:nvSpPr>
        <dsp:cNvPr id="0" name=""/>
        <dsp:cNvSpPr/>
      </dsp:nvSpPr>
      <dsp:spPr>
        <a:xfrm>
          <a:off x="0" y="1260031"/>
          <a:ext cx="4833256" cy="0"/>
        </a:xfrm>
        <a:prstGeom prst="line">
          <a:avLst/>
        </a:prstGeom>
        <a:solidFill>
          <a:schemeClr val="accent2">
            <a:hueOff val="-3825240"/>
            <a:satOff val="-5640"/>
            <a:lumOff val="-392"/>
            <a:alphaOff val="0"/>
          </a:schemeClr>
        </a:solidFill>
        <a:ln w="9525" cap="rnd" cmpd="sng" algn="ctr">
          <a:solidFill>
            <a:schemeClr val="accent2">
              <a:hueOff val="-3825240"/>
              <a:satOff val="-5640"/>
              <a:lumOff val="-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60031"/>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Gifts</a:t>
          </a:r>
        </a:p>
      </dsp:txBody>
      <dsp:txXfrm>
        <a:off x="0" y="1260031"/>
        <a:ext cx="4833256" cy="1258186"/>
      </dsp:txXfrm>
    </dsp:sp>
    <dsp:sp modelId="{D1894A20-DB91-634C-8782-9C8A13103FF6}">
      <dsp:nvSpPr>
        <dsp:cNvPr id="0" name=""/>
        <dsp:cNvSpPr/>
      </dsp:nvSpPr>
      <dsp:spPr>
        <a:xfrm>
          <a:off x="0" y="2518218"/>
          <a:ext cx="4833256" cy="0"/>
        </a:xfrm>
        <a:prstGeom prst="line">
          <a:avLst/>
        </a:prstGeom>
        <a:solidFill>
          <a:schemeClr val="accent2">
            <a:hueOff val="-7650481"/>
            <a:satOff val="-11280"/>
            <a:lumOff val="-785"/>
            <a:alphaOff val="0"/>
          </a:schemeClr>
        </a:solidFill>
        <a:ln w="9525" cap="rnd" cmpd="sng" algn="ctr">
          <a:solidFill>
            <a:schemeClr val="accent2">
              <a:hueOff val="-7650481"/>
              <a:satOff val="-11280"/>
              <a:lumOff val="-78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Decorations</a:t>
          </a:r>
        </a:p>
      </dsp:txBody>
      <dsp:txXfrm>
        <a:off x="0" y="2518218"/>
        <a:ext cx="4833256" cy="1258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4833256"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0" kern="1200" dirty="0"/>
            <a:t>Food </a:t>
          </a:r>
        </a:p>
      </dsp:txBody>
      <dsp:txXfrm>
        <a:off x="0" y="1844"/>
        <a:ext cx="4833256" cy="1258186"/>
      </dsp:txXfrm>
    </dsp:sp>
    <dsp:sp modelId="{B6682269-A845-6E41-9BE5-F15128675201}">
      <dsp:nvSpPr>
        <dsp:cNvPr id="0" name=""/>
        <dsp:cNvSpPr/>
      </dsp:nvSpPr>
      <dsp:spPr>
        <a:xfrm>
          <a:off x="0" y="1260031"/>
          <a:ext cx="4833256" cy="0"/>
        </a:xfrm>
        <a:prstGeom prst="line">
          <a:avLst/>
        </a:prstGeom>
        <a:solidFill>
          <a:schemeClr val="accent2">
            <a:hueOff val="-3825240"/>
            <a:satOff val="-5640"/>
            <a:lumOff val="-392"/>
            <a:alphaOff val="0"/>
          </a:schemeClr>
        </a:solidFill>
        <a:ln w="9525" cap="rnd" cmpd="sng" algn="ctr">
          <a:solidFill>
            <a:schemeClr val="accent2">
              <a:hueOff val="-3825240"/>
              <a:satOff val="-5640"/>
              <a:lumOff val="-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60031"/>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Gifts</a:t>
          </a:r>
        </a:p>
      </dsp:txBody>
      <dsp:txXfrm>
        <a:off x="0" y="1260031"/>
        <a:ext cx="4833256" cy="1258186"/>
      </dsp:txXfrm>
    </dsp:sp>
    <dsp:sp modelId="{D1894A20-DB91-634C-8782-9C8A13103FF6}">
      <dsp:nvSpPr>
        <dsp:cNvPr id="0" name=""/>
        <dsp:cNvSpPr/>
      </dsp:nvSpPr>
      <dsp:spPr>
        <a:xfrm>
          <a:off x="0" y="2518218"/>
          <a:ext cx="4833256" cy="0"/>
        </a:xfrm>
        <a:prstGeom prst="line">
          <a:avLst/>
        </a:prstGeom>
        <a:solidFill>
          <a:schemeClr val="accent2">
            <a:hueOff val="-7650481"/>
            <a:satOff val="-11280"/>
            <a:lumOff val="-785"/>
            <a:alphaOff val="0"/>
          </a:schemeClr>
        </a:solidFill>
        <a:ln w="9525" cap="rnd" cmpd="sng" algn="ctr">
          <a:solidFill>
            <a:schemeClr val="accent2">
              <a:hueOff val="-7650481"/>
              <a:satOff val="-11280"/>
              <a:lumOff val="-78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Decorations</a:t>
          </a:r>
        </a:p>
      </dsp:txBody>
      <dsp:txXfrm>
        <a:off x="0" y="2518218"/>
        <a:ext cx="4833256" cy="1258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4833256"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0" kern="1200" dirty="0"/>
            <a:t>Food </a:t>
          </a:r>
        </a:p>
      </dsp:txBody>
      <dsp:txXfrm>
        <a:off x="0" y="1844"/>
        <a:ext cx="4833256" cy="1258186"/>
      </dsp:txXfrm>
    </dsp:sp>
    <dsp:sp modelId="{B6682269-A845-6E41-9BE5-F15128675201}">
      <dsp:nvSpPr>
        <dsp:cNvPr id="0" name=""/>
        <dsp:cNvSpPr/>
      </dsp:nvSpPr>
      <dsp:spPr>
        <a:xfrm>
          <a:off x="0" y="1260031"/>
          <a:ext cx="4833256" cy="0"/>
        </a:xfrm>
        <a:prstGeom prst="line">
          <a:avLst/>
        </a:prstGeom>
        <a:solidFill>
          <a:schemeClr val="accent2">
            <a:hueOff val="-3825240"/>
            <a:satOff val="-5640"/>
            <a:lumOff val="-392"/>
            <a:alphaOff val="0"/>
          </a:schemeClr>
        </a:solidFill>
        <a:ln w="9525" cap="rnd" cmpd="sng" algn="ctr">
          <a:solidFill>
            <a:schemeClr val="accent2">
              <a:hueOff val="-3825240"/>
              <a:satOff val="-5640"/>
              <a:lumOff val="-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60031"/>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Gifts</a:t>
          </a:r>
        </a:p>
      </dsp:txBody>
      <dsp:txXfrm>
        <a:off x="0" y="1260031"/>
        <a:ext cx="4833256" cy="1258186"/>
      </dsp:txXfrm>
    </dsp:sp>
    <dsp:sp modelId="{D1894A20-DB91-634C-8782-9C8A13103FF6}">
      <dsp:nvSpPr>
        <dsp:cNvPr id="0" name=""/>
        <dsp:cNvSpPr/>
      </dsp:nvSpPr>
      <dsp:spPr>
        <a:xfrm>
          <a:off x="0" y="2518218"/>
          <a:ext cx="4833256" cy="0"/>
        </a:xfrm>
        <a:prstGeom prst="line">
          <a:avLst/>
        </a:prstGeom>
        <a:solidFill>
          <a:schemeClr val="accent2">
            <a:hueOff val="-7650481"/>
            <a:satOff val="-11280"/>
            <a:lumOff val="-785"/>
            <a:alphaOff val="0"/>
          </a:schemeClr>
        </a:solidFill>
        <a:ln w="9525" cap="rnd" cmpd="sng" algn="ctr">
          <a:solidFill>
            <a:schemeClr val="accent2">
              <a:hueOff val="-7650481"/>
              <a:satOff val="-11280"/>
              <a:lumOff val="-78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Decorations</a:t>
          </a:r>
        </a:p>
      </dsp:txBody>
      <dsp:txXfrm>
        <a:off x="0" y="2518218"/>
        <a:ext cx="4833256" cy="1258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4833256"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0" kern="1200" dirty="0"/>
            <a:t>Food </a:t>
          </a:r>
        </a:p>
      </dsp:txBody>
      <dsp:txXfrm>
        <a:off x="0" y="1844"/>
        <a:ext cx="4833256" cy="1258186"/>
      </dsp:txXfrm>
    </dsp:sp>
    <dsp:sp modelId="{B6682269-A845-6E41-9BE5-F15128675201}">
      <dsp:nvSpPr>
        <dsp:cNvPr id="0" name=""/>
        <dsp:cNvSpPr/>
      </dsp:nvSpPr>
      <dsp:spPr>
        <a:xfrm>
          <a:off x="0" y="1260031"/>
          <a:ext cx="4833256" cy="0"/>
        </a:xfrm>
        <a:prstGeom prst="line">
          <a:avLst/>
        </a:prstGeom>
        <a:solidFill>
          <a:schemeClr val="accent2">
            <a:hueOff val="-3825240"/>
            <a:satOff val="-5640"/>
            <a:lumOff val="-392"/>
            <a:alphaOff val="0"/>
          </a:schemeClr>
        </a:solidFill>
        <a:ln w="9525" cap="rnd" cmpd="sng" algn="ctr">
          <a:solidFill>
            <a:schemeClr val="accent2">
              <a:hueOff val="-3825240"/>
              <a:satOff val="-5640"/>
              <a:lumOff val="-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60031"/>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Gifts</a:t>
          </a:r>
        </a:p>
      </dsp:txBody>
      <dsp:txXfrm>
        <a:off x="0" y="1260031"/>
        <a:ext cx="4833256" cy="1258186"/>
      </dsp:txXfrm>
    </dsp:sp>
    <dsp:sp modelId="{D1894A20-DB91-634C-8782-9C8A13103FF6}">
      <dsp:nvSpPr>
        <dsp:cNvPr id="0" name=""/>
        <dsp:cNvSpPr/>
      </dsp:nvSpPr>
      <dsp:spPr>
        <a:xfrm>
          <a:off x="0" y="2518218"/>
          <a:ext cx="4833256" cy="0"/>
        </a:xfrm>
        <a:prstGeom prst="line">
          <a:avLst/>
        </a:prstGeom>
        <a:solidFill>
          <a:schemeClr val="accent2">
            <a:hueOff val="-7650481"/>
            <a:satOff val="-11280"/>
            <a:lumOff val="-785"/>
            <a:alphaOff val="0"/>
          </a:schemeClr>
        </a:solidFill>
        <a:ln w="9525" cap="rnd" cmpd="sng" algn="ctr">
          <a:solidFill>
            <a:schemeClr val="accent2">
              <a:hueOff val="-7650481"/>
              <a:satOff val="-11280"/>
              <a:lumOff val="-78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Decorations</a:t>
          </a:r>
        </a:p>
      </dsp:txBody>
      <dsp:txXfrm>
        <a:off x="0" y="2518218"/>
        <a:ext cx="4833256" cy="1258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5B303-C42A-0F46-B1B4-9FC2C90E8F5B}">
      <dsp:nvSpPr>
        <dsp:cNvPr id="0" name=""/>
        <dsp:cNvSpPr/>
      </dsp:nvSpPr>
      <dsp:spPr>
        <a:xfrm>
          <a:off x="0" y="1844"/>
          <a:ext cx="4833256" cy="0"/>
        </a:xfrm>
        <a:prstGeom prst="line">
          <a:avLst/>
        </a:prstGeom>
        <a:solidFill>
          <a:schemeClr val="accent2">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DE9C513-F9D6-7C40-9628-67B2B6D9AAB3}">
      <dsp:nvSpPr>
        <dsp:cNvPr id="0" name=""/>
        <dsp:cNvSpPr/>
      </dsp:nvSpPr>
      <dsp:spPr>
        <a:xfrm>
          <a:off x="0" y="1844"/>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b="0" kern="1200" dirty="0"/>
            <a:t>Food </a:t>
          </a:r>
        </a:p>
      </dsp:txBody>
      <dsp:txXfrm>
        <a:off x="0" y="1844"/>
        <a:ext cx="4833256" cy="1258186"/>
      </dsp:txXfrm>
    </dsp:sp>
    <dsp:sp modelId="{B6682269-A845-6E41-9BE5-F15128675201}">
      <dsp:nvSpPr>
        <dsp:cNvPr id="0" name=""/>
        <dsp:cNvSpPr/>
      </dsp:nvSpPr>
      <dsp:spPr>
        <a:xfrm>
          <a:off x="0" y="1260031"/>
          <a:ext cx="4833256" cy="0"/>
        </a:xfrm>
        <a:prstGeom prst="line">
          <a:avLst/>
        </a:prstGeom>
        <a:solidFill>
          <a:schemeClr val="accent2">
            <a:hueOff val="-3825240"/>
            <a:satOff val="-5640"/>
            <a:lumOff val="-392"/>
            <a:alphaOff val="0"/>
          </a:schemeClr>
        </a:solidFill>
        <a:ln w="9525" cap="rnd" cmpd="sng" algn="ctr">
          <a:solidFill>
            <a:schemeClr val="accent2">
              <a:hueOff val="-3825240"/>
              <a:satOff val="-5640"/>
              <a:lumOff val="-39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98F729D-14CA-1448-A52F-24A02E051745}">
      <dsp:nvSpPr>
        <dsp:cNvPr id="0" name=""/>
        <dsp:cNvSpPr/>
      </dsp:nvSpPr>
      <dsp:spPr>
        <a:xfrm>
          <a:off x="0" y="1260031"/>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Gifts</a:t>
          </a:r>
        </a:p>
      </dsp:txBody>
      <dsp:txXfrm>
        <a:off x="0" y="1260031"/>
        <a:ext cx="4833256" cy="1258186"/>
      </dsp:txXfrm>
    </dsp:sp>
    <dsp:sp modelId="{D1894A20-DB91-634C-8782-9C8A13103FF6}">
      <dsp:nvSpPr>
        <dsp:cNvPr id="0" name=""/>
        <dsp:cNvSpPr/>
      </dsp:nvSpPr>
      <dsp:spPr>
        <a:xfrm>
          <a:off x="0" y="2518218"/>
          <a:ext cx="4833256" cy="0"/>
        </a:xfrm>
        <a:prstGeom prst="line">
          <a:avLst/>
        </a:prstGeom>
        <a:solidFill>
          <a:schemeClr val="accent2">
            <a:hueOff val="-7650481"/>
            <a:satOff val="-11280"/>
            <a:lumOff val="-785"/>
            <a:alphaOff val="0"/>
          </a:schemeClr>
        </a:solidFill>
        <a:ln w="9525" cap="rnd" cmpd="sng" algn="ctr">
          <a:solidFill>
            <a:schemeClr val="accent2">
              <a:hueOff val="-7650481"/>
              <a:satOff val="-11280"/>
              <a:lumOff val="-78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705F7BA-757C-6549-9C73-2326015D6723}">
      <dsp:nvSpPr>
        <dsp:cNvPr id="0" name=""/>
        <dsp:cNvSpPr/>
      </dsp:nvSpPr>
      <dsp:spPr>
        <a:xfrm>
          <a:off x="0" y="2518218"/>
          <a:ext cx="4833256"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t>Decorations</a:t>
          </a:r>
        </a:p>
      </dsp:txBody>
      <dsp:txXfrm>
        <a:off x="0" y="2518218"/>
        <a:ext cx="4833256" cy="12581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12/22/2021</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12/22/2021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10</a:t>
            </a:fld>
            <a:endParaRPr lang="en-US" dirty="0"/>
          </a:p>
        </p:txBody>
      </p:sp>
    </p:spTree>
    <p:extLst>
      <p:ext uri="{BB962C8B-B14F-4D97-AF65-F5344CB8AC3E}">
        <p14:creationId xmlns:p14="http://schemas.microsoft.com/office/powerpoint/2010/main" val="310090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11</a:t>
            </a:fld>
            <a:endParaRPr lang="en-US" dirty="0"/>
          </a:p>
        </p:txBody>
      </p:sp>
    </p:spTree>
    <p:extLst>
      <p:ext uri="{BB962C8B-B14F-4D97-AF65-F5344CB8AC3E}">
        <p14:creationId xmlns:p14="http://schemas.microsoft.com/office/powerpoint/2010/main" val="238115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12</a:t>
            </a:fld>
            <a:endParaRPr lang="en-US" dirty="0"/>
          </a:p>
        </p:txBody>
      </p:sp>
    </p:spTree>
    <p:extLst>
      <p:ext uri="{BB962C8B-B14F-4D97-AF65-F5344CB8AC3E}">
        <p14:creationId xmlns:p14="http://schemas.microsoft.com/office/powerpoint/2010/main" val="3636033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13</a:t>
            </a:fld>
            <a:endParaRPr lang="en-US" dirty="0"/>
          </a:p>
        </p:txBody>
      </p:sp>
    </p:spTree>
    <p:extLst>
      <p:ext uri="{BB962C8B-B14F-4D97-AF65-F5344CB8AC3E}">
        <p14:creationId xmlns:p14="http://schemas.microsoft.com/office/powerpoint/2010/main" val="134754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14</a:t>
            </a:fld>
            <a:endParaRPr lang="en-US" dirty="0"/>
          </a:p>
        </p:txBody>
      </p:sp>
    </p:spTree>
    <p:extLst>
      <p:ext uri="{BB962C8B-B14F-4D97-AF65-F5344CB8AC3E}">
        <p14:creationId xmlns:p14="http://schemas.microsoft.com/office/powerpoint/2010/main" val="408359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2</a:t>
            </a:fld>
            <a:endParaRPr lang="en-US" dirty="0"/>
          </a:p>
        </p:txBody>
      </p:sp>
    </p:spTree>
    <p:extLst>
      <p:ext uri="{BB962C8B-B14F-4D97-AF65-F5344CB8AC3E}">
        <p14:creationId xmlns:p14="http://schemas.microsoft.com/office/powerpoint/2010/main" val="33078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3</a:t>
            </a:fld>
            <a:endParaRPr lang="en-US" dirty="0"/>
          </a:p>
        </p:txBody>
      </p:sp>
    </p:spTree>
    <p:extLst>
      <p:ext uri="{BB962C8B-B14F-4D97-AF65-F5344CB8AC3E}">
        <p14:creationId xmlns:p14="http://schemas.microsoft.com/office/powerpoint/2010/main" val="180706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4</a:t>
            </a:fld>
            <a:endParaRPr lang="en-US" dirty="0"/>
          </a:p>
        </p:txBody>
      </p:sp>
    </p:spTree>
    <p:extLst>
      <p:ext uri="{BB962C8B-B14F-4D97-AF65-F5344CB8AC3E}">
        <p14:creationId xmlns:p14="http://schemas.microsoft.com/office/powerpoint/2010/main" val="180194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5</a:t>
            </a:fld>
            <a:endParaRPr lang="en-US" dirty="0"/>
          </a:p>
        </p:txBody>
      </p:sp>
    </p:spTree>
    <p:extLst>
      <p:ext uri="{BB962C8B-B14F-4D97-AF65-F5344CB8AC3E}">
        <p14:creationId xmlns:p14="http://schemas.microsoft.com/office/powerpoint/2010/main" val="179378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6</a:t>
            </a:fld>
            <a:endParaRPr lang="en-US" dirty="0"/>
          </a:p>
        </p:txBody>
      </p:sp>
    </p:spTree>
    <p:extLst>
      <p:ext uri="{BB962C8B-B14F-4D97-AF65-F5344CB8AC3E}">
        <p14:creationId xmlns:p14="http://schemas.microsoft.com/office/powerpoint/2010/main" val="292442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7</a:t>
            </a:fld>
            <a:endParaRPr lang="en-US" dirty="0"/>
          </a:p>
        </p:txBody>
      </p:sp>
    </p:spTree>
    <p:extLst>
      <p:ext uri="{BB962C8B-B14F-4D97-AF65-F5344CB8AC3E}">
        <p14:creationId xmlns:p14="http://schemas.microsoft.com/office/powerpoint/2010/main" val="147283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8</a:t>
            </a:fld>
            <a:endParaRPr lang="en-US" dirty="0"/>
          </a:p>
        </p:txBody>
      </p:sp>
    </p:spTree>
    <p:extLst>
      <p:ext uri="{BB962C8B-B14F-4D97-AF65-F5344CB8AC3E}">
        <p14:creationId xmlns:p14="http://schemas.microsoft.com/office/powerpoint/2010/main" val="397874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9</a:t>
            </a:fld>
            <a:endParaRPr lang="en-US" dirty="0"/>
          </a:p>
        </p:txBody>
      </p:sp>
    </p:spTree>
    <p:extLst>
      <p:ext uri="{BB962C8B-B14F-4D97-AF65-F5344CB8AC3E}">
        <p14:creationId xmlns:p14="http://schemas.microsoft.com/office/powerpoint/2010/main" val="220276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12/22/2021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oup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angle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7" name="Content Placeholder 4" descr="Digital Numbers">
            <a:extLst>
              <a:ext uri="{FF2B5EF4-FFF2-40B4-BE49-F238E27FC236}">
                <a16:creationId xmlns:a16="http://schemas.microsoft.com/office/drawing/2014/main" id="{8F5644A7-9F19-4B19-BA37-8347E2BED62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t="10681" r="9091" b="12711"/>
          <a:stretch/>
        </p:blipFill>
        <p:spPr>
          <a:xfrm>
            <a:off x="1992834" y="-11656"/>
            <a:ext cx="10226369"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578364" y="1069098"/>
            <a:ext cx="9055307" cy="2262781"/>
          </a:xfrm>
        </p:spPr>
        <p:txBody>
          <a:bodyPr>
            <a:normAutofit/>
          </a:bodyPr>
          <a:lstStyle/>
          <a:p>
            <a:r>
              <a:rPr lang="en-US" sz="6600" b="1">
                <a:solidFill>
                  <a:srgbClr val="FFFF00"/>
                </a:solidFill>
              </a:rPr>
              <a:t>Tantangan Dan Peluang Big data</a:t>
            </a:r>
            <a:endParaRPr lang="en-US" sz="6600" b="1" dirty="0">
              <a:solidFill>
                <a:srgbClr val="FFFF00"/>
              </a:solidFill>
            </a:endParaRPr>
          </a:p>
        </p:txBody>
      </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2589213" y="4777379"/>
            <a:ext cx="8915399" cy="1126283"/>
          </a:xfrm>
        </p:spPr>
        <p:txBody>
          <a:bodyPr>
            <a:normAutofit/>
          </a:bodyPr>
          <a:lstStyle/>
          <a:p>
            <a:endParaRPr lang="en-US" dirty="0"/>
          </a:p>
        </p:txBody>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985210" y="305705"/>
            <a:ext cx="8911687" cy="1280890"/>
          </a:xfrm>
        </p:spPr>
        <p:txBody>
          <a:bodyPr>
            <a:normAutofit/>
          </a:bodyPr>
          <a:lstStyle/>
          <a:p>
            <a:pPr algn="l"/>
            <a:r>
              <a:rPr lang="en-ID" b="0" i="0">
                <a:solidFill>
                  <a:srgbClr val="FFFF00"/>
                </a:solidFill>
                <a:effectLst/>
                <a:latin typeface="Roboto" panose="02000000000000000000" pitchFamily="2" charset="0"/>
              </a:rPr>
              <a:t>Tantangan Pengelolaan Big Data</a:t>
            </a:r>
          </a:p>
        </p:txBody>
      </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nvPr>
        </p:nvGraphicFramePr>
        <p:xfrm>
          <a:off x="2724539" y="2133600"/>
          <a:ext cx="4833257"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Digital Numbers">
            <a:extLst>
              <a:ext uri="{FF2B5EF4-FFF2-40B4-BE49-F238E27FC236}">
                <a16:creationId xmlns:a16="http://schemas.microsoft.com/office/drawing/2014/main" id="{ACDBC5CF-E205-4156-97B3-8E1F6C7A2D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189" r="9642" b="1"/>
          <a:stretch/>
        </p:blipFill>
        <p:spPr>
          <a:xfrm>
            <a:off x="180474" y="1108909"/>
            <a:ext cx="12011525" cy="5676901"/>
          </a:xfrm>
          <a:prstGeom prst="rect">
            <a:avLst/>
          </a:prstGeom>
        </p:spPr>
      </p:pic>
      <p:sp>
        <p:nvSpPr>
          <p:cNvPr id="4" name="Rectangle 3">
            <a:extLst>
              <a:ext uri="{FF2B5EF4-FFF2-40B4-BE49-F238E27FC236}">
                <a16:creationId xmlns:a16="http://schemas.microsoft.com/office/drawing/2014/main" id="{E28C5CAA-DDE8-4459-95B1-1CA4E8B22F3A}"/>
              </a:ext>
            </a:extLst>
          </p:cNvPr>
          <p:cNvSpPr/>
          <p:nvPr/>
        </p:nvSpPr>
        <p:spPr>
          <a:xfrm>
            <a:off x="401350" y="1225666"/>
            <a:ext cx="11610176" cy="5443386"/>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65CA4F08-BB38-4F5C-93C6-6EBB9463585A}"/>
              </a:ext>
            </a:extLst>
          </p:cNvPr>
          <p:cNvSpPr txBox="1"/>
          <p:nvPr/>
        </p:nvSpPr>
        <p:spPr>
          <a:xfrm>
            <a:off x="521517" y="1310563"/>
            <a:ext cx="11369842" cy="3877985"/>
          </a:xfrm>
          <a:prstGeom prst="rect">
            <a:avLst/>
          </a:prstGeom>
          <a:noFill/>
        </p:spPr>
        <p:txBody>
          <a:bodyPr wrap="square" rtlCol="0">
            <a:spAutoFit/>
          </a:bodyPr>
          <a:lstStyle/>
          <a:p>
            <a:pPr lvl="1" indent="-457200">
              <a:buFont typeface="+mj-lt"/>
              <a:buAutoNum type="arabicPeriod" startAt="3"/>
            </a:pPr>
            <a:r>
              <a:rPr lang="en-ID" sz="2400" b="0" i="0">
                <a:effectLst/>
                <a:latin typeface="Roboto" panose="02000000000000000000" pitchFamily="2" charset="0"/>
              </a:rPr>
              <a:t>Kurangnya jumlah karyawan yang memiliki kemampuan menganalisa data</a:t>
            </a:r>
          </a:p>
          <a:p>
            <a:pPr marL="342900" lvl="1" indent="-342900">
              <a:buFont typeface="+mj-lt"/>
              <a:buAutoNum type="arabicPeriod" startAt="3"/>
            </a:pPr>
            <a:endParaRPr lang="en-ID" sz="2400" b="0" i="0">
              <a:effectLst/>
              <a:latin typeface="Roboto" panose="02000000000000000000" pitchFamily="2" charset="0"/>
            </a:endParaRPr>
          </a:p>
          <a:p>
            <a:pPr marL="685800" indent="-285750">
              <a:buFont typeface="Arial" panose="020B0604020202020204" pitchFamily="34" charset="0"/>
              <a:buChar char="•"/>
            </a:pPr>
            <a:r>
              <a:rPr lang="en-ID" sz="2000" b="0" i="0">
                <a:effectLst/>
                <a:latin typeface="Open Sans" panose="020B0606030504020204" pitchFamily="34" charset="0"/>
              </a:rPr>
              <a:t>Perusahaan tidak memiliki jumlah karyawan yang cukup untuk menganalisa data dengan baik.</a:t>
            </a:r>
          </a:p>
          <a:p>
            <a:pPr marL="685800" indent="-285750">
              <a:buFont typeface="Arial" panose="020B0604020202020204" pitchFamily="34" charset="0"/>
              <a:buChar char="•"/>
            </a:pPr>
            <a:r>
              <a:rPr lang="en-ID" sz="2000" b="0" i="0">
                <a:effectLst/>
                <a:latin typeface="Open Sans" panose="020B0606030504020204" pitchFamily="34" charset="0"/>
              </a:rPr>
              <a:t>Masalah ini terjadi karena pengoperasian platform yang kompleks, hanya karyawan tertentu saja yang dapat diandalkan untuk menganalisa data. </a:t>
            </a:r>
            <a:endParaRPr lang="en-ID" sz="2000">
              <a:latin typeface="Open Sans" panose="020B0606030504020204" pitchFamily="34" charset="0"/>
            </a:endParaRPr>
          </a:p>
          <a:p>
            <a:pPr marL="685800" indent="-285750">
              <a:buFont typeface="Arial" panose="020B0604020202020204" pitchFamily="34" charset="0"/>
              <a:buChar char="•"/>
            </a:pPr>
            <a:r>
              <a:rPr lang="en-ID" sz="2000" b="0" i="0">
                <a:effectLst/>
                <a:latin typeface="Open Sans" panose="020B0606030504020204" pitchFamily="34" charset="0"/>
              </a:rPr>
              <a:t>Perusahaan akan sulit mengikuti laju perkembangan kompetisi bisnis, karena proses analisa data menghabiskan waktu yang sangat lama</a:t>
            </a:r>
          </a:p>
          <a:p>
            <a:pPr marL="685800" indent="-285750">
              <a:buFont typeface="Arial" panose="020B0604020202020204" pitchFamily="34" charset="0"/>
              <a:buChar char="•"/>
            </a:pPr>
            <a:r>
              <a:rPr lang="en-ID" sz="2000" b="0" i="0">
                <a:effectLst/>
                <a:latin typeface="Open Sans" panose="020B0606030504020204" pitchFamily="34" charset="0"/>
              </a:rPr>
              <a:t>Platform </a:t>
            </a:r>
            <a:r>
              <a:rPr lang="en-ID" sz="2000" b="0" i="1">
                <a:effectLst/>
                <a:latin typeface="Open Sans" panose="020B0606030504020204" pitchFamily="34" charset="0"/>
              </a:rPr>
              <a:t>big data analytics</a:t>
            </a:r>
            <a:r>
              <a:rPr lang="en-ID" sz="2000" b="0" i="0">
                <a:effectLst/>
                <a:latin typeface="Open Sans" panose="020B0606030504020204" pitchFamily="34" charset="0"/>
              </a:rPr>
              <a:t> yang membantu setiap karyawan dapat mengakses dan memanfaatkan data yang tersedia tanpa harus mempelajari alat atau bahasa pemrograman yang kompleks untuk pengoperasiannya.</a:t>
            </a:r>
            <a:endParaRPr lang="en-ID" sz="2000" b="0" i="0">
              <a:effectLst/>
              <a:latin typeface="Roboto" panose="02000000000000000000" pitchFamily="2" charset="0"/>
            </a:endParaRPr>
          </a:p>
          <a:p>
            <a:pPr marL="285750" indent="-285750">
              <a:buFont typeface="Arial" panose="020B0604020202020204" pitchFamily="34" charset="0"/>
              <a:buChar char="•"/>
            </a:pPr>
            <a:endParaRPr lang="en-ID">
              <a:solidFill>
                <a:srgbClr val="FFFF00"/>
              </a:solidFill>
            </a:endParaRPr>
          </a:p>
        </p:txBody>
      </p:sp>
    </p:spTree>
    <p:extLst>
      <p:ext uri="{BB962C8B-B14F-4D97-AF65-F5344CB8AC3E}">
        <p14:creationId xmlns:p14="http://schemas.microsoft.com/office/powerpoint/2010/main" val="312160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985210" y="305705"/>
            <a:ext cx="8911687" cy="1280890"/>
          </a:xfrm>
        </p:spPr>
        <p:txBody>
          <a:bodyPr>
            <a:normAutofit/>
          </a:bodyPr>
          <a:lstStyle/>
          <a:p>
            <a:pPr algn="l"/>
            <a:r>
              <a:rPr lang="en-ID" b="0" i="0">
                <a:solidFill>
                  <a:srgbClr val="FFFF00"/>
                </a:solidFill>
                <a:effectLst/>
                <a:latin typeface="Roboto" panose="02000000000000000000" pitchFamily="2" charset="0"/>
              </a:rPr>
              <a:t>Tantangan Pengelolaan Big Data</a:t>
            </a:r>
          </a:p>
        </p:txBody>
      </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nvPr>
        </p:nvGraphicFramePr>
        <p:xfrm>
          <a:off x="2724539" y="2133600"/>
          <a:ext cx="4833257"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Digital Numbers">
            <a:extLst>
              <a:ext uri="{FF2B5EF4-FFF2-40B4-BE49-F238E27FC236}">
                <a16:creationId xmlns:a16="http://schemas.microsoft.com/office/drawing/2014/main" id="{ACDBC5CF-E205-4156-97B3-8E1F6C7A2D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189" r="9642" b="1"/>
          <a:stretch/>
        </p:blipFill>
        <p:spPr>
          <a:xfrm>
            <a:off x="180474" y="1108909"/>
            <a:ext cx="12011525" cy="5676901"/>
          </a:xfrm>
          <a:prstGeom prst="rect">
            <a:avLst/>
          </a:prstGeom>
        </p:spPr>
      </p:pic>
      <p:sp>
        <p:nvSpPr>
          <p:cNvPr id="4" name="Rectangle 3">
            <a:extLst>
              <a:ext uri="{FF2B5EF4-FFF2-40B4-BE49-F238E27FC236}">
                <a16:creationId xmlns:a16="http://schemas.microsoft.com/office/drawing/2014/main" id="{E28C5CAA-DDE8-4459-95B1-1CA4E8B22F3A}"/>
              </a:ext>
            </a:extLst>
          </p:cNvPr>
          <p:cNvSpPr/>
          <p:nvPr/>
        </p:nvSpPr>
        <p:spPr>
          <a:xfrm>
            <a:off x="401350" y="1225666"/>
            <a:ext cx="11610176" cy="5443386"/>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65CA4F08-BB38-4F5C-93C6-6EBB9463585A}"/>
              </a:ext>
            </a:extLst>
          </p:cNvPr>
          <p:cNvSpPr txBox="1"/>
          <p:nvPr/>
        </p:nvSpPr>
        <p:spPr>
          <a:xfrm>
            <a:off x="521517" y="1310563"/>
            <a:ext cx="11369842" cy="2954655"/>
          </a:xfrm>
          <a:prstGeom prst="rect">
            <a:avLst/>
          </a:prstGeom>
          <a:noFill/>
        </p:spPr>
        <p:txBody>
          <a:bodyPr wrap="square" rtlCol="0">
            <a:spAutoFit/>
          </a:bodyPr>
          <a:lstStyle/>
          <a:p>
            <a:pPr lvl="1" indent="-457200">
              <a:buFont typeface="+mj-lt"/>
              <a:buAutoNum type="arabicPeriod" startAt="4"/>
            </a:pPr>
            <a:r>
              <a:rPr lang="en-ID" sz="2400" b="0" i="0">
                <a:effectLst/>
                <a:latin typeface="Roboto" panose="02000000000000000000" pitchFamily="2" charset="0"/>
              </a:rPr>
              <a:t>Membutuhkan banyak biaya</a:t>
            </a:r>
          </a:p>
          <a:p>
            <a:pPr marL="342900" lvl="1" indent="-342900">
              <a:buFont typeface="+mj-lt"/>
              <a:buAutoNum type="arabicPeriod" startAt="4"/>
            </a:pPr>
            <a:endParaRPr lang="en-ID" sz="2400" b="0" i="0">
              <a:effectLst/>
              <a:latin typeface="Roboto" panose="02000000000000000000" pitchFamily="2" charset="0"/>
            </a:endParaRPr>
          </a:p>
          <a:p>
            <a:pPr marL="685800" indent="-285750">
              <a:buFont typeface="Arial" panose="020B0604020202020204" pitchFamily="34" charset="0"/>
              <a:buChar char="•"/>
            </a:pPr>
            <a:r>
              <a:rPr lang="en-ID" sz="2000" b="0" i="0">
                <a:effectLst/>
                <a:latin typeface="Open Sans" panose="020B0606030504020204" pitchFamily="34" charset="0"/>
              </a:rPr>
              <a:t>Banyaknya biaya yang dibutuhkan untuk menjalankan proses analisa data yang efektif.</a:t>
            </a:r>
          </a:p>
          <a:p>
            <a:pPr marL="685800" indent="-285750">
              <a:buFont typeface="Arial" panose="020B0604020202020204" pitchFamily="34" charset="0"/>
              <a:buChar char="•"/>
            </a:pPr>
            <a:r>
              <a:rPr lang="en-ID" sz="2000" b="0" i="0">
                <a:effectLst/>
                <a:latin typeface="Open Sans" panose="020B0606030504020204" pitchFamily="34" charset="0"/>
              </a:rPr>
              <a:t>Perusahaan dapat mengimplementasi platform </a:t>
            </a:r>
            <a:r>
              <a:rPr lang="en-ID" sz="2000" b="0" i="1">
                <a:effectLst/>
                <a:latin typeface="Open Sans" panose="020B0606030504020204" pitchFamily="34" charset="0"/>
              </a:rPr>
              <a:t>big data analytics</a:t>
            </a:r>
            <a:r>
              <a:rPr lang="en-ID" sz="2000" b="0" i="0">
                <a:effectLst/>
                <a:latin typeface="Open Sans" panose="020B0606030504020204" pitchFamily="34" charset="0"/>
              </a:rPr>
              <a:t> yang menawarkan fleksibilitas dalam hal skema pembayaran.</a:t>
            </a:r>
            <a:endParaRPr lang="en-ID" sz="2000">
              <a:latin typeface="Open Sans" panose="020B0606030504020204" pitchFamily="34" charset="0"/>
            </a:endParaRPr>
          </a:p>
          <a:p>
            <a:pPr marL="685800" indent="-285750">
              <a:buFont typeface="Arial" panose="020B0604020202020204" pitchFamily="34" charset="0"/>
              <a:buChar char="•"/>
            </a:pPr>
            <a:r>
              <a:rPr lang="en-ID" sz="2000" b="0" i="0">
                <a:effectLst/>
                <a:latin typeface="Open Sans" panose="020B0606030504020204" pitchFamily="34" charset="0"/>
              </a:rPr>
              <a:t>Perusahaan hanya perlu membayar sesuai dengan fitur yang mereka butuhkan dan gunakan. Sehingga, perusahaan dapat mengeluarkan biaya investasi teknologi big data yang lebih efisien..</a:t>
            </a:r>
            <a:endParaRPr lang="en-ID" sz="2000" b="0" i="0">
              <a:effectLst/>
              <a:latin typeface="Roboto" panose="02000000000000000000" pitchFamily="2" charset="0"/>
            </a:endParaRPr>
          </a:p>
          <a:p>
            <a:pPr marL="285750" indent="-285750">
              <a:buFont typeface="Arial" panose="020B0604020202020204" pitchFamily="34" charset="0"/>
              <a:buChar char="•"/>
            </a:pPr>
            <a:endParaRPr lang="en-ID">
              <a:solidFill>
                <a:srgbClr val="FFFF00"/>
              </a:solidFill>
            </a:endParaRPr>
          </a:p>
        </p:txBody>
      </p:sp>
    </p:spTree>
    <p:extLst>
      <p:ext uri="{BB962C8B-B14F-4D97-AF65-F5344CB8AC3E}">
        <p14:creationId xmlns:p14="http://schemas.microsoft.com/office/powerpoint/2010/main" val="428880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985210" y="305705"/>
            <a:ext cx="8911687" cy="1280890"/>
          </a:xfrm>
        </p:spPr>
        <p:txBody>
          <a:bodyPr>
            <a:normAutofit/>
          </a:bodyPr>
          <a:lstStyle/>
          <a:p>
            <a:pPr algn="l"/>
            <a:r>
              <a:rPr lang="en-ID" b="0" i="0">
                <a:solidFill>
                  <a:srgbClr val="FFFF00"/>
                </a:solidFill>
                <a:effectLst/>
                <a:latin typeface="Roboto" panose="02000000000000000000" pitchFamily="2" charset="0"/>
              </a:rPr>
              <a:t>Tantangan Pengelolaan Big Data</a:t>
            </a:r>
          </a:p>
        </p:txBody>
      </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nvPr>
        </p:nvGraphicFramePr>
        <p:xfrm>
          <a:off x="2724539" y="2133600"/>
          <a:ext cx="4833257"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Digital Numbers">
            <a:extLst>
              <a:ext uri="{FF2B5EF4-FFF2-40B4-BE49-F238E27FC236}">
                <a16:creationId xmlns:a16="http://schemas.microsoft.com/office/drawing/2014/main" id="{ACDBC5CF-E205-4156-97B3-8E1F6C7A2D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189" r="9642" b="1"/>
          <a:stretch/>
        </p:blipFill>
        <p:spPr>
          <a:xfrm>
            <a:off x="180474" y="1108909"/>
            <a:ext cx="12011525" cy="5676901"/>
          </a:xfrm>
          <a:prstGeom prst="rect">
            <a:avLst/>
          </a:prstGeom>
        </p:spPr>
      </p:pic>
      <p:sp>
        <p:nvSpPr>
          <p:cNvPr id="4" name="Rectangle 3">
            <a:extLst>
              <a:ext uri="{FF2B5EF4-FFF2-40B4-BE49-F238E27FC236}">
                <a16:creationId xmlns:a16="http://schemas.microsoft.com/office/drawing/2014/main" id="{E28C5CAA-DDE8-4459-95B1-1CA4E8B22F3A}"/>
              </a:ext>
            </a:extLst>
          </p:cNvPr>
          <p:cNvSpPr/>
          <p:nvPr/>
        </p:nvSpPr>
        <p:spPr>
          <a:xfrm>
            <a:off x="401350" y="1225666"/>
            <a:ext cx="11610176" cy="5443386"/>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65CA4F08-BB38-4F5C-93C6-6EBB9463585A}"/>
              </a:ext>
            </a:extLst>
          </p:cNvPr>
          <p:cNvSpPr txBox="1"/>
          <p:nvPr/>
        </p:nvSpPr>
        <p:spPr>
          <a:xfrm>
            <a:off x="521517" y="1310563"/>
            <a:ext cx="11369842" cy="4216539"/>
          </a:xfrm>
          <a:prstGeom prst="rect">
            <a:avLst/>
          </a:prstGeom>
          <a:noFill/>
        </p:spPr>
        <p:txBody>
          <a:bodyPr wrap="square" rtlCol="0">
            <a:spAutoFit/>
          </a:bodyPr>
          <a:lstStyle/>
          <a:p>
            <a:pPr lvl="1" indent="-457200">
              <a:buFont typeface="+mj-lt"/>
              <a:buAutoNum type="arabicPeriod" startAt="5"/>
            </a:pPr>
            <a:r>
              <a:rPr lang="en-ID" sz="2400" b="0" i="0">
                <a:effectLst/>
                <a:latin typeface="Roboto" panose="02000000000000000000" pitchFamily="2" charset="0"/>
              </a:rPr>
              <a:t>Masalah skalabilitas</a:t>
            </a:r>
          </a:p>
          <a:p>
            <a:pPr marL="342900" lvl="1" indent="-342900">
              <a:buFont typeface="+mj-lt"/>
              <a:buAutoNum type="arabicPeriod" startAt="5"/>
            </a:pPr>
            <a:endParaRPr lang="en-ID" sz="2400" b="0" i="0">
              <a:effectLst/>
              <a:latin typeface="Roboto" panose="02000000000000000000" pitchFamily="2" charset="0"/>
            </a:endParaRPr>
          </a:p>
          <a:p>
            <a:pPr marL="685800" indent="-285750">
              <a:buFont typeface="Arial" panose="020B0604020202020204" pitchFamily="34" charset="0"/>
              <a:buChar char="•"/>
            </a:pPr>
            <a:r>
              <a:rPr lang="nn-NO" sz="2000" b="0" i="0">
                <a:effectLst/>
                <a:latin typeface="Open Sans" panose="020B0606030504020204" pitchFamily="34" charset="0"/>
              </a:rPr>
              <a:t>Berkembangnya bisnis perusahaan, jumlah data yang akan di produksi akan semakin banyak tak terkendali</a:t>
            </a:r>
            <a:r>
              <a:rPr lang="en-ID" sz="2000" b="0" i="0">
                <a:effectLst/>
                <a:latin typeface="Open Sans" panose="020B0606030504020204" pitchFamily="34" charset="0"/>
              </a:rPr>
              <a:t>.</a:t>
            </a:r>
          </a:p>
          <a:p>
            <a:pPr marL="685800" indent="-285750">
              <a:buFont typeface="Arial" panose="020B0604020202020204" pitchFamily="34" charset="0"/>
              <a:buChar char="•"/>
            </a:pPr>
            <a:r>
              <a:rPr lang="en-ID" sz="2000" b="0" i="0">
                <a:effectLst/>
                <a:latin typeface="Open Sans" panose="020B0606030504020204" pitchFamily="34" charset="0"/>
              </a:rPr>
              <a:t>Jumlah data yang semakin banyak akan menimbulkan masalah baru dalam penyimpanan dan pengelolaan data, karena prosesnya akan semakin kompleks </a:t>
            </a:r>
            <a:endParaRPr lang="en-ID" sz="2000">
              <a:latin typeface="Open Sans" panose="020B0606030504020204" pitchFamily="34" charset="0"/>
            </a:endParaRPr>
          </a:p>
          <a:p>
            <a:pPr marL="685800" indent="-285750">
              <a:buFont typeface="Arial" panose="020B0604020202020204" pitchFamily="34" charset="0"/>
              <a:buChar char="•"/>
            </a:pPr>
            <a:r>
              <a:rPr lang="en-ID" sz="2000" b="0" i="0">
                <a:effectLst/>
                <a:latin typeface="Open Sans" panose="020B0606030504020204" pitchFamily="34" charset="0"/>
              </a:rPr>
              <a:t>Banyak perusahaan gagal untuk mengelola datanya secara efektif saat bisnisnya semakin berkembang</a:t>
            </a:r>
          </a:p>
          <a:p>
            <a:pPr marL="685800" indent="-285750">
              <a:buFont typeface="Arial" panose="020B0604020202020204" pitchFamily="34" charset="0"/>
              <a:buChar char="•"/>
            </a:pPr>
            <a:r>
              <a:rPr lang="en-ID" sz="2000" b="0" i="0">
                <a:effectLst/>
                <a:latin typeface="Open Sans" panose="020B0606030504020204" pitchFamily="34" charset="0"/>
              </a:rPr>
              <a:t>Platform </a:t>
            </a:r>
            <a:r>
              <a:rPr lang="en-ID" sz="2000" b="0" i="1">
                <a:effectLst/>
                <a:latin typeface="Open Sans" panose="020B0606030504020204" pitchFamily="34" charset="0"/>
              </a:rPr>
              <a:t>big data analytics</a:t>
            </a:r>
            <a:r>
              <a:rPr lang="en-ID" sz="2000" b="0" i="0">
                <a:effectLst/>
                <a:latin typeface="Open Sans" panose="020B0606030504020204" pitchFamily="34" charset="0"/>
              </a:rPr>
              <a:t> yang sudah digunakan sejak awal tidak memiliki kemampuan yang cukup baik untuk mengelola data yang semakin banyak jumlahnya.</a:t>
            </a:r>
            <a:endParaRPr lang="en-ID" sz="2000">
              <a:latin typeface="Open Sans" panose="020B0606030504020204" pitchFamily="34" charset="0"/>
            </a:endParaRPr>
          </a:p>
          <a:p>
            <a:pPr marL="685800" indent="-285750">
              <a:buFont typeface="Arial" panose="020B0604020202020204" pitchFamily="34" charset="0"/>
              <a:buChar char="•"/>
            </a:pPr>
            <a:r>
              <a:rPr lang="en-ID" sz="2000" b="0" i="0">
                <a:effectLst/>
                <a:latin typeface="Open Sans" panose="020B0606030504020204" pitchFamily="34" charset="0"/>
              </a:rPr>
              <a:t>Perusahaan perlu menggunakan platform </a:t>
            </a:r>
            <a:r>
              <a:rPr lang="en-ID" sz="2000" b="0" i="1">
                <a:effectLst/>
                <a:latin typeface="Open Sans" panose="020B0606030504020204" pitchFamily="34" charset="0"/>
              </a:rPr>
              <a:t>big data analytics</a:t>
            </a:r>
            <a:r>
              <a:rPr lang="en-ID" sz="2000" b="0" i="0">
                <a:effectLst/>
                <a:latin typeface="Open Sans" panose="020B0606030504020204" pitchFamily="34" charset="0"/>
              </a:rPr>
              <a:t> yang menawarkan kemampuan skalabilitas  yaitu memiliki kemampuan untuk mengelola data dalam jumlah yang tak terbatas tanpa memengaruhi kualitas analisanya</a:t>
            </a:r>
            <a:endParaRPr lang="en-ID" sz="2000"/>
          </a:p>
        </p:txBody>
      </p:sp>
    </p:spTree>
    <p:extLst>
      <p:ext uri="{BB962C8B-B14F-4D97-AF65-F5344CB8AC3E}">
        <p14:creationId xmlns:p14="http://schemas.microsoft.com/office/powerpoint/2010/main" val="263735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985210" y="305705"/>
            <a:ext cx="8911687" cy="1280890"/>
          </a:xfrm>
        </p:spPr>
        <p:txBody>
          <a:bodyPr>
            <a:normAutofit/>
          </a:bodyPr>
          <a:lstStyle/>
          <a:p>
            <a:pPr algn="l"/>
            <a:r>
              <a:rPr lang="en-ID" b="0" i="0">
                <a:solidFill>
                  <a:srgbClr val="FFFF00"/>
                </a:solidFill>
                <a:effectLst/>
                <a:latin typeface="Roboto" panose="02000000000000000000" pitchFamily="2" charset="0"/>
              </a:rPr>
              <a:t>Tugas</a:t>
            </a:r>
          </a:p>
        </p:txBody>
      </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nvPr>
        </p:nvGraphicFramePr>
        <p:xfrm>
          <a:off x="2724539" y="2133600"/>
          <a:ext cx="4833257"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Digital Numbers">
            <a:extLst>
              <a:ext uri="{FF2B5EF4-FFF2-40B4-BE49-F238E27FC236}">
                <a16:creationId xmlns:a16="http://schemas.microsoft.com/office/drawing/2014/main" id="{ACDBC5CF-E205-4156-97B3-8E1F6C7A2D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189" r="9642" b="1"/>
          <a:stretch/>
        </p:blipFill>
        <p:spPr>
          <a:xfrm>
            <a:off x="180474" y="1108909"/>
            <a:ext cx="12011525" cy="5676901"/>
          </a:xfrm>
          <a:prstGeom prst="rect">
            <a:avLst/>
          </a:prstGeom>
        </p:spPr>
      </p:pic>
      <p:sp>
        <p:nvSpPr>
          <p:cNvPr id="4" name="Rectangle 3">
            <a:extLst>
              <a:ext uri="{FF2B5EF4-FFF2-40B4-BE49-F238E27FC236}">
                <a16:creationId xmlns:a16="http://schemas.microsoft.com/office/drawing/2014/main" id="{E28C5CAA-DDE8-4459-95B1-1CA4E8B22F3A}"/>
              </a:ext>
            </a:extLst>
          </p:cNvPr>
          <p:cNvSpPr/>
          <p:nvPr/>
        </p:nvSpPr>
        <p:spPr>
          <a:xfrm>
            <a:off x="401350" y="1225666"/>
            <a:ext cx="11610176" cy="5443386"/>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65CA4F08-BB38-4F5C-93C6-6EBB9463585A}"/>
              </a:ext>
            </a:extLst>
          </p:cNvPr>
          <p:cNvSpPr txBox="1"/>
          <p:nvPr/>
        </p:nvSpPr>
        <p:spPr>
          <a:xfrm>
            <a:off x="521517" y="1588714"/>
            <a:ext cx="11369842" cy="3046988"/>
          </a:xfrm>
          <a:prstGeom prst="rect">
            <a:avLst/>
          </a:prstGeom>
          <a:noFill/>
        </p:spPr>
        <p:txBody>
          <a:bodyPr wrap="square" rtlCol="0">
            <a:spAutoFit/>
          </a:bodyPr>
          <a:lstStyle/>
          <a:p>
            <a:pPr marL="349250" lvl="1" indent="-349250">
              <a:buFont typeface="+mj-lt"/>
              <a:buAutoNum type="arabicPeriod"/>
            </a:pPr>
            <a:r>
              <a:rPr lang="en-ID" sz="2400" b="0" i="0">
                <a:effectLst/>
                <a:latin typeface="Roboto" panose="02000000000000000000" pitchFamily="2" charset="0"/>
              </a:rPr>
              <a:t>Berikan contoh kasus permasalahan pripasi individu pada pengolahan big data di Indonesia?</a:t>
            </a:r>
          </a:p>
          <a:p>
            <a:pPr marL="342900" lvl="1" indent="-342900">
              <a:buFont typeface="+mj-lt"/>
              <a:buAutoNum type="arabicPeriod"/>
            </a:pPr>
            <a:r>
              <a:rPr lang="en-ID" sz="2400" b="0" i="0">
                <a:effectLst/>
                <a:latin typeface="Roboto" panose="02000000000000000000" pitchFamily="2" charset="0"/>
              </a:rPr>
              <a:t>Bagaimana pengamanan data yang baik dalam pengolahan big data di Indonesia?</a:t>
            </a:r>
          </a:p>
          <a:p>
            <a:pPr marL="342900" lvl="1" indent="-342900">
              <a:buFont typeface="+mj-lt"/>
              <a:buAutoNum type="arabicPeriod"/>
            </a:pPr>
            <a:r>
              <a:rPr lang="en-ID" sz="2400">
                <a:latin typeface="Roboto" panose="02000000000000000000" pitchFamily="2" charset="0"/>
              </a:rPr>
              <a:t>Berikan contoh kasus masalah pengolahan data yang besar di Indonesia dan bagaimana antisipasinya?</a:t>
            </a:r>
            <a:endParaRPr lang="en-ID" sz="2400" b="0" i="0">
              <a:effectLst/>
              <a:latin typeface="Roboto" panose="02000000000000000000" pitchFamily="2" charset="0"/>
            </a:endParaRPr>
          </a:p>
          <a:p>
            <a:pPr marL="342900" lvl="1" indent="-342900">
              <a:buFont typeface="+mj-lt"/>
              <a:buAutoNum type="arabicPeriod"/>
            </a:pPr>
            <a:r>
              <a:rPr lang="en-ID" sz="2400" b="0" i="0">
                <a:effectLst/>
                <a:latin typeface="Roboto" panose="02000000000000000000" pitchFamily="2" charset="0"/>
              </a:rPr>
              <a:t>Bagaimana peluang bisnis dalam analisis big data ini di Indonesia dengan contoh kasus bidang bisnisnya? </a:t>
            </a:r>
          </a:p>
        </p:txBody>
      </p:sp>
    </p:spTree>
    <p:extLst>
      <p:ext uri="{BB962C8B-B14F-4D97-AF65-F5344CB8AC3E}">
        <p14:creationId xmlns:p14="http://schemas.microsoft.com/office/powerpoint/2010/main" val="335120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angle 39">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39" name="Picture 38" descr="Digital Connections">
            <a:extLst>
              <a:ext uri="{FF2B5EF4-FFF2-40B4-BE49-F238E27FC236}">
                <a16:creationId xmlns:a16="http://schemas.microsoft.com/office/drawing/2014/main" id="{D2983E37-B6A0-445A-92EE-6FAE597778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485399" y="257657"/>
            <a:ext cx="11679377" cy="6569651"/>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302875" y="2194101"/>
            <a:ext cx="8915399" cy="1348381"/>
          </a:xfrm>
        </p:spPr>
        <p:txBody>
          <a:bodyPr>
            <a:normAutofit/>
          </a:bodyPr>
          <a:lstStyle/>
          <a:p>
            <a:pPr algn="ctr"/>
            <a:r>
              <a:rPr lang="en-US" b="1">
                <a:solidFill>
                  <a:srgbClr val="FFFF00"/>
                </a:solidFill>
              </a:rPr>
              <a:t>TERIMAKASIH</a:t>
            </a:r>
            <a:endParaRPr lang="en-US" b="1" dirty="0">
              <a:solidFill>
                <a:srgbClr val="FFFF00"/>
              </a:solidFill>
            </a:endParaRPr>
          </a:p>
        </p:txBody>
      </p:sp>
      <p:sp>
        <p:nvSpPr>
          <p:cNvPr id="6" name="Subtitle 5">
            <a:extLst>
              <a:ext uri="{FF2B5EF4-FFF2-40B4-BE49-F238E27FC236}">
                <a16:creationId xmlns:a16="http://schemas.microsoft.com/office/drawing/2014/main" id="{1011085E-7217-4EB1-8966-48F878A78A17}"/>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406373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1584338" y="275849"/>
            <a:ext cx="10407631" cy="973942"/>
          </a:xfrm>
        </p:spPr>
        <p:txBody>
          <a:bodyPr>
            <a:normAutofit fontScale="90000"/>
          </a:bodyPr>
          <a:lstStyle/>
          <a:p>
            <a:r>
              <a:rPr lang="en-US" sz="4400"/>
              <a:t>Tantangan Dan Peluang Analisis Big Data</a:t>
            </a:r>
            <a:endParaRPr lang="en-US" sz="4400" dirty="0"/>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8" name="Content Placeholder 4" descr="Digital Numbers">
            <a:extLst>
              <a:ext uri="{FF2B5EF4-FFF2-40B4-BE49-F238E27FC236}">
                <a16:creationId xmlns:a16="http://schemas.microsoft.com/office/drawing/2014/main" id="{E5C91DB9-D87D-473E-930F-CD2BF8A6F8C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t="10681" r="9091" b="12711"/>
          <a:stretch/>
        </p:blipFill>
        <p:spPr>
          <a:xfrm>
            <a:off x="890442" y="1253436"/>
            <a:ext cx="11274334" cy="5613790"/>
          </a:xfrm>
          <a:prstGeom prst="rect">
            <a:avLst/>
          </a:prstGeom>
          <a:ln>
            <a:noFill/>
          </a:ln>
          <a:effectLst>
            <a:softEdge rad="112500"/>
          </a:effectLst>
        </p:spPr>
      </p:pic>
      <p:sp>
        <p:nvSpPr>
          <p:cNvPr id="64" name="Rectangle 63">
            <a:extLst>
              <a:ext uri="{FF2B5EF4-FFF2-40B4-BE49-F238E27FC236}">
                <a16:creationId xmlns:a16="http://schemas.microsoft.com/office/drawing/2014/main" id="{5B9405F2-CF33-4952-8E81-9910727439F6}"/>
              </a:ext>
            </a:extLst>
          </p:cNvPr>
          <p:cNvSpPr/>
          <p:nvPr/>
        </p:nvSpPr>
        <p:spPr>
          <a:xfrm>
            <a:off x="503538" y="1253434"/>
            <a:ext cx="11610176" cy="3935967"/>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ontent Placeholder 3">
            <a:extLst>
              <a:ext uri="{FF2B5EF4-FFF2-40B4-BE49-F238E27FC236}">
                <a16:creationId xmlns:a16="http://schemas.microsoft.com/office/drawing/2014/main" id="{DF51FD0D-A168-4266-B958-0CC2FBD49297}"/>
              </a:ext>
            </a:extLst>
          </p:cNvPr>
          <p:cNvSpPr>
            <a:spLocks noGrp="1"/>
          </p:cNvSpPr>
          <p:nvPr>
            <p:ph idx="1"/>
          </p:nvPr>
        </p:nvSpPr>
        <p:spPr>
          <a:xfrm>
            <a:off x="613519" y="1762967"/>
            <a:ext cx="11449873" cy="3777622"/>
          </a:xfrm>
        </p:spPr>
        <p:txBody>
          <a:bodyPr>
            <a:normAutofit/>
          </a:bodyPr>
          <a:lstStyle/>
          <a:p>
            <a:endParaRPr lang="en-ID" sz="1800" b="0" i="0" u="none" strike="noStrike" baseline="0">
              <a:latin typeface="Calibri" panose="020F0502020204030204" pitchFamily="34" charset="0"/>
            </a:endParaRPr>
          </a:p>
          <a:p>
            <a:r>
              <a:rPr lang="en-US" sz="3200" b="0" i="0" u="none" strike="noStrike" baseline="0">
                <a:solidFill>
                  <a:srgbClr val="FFFF00"/>
                </a:solidFill>
                <a:latin typeface="Calibri" panose="020F0502020204030204" pitchFamily="34" charset="0"/>
              </a:rPr>
              <a:t>Tantangan pada privacy dan security Big Data </a:t>
            </a:r>
          </a:p>
          <a:p>
            <a:r>
              <a:rPr lang="en-ID" sz="3200">
                <a:solidFill>
                  <a:srgbClr val="FFFF00"/>
                </a:solidFill>
                <a:latin typeface="Calibri" panose="020F0502020204030204" pitchFamily="34" charset="0"/>
              </a:rPr>
              <a:t>Tantangan komputasi data besar, tidak terstruktur dan streaming </a:t>
            </a:r>
          </a:p>
          <a:p>
            <a:r>
              <a:rPr lang="en-ID" sz="3200">
                <a:solidFill>
                  <a:srgbClr val="FFFF00"/>
                </a:solidFill>
                <a:latin typeface="Calibri" panose="020F0502020204030204" pitchFamily="34" charset="0"/>
              </a:rPr>
              <a:t>Identifikasi peluang Big Data untuk masalah-masalah bisnis </a:t>
            </a:r>
          </a:p>
          <a:p>
            <a:endParaRPr lang="en-ID" sz="1800" b="0" i="0" u="none" strike="noStrike" baseline="0">
              <a:solidFill>
                <a:srgbClr val="000000"/>
              </a:solidFill>
              <a:latin typeface="Calibri" panose="020F0502020204030204" pitchFamily="34" charset="0"/>
            </a:endParaRPr>
          </a:p>
          <a:p>
            <a:endParaRPr lang="en-ID"/>
          </a:p>
        </p:txBody>
      </p:sp>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1584338" y="275849"/>
            <a:ext cx="10407631" cy="973942"/>
          </a:xfrm>
        </p:spPr>
        <p:txBody>
          <a:bodyPr>
            <a:normAutofit fontScale="90000"/>
          </a:bodyPr>
          <a:lstStyle/>
          <a:p>
            <a:r>
              <a:rPr lang="en-US" sz="4400"/>
              <a:t>Tantangan Dan Peluang Analisis Big Data</a:t>
            </a:r>
            <a:endParaRPr lang="en-US" sz="4400" dirty="0"/>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8" name="Content Placeholder 4" descr="Digital Numbers">
            <a:extLst>
              <a:ext uri="{FF2B5EF4-FFF2-40B4-BE49-F238E27FC236}">
                <a16:creationId xmlns:a16="http://schemas.microsoft.com/office/drawing/2014/main" id="{E5C91DB9-D87D-473E-930F-CD2BF8A6F8C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t="10681" r="9091" b="12711"/>
          <a:stretch/>
        </p:blipFill>
        <p:spPr>
          <a:xfrm>
            <a:off x="890442" y="1253436"/>
            <a:ext cx="11274334" cy="5613790"/>
          </a:xfrm>
          <a:prstGeom prst="rect">
            <a:avLst/>
          </a:prstGeom>
          <a:ln>
            <a:noFill/>
          </a:ln>
          <a:effectLst>
            <a:softEdge rad="112500"/>
          </a:effectLst>
        </p:spPr>
      </p:pic>
      <p:sp>
        <p:nvSpPr>
          <p:cNvPr id="64" name="Rectangle 63">
            <a:extLst>
              <a:ext uri="{FF2B5EF4-FFF2-40B4-BE49-F238E27FC236}">
                <a16:creationId xmlns:a16="http://schemas.microsoft.com/office/drawing/2014/main" id="{5B9405F2-CF33-4952-8E81-9910727439F6}"/>
              </a:ext>
            </a:extLst>
          </p:cNvPr>
          <p:cNvSpPr/>
          <p:nvPr/>
        </p:nvSpPr>
        <p:spPr>
          <a:xfrm>
            <a:off x="467903" y="1339930"/>
            <a:ext cx="11610176" cy="5513323"/>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ontent Placeholder 3">
            <a:extLst>
              <a:ext uri="{FF2B5EF4-FFF2-40B4-BE49-F238E27FC236}">
                <a16:creationId xmlns:a16="http://schemas.microsoft.com/office/drawing/2014/main" id="{DF51FD0D-A168-4266-B958-0CC2FBD49297}"/>
              </a:ext>
            </a:extLst>
          </p:cNvPr>
          <p:cNvSpPr>
            <a:spLocks noGrp="1"/>
          </p:cNvSpPr>
          <p:nvPr>
            <p:ph idx="1"/>
          </p:nvPr>
        </p:nvSpPr>
        <p:spPr>
          <a:xfrm>
            <a:off x="882822" y="1221673"/>
            <a:ext cx="11172950" cy="627250"/>
          </a:xfrm>
        </p:spPr>
        <p:txBody>
          <a:bodyPr>
            <a:normAutofit fontScale="92500" lnSpcReduction="20000"/>
          </a:bodyPr>
          <a:lstStyle/>
          <a:p>
            <a:endParaRPr lang="en-ID" sz="1100" b="0" i="0" u="none" strike="noStrike" baseline="0">
              <a:latin typeface="Calibri" panose="020F0502020204030204" pitchFamily="34" charset="0"/>
            </a:endParaRPr>
          </a:p>
          <a:p>
            <a:r>
              <a:rPr lang="en-US" sz="2400" b="0" i="0" u="none" strike="noStrike" baseline="0">
                <a:solidFill>
                  <a:srgbClr val="FFFF00"/>
                </a:solidFill>
                <a:latin typeface="Calibri" panose="020F0502020204030204" pitchFamily="34" charset="0"/>
              </a:rPr>
              <a:t>Tantangan pada privacy dan security Big Data </a:t>
            </a:r>
          </a:p>
          <a:p>
            <a:endParaRPr lang="en-ID" sz="1100"/>
          </a:p>
        </p:txBody>
      </p:sp>
      <p:sp>
        <p:nvSpPr>
          <p:cNvPr id="62" name="Content Placeholder 3">
            <a:extLst>
              <a:ext uri="{FF2B5EF4-FFF2-40B4-BE49-F238E27FC236}">
                <a16:creationId xmlns:a16="http://schemas.microsoft.com/office/drawing/2014/main" id="{CA705E5B-49F5-4C0C-ACE4-C02C95EDBFA7}"/>
              </a:ext>
            </a:extLst>
          </p:cNvPr>
          <p:cNvSpPr txBox="1">
            <a:spLocks/>
          </p:cNvSpPr>
          <p:nvPr/>
        </p:nvSpPr>
        <p:spPr>
          <a:xfrm>
            <a:off x="828975" y="1991040"/>
            <a:ext cx="11172950" cy="47466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ID">
                <a:latin typeface="Calibri" panose="020F0502020204030204" pitchFamily="34" charset="0"/>
              </a:rPr>
              <a:t>Masalah yang ada pada Big data berkaitan dengan:</a:t>
            </a:r>
          </a:p>
          <a:p>
            <a:r>
              <a:rPr lang="en-ID"/>
              <a:t>Data Security</a:t>
            </a:r>
          </a:p>
          <a:p>
            <a:pPr marL="396875" indent="0">
              <a:buNone/>
            </a:pPr>
            <a:r>
              <a:rPr lang="en-ID"/>
              <a:t>Risiko data security merupakan kejahatan yang semakin berkembang dengan serangan yang semakin besar dan semakin merusak. </a:t>
            </a:r>
          </a:p>
          <a:p>
            <a:pPr marL="396875" indent="0">
              <a:buNone/>
            </a:pPr>
            <a:r>
              <a:rPr lang="en-ID"/>
              <a:t>Lima dari enam pencurian data paling merusak sepanjang masa dilakukan dalam dua tahun terakhir. </a:t>
            </a:r>
          </a:p>
          <a:p>
            <a:pPr marL="396875" indent="0">
              <a:buNone/>
            </a:pPr>
            <a:r>
              <a:rPr lang="en-ID"/>
              <a:t>Semakin besar data yang dimiliki, semakin besar kemungkinan data tersebut dijual dan disalahgunakan oleh pihak-pihak yang tidak bertanggung jawab.</a:t>
            </a:r>
            <a:r>
              <a:rPr lang="en-US">
                <a:solidFill>
                  <a:srgbClr val="FFFF00"/>
                </a:solidFill>
                <a:latin typeface="Calibri" panose="020F0502020204030204" pitchFamily="34" charset="0"/>
              </a:rPr>
              <a:t> </a:t>
            </a:r>
          </a:p>
          <a:p>
            <a:r>
              <a:rPr lang="en-ID"/>
              <a:t>Data Privacy</a:t>
            </a:r>
            <a:endParaRPr lang="en-US"/>
          </a:p>
          <a:p>
            <a:pPr marL="349250" indent="0">
              <a:buNone/>
            </a:pPr>
            <a:r>
              <a:rPr lang="en-ID"/>
              <a:t>Privasi merupakan masalah yang terkait erat dengan masalah keamanan. Sehingga, harus dipastikan bahwa informasi sensitif yang disimpan atau dikumpulkan tidak akan disalahgunakan oleh orang-orang yang telah diberi tanggung jawab untuk menganalisis dan melaporkannya.</a:t>
            </a:r>
          </a:p>
        </p:txBody>
      </p:sp>
    </p:spTree>
    <p:extLst>
      <p:ext uri="{BB962C8B-B14F-4D97-AF65-F5344CB8AC3E}">
        <p14:creationId xmlns:p14="http://schemas.microsoft.com/office/powerpoint/2010/main" val="137018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1584338" y="275849"/>
            <a:ext cx="10407631" cy="973942"/>
          </a:xfrm>
        </p:spPr>
        <p:txBody>
          <a:bodyPr>
            <a:normAutofit fontScale="90000"/>
          </a:bodyPr>
          <a:lstStyle/>
          <a:p>
            <a:r>
              <a:rPr lang="en-US" sz="4400"/>
              <a:t>Tantangan Dan Peluang Analisis Big Data</a:t>
            </a:r>
            <a:endParaRPr lang="en-US" sz="4400" dirty="0"/>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8" name="Content Placeholder 4" descr="Digital Numbers">
            <a:extLst>
              <a:ext uri="{FF2B5EF4-FFF2-40B4-BE49-F238E27FC236}">
                <a16:creationId xmlns:a16="http://schemas.microsoft.com/office/drawing/2014/main" id="{E5C91DB9-D87D-473E-930F-CD2BF8A6F8C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t="10681" r="9091" b="12711"/>
          <a:stretch/>
        </p:blipFill>
        <p:spPr>
          <a:xfrm>
            <a:off x="890442" y="1253436"/>
            <a:ext cx="11274334" cy="5613790"/>
          </a:xfrm>
          <a:prstGeom prst="rect">
            <a:avLst/>
          </a:prstGeom>
          <a:ln>
            <a:noFill/>
          </a:ln>
          <a:effectLst>
            <a:softEdge rad="112500"/>
          </a:effectLst>
        </p:spPr>
      </p:pic>
      <p:sp>
        <p:nvSpPr>
          <p:cNvPr id="64" name="Rectangle 63">
            <a:extLst>
              <a:ext uri="{FF2B5EF4-FFF2-40B4-BE49-F238E27FC236}">
                <a16:creationId xmlns:a16="http://schemas.microsoft.com/office/drawing/2014/main" id="{5B9405F2-CF33-4952-8E81-9910727439F6}"/>
              </a:ext>
            </a:extLst>
          </p:cNvPr>
          <p:cNvSpPr/>
          <p:nvPr/>
        </p:nvSpPr>
        <p:spPr>
          <a:xfrm>
            <a:off x="467903" y="1339930"/>
            <a:ext cx="11610176" cy="5513323"/>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ontent Placeholder 3">
            <a:extLst>
              <a:ext uri="{FF2B5EF4-FFF2-40B4-BE49-F238E27FC236}">
                <a16:creationId xmlns:a16="http://schemas.microsoft.com/office/drawing/2014/main" id="{DF51FD0D-A168-4266-B958-0CC2FBD49297}"/>
              </a:ext>
            </a:extLst>
          </p:cNvPr>
          <p:cNvSpPr>
            <a:spLocks noGrp="1"/>
          </p:cNvSpPr>
          <p:nvPr>
            <p:ph idx="1"/>
          </p:nvPr>
        </p:nvSpPr>
        <p:spPr>
          <a:xfrm>
            <a:off x="863218" y="1328238"/>
            <a:ext cx="11172950" cy="737036"/>
          </a:xfrm>
        </p:spPr>
        <p:txBody>
          <a:bodyPr>
            <a:noAutofit/>
          </a:bodyPr>
          <a:lstStyle/>
          <a:p>
            <a:r>
              <a:rPr lang="en-US" sz="3200" b="0" i="0" u="none" strike="noStrike" baseline="0">
                <a:solidFill>
                  <a:srgbClr val="FFFF00"/>
                </a:solidFill>
                <a:latin typeface="Calibri" panose="020F0502020204030204" pitchFamily="34" charset="0"/>
              </a:rPr>
              <a:t>Tantangan pada privacy dan security Big Data </a:t>
            </a:r>
          </a:p>
          <a:p>
            <a:endParaRPr lang="en-ID" sz="3200"/>
          </a:p>
        </p:txBody>
      </p:sp>
      <p:sp>
        <p:nvSpPr>
          <p:cNvPr id="62" name="Content Placeholder 3">
            <a:extLst>
              <a:ext uri="{FF2B5EF4-FFF2-40B4-BE49-F238E27FC236}">
                <a16:creationId xmlns:a16="http://schemas.microsoft.com/office/drawing/2014/main" id="{CA705E5B-49F5-4C0C-ACE4-C02C95EDBFA7}"/>
              </a:ext>
            </a:extLst>
          </p:cNvPr>
          <p:cNvSpPr txBox="1">
            <a:spLocks/>
          </p:cNvSpPr>
          <p:nvPr/>
        </p:nvSpPr>
        <p:spPr>
          <a:xfrm>
            <a:off x="963552" y="1977751"/>
            <a:ext cx="11172950" cy="47466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D" sz="2000"/>
              <a:t>Salah satu tantangan serta resiko terbesar yang selalu menjadi masalah utama dalam penggunaan Big Data adalah masalah privasi.</a:t>
            </a:r>
          </a:p>
          <a:p>
            <a:r>
              <a:rPr lang="en-ID" sz="2000"/>
              <a:t>privasi dalam Big Data ke dalam empat katagori yaitu </a:t>
            </a:r>
          </a:p>
          <a:p>
            <a:pPr lvl="1">
              <a:buClr>
                <a:schemeClr val="tx1"/>
              </a:buClr>
              <a:buFont typeface="+mj-lt"/>
              <a:buAutoNum type="arabicPeriod"/>
            </a:pPr>
            <a:r>
              <a:rPr lang="en-ID" sz="1800"/>
              <a:t>perlindungan untuk identitas (identity), </a:t>
            </a:r>
          </a:p>
          <a:p>
            <a:pPr lvl="1">
              <a:buClr>
                <a:schemeClr val="tx1"/>
              </a:buClr>
              <a:buFont typeface="+mj-lt"/>
              <a:buAutoNum type="arabicPeriod"/>
            </a:pPr>
            <a:r>
              <a:rPr lang="en-ID" sz="1800"/>
              <a:t>kesetaraan (equality), </a:t>
            </a:r>
          </a:p>
          <a:p>
            <a:pPr lvl="1">
              <a:buClr>
                <a:schemeClr val="tx1"/>
              </a:buClr>
              <a:buFont typeface="+mj-lt"/>
              <a:buAutoNum type="arabicPeriod"/>
            </a:pPr>
            <a:r>
              <a:rPr lang="en-ID" sz="1800"/>
              <a:t>keamanan (security), dan </a:t>
            </a:r>
          </a:p>
          <a:p>
            <a:pPr lvl="1">
              <a:buClr>
                <a:schemeClr val="tx1"/>
              </a:buClr>
              <a:buFont typeface="+mj-lt"/>
              <a:buAutoNum type="arabicPeriod"/>
            </a:pPr>
            <a:r>
              <a:rPr lang="en-ID" sz="1800"/>
              <a:t>kepercayaan (trust) </a:t>
            </a:r>
          </a:p>
          <a:p>
            <a:r>
              <a:rPr lang="en-ID" sz="2000"/>
              <a:t> beberapa cara menjaga privasi dalam Big Data adalah dengan membuat peraturan, </a:t>
            </a:r>
          </a:p>
          <a:p>
            <a:r>
              <a:rPr lang="en-ID" sz="2000"/>
              <a:t>peraturan halus (soft regulation) dan etika Big Data yang memiliki batasan yang jelas sehingga mencegah penyalahgunaan privasi dalam Big Data.</a:t>
            </a:r>
          </a:p>
        </p:txBody>
      </p:sp>
    </p:spTree>
    <p:extLst>
      <p:ext uri="{BB962C8B-B14F-4D97-AF65-F5344CB8AC3E}">
        <p14:creationId xmlns:p14="http://schemas.microsoft.com/office/powerpoint/2010/main" val="341934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1584338" y="275849"/>
            <a:ext cx="10407631" cy="973942"/>
          </a:xfrm>
        </p:spPr>
        <p:txBody>
          <a:bodyPr>
            <a:normAutofit fontScale="90000"/>
          </a:bodyPr>
          <a:lstStyle/>
          <a:p>
            <a:r>
              <a:rPr lang="en-US" sz="4400"/>
              <a:t>Tantangan Dan Peluang Analisis Big Data</a:t>
            </a:r>
            <a:endParaRPr lang="en-US" sz="4400" dirty="0"/>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8" name="Content Placeholder 4" descr="Digital Numbers">
            <a:extLst>
              <a:ext uri="{FF2B5EF4-FFF2-40B4-BE49-F238E27FC236}">
                <a16:creationId xmlns:a16="http://schemas.microsoft.com/office/drawing/2014/main" id="{E5C91DB9-D87D-473E-930F-CD2BF8A6F8C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t="10681" r="9091" b="12711"/>
          <a:stretch/>
        </p:blipFill>
        <p:spPr>
          <a:xfrm>
            <a:off x="890442" y="1253436"/>
            <a:ext cx="11274334" cy="5613790"/>
          </a:xfrm>
          <a:prstGeom prst="rect">
            <a:avLst/>
          </a:prstGeom>
          <a:ln>
            <a:noFill/>
          </a:ln>
          <a:effectLst>
            <a:softEdge rad="112500"/>
          </a:effectLst>
        </p:spPr>
      </p:pic>
      <p:sp>
        <p:nvSpPr>
          <p:cNvPr id="64" name="Rectangle 63">
            <a:extLst>
              <a:ext uri="{FF2B5EF4-FFF2-40B4-BE49-F238E27FC236}">
                <a16:creationId xmlns:a16="http://schemas.microsoft.com/office/drawing/2014/main" id="{5B9405F2-CF33-4952-8E81-9910727439F6}"/>
              </a:ext>
            </a:extLst>
          </p:cNvPr>
          <p:cNvSpPr/>
          <p:nvPr/>
        </p:nvSpPr>
        <p:spPr>
          <a:xfrm>
            <a:off x="467903" y="1339931"/>
            <a:ext cx="11610176" cy="5277800"/>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ontent Placeholder 3">
            <a:extLst>
              <a:ext uri="{FF2B5EF4-FFF2-40B4-BE49-F238E27FC236}">
                <a16:creationId xmlns:a16="http://schemas.microsoft.com/office/drawing/2014/main" id="{DF51FD0D-A168-4266-B958-0CC2FBD49297}"/>
              </a:ext>
            </a:extLst>
          </p:cNvPr>
          <p:cNvSpPr>
            <a:spLocks noGrp="1"/>
          </p:cNvSpPr>
          <p:nvPr>
            <p:ph idx="1"/>
          </p:nvPr>
        </p:nvSpPr>
        <p:spPr>
          <a:xfrm>
            <a:off x="529661" y="1328238"/>
            <a:ext cx="11326115" cy="737036"/>
          </a:xfrm>
        </p:spPr>
        <p:txBody>
          <a:bodyPr>
            <a:noAutofit/>
          </a:bodyPr>
          <a:lstStyle/>
          <a:p>
            <a:r>
              <a:rPr lang="en-ID" sz="3200">
                <a:solidFill>
                  <a:srgbClr val="FFFF00"/>
                </a:solidFill>
                <a:latin typeface="Calibri" panose="020F0502020204030204" pitchFamily="34" charset="0"/>
              </a:rPr>
              <a:t>Tantangan komputasi data besar, tidak terstruktur dan streaming</a:t>
            </a:r>
            <a:r>
              <a:rPr lang="en-US" sz="3200" b="0" i="0" u="none" strike="noStrike" baseline="0">
                <a:solidFill>
                  <a:srgbClr val="FFFF00"/>
                </a:solidFill>
                <a:latin typeface="Calibri" panose="020F0502020204030204" pitchFamily="34" charset="0"/>
              </a:rPr>
              <a:t> </a:t>
            </a:r>
          </a:p>
          <a:p>
            <a:endParaRPr lang="en-ID" sz="3200"/>
          </a:p>
        </p:txBody>
      </p:sp>
      <p:sp>
        <p:nvSpPr>
          <p:cNvPr id="62" name="Content Placeholder 3">
            <a:extLst>
              <a:ext uri="{FF2B5EF4-FFF2-40B4-BE49-F238E27FC236}">
                <a16:creationId xmlns:a16="http://schemas.microsoft.com/office/drawing/2014/main" id="{CA705E5B-49F5-4C0C-ACE4-C02C95EDBFA7}"/>
              </a:ext>
            </a:extLst>
          </p:cNvPr>
          <p:cNvSpPr txBox="1">
            <a:spLocks/>
          </p:cNvSpPr>
          <p:nvPr/>
        </p:nvSpPr>
        <p:spPr>
          <a:xfrm>
            <a:off x="963552" y="1977751"/>
            <a:ext cx="11172950" cy="47466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ID" sz="2000"/>
          </a:p>
        </p:txBody>
      </p:sp>
      <p:sp>
        <p:nvSpPr>
          <p:cNvPr id="66" name="Content Placeholder 3">
            <a:extLst>
              <a:ext uri="{FF2B5EF4-FFF2-40B4-BE49-F238E27FC236}">
                <a16:creationId xmlns:a16="http://schemas.microsoft.com/office/drawing/2014/main" id="{808C47BB-CCE6-4570-8745-9A99E7F47660}"/>
              </a:ext>
            </a:extLst>
          </p:cNvPr>
          <p:cNvSpPr txBox="1">
            <a:spLocks/>
          </p:cNvSpPr>
          <p:nvPr/>
        </p:nvSpPr>
        <p:spPr>
          <a:xfrm>
            <a:off x="971662" y="2058150"/>
            <a:ext cx="11172950" cy="45856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ID" sz="2000" b="1">
                <a:solidFill>
                  <a:schemeClr val="tx1"/>
                </a:solidFill>
                <a:latin typeface="Lato" panose="020F0502020204030203" pitchFamily="34" charset="0"/>
              </a:rPr>
              <a:t>Pertumbuhan data yang besar membutuhkan mesin pengolahan data yang cepat.</a:t>
            </a:r>
          </a:p>
          <a:p>
            <a:r>
              <a:rPr lang="en-ID" sz="2000" b="1">
                <a:solidFill>
                  <a:schemeClr val="tx1"/>
                </a:solidFill>
                <a:latin typeface="Lato" panose="020F0502020204030203" pitchFamily="34" charset="0"/>
              </a:rPr>
              <a:t>Integrasi sumber data yang berbeda yang berasal dari aplikasi perusahaan, aliran media sosial, sistem email, dokumen buatan karyawan dan sebagainya </a:t>
            </a:r>
          </a:p>
          <a:p>
            <a:r>
              <a:rPr lang="en-ID" sz="2000"/>
              <a:t> </a:t>
            </a:r>
            <a:r>
              <a:rPr lang="en-ID" sz="2000" b="1">
                <a:solidFill>
                  <a:schemeClr val="tx1"/>
                </a:solidFill>
                <a:latin typeface="Lato" panose="020F0502020204030203" pitchFamily="34" charset="0"/>
              </a:rPr>
              <a:t>Fragmentasi data yang tersebar pada setiap departemen atau bagian atau unit ini menyimpan data tersendiri. Tidak ada departemen khusus yang mana menangani manajemen seluruh data dan menjamin kebenaran, konsistensi maupun pembaruan data. </a:t>
            </a:r>
          </a:p>
          <a:p>
            <a:r>
              <a:rPr lang="en-ID" sz="2000" b="1">
                <a:solidFill>
                  <a:schemeClr val="tx1"/>
                </a:solidFill>
                <a:latin typeface="Lato" panose="020F0502020204030203" pitchFamily="34" charset="0"/>
              </a:rPr>
              <a:t>Berbagai tipe dan jenis data yang tidak terstruktur dan berbeda-beda menyulitkan dalam intergrasi data.</a:t>
            </a:r>
          </a:p>
          <a:p>
            <a:r>
              <a:rPr lang="en-ID" sz="2000" b="1">
                <a:solidFill>
                  <a:schemeClr val="tx1"/>
                </a:solidFill>
                <a:latin typeface="Lato" panose="020F0502020204030203" pitchFamily="34" charset="0"/>
              </a:rPr>
              <a:t>Kebutuhan penyimpanan data besar dan kualitas data dalam mengumpulkan dan menyimpan data tak terstruktur dan terstruktur. </a:t>
            </a:r>
          </a:p>
          <a:p>
            <a:r>
              <a:rPr lang="en-ID" sz="2000" b="1">
                <a:solidFill>
                  <a:schemeClr val="tx1"/>
                </a:solidFill>
                <a:latin typeface="Lato" panose="020F0502020204030203" pitchFamily="34" charset="0"/>
              </a:rPr>
              <a:t>Pertumbuhan data yang tidak berhenti dari waktu kewaktu sehingga dibutuhkan analisis data secara real time secara streaming</a:t>
            </a:r>
          </a:p>
        </p:txBody>
      </p:sp>
    </p:spTree>
    <p:extLst>
      <p:ext uri="{BB962C8B-B14F-4D97-AF65-F5344CB8AC3E}">
        <p14:creationId xmlns:p14="http://schemas.microsoft.com/office/powerpoint/2010/main" val="294178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1553572" y="86934"/>
            <a:ext cx="10407631" cy="973942"/>
          </a:xfrm>
        </p:spPr>
        <p:txBody>
          <a:bodyPr>
            <a:normAutofit/>
          </a:bodyPr>
          <a:lstStyle/>
          <a:p>
            <a:r>
              <a:rPr lang="en-US" sz="4400"/>
              <a:t>Peluang Bisnis Analisis Big Data</a:t>
            </a:r>
            <a:endParaRPr lang="en-US" sz="4400" dirty="0"/>
          </a:p>
        </p:txBody>
      </p:sp>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8" name="Content Placeholder 4" descr="Digital Numbers">
            <a:extLst>
              <a:ext uri="{FF2B5EF4-FFF2-40B4-BE49-F238E27FC236}">
                <a16:creationId xmlns:a16="http://schemas.microsoft.com/office/drawing/2014/main" id="{E5C91DB9-D87D-473E-930F-CD2BF8A6F8C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t="10681" r="9091" b="12711"/>
          <a:stretch/>
        </p:blipFill>
        <p:spPr>
          <a:xfrm>
            <a:off x="890442" y="1253436"/>
            <a:ext cx="11274334" cy="5613790"/>
          </a:xfrm>
          <a:prstGeom prst="rect">
            <a:avLst/>
          </a:prstGeom>
          <a:ln>
            <a:noFill/>
          </a:ln>
          <a:effectLst>
            <a:softEdge rad="112500"/>
          </a:effectLst>
        </p:spPr>
      </p:pic>
      <p:sp>
        <p:nvSpPr>
          <p:cNvPr id="64" name="Rectangle 63">
            <a:extLst>
              <a:ext uri="{FF2B5EF4-FFF2-40B4-BE49-F238E27FC236}">
                <a16:creationId xmlns:a16="http://schemas.microsoft.com/office/drawing/2014/main" id="{5B9405F2-CF33-4952-8E81-9910727439F6}"/>
              </a:ext>
            </a:extLst>
          </p:cNvPr>
          <p:cNvSpPr/>
          <p:nvPr/>
        </p:nvSpPr>
        <p:spPr>
          <a:xfrm>
            <a:off x="467903" y="995316"/>
            <a:ext cx="11610176" cy="5857937"/>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Content Placeholder 3">
            <a:extLst>
              <a:ext uri="{FF2B5EF4-FFF2-40B4-BE49-F238E27FC236}">
                <a16:creationId xmlns:a16="http://schemas.microsoft.com/office/drawing/2014/main" id="{DF51FD0D-A168-4266-B958-0CC2FBD49297}"/>
              </a:ext>
            </a:extLst>
          </p:cNvPr>
          <p:cNvSpPr>
            <a:spLocks noGrp="1"/>
          </p:cNvSpPr>
          <p:nvPr>
            <p:ph idx="1"/>
          </p:nvPr>
        </p:nvSpPr>
        <p:spPr>
          <a:xfrm>
            <a:off x="686516" y="1074702"/>
            <a:ext cx="11172950" cy="5778551"/>
          </a:xfrm>
        </p:spPr>
        <p:txBody>
          <a:bodyPr>
            <a:noAutofit/>
          </a:bodyPr>
          <a:lstStyle/>
          <a:p>
            <a:pPr marL="0" indent="0">
              <a:buNone/>
            </a:pPr>
            <a:r>
              <a:rPr lang="en-ID" sz="3200">
                <a:solidFill>
                  <a:srgbClr val="FFFF00"/>
                </a:solidFill>
                <a:latin typeface="Calibri" panose="020F0502020204030204" pitchFamily="34" charset="0"/>
              </a:rPr>
              <a:t>Identifikasi peluang Big Data untuk masalah masalah bisnis</a:t>
            </a:r>
            <a:endParaRPr lang="en-US" sz="3200" b="0" i="0" u="none" strike="noStrike" baseline="0">
              <a:solidFill>
                <a:srgbClr val="FFFF00"/>
              </a:solidFill>
              <a:latin typeface="Calibri" panose="020F0502020204030204" pitchFamily="34" charset="0"/>
            </a:endParaRPr>
          </a:p>
          <a:p>
            <a:r>
              <a:rPr lang="en-ID" sz="2400" b="0" i="0">
                <a:solidFill>
                  <a:schemeClr val="tx1"/>
                </a:solidFill>
                <a:effectLst/>
                <a:latin typeface="Lato" panose="020F0502020204030203" pitchFamily="34" charset="0"/>
              </a:rPr>
              <a:t>Mendeteksi dan Mencegah Penipuan</a:t>
            </a:r>
          </a:p>
          <a:p>
            <a:pPr marL="457200" indent="0">
              <a:buNone/>
            </a:pPr>
            <a:r>
              <a:rPr lang="en-ID" sz="2000" b="0" i="0">
                <a:solidFill>
                  <a:schemeClr val="tx1"/>
                </a:solidFill>
                <a:effectLst/>
                <a:latin typeface="Lato" panose="020F0502020204030203" pitchFamily="34" charset="0"/>
              </a:rPr>
              <a:t>Analisis Big Data dengan machine learning dapat mencegah penipuan dan bisa mendeteksi aktivitas berbau kriminal. Analisis ini juga mampu mencegah hal-hal yang palsu. Contoh banyak bank yang bisa menyimpan semua daftar riwayat yang mereka miliki sehingga bisa mendeteksi kecurangan lebih baik</a:t>
            </a:r>
          </a:p>
          <a:p>
            <a:r>
              <a:rPr lang="en-ID" sz="2400" b="0" i="0">
                <a:solidFill>
                  <a:schemeClr val="tx1"/>
                </a:solidFill>
                <a:effectLst/>
                <a:latin typeface="Lato" panose="020F0502020204030203" pitchFamily="34" charset="0"/>
              </a:rPr>
              <a:t>Sentiment Analysis</a:t>
            </a:r>
          </a:p>
          <a:p>
            <a:pPr marL="349250" indent="0">
              <a:buNone/>
            </a:pPr>
            <a:r>
              <a:rPr lang="en-ID" sz="2000" b="0" i="0">
                <a:solidFill>
                  <a:schemeClr val="tx1"/>
                </a:solidFill>
                <a:effectLst/>
                <a:latin typeface="Lato" panose="020F0502020204030203" pitchFamily="34" charset="0"/>
              </a:rPr>
              <a:t>perusahaan bisnis Anda tahu seperti apa konsumen emotions saat melakukan interaksi dengan bisnis Anda.  Anda bisa menggunakan hal ini untuk bisa meningkatkan kepuasan pelanggan. Big Data ini kan digunakan untuk menganalisis perasaan pelanggan kemudian memberikan gambaran perasaan yang jelas</a:t>
            </a:r>
          </a:p>
          <a:p>
            <a:r>
              <a:rPr lang="en-ID" sz="2000">
                <a:solidFill>
                  <a:schemeClr val="tx1"/>
                </a:solidFill>
                <a:latin typeface="Lato" panose="020F0502020204030203" pitchFamily="34" charset="0"/>
              </a:rPr>
              <a:t>Recommendation Engines</a:t>
            </a:r>
          </a:p>
          <a:p>
            <a:pPr marL="349250" indent="0">
              <a:buNone/>
            </a:pPr>
            <a:r>
              <a:rPr lang="en-ID" sz="2000" b="0" i="0">
                <a:solidFill>
                  <a:schemeClr val="tx1"/>
                </a:solidFill>
                <a:effectLst/>
                <a:latin typeface="Lato" panose="020F0502020204030203" pitchFamily="34" charset="0"/>
              </a:rPr>
              <a:t>bisnis menggunakan engines yang direkomendasikan.  Industri bisnis dapat mengambil keuntungan dari Big Data melalui cara ini untuk meminimalkan kehilangan pelanggan dan mungkin bisa akan kehilangan peluang dalam penjualan</a:t>
            </a:r>
            <a:endParaRPr lang="en-ID" sz="2000">
              <a:solidFill>
                <a:schemeClr val="tx1"/>
              </a:solidFill>
            </a:endParaRPr>
          </a:p>
        </p:txBody>
      </p:sp>
      <p:sp>
        <p:nvSpPr>
          <p:cNvPr id="62" name="Content Placeholder 3">
            <a:extLst>
              <a:ext uri="{FF2B5EF4-FFF2-40B4-BE49-F238E27FC236}">
                <a16:creationId xmlns:a16="http://schemas.microsoft.com/office/drawing/2014/main" id="{CA705E5B-49F5-4C0C-ACE4-C02C95EDBFA7}"/>
              </a:ext>
            </a:extLst>
          </p:cNvPr>
          <p:cNvSpPr txBox="1">
            <a:spLocks/>
          </p:cNvSpPr>
          <p:nvPr/>
        </p:nvSpPr>
        <p:spPr>
          <a:xfrm>
            <a:off x="922561" y="1977751"/>
            <a:ext cx="11172950" cy="47466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n-ID" sz="2000">
              <a:solidFill>
                <a:schemeClr val="tx1"/>
              </a:solidFill>
            </a:endParaRPr>
          </a:p>
        </p:txBody>
      </p:sp>
    </p:spTree>
    <p:extLst>
      <p:ext uri="{BB962C8B-B14F-4D97-AF65-F5344CB8AC3E}">
        <p14:creationId xmlns:p14="http://schemas.microsoft.com/office/powerpoint/2010/main" val="293052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985210" y="305705"/>
            <a:ext cx="8911687" cy="1280890"/>
          </a:xfrm>
        </p:spPr>
        <p:txBody>
          <a:bodyPr>
            <a:normAutofit/>
          </a:bodyPr>
          <a:lstStyle/>
          <a:p>
            <a:pPr algn="l"/>
            <a:r>
              <a:rPr lang="en-ID" b="0" i="0">
                <a:solidFill>
                  <a:srgbClr val="FFFF00"/>
                </a:solidFill>
                <a:effectLst/>
                <a:latin typeface="Roboto" panose="02000000000000000000" pitchFamily="2" charset="0"/>
              </a:rPr>
              <a:t>Tantangan Pengelolaan Big Data</a:t>
            </a:r>
          </a:p>
        </p:txBody>
      </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extLst>
              <p:ext uri="{D42A27DB-BD31-4B8C-83A1-F6EECF244321}">
                <p14:modId xmlns:p14="http://schemas.microsoft.com/office/powerpoint/2010/main" val="1955667953"/>
              </p:ext>
            </p:extLst>
          </p:nvPr>
        </p:nvGraphicFramePr>
        <p:xfrm>
          <a:off x="2724539" y="2133600"/>
          <a:ext cx="4833257"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Digital Numbers">
            <a:extLst>
              <a:ext uri="{FF2B5EF4-FFF2-40B4-BE49-F238E27FC236}">
                <a16:creationId xmlns:a16="http://schemas.microsoft.com/office/drawing/2014/main" id="{ACDBC5CF-E205-4156-97B3-8E1F6C7A2D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189" r="9642" b="1"/>
          <a:stretch/>
        </p:blipFill>
        <p:spPr>
          <a:xfrm>
            <a:off x="180474" y="1108909"/>
            <a:ext cx="12011525" cy="5676901"/>
          </a:xfrm>
          <a:prstGeom prst="rect">
            <a:avLst/>
          </a:prstGeom>
        </p:spPr>
      </p:pic>
      <p:sp>
        <p:nvSpPr>
          <p:cNvPr id="4" name="Rectangle 3">
            <a:extLst>
              <a:ext uri="{FF2B5EF4-FFF2-40B4-BE49-F238E27FC236}">
                <a16:creationId xmlns:a16="http://schemas.microsoft.com/office/drawing/2014/main" id="{E28C5CAA-DDE8-4459-95B1-1CA4E8B22F3A}"/>
              </a:ext>
            </a:extLst>
          </p:cNvPr>
          <p:cNvSpPr/>
          <p:nvPr/>
        </p:nvSpPr>
        <p:spPr>
          <a:xfrm>
            <a:off x="401350" y="1225666"/>
            <a:ext cx="11610176" cy="5443386"/>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65CA4F08-BB38-4F5C-93C6-6EBB9463585A}"/>
              </a:ext>
            </a:extLst>
          </p:cNvPr>
          <p:cNvSpPr txBox="1"/>
          <p:nvPr/>
        </p:nvSpPr>
        <p:spPr>
          <a:xfrm>
            <a:off x="553453" y="1531658"/>
            <a:ext cx="11369842" cy="4339650"/>
          </a:xfrm>
          <a:prstGeom prst="rect">
            <a:avLst/>
          </a:prstGeom>
          <a:noFill/>
        </p:spPr>
        <p:txBody>
          <a:bodyPr wrap="square" rtlCol="0">
            <a:spAutoFit/>
          </a:bodyPr>
          <a:lstStyle/>
          <a:p>
            <a:pPr marL="285750" indent="-285750">
              <a:buFont typeface="Arial" panose="020B0604020202020204" pitchFamily="34" charset="0"/>
              <a:buChar char="•"/>
            </a:pPr>
            <a:r>
              <a:rPr lang="en-ID" sz="2400" b="0" i="0">
                <a:solidFill>
                  <a:srgbClr val="FFFF00"/>
                </a:solidFill>
                <a:effectLst/>
                <a:latin typeface="Open Sans" panose="020B0606030504020204" pitchFamily="34" charset="0"/>
              </a:rPr>
              <a:t>Data diproduksi setiap menitnya yang berasal dari transaksi bisnis, pelanggan dan mitra bisnis</a:t>
            </a:r>
          </a:p>
          <a:p>
            <a:pPr marL="285750" indent="-285750">
              <a:buFont typeface="Arial" panose="020B0604020202020204" pitchFamily="34" charset="0"/>
              <a:buChar char="•"/>
            </a:pPr>
            <a:r>
              <a:rPr lang="en-ID" sz="2400">
                <a:solidFill>
                  <a:srgbClr val="FFFF00"/>
                </a:solidFill>
                <a:latin typeface="Open Sans" panose="020B0606030504020204" pitchFamily="34" charset="0"/>
              </a:rPr>
              <a:t>Masih banyak tantangan dalam pengelolaan big data pada perusahaan diantaranya:</a:t>
            </a:r>
          </a:p>
          <a:p>
            <a:pPr marL="285750" indent="-285750">
              <a:buFont typeface="Arial" panose="020B0604020202020204" pitchFamily="34" charset="0"/>
              <a:buChar char="•"/>
            </a:pPr>
            <a:endParaRPr lang="en-ID" sz="2400">
              <a:solidFill>
                <a:srgbClr val="FFFF00"/>
              </a:solidFill>
              <a:latin typeface="Open Sans" panose="020B0606030504020204" pitchFamily="34" charset="0"/>
            </a:endParaRPr>
          </a:p>
          <a:p>
            <a:pPr marL="800100" lvl="1" indent="-342900">
              <a:buFont typeface="+mj-lt"/>
              <a:buAutoNum type="arabicPeriod"/>
            </a:pPr>
            <a:r>
              <a:rPr lang="en-ID" sz="2400" b="0" i="0">
                <a:effectLst/>
                <a:latin typeface="Roboto" panose="02000000000000000000" pitchFamily="2" charset="0"/>
              </a:rPr>
              <a:t>Berbagai Sumber Data yang tersimpan dalam platform yang berbeda-beda</a:t>
            </a:r>
          </a:p>
          <a:p>
            <a:pPr marL="800100" lvl="1" indent="-342900">
              <a:buFont typeface="+mj-lt"/>
              <a:buAutoNum type="arabicPeriod"/>
            </a:pPr>
            <a:r>
              <a:rPr lang="en-ID" sz="2400" b="0" i="0">
                <a:effectLst/>
                <a:latin typeface="Roboto" panose="02000000000000000000" pitchFamily="2" charset="0"/>
              </a:rPr>
              <a:t>Mengklasifikasikan data yang berkualitas</a:t>
            </a:r>
          </a:p>
          <a:p>
            <a:pPr marL="800100" lvl="1" indent="-342900">
              <a:buFont typeface="+mj-lt"/>
              <a:buAutoNum type="arabicPeriod"/>
            </a:pPr>
            <a:r>
              <a:rPr lang="en-ID" sz="2400" b="0" i="0">
                <a:effectLst/>
                <a:latin typeface="Roboto" panose="02000000000000000000" pitchFamily="2" charset="0"/>
              </a:rPr>
              <a:t>Kurangnya jumlah karyawan yang memiliki kemampuan menganalisa data</a:t>
            </a:r>
          </a:p>
          <a:p>
            <a:pPr marL="800100" lvl="1" indent="-342900">
              <a:buFont typeface="+mj-lt"/>
              <a:buAutoNum type="arabicPeriod"/>
            </a:pPr>
            <a:r>
              <a:rPr lang="en-ID" sz="2400" b="0" i="0">
                <a:effectLst/>
                <a:latin typeface="Roboto" panose="02000000000000000000" pitchFamily="2" charset="0"/>
              </a:rPr>
              <a:t>Membutuhkan banyak biaya</a:t>
            </a:r>
          </a:p>
          <a:p>
            <a:pPr marL="800100" lvl="1" indent="-342900">
              <a:buFont typeface="+mj-lt"/>
              <a:buAutoNum type="arabicPeriod"/>
            </a:pPr>
            <a:r>
              <a:rPr lang="en-ID" sz="2400" b="0" i="0">
                <a:effectLst/>
                <a:latin typeface="Roboto" panose="02000000000000000000" pitchFamily="2" charset="0"/>
              </a:rPr>
              <a:t>Masalah skalabilitas</a:t>
            </a:r>
          </a:p>
          <a:p>
            <a:pPr marL="285750" indent="-285750">
              <a:buFont typeface="Arial" panose="020B0604020202020204" pitchFamily="34" charset="0"/>
              <a:buChar char="•"/>
            </a:pPr>
            <a:endParaRPr lang="en-ID" b="0" i="0">
              <a:solidFill>
                <a:srgbClr val="141414"/>
              </a:solidFill>
              <a:effectLst/>
              <a:latin typeface="Roboto" panose="02000000000000000000" pitchFamily="2" charset="0"/>
            </a:endParaRPr>
          </a:p>
          <a:p>
            <a:pPr marL="285750" indent="-285750">
              <a:buFont typeface="Arial" panose="020B0604020202020204" pitchFamily="34" charset="0"/>
              <a:buChar char="•"/>
            </a:pPr>
            <a:endParaRPr lang="en-ID">
              <a:solidFill>
                <a:srgbClr val="FFFF00"/>
              </a:solidFill>
            </a:endParaRPr>
          </a:p>
        </p:txBody>
      </p:sp>
    </p:spTree>
    <p:extLst>
      <p:ext uri="{BB962C8B-B14F-4D97-AF65-F5344CB8AC3E}">
        <p14:creationId xmlns:p14="http://schemas.microsoft.com/office/powerpoint/2010/main" val="149685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985210" y="305705"/>
            <a:ext cx="8911687" cy="1280890"/>
          </a:xfrm>
        </p:spPr>
        <p:txBody>
          <a:bodyPr>
            <a:normAutofit/>
          </a:bodyPr>
          <a:lstStyle/>
          <a:p>
            <a:pPr algn="l"/>
            <a:r>
              <a:rPr lang="en-ID" b="0" i="0">
                <a:solidFill>
                  <a:srgbClr val="FFFF00"/>
                </a:solidFill>
                <a:effectLst/>
                <a:latin typeface="Roboto" panose="02000000000000000000" pitchFamily="2" charset="0"/>
              </a:rPr>
              <a:t>Tantangan Pengelolaan Big Data</a:t>
            </a:r>
          </a:p>
        </p:txBody>
      </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nvPr>
        </p:nvGraphicFramePr>
        <p:xfrm>
          <a:off x="2724539" y="2133600"/>
          <a:ext cx="4833257"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Digital Numbers">
            <a:extLst>
              <a:ext uri="{FF2B5EF4-FFF2-40B4-BE49-F238E27FC236}">
                <a16:creationId xmlns:a16="http://schemas.microsoft.com/office/drawing/2014/main" id="{ACDBC5CF-E205-4156-97B3-8E1F6C7A2D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189" r="9642" b="1"/>
          <a:stretch/>
        </p:blipFill>
        <p:spPr>
          <a:xfrm>
            <a:off x="180474" y="1108909"/>
            <a:ext cx="12011525" cy="5676901"/>
          </a:xfrm>
          <a:prstGeom prst="rect">
            <a:avLst/>
          </a:prstGeom>
        </p:spPr>
      </p:pic>
      <p:sp>
        <p:nvSpPr>
          <p:cNvPr id="4" name="Rectangle 3">
            <a:extLst>
              <a:ext uri="{FF2B5EF4-FFF2-40B4-BE49-F238E27FC236}">
                <a16:creationId xmlns:a16="http://schemas.microsoft.com/office/drawing/2014/main" id="{E28C5CAA-DDE8-4459-95B1-1CA4E8B22F3A}"/>
              </a:ext>
            </a:extLst>
          </p:cNvPr>
          <p:cNvSpPr/>
          <p:nvPr/>
        </p:nvSpPr>
        <p:spPr>
          <a:xfrm>
            <a:off x="401350" y="1225666"/>
            <a:ext cx="11610176" cy="5443386"/>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65CA4F08-BB38-4F5C-93C6-6EBB9463585A}"/>
              </a:ext>
            </a:extLst>
          </p:cNvPr>
          <p:cNvSpPr txBox="1"/>
          <p:nvPr/>
        </p:nvSpPr>
        <p:spPr>
          <a:xfrm>
            <a:off x="553453" y="1531658"/>
            <a:ext cx="11369842" cy="4185761"/>
          </a:xfrm>
          <a:prstGeom prst="rect">
            <a:avLst/>
          </a:prstGeom>
          <a:noFill/>
        </p:spPr>
        <p:txBody>
          <a:bodyPr wrap="square" rtlCol="0">
            <a:spAutoFit/>
          </a:bodyPr>
          <a:lstStyle/>
          <a:p>
            <a:pPr marL="342900" lvl="1" indent="-342900">
              <a:buFont typeface="+mj-lt"/>
              <a:buAutoNum type="arabicPeriod"/>
            </a:pPr>
            <a:r>
              <a:rPr lang="en-ID" sz="2400" b="0" i="0">
                <a:effectLst/>
                <a:latin typeface="Roboto" panose="02000000000000000000" pitchFamily="2" charset="0"/>
              </a:rPr>
              <a:t>Berbagai Sumber Data yang tersimpan dalam platform yang berbeda-beda</a:t>
            </a:r>
          </a:p>
          <a:p>
            <a:pPr marL="342900" lvl="1" indent="-342900">
              <a:buFont typeface="+mj-lt"/>
              <a:buAutoNum type="arabicPeriod"/>
            </a:pPr>
            <a:endParaRPr lang="en-ID" sz="2400" b="0" i="0">
              <a:effectLst/>
              <a:latin typeface="Roboto" panose="02000000000000000000" pitchFamily="2" charset="0"/>
            </a:endParaRPr>
          </a:p>
          <a:p>
            <a:pPr marL="685800" indent="-285750">
              <a:buFont typeface="Arial" panose="020B0604020202020204" pitchFamily="34" charset="0"/>
              <a:buChar char="•"/>
            </a:pPr>
            <a:r>
              <a:rPr lang="en-ID" sz="2000" b="0" i="0">
                <a:effectLst/>
                <a:latin typeface="Open Sans" panose="020B0606030504020204" pitchFamily="34" charset="0"/>
              </a:rPr>
              <a:t>Data yang diterima tersimpan di platform yang berbeda – berdasarkan jenis data dan asal sumbernya menimbulkan masalah saat proses penarikan dan analisa data.</a:t>
            </a:r>
          </a:p>
          <a:p>
            <a:pPr marL="685800" indent="-285750">
              <a:buFont typeface="Arial" panose="020B0604020202020204" pitchFamily="34" charset="0"/>
              <a:buChar char="•"/>
            </a:pPr>
            <a:r>
              <a:rPr lang="en-ID" sz="2000" b="0" i="0">
                <a:effectLst/>
                <a:latin typeface="Open Sans" panose="020B0606030504020204" pitchFamily="34" charset="0"/>
              </a:rPr>
              <a:t>Hasil analisa data akan cenderung tidak efektif karena kelengkapan dan akurasinya perlu dipertanyakan</a:t>
            </a:r>
            <a:endParaRPr lang="en-ID" sz="2000">
              <a:latin typeface="Open Sans" panose="020B0606030504020204" pitchFamily="34" charset="0"/>
            </a:endParaRPr>
          </a:p>
          <a:p>
            <a:pPr marL="685800" indent="-285750">
              <a:buFont typeface="Arial" panose="020B0604020202020204" pitchFamily="34" charset="0"/>
              <a:buChar char="•"/>
            </a:pPr>
            <a:r>
              <a:rPr lang="en-ID" sz="2000" b="0" i="0">
                <a:effectLst/>
                <a:latin typeface="Open Sans" panose="020B0606030504020204" pitchFamily="34" charset="0"/>
              </a:rPr>
              <a:t>Menggabungkan data dari berbagai sumber secara manual akan sangat menghabiskan banyak waktu</a:t>
            </a:r>
          </a:p>
          <a:p>
            <a:pPr marL="685800" indent="-285750">
              <a:buFont typeface="Arial" panose="020B0604020202020204" pitchFamily="34" charset="0"/>
              <a:buChar char="•"/>
            </a:pPr>
            <a:r>
              <a:rPr lang="en-ID" sz="2000" b="0" i="0">
                <a:effectLst/>
                <a:latin typeface="Open Sans" panose="020B0606030504020204" pitchFamily="34" charset="0"/>
              </a:rPr>
              <a:t>Membatasi penglihatan karyawan terhadap “</a:t>
            </a:r>
            <a:r>
              <a:rPr lang="en-ID" sz="2000" b="0" i="1">
                <a:effectLst/>
                <a:latin typeface="Open Sans" panose="020B0606030504020204" pitchFamily="34" charset="0"/>
              </a:rPr>
              <a:t>insight</a:t>
            </a:r>
            <a:r>
              <a:rPr lang="en-ID" sz="2000" b="0" i="0">
                <a:effectLst/>
                <a:latin typeface="Open Sans" panose="020B0606030504020204" pitchFamily="34" charset="0"/>
              </a:rPr>
              <a:t>” yang seharusnya dapat terlihat dengan mudah</a:t>
            </a:r>
            <a:endParaRPr lang="en-ID" sz="2000">
              <a:latin typeface="Open Sans" panose="020B0606030504020204" pitchFamily="34" charset="0"/>
            </a:endParaRPr>
          </a:p>
          <a:p>
            <a:pPr marL="685800" indent="-285750">
              <a:buFont typeface="Arial" panose="020B0604020202020204" pitchFamily="34" charset="0"/>
              <a:buChar char="•"/>
            </a:pPr>
            <a:r>
              <a:rPr lang="en-ID" sz="2000" b="0" i="0">
                <a:effectLst/>
                <a:latin typeface="Open Sans" panose="020B0606030504020204" pitchFamily="34" charset="0"/>
              </a:rPr>
              <a:t>Menggunakan platform </a:t>
            </a:r>
            <a:r>
              <a:rPr lang="en-ID" sz="2000" b="0" i="1">
                <a:effectLst/>
                <a:latin typeface="Open Sans" panose="020B0606030504020204" pitchFamily="34" charset="0"/>
              </a:rPr>
              <a:t>big data analytics</a:t>
            </a:r>
            <a:r>
              <a:rPr lang="en-ID" sz="2000" b="0" i="0">
                <a:effectLst/>
                <a:latin typeface="Open Sans" panose="020B0606030504020204" pitchFamily="34" charset="0"/>
              </a:rPr>
              <a:t> yang komprehensif dan mampu memusatkan data dalam satu lokasi terpusat apa pun jenis data dan dari mana sumbernya.</a:t>
            </a:r>
            <a:endParaRPr lang="en-ID" sz="2000" b="0" i="0">
              <a:effectLst/>
              <a:latin typeface="Roboto" panose="02000000000000000000" pitchFamily="2" charset="0"/>
            </a:endParaRPr>
          </a:p>
          <a:p>
            <a:pPr marL="285750" indent="-285750">
              <a:buFont typeface="Arial" panose="020B0604020202020204" pitchFamily="34" charset="0"/>
              <a:buChar char="•"/>
            </a:pPr>
            <a:endParaRPr lang="en-ID">
              <a:solidFill>
                <a:srgbClr val="FFFF00"/>
              </a:solidFill>
            </a:endParaRPr>
          </a:p>
        </p:txBody>
      </p:sp>
    </p:spTree>
    <p:extLst>
      <p:ext uri="{BB962C8B-B14F-4D97-AF65-F5344CB8AC3E}">
        <p14:creationId xmlns:p14="http://schemas.microsoft.com/office/powerpoint/2010/main" val="27426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1985210" y="305705"/>
            <a:ext cx="8911687" cy="1280890"/>
          </a:xfrm>
        </p:spPr>
        <p:txBody>
          <a:bodyPr>
            <a:normAutofit/>
          </a:bodyPr>
          <a:lstStyle/>
          <a:p>
            <a:pPr algn="l"/>
            <a:r>
              <a:rPr lang="en-ID" b="0" i="0">
                <a:solidFill>
                  <a:srgbClr val="FFFF00"/>
                </a:solidFill>
                <a:effectLst/>
                <a:latin typeface="Roboto" panose="02000000000000000000" pitchFamily="2" charset="0"/>
              </a:rPr>
              <a:t>Tantangan Pengelolaan Big Data</a:t>
            </a:r>
          </a:p>
        </p:txBody>
      </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nvPr>
        </p:nvGraphicFramePr>
        <p:xfrm>
          <a:off x="2724539" y="2133600"/>
          <a:ext cx="4833257"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Digital Numbers">
            <a:extLst>
              <a:ext uri="{FF2B5EF4-FFF2-40B4-BE49-F238E27FC236}">
                <a16:creationId xmlns:a16="http://schemas.microsoft.com/office/drawing/2014/main" id="{ACDBC5CF-E205-4156-97B3-8E1F6C7A2D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189" r="9642" b="1"/>
          <a:stretch/>
        </p:blipFill>
        <p:spPr>
          <a:xfrm>
            <a:off x="180474" y="1108909"/>
            <a:ext cx="12011525" cy="5676901"/>
          </a:xfrm>
          <a:prstGeom prst="rect">
            <a:avLst/>
          </a:prstGeom>
        </p:spPr>
      </p:pic>
      <p:sp>
        <p:nvSpPr>
          <p:cNvPr id="4" name="Rectangle 3">
            <a:extLst>
              <a:ext uri="{FF2B5EF4-FFF2-40B4-BE49-F238E27FC236}">
                <a16:creationId xmlns:a16="http://schemas.microsoft.com/office/drawing/2014/main" id="{E28C5CAA-DDE8-4459-95B1-1CA4E8B22F3A}"/>
              </a:ext>
            </a:extLst>
          </p:cNvPr>
          <p:cNvSpPr/>
          <p:nvPr/>
        </p:nvSpPr>
        <p:spPr>
          <a:xfrm>
            <a:off x="401350" y="1225666"/>
            <a:ext cx="11610176" cy="5443386"/>
          </a:xfrm>
          <a:prstGeom prst="rect">
            <a:avLst/>
          </a:prstGeom>
          <a:solidFill>
            <a:srgbClr val="1A3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65CA4F08-BB38-4F5C-93C6-6EBB9463585A}"/>
              </a:ext>
            </a:extLst>
          </p:cNvPr>
          <p:cNvSpPr txBox="1"/>
          <p:nvPr/>
        </p:nvSpPr>
        <p:spPr>
          <a:xfrm>
            <a:off x="521517" y="1310563"/>
            <a:ext cx="11369842" cy="5109091"/>
          </a:xfrm>
          <a:prstGeom prst="rect">
            <a:avLst/>
          </a:prstGeom>
          <a:noFill/>
        </p:spPr>
        <p:txBody>
          <a:bodyPr wrap="square" rtlCol="0">
            <a:spAutoFit/>
          </a:bodyPr>
          <a:lstStyle/>
          <a:p>
            <a:pPr lvl="1" indent="-457200">
              <a:buFont typeface="+mj-lt"/>
              <a:buAutoNum type="arabicPeriod" startAt="2"/>
            </a:pPr>
            <a:r>
              <a:rPr lang="en-ID" sz="2400" b="0" i="0">
                <a:effectLst/>
                <a:latin typeface="Roboto" panose="02000000000000000000" pitchFamily="2" charset="0"/>
              </a:rPr>
              <a:t>Mengklasifikasikan data yang berkualitas</a:t>
            </a:r>
          </a:p>
          <a:p>
            <a:pPr marL="342900" lvl="1" indent="-342900">
              <a:buFont typeface="+mj-lt"/>
              <a:buAutoNum type="arabicPeriod" startAt="2"/>
            </a:pPr>
            <a:endParaRPr lang="en-ID" sz="2400" b="0" i="0">
              <a:effectLst/>
              <a:latin typeface="Roboto" panose="02000000000000000000" pitchFamily="2" charset="0"/>
            </a:endParaRPr>
          </a:p>
          <a:p>
            <a:pPr marL="685800" indent="-285750">
              <a:buFont typeface="Arial" panose="020B0604020202020204" pitchFamily="34" charset="0"/>
              <a:buChar char="•"/>
            </a:pPr>
            <a:r>
              <a:rPr lang="en-ID" sz="2000" b="0" i="0">
                <a:effectLst/>
                <a:latin typeface="Open Sans" panose="020B0606030504020204" pitchFamily="34" charset="0"/>
              </a:rPr>
              <a:t>Banyaknya data yang dimiliki akan sulit untuk mengklasifikasikan data yang berkualitas.</a:t>
            </a:r>
          </a:p>
          <a:p>
            <a:pPr marL="685800" indent="-285750">
              <a:buFont typeface="Arial" panose="020B0604020202020204" pitchFamily="34" charset="0"/>
              <a:buChar char="•"/>
            </a:pPr>
            <a:r>
              <a:rPr lang="en-ID" sz="2000" b="0" i="0">
                <a:effectLst/>
                <a:latin typeface="Open Sans" panose="020B0606030504020204" pitchFamily="34" charset="0"/>
              </a:rPr>
              <a:t>Proses analisa tidak fokus pada data yang benar-benar memiliki </a:t>
            </a:r>
            <a:r>
              <a:rPr lang="en-ID" sz="2000" b="0" i="1">
                <a:effectLst/>
                <a:latin typeface="Open Sans" panose="020B0606030504020204" pitchFamily="34" charset="0"/>
              </a:rPr>
              <a:t>value</a:t>
            </a:r>
            <a:r>
              <a:rPr lang="en-ID" sz="2000" b="0" i="0">
                <a:effectLst/>
                <a:latin typeface="Open Sans" panose="020B0606030504020204" pitchFamily="34" charset="0"/>
              </a:rPr>
              <a:t> untuk kemajuan bisnis perusahaan</a:t>
            </a:r>
            <a:endParaRPr lang="en-ID" sz="2000">
              <a:latin typeface="Open Sans" panose="020B0606030504020204" pitchFamily="34" charset="0"/>
            </a:endParaRPr>
          </a:p>
          <a:p>
            <a:pPr marL="685800" indent="-285750">
              <a:buFont typeface="Arial" panose="020B0604020202020204" pitchFamily="34" charset="0"/>
              <a:buChar char="•"/>
            </a:pPr>
            <a:r>
              <a:rPr lang="en-ID" sz="2000" b="0" i="0">
                <a:effectLst/>
                <a:latin typeface="Open Sans" panose="020B0606030504020204" pitchFamily="34" charset="0"/>
              </a:rPr>
              <a:t>Karyawan harus mengklasifikan data yang berkualitas secara manual</a:t>
            </a:r>
          </a:p>
          <a:p>
            <a:pPr marL="685800" indent="-285750">
              <a:buFont typeface="Arial" panose="020B0604020202020204" pitchFamily="34" charset="0"/>
              <a:buChar char="•"/>
            </a:pPr>
            <a:r>
              <a:rPr lang="nn-NO" sz="2000" b="0" i="0">
                <a:effectLst/>
                <a:latin typeface="Open Sans" panose="020B0606030504020204" pitchFamily="34" charset="0"/>
              </a:rPr>
              <a:t>Tidak mendapatkan data </a:t>
            </a:r>
            <a:r>
              <a:rPr lang="nn-NO" sz="2000" b="0" i="1">
                <a:effectLst/>
                <a:latin typeface="Open Sans" panose="020B0606030504020204" pitchFamily="34" charset="0"/>
              </a:rPr>
              <a:t>real-time</a:t>
            </a:r>
            <a:r>
              <a:rPr lang="nn-NO" sz="2000" b="0" i="0">
                <a:effectLst/>
                <a:latin typeface="Open Sans" panose="020B0606030504020204" pitchFamily="34" charset="0"/>
              </a:rPr>
              <a:t> untuk menemukan tren terkini</a:t>
            </a:r>
          </a:p>
          <a:p>
            <a:pPr marL="685800" indent="-285750">
              <a:buFont typeface="Arial" panose="020B0604020202020204" pitchFamily="34" charset="0"/>
              <a:buChar char="•"/>
            </a:pPr>
            <a:r>
              <a:rPr lang="en-ID" sz="2000" b="0" i="0">
                <a:effectLst/>
                <a:latin typeface="Open Sans" panose="020B0606030504020204" pitchFamily="34" charset="0"/>
              </a:rPr>
              <a:t>Data yang tidak </a:t>
            </a:r>
            <a:r>
              <a:rPr lang="en-ID" sz="2000" b="0" i="1">
                <a:effectLst/>
                <a:latin typeface="Open Sans" panose="020B0606030504020204" pitchFamily="34" charset="0"/>
              </a:rPr>
              <a:t>real-time</a:t>
            </a:r>
            <a:r>
              <a:rPr lang="en-ID" sz="2000" b="0" i="0">
                <a:effectLst/>
                <a:latin typeface="Open Sans" panose="020B0606030504020204" pitchFamily="34" charset="0"/>
              </a:rPr>
              <a:t> akan membawa banyak dampak negatif yang signifikan terhadap kualitas keputusan yang diambil berdasarkan data yang tersedia atau yang biasa disebut </a:t>
            </a:r>
            <a:r>
              <a:rPr lang="en-ID" sz="2000" b="0" i="1">
                <a:effectLst/>
                <a:latin typeface="Open Sans" panose="020B0606030504020204" pitchFamily="34" charset="0"/>
              </a:rPr>
              <a:t>data-driven decision</a:t>
            </a:r>
            <a:r>
              <a:rPr lang="en-ID" sz="2000" b="0" i="0">
                <a:effectLst/>
                <a:latin typeface="Open Sans" panose="020B0606030504020204" pitchFamily="34" charset="0"/>
              </a:rPr>
              <a:t>.</a:t>
            </a:r>
          </a:p>
          <a:p>
            <a:pPr marL="685800" indent="-285750">
              <a:buFont typeface="Arial" panose="020B0604020202020204" pitchFamily="34" charset="0"/>
              <a:buChar char="•"/>
            </a:pPr>
            <a:r>
              <a:rPr lang="en-ID" sz="2000" b="0" i="0">
                <a:effectLst/>
                <a:latin typeface="Open Sans" panose="020B0606030504020204" pitchFamily="34" charset="0"/>
              </a:rPr>
              <a:t>Kemampuan </a:t>
            </a:r>
            <a:r>
              <a:rPr lang="en-ID" sz="2000" b="0" i="1">
                <a:effectLst/>
                <a:latin typeface="Open Sans" panose="020B0606030504020204" pitchFamily="34" charset="0"/>
              </a:rPr>
              <a:t>artificial intelligence</a:t>
            </a:r>
            <a:r>
              <a:rPr lang="en-ID" sz="2000" b="0" i="0">
                <a:effectLst/>
                <a:latin typeface="Open Sans" panose="020B0606030504020204" pitchFamily="34" charset="0"/>
              </a:rPr>
              <a:t> (AI) dan </a:t>
            </a:r>
            <a:r>
              <a:rPr lang="en-ID" sz="2000" b="0" i="1">
                <a:effectLst/>
                <a:latin typeface="Open Sans" panose="020B0606030504020204" pitchFamily="34" charset="0"/>
              </a:rPr>
              <a:t>machine learning</a:t>
            </a:r>
            <a:r>
              <a:rPr lang="en-ID" sz="2000" b="0" i="0">
                <a:effectLst/>
                <a:latin typeface="Open Sans" panose="020B0606030504020204" pitchFamily="34" charset="0"/>
              </a:rPr>
              <a:t> akan membantu perusahaan mengatasi tantangan pengelolaan big data ini</a:t>
            </a:r>
            <a:endParaRPr lang="en-ID" sz="2000">
              <a:latin typeface="Open Sans" panose="020B0606030504020204" pitchFamily="34" charset="0"/>
            </a:endParaRPr>
          </a:p>
          <a:p>
            <a:pPr marL="685800" indent="-285750">
              <a:buFont typeface="Arial" panose="020B0604020202020204" pitchFamily="34" charset="0"/>
              <a:buChar char="•"/>
            </a:pPr>
            <a:r>
              <a:rPr lang="en-ID" sz="2000" b="0" i="0">
                <a:effectLst/>
                <a:latin typeface="Open Sans" panose="020B0606030504020204" pitchFamily="34" charset="0"/>
              </a:rPr>
              <a:t>dapat membantu karyawan mengklasifikasikan data yang berkualitas untuk dianalisa secara otomatis, sehingga hasil analisa dapat lebih baik, cepat, akurat dan sesuai dengan tren yang sedang </a:t>
            </a:r>
            <a:r>
              <a:rPr lang="en-ID" sz="2000" b="0" i="1">
                <a:effectLst/>
                <a:latin typeface="Open Sans" panose="020B0606030504020204" pitchFamily="34" charset="0"/>
              </a:rPr>
              <a:t>happening</a:t>
            </a:r>
            <a:r>
              <a:rPr lang="en-ID" sz="2000" b="0" i="0">
                <a:effectLst/>
                <a:latin typeface="Open Sans" panose="020B0606030504020204" pitchFamily="34" charset="0"/>
              </a:rPr>
              <a:t>.</a:t>
            </a:r>
            <a:endParaRPr lang="en-ID" sz="2000" b="0" i="0">
              <a:effectLst/>
              <a:latin typeface="Roboto" panose="02000000000000000000" pitchFamily="2" charset="0"/>
            </a:endParaRPr>
          </a:p>
          <a:p>
            <a:pPr marL="285750" indent="-285750">
              <a:buFont typeface="Arial" panose="020B0604020202020204" pitchFamily="34" charset="0"/>
              <a:buChar char="•"/>
            </a:pPr>
            <a:endParaRPr lang="en-ID">
              <a:solidFill>
                <a:srgbClr val="FFFF00"/>
              </a:solidFill>
            </a:endParaRPr>
          </a:p>
        </p:txBody>
      </p:sp>
    </p:spTree>
    <p:extLst>
      <p:ext uri="{BB962C8B-B14F-4D97-AF65-F5344CB8AC3E}">
        <p14:creationId xmlns:p14="http://schemas.microsoft.com/office/powerpoint/2010/main" val="42079124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C8EDA9-70CE-4A62-99FE-71B395D1BB0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42C7EEC-86F6-4CA7-805C-CB656E6A6356}">
  <ds:schemaRefs>
    <ds:schemaRef ds:uri="http://schemas.microsoft.com/sharepoint/v3/contenttype/forms"/>
  </ds:schemaRefs>
</ds:datastoreItem>
</file>

<file path=customXml/itemProps3.xml><?xml version="1.0" encoding="utf-8"?>
<ds:datastoreItem xmlns:ds="http://schemas.openxmlformats.org/officeDocument/2006/customXml" ds:itemID="{B8664C2C-082A-4164-A0C5-E616AB2A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Event design</Template>
  <TotalTime>338</TotalTime>
  <Words>1138</Words>
  <Application>Microsoft Office PowerPoint</Application>
  <PresentationFormat>Widescreen</PresentationFormat>
  <Paragraphs>131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Lato</vt:lpstr>
      <vt:lpstr>Open Sans</vt:lpstr>
      <vt:lpstr>Roboto</vt:lpstr>
      <vt:lpstr>Wingdings 3</vt:lpstr>
      <vt:lpstr>Wisp</vt:lpstr>
      <vt:lpstr>Tantangan Dan Peluang Big data</vt:lpstr>
      <vt:lpstr>Tantangan Dan Peluang Analisis Big Data</vt:lpstr>
      <vt:lpstr>Tantangan Dan Peluang Analisis Big Data</vt:lpstr>
      <vt:lpstr>Tantangan Dan Peluang Analisis Big Data</vt:lpstr>
      <vt:lpstr>Tantangan Dan Peluang Analisis Big Data</vt:lpstr>
      <vt:lpstr>Peluang Bisnis Analisis Big Data</vt:lpstr>
      <vt:lpstr>Tantangan Pengelolaan Big Data</vt:lpstr>
      <vt:lpstr>Tantangan Pengelolaan Big Data</vt:lpstr>
      <vt:lpstr>Tantangan Pengelolaan Big Data</vt:lpstr>
      <vt:lpstr>Tantangan Pengelolaan Big Data</vt:lpstr>
      <vt:lpstr>Tantangan Pengelolaan Big Data</vt:lpstr>
      <vt:lpstr>Tantangan Pengelolaan Big Data</vt:lpstr>
      <vt:lpstr>Tugas</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Tantangan Big data</dc:title>
  <dc:creator>deni</dc:creator>
  <cp:lastModifiedBy>deni</cp:lastModifiedBy>
  <cp:revision>10</cp:revision>
  <dcterms:created xsi:type="dcterms:W3CDTF">2021-12-22T09:19:44Z</dcterms:created>
  <dcterms:modified xsi:type="dcterms:W3CDTF">2021-12-22T14:58:25Z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