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258" r:id="rId6"/>
    <p:sldId id="257" r:id="rId7"/>
    <p:sldId id="260" r:id="rId8"/>
    <p:sldId id="313" r:id="rId9"/>
    <p:sldId id="314" r:id="rId10"/>
    <p:sldId id="315" r:id="rId11"/>
    <p:sldId id="286" r:id="rId12"/>
    <p:sldId id="305" r:id="rId13"/>
    <p:sldId id="316" r:id="rId14"/>
    <p:sldId id="317" r:id="rId15"/>
    <p:sldId id="290" r:id="rId16"/>
    <p:sldId id="318" r:id="rId17"/>
    <p:sldId id="319" r:id="rId18"/>
    <p:sldId id="320" r:id="rId19"/>
    <p:sldId id="321" r:id="rId20"/>
    <p:sldId id="322" r:id="rId21"/>
    <p:sldId id="323" r:id="rId22"/>
    <p:sldId id="324" r:id="rId23"/>
    <p:sldId id="325" r:id="rId24"/>
    <p:sldId id="326" r:id="rId25"/>
    <p:sldId id="327" r:id="rId26"/>
    <p:sldId id="312"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varScale="1">
        <p:scale>
          <a:sx n="82" d="100"/>
          <a:sy n="82" d="100"/>
        </p:scale>
        <p:origin x="126" y="23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9/16/2021</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9/16/2021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2567354" y="496824"/>
            <a:ext cx="9624646" cy="1243584"/>
          </a:xfrm>
        </p:spPr>
        <p:txBody>
          <a:bodyPr/>
          <a:lstStyle/>
          <a:p>
            <a:r>
              <a:rPr lang="en-ID">
                <a:solidFill>
                  <a:schemeClr val="bg1"/>
                </a:solidFill>
              </a:rPr>
              <a:t>Data Analytics Lifecycle</a:t>
            </a:r>
            <a:endParaRPr lang="en-US" dirty="0">
              <a:solidFill>
                <a:schemeClr val="bg1"/>
              </a:solidFill>
            </a:endParaRP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4021404" y="1740408"/>
            <a:ext cx="7077456" cy="868680"/>
          </a:xfrm>
        </p:spPr>
        <p:txBody>
          <a:bodyPr/>
          <a:lstStyle/>
          <a:p>
            <a:pPr marL="0" indent="0" algn="ctr">
              <a:buNone/>
            </a:pPr>
            <a:r>
              <a:rPr lang="en-US"/>
              <a:t>Pertemuan 2</a:t>
            </a:r>
            <a:endParaRPr lang="en-US" dirty="0"/>
          </a:p>
        </p:txBody>
      </p:sp>
      <p:pic>
        <p:nvPicPr>
          <p:cNvPr id="1026" name="Picture 2" descr="Mengenal peranan big data dan right data bagi bisnis">
            <a:extLst>
              <a:ext uri="{FF2B5EF4-FFF2-40B4-BE49-F238E27FC236}">
                <a16:creationId xmlns:a16="http://schemas.microsoft.com/office/drawing/2014/main" id="{8C976DAE-CA30-4583-93DE-A0123902B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404" y="2338416"/>
            <a:ext cx="7411491" cy="416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089270" y="177800"/>
            <a:ext cx="5334977" cy="535531"/>
          </a:xfrm>
        </p:spPr>
        <p:txBody>
          <a:bodyPr/>
          <a:lstStyle/>
          <a:p>
            <a:r>
              <a:rPr lang="en-ID"/>
              <a:t>Data Analytics Lifecycle</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101969"/>
            <a:ext cx="11669346" cy="5578231"/>
          </a:xfrm>
        </p:spPr>
        <p:txBody>
          <a:bodyPr>
            <a:normAutofit lnSpcReduction="10000"/>
          </a:bodyPr>
          <a:lstStyle/>
          <a:p>
            <a:pPr algn="l">
              <a:spcAft>
                <a:spcPts val="1200"/>
              </a:spcAft>
            </a:pPr>
            <a:r>
              <a:rPr lang="en-ID" sz="2900">
                <a:latin typeface="Calibri" panose="020F0502020204030204" pitchFamily="34" charset="0"/>
              </a:rPr>
              <a:t>Fase </a:t>
            </a:r>
            <a:r>
              <a:rPr lang="en-ID" sz="2800">
                <a:latin typeface="Calibri" panose="020F0502020204030204" pitchFamily="34" charset="0"/>
              </a:rPr>
              <a:t>3 Model planning :</a:t>
            </a:r>
          </a:p>
          <a:p>
            <a:pPr marL="234950" indent="0" algn="l">
              <a:spcAft>
                <a:spcPts val="1200"/>
              </a:spcAft>
              <a:buNone/>
            </a:pPr>
            <a:r>
              <a:rPr lang="en-ID" sz="3200">
                <a:latin typeface="MyriadPro-SemiboldSemiCn"/>
              </a:rPr>
              <a:t>P</a:t>
            </a:r>
            <a:r>
              <a:rPr lang="en-ID" sz="2900">
                <a:latin typeface="Calibri" panose="020F0502020204030204" pitchFamily="34" charset="0"/>
              </a:rPr>
              <a:t>erencanaan model, di mana tim menentukan metode,teknik, dan alur kerja yang ingin diikuti untuk fase pembuatan model berikutnya. Timmengeksplorasi data untuk belajar tentang hubungan antara variabel dan kemudian memilih kuncivariabel dan model yang paling cocok</a:t>
            </a:r>
          </a:p>
          <a:p>
            <a:pPr algn="l">
              <a:spcAft>
                <a:spcPts val="1200"/>
              </a:spcAft>
            </a:pPr>
            <a:r>
              <a:rPr lang="en-ID" sz="2900">
                <a:latin typeface="Calibri" panose="020F0502020204030204" pitchFamily="34" charset="0"/>
              </a:rPr>
              <a:t>Di Fase 4 </a:t>
            </a:r>
            <a:r>
              <a:rPr lang="en-ID" sz="2800" b="0" i="0" u="none" strike="noStrike" baseline="0">
                <a:latin typeface="MyriadPro-SemiboldSemiCn"/>
              </a:rPr>
              <a:t>Model building</a:t>
            </a:r>
            <a:r>
              <a:rPr lang="en-ID" sz="2800">
                <a:latin typeface="Calibri" panose="020F0502020204030204" pitchFamily="34" charset="0"/>
              </a:rPr>
              <a:t> :</a:t>
            </a:r>
            <a:r>
              <a:rPr lang="en-ID" sz="2900">
                <a:latin typeface="Calibri" panose="020F0502020204030204" pitchFamily="34" charset="0"/>
              </a:rPr>
              <a:t> </a:t>
            </a:r>
          </a:p>
          <a:p>
            <a:pPr marL="234950" indent="0" algn="l">
              <a:spcAft>
                <a:spcPts val="1200"/>
              </a:spcAft>
              <a:buNone/>
            </a:pPr>
            <a:r>
              <a:rPr lang="en-ID" sz="2900">
                <a:latin typeface="Calibri" panose="020F0502020204030204" pitchFamily="34" charset="0"/>
              </a:rPr>
              <a:t>Tim mengembangkan kumpulan data untuk pengujian, pelatihan, dan produksitujuan. Selain itu, pada fase ini tim membangun dan mengeksekusi model berdasarkan pekerjaandilakukan pada tahap perencanaan model. Tim juga mempertimbangkan apakah alat yang ada akan cukup untukmenjalankan model, atau jika itu akan membutuhkan lingkungan yang lebih kuat untuk mengeksekusi model dan alur kerja(misalnya, perangkat keras cepat dan pemrosesan paralel, jika berlaku).</a:t>
            </a:r>
          </a:p>
        </p:txBody>
      </p:sp>
    </p:spTree>
    <p:extLst>
      <p:ext uri="{BB962C8B-B14F-4D97-AF65-F5344CB8AC3E}">
        <p14:creationId xmlns:p14="http://schemas.microsoft.com/office/powerpoint/2010/main" val="195717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089270" y="177800"/>
            <a:ext cx="5334977" cy="535531"/>
          </a:xfrm>
        </p:spPr>
        <p:txBody>
          <a:bodyPr/>
          <a:lstStyle/>
          <a:p>
            <a:r>
              <a:rPr lang="en-ID"/>
              <a:t>Data Analytics Lifecycle</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11</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820615"/>
            <a:ext cx="11669346" cy="5859585"/>
          </a:xfrm>
        </p:spPr>
        <p:txBody>
          <a:bodyPr>
            <a:normAutofit/>
          </a:bodyPr>
          <a:lstStyle/>
          <a:p>
            <a:pPr algn="l">
              <a:spcAft>
                <a:spcPts val="1200"/>
              </a:spcAft>
            </a:pPr>
            <a:r>
              <a:rPr lang="en-ID" sz="3600">
                <a:latin typeface="Calibri" panose="020F0502020204030204" pitchFamily="34" charset="0"/>
              </a:rPr>
              <a:t>Fase 5 </a:t>
            </a:r>
            <a:r>
              <a:rPr lang="en-ID" sz="3200" b="0" i="0" u="none" strike="noStrike" baseline="0">
                <a:latin typeface="MyriadPro-SemiboldSemiCn"/>
              </a:rPr>
              <a:t>Communicate results </a:t>
            </a:r>
            <a:r>
              <a:rPr lang="en-ID" sz="2800">
                <a:latin typeface="Calibri" panose="020F0502020204030204" pitchFamily="34" charset="0"/>
              </a:rPr>
              <a:t>:</a:t>
            </a:r>
            <a:r>
              <a:rPr lang="en-ID" sz="2900">
                <a:latin typeface="Calibri" panose="020F0502020204030204" pitchFamily="34" charset="0"/>
              </a:rPr>
              <a:t> </a:t>
            </a:r>
          </a:p>
          <a:p>
            <a:pPr marL="234950" indent="0" algn="l">
              <a:spcAft>
                <a:spcPts val="1200"/>
              </a:spcAft>
              <a:buNone/>
            </a:pPr>
            <a:r>
              <a:rPr lang="en-ID" sz="2900">
                <a:latin typeface="Calibri" panose="020F0502020204030204" pitchFamily="34" charset="0"/>
              </a:rPr>
              <a:t>Tim, bekerja sama dengan pemangku kepentingan utama,menentukan apakah hasil proyek berhasil atau gagal berdasarkan kriteria yang dikembangkan dalamFase 1. Tim harus mengidentifikasi temuan utama, mengukur nilai bisnis, dan mengembangkan narasiuntuk meringkas dan menyampaikan temuan kepada pemangku kepentingan</a:t>
            </a:r>
          </a:p>
          <a:p>
            <a:pPr algn="l">
              <a:spcAft>
                <a:spcPts val="1200"/>
              </a:spcAft>
            </a:pPr>
            <a:r>
              <a:rPr lang="en-ID" sz="2900">
                <a:latin typeface="Calibri" panose="020F0502020204030204" pitchFamily="34" charset="0"/>
              </a:rPr>
              <a:t>Fase 6 </a:t>
            </a:r>
            <a:r>
              <a:rPr lang="en-ID" sz="2800" b="0" i="0" u="none" strike="noStrike" baseline="0">
                <a:latin typeface="MyriadPro-SemiboldSemiCn"/>
              </a:rPr>
              <a:t>Operationalize </a:t>
            </a:r>
            <a:r>
              <a:rPr lang="en-ID" sz="2800">
                <a:latin typeface="Calibri" panose="020F0502020204030204" pitchFamily="34" charset="0"/>
              </a:rPr>
              <a:t>: </a:t>
            </a:r>
          </a:p>
          <a:p>
            <a:pPr marL="234950" indent="0" algn="l">
              <a:spcAft>
                <a:spcPts val="1200"/>
              </a:spcAft>
              <a:buNone/>
            </a:pPr>
            <a:r>
              <a:rPr lang="en-ID" sz="2900">
                <a:latin typeface="Calibri" panose="020F0502020204030204" pitchFamily="34" charset="0"/>
              </a:rPr>
              <a:t>Tim menyampaikan laporan akhir, pengarahan, kode, dan teknisdokumen. Selain itu, tim dapat menjalankan proyek percontohan untuk mengimplementasikan model dalam produksilingkungan.</a:t>
            </a:r>
          </a:p>
        </p:txBody>
      </p:sp>
    </p:spTree>
    <p:extLst>
      <p:ext uri="{BB962C8B-B14F-4D97-AF65-F5344CB8AC3E}">
        <p14:creationId xmlns:p14="http://schemas.microsoft.com/office/powerpoint/2010/main" val="318092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094153" y="85620"/>
            <a:ext cx="4392247" cy="535531"/>
          </a:xfrm>
        </p:spPr>
        <p:txBody>
          <a:bodyPr/>
          <a:lstStyle/>
          <a:p>
            <a:r>
              <a:rPr lang="en-ID"/>
              <a:t>Phase 1: Discovery</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105508" y="926123"/>
            <a:ext cx="7343362" cy="5754077"/>
          </a:xfrm>
        </p:spPr>
        <p:txBody>
          <a:bodyPr/>
          <a:lstStyle/>
          <a:p>
            <a:r>
              <a:rPr lang="en-ID" sz="1800"/>
              <a:t>Learning the Business Domain</a:t>
            </a:r>
          </a:p>
          <a:p>
            <a:pPr marL="234950" indent="0">
              <a:buNone/>
            </a:pPr>
            <a:r>
              <a:rPr lang="en-ID" sz="1800"/>
              <a:t>Memahami area domain masalah sangat penting. Dalam banyak kasus, para ilmuwan data akan memiliki pemahaman yang mendalampengetahuan komputasi dan kuantitatif yang dapat diterapkan secara luas di banyak disiplin ilmu</a:t>
            </a:r>
          </a:p>
          <a:p>
            <a:r>
              <a:rPr lang="en-ID" sz="2000" b="1" i="0" u="none" strike="noStrike" baseline="0">
                <a:latin typeface="MyriadPro-BoldSemiCn"/>
              </a:rPr>
              <a:t>Resources</a:t>
            </a:r>
          </a:p>
          <a:p>
            <a:pPr marL="234950" indent="0">
              <a:buNone/>
            </a:pPr>
            <a:r>
              <a:rPr lang="en-ID" sz="2000" i="0" u="none" strike="noStrike" baseline="0">
                <a:latin typeface="MyriadPro-BoldSemiCn"/>
              </a:rPr>
              <a:t>Sebagai bagian dari fase penemuan, tim perlu menilai sumber daya yang tersedia untuk mendukung proyek. Di dalamkonteks ini, sumber daya termasuk teknologi, alat, sistem, data, dan orang-orang</a:t>
            </a:r>
          </a:p>
          <a:p>
            <a:r>
              <a:rPr lang="en-ID" sz="2000" b="1" i="0" u="none" strike="noStrike" baseline="0">
                <a:latin typeface="MyriadPro-BoldSemiCn"/>
              </a:rPr>
              <a:t>Framing the Problem</a:t>
            </a:r>
          </a:p>
          <a:p>
            <a:pPr marL="176213" indent="0">
              <a:buNone/>
            </a:pPr>
            <a:r>
              <a:rPr lang="en-ID" sz="2000">
                <a:latin typeface="MyriadPro-BoldSemiCn"/>
              </a:rPr>
              <a:t>Membingkai masalah dengan baik sangat penting untuk keberhasilan proyek. Framing adalah proses menyatakanmasalah analitik yang harus dipecahkan. Pada titik ini, ini adalah praktik terbaik untuk menuliskan pernyataan masalahdan membaginya dengan pemangku kepentingan utama</a:t>
            </a:r>
          </a:p>
        </p:txBody>
      </p:sp>
      <p:pic>
        <p:nvPicPr>
          <p:cNvPr id="5" name="Picture 4">
            <a:extLst>
              <a:ext uri="{FF2B5EF4-FFF2-40B4-BE49-F238E27FC236}">
                <a16:creationId xmlns:a16="http://schemas.microsoft.com/office/drawing/2014/main" id="{04C9BAC5-4334-43EE-9B71-1B2F07B59292}"/>
              </a:ext>
            </a:extLst>
          </p:cNvPr>
          <p:cNvPicPr>
            <a:picLocks noChangeAspect="1"/>
          </p:cNvPicPr>
          <p:nvPr/>
        </p:nvPicPr>
        <p:blipFill>
          <a:blip r:embed="rId2"/>
          <a:stretch>
            <a:fillRect/>
          </a:stretch>
        </p:blipFill>
        <p:spPr>
          <a:xfrm>
            <a:off x="7554378" y="2404570"/>
            <a:ext cx="4637622" cy="4453430"/>
          </a:xfrm>
          <a:prstGeom prst="rect">
            <a:avLst/>
          </a:prstGeom>
        </p:spPr>
      </p:pic>
    </p:spTree>
    <p:extLst>
      <p:ext uri="{BB962C8B-B14F-4D97-AF65-F5344CB8AC3E}">
        <p14:creationId xmlns:p14="http://schemas.microsoft.com/office/powerpoint/2010/main" val="1775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094153" y="85620"/>
            <a:ext cx="4392247" cy="535531"/>
          </a:xfrm>
        </p:spPr>
        <p:txBody>
          <a:bodyPr/>
          <a:lstStyle/>
          <a:p>
            <a:r>
              <a:rPr lang="en-ID"/>
              <a:t>Phase 1: Discovery</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13</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105508" y="1266092"/>
            <a:ext cx="7343362" cy="5414108"/>
          </a:xfrm>
        </p:spPr>
        <p:txBody>
          <a:bodyPr/>
          <a:lstStyle/>
          <a:p>
            <a:r>
              <a:rPr lang="en-ID" sz="2000" b="1" i="0" u="none" strike="noStrike" baseline="0">
                <a:latin typeface="MyriadPro-BoldSemiCn"/>
              </a:rPr>
              <a:t>Identifying Key Stakeholders</a:t>
            </a:r>
          </a:p>
          <a:p>
            <a:pPr marL="234950" indent="0">
              <a:buNone/>
            </a:pPr>
            <a:r>
              <a:rPr lang="en-ID" sz="2000" i="0" u="none" strike="noStrike" baseline="0">
                <a:latin typeface="MyriadPro-BoldSemiCn"/>
              </a:rPr>
              <a:t>Mengidentifikasi pemangku kepentingan utama dan kepentingan mereka dalam proyek. Selamadiskusi ini, tim dapat mengidentifikasi kriteria keberhasilan, risiko utama, dan pemangku kepentingan, yang harustermasuk siapa saja yang akan mendapat manfaat dari proyek atau akan terkena dampak signifikan oleh proyek</a:t>
            </a:r>
          </a:p>
          <a:p>
            <a:r>
              <a:rPr lang="en-ID" sz="2000" b="1" i="0" u="none" strike="noStrike" baseline="0">
                <a:latin typeface="MyriadPro-BoldSemiCn"/>
              </a:rPr>
              <a:t>Interviewing the Analytics Sponsor</a:t>
            </a:r>
          </a:p>
          <a:p>
            <a:pPr marL="234950" indent="0">
              <a:buNone/>
            </a:pPr>
            <a:r>
              <a:rPr lang="en-ID" sz="2000">
                <a:latin typeface="MyriadPro-BoldSemiCn"/>
              </a:rPr>
              <a:t>Tim harus merencanakan untuk berkolaborasi dengan pemangku kepentingan untuk mengklarifikasi dan membingkai masalah analitik. Pada awalnya, sponsor proyek mungkin memiliki solusi yang telah ditentukan yang mungkin belum tentu mewujudkan yang diinginkanhasil. Dalam kasus ini, tim harus menggunakan pengetahuan dan keahliannya untuk mengidentifikasi dasar yang sebenarnya masalah dan solusi yang tepat</a:t>
            </a:r>
          </a:p>
        </p:txBody>
      </p:sp>
      <p:pic>
        <p:nvPicPr>
          <p:cNvPr id="5" name="Picture 4">
            <a:extLst>
              <a:ext uri="{FF2B5EF4-FFF2-40B4-BE49-F238E27FC236}">
                <a16:creationId xmlns:a16="http://schemas.microsoft.com/office/drawing/2014/main" id="{04C9BAC5-4334-43EE-9B71-1B2F07B59292}"/>
              </a:ext>
            </a:extLst>
          </p:cNvPr>
          <p:cNvPicPr>
            <a:picLocks noChangeAspect="1"/>
          </p:cNvPicPr>
          <p:nvPr/>
        </p:nvPicPr>
        <p:blipFill>
          <a:blip r:embed="rId2"/>
          <a:stretch>
            <a:fillRect/>
          </a:stretch>
        </p:blipFill>
        <p:spPr>
          <a:xfrm>
            <a:off x="7554378" y="2404570"/>
            <a:ext cx="4637622" cy="4453430"/>
          </a:xfrm>
          <a:prstGeom prst="rect">
            <a:avLst/>
          </a:prstGeom>
        </p:spPr>
      </p:pic>
    </p:spTree>
    <p:extLst>
      <p:ext uri="{BB962C8B-B14F-4D97-AF65-F5344CB8AC3E}">
        <p14:creationId xmlns:p14="http://schemas.microsoft.com/office/powerpoint/2010/main" val="369494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094153" y="85620"/>
            <a:ext cx="4392247" cy="535531"/>
          </a:xfrm>
        </p:spPr>
        <p:txBody>
          <a:bodyPr/>
          <a:lstStyle/>
          <a:p>
            <a:r>
              <a:rPr lang="en-ID"/>
              <a:t>Phase 1: Discovery</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105508" y="1008185"/>
            <a:ext cx="7343362" cy="5672015"/>
          </a:xfrm>
        </p:spPr>
        <p:txBody>
          <a:bodyPr/>
          <a:lstStyle/>
          <a:p>
            <a:r>
              <a:rPr lang="en-ID" sz="2000" b="1" i="0" u="none" strike="noStrike" baseline="0">
                <a:latin typeface="MyriadPro-BoldSemiCn"/>
              </a:rPr>
              <a:t>Developing Initial Hypotheses</a:t>
            </a:r>
          </a:p>
          <a:p>
            <a:pPr marL="234950" indent="0">
              <a:buNone/>
            </a:pPr>
            <a:r>
              <a:rPr lang="en-ID" sz="2000" i="0" u="none" strike="noStrike" baseline="0">
                <a:latin typeface="MyriadPro-BoldSemiCn"/>
              </a:rPr>
              <a:t>Mengembangkan satu set IH adalah aspek kunci dari fase penemuan. Langkah ini melibatkan pembentukan ide-ide yang timdapat menguji dengan data. Umumnya, yang terbaik adalah membuat beberapa hipotesis utama untuk diuji dan kemudian menjadikreatif tentang mengembangkan beberapa lagi. IH ini membentuk dasar tes analitik yang akan digunakan timdi fase selanjutnya dan berfungsi sebagai dasar untuk temuan di Fase 5.</a:t>
            </a:r>
          </a:p>
          <a:p>
            <a:r>
              <a:rPr lang="en-ID" sz="2000" b="1" i="0" u="none" strike="noStrike" baseline="0">
                <a:latin typeface="MyriadPro-BoldSemiCn"/>
              </a:rPr>
              <a:t>Identifying Potential Data Sources</a:t>
            </a:r>
          </a:p>
          <a:p>
            <a:pPr marL="234950" indent="0">
              <a:buNone/>
            </a:pPr>
            <a:r>
              <a:rPr lang="en-ID" sz="1800"/>
              <a:t>Sebagai bagian dari fase penemuan, identifikasi jenis data yang dibutuhkan tim untuk memecahkan masalah. Mempertimbangkanvolume, jenis, dan rentang waktu data yang diperlukan untuk menguji hipotesis. Pastikan bahwa tim dapat mengakseslebih dari sekedar data agregat. Dalam kebanyakan kasus, tim akan membutuhkan data mentah untuk menghindari pengenalanbias untuk analisis hilir</a:t>
            </a:r>
          </a:p>
        </p:txBody>
      </p:sp>
      <p:pic>
        <p:nvPicPr>
          <p:cNvPr id="5" name="Picture 4">
            <a:extLst>
              <a:ext uri="{FF2B5EF4-FFF2-40B4-BE49-F238E27FC236}">
                <a16:creationId xmlns:a16="http://schemas.microsoft.com/office/drawing/2014/main" id="{04C9BAC5-4334-43EE-9B71-1B2F07B59292}"/>
              </a:ext>
            </a:extLst>
          </p:cNvPr>
          <p:cNvPicPr>
            <a:picLocks noChangeAspect="1"/>
          </p:cNvPicPr>
          <p:nvPr/>
        </p:nvPicPr>
        <p:blipFill>
          <a:blip r:embed="rId2"/>
          <a:stretch>
            <a:fillRect/>
          </a:stretch>
        </p:blipFill>
        <p:spPr>
          <a:xfrm>
            <a:off x="7448870" y="2226770"/>
            <a:ext cx="4637622" cy="4453430"/>
          </a:xfrm>
          <a:prstGeom prst="rect">
            <a:avLst/>
          </a:prstGeom>
        </p:spPr>
      </p:pic>
    </p:spTree>
    <p:extLst>
      <p:ext uri="{BB962C8B-B14F-4D97-AF65-F5344CB8AC3E}">
        <p14:creationId xmlns:p14="http://schemas.microsoft.com/office/powerpoint/2010/main" val="33522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094153" y="85620"/>
            <a:ext cx="5330093" cy="535531"/>
          </a:xfrm>
        </p:spPr>
        <p:txBody>
          <a:bodyPr/>
          <a:lstStyle/>
          <a:p>
            <a:r>
              <a:rPr lang="en-ID"/>
              <a:t>Phase 2: </a:t>
            </a:r>
            <a:r>
              <a:rPr lang="en-ID" sz="3200">
                <a:latin typeface="Calibri" panose="020F0502020204030204" pitchFamily="34" charset="0"/>
              </a:rPr>
              <a:t>Data Preparation</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105508" y="926123"/>
            <a:ext cx="7343362" cy="5754077"/>
          </a:xfrm>
        </p:spPr>
        <p:txBody>
          <a:bodyPr/>
          <a:lstStyle/>
          <a:p>
            <a:r>
              <a:rPr lang="en-ID" sz="2000" b="1">
                <a:latin typeface="MyriadPro-BoldSemiCn"/>
              </a:rPr>
              <a:t>Preparing the Analytic Sandbox</a:t>
            </a:r>
          </a:p>
          <a:p>
            <a:pPr marL="234950" indent="0">
              <a:buNone/>
            </a:pPr>
            <a:r>
              <a:rPr lang="en-ID" sz="1800"/>
              <a:t>Subfase pertama dari persiapan data mengharuskan tim untuk mendapatkan Sandbox analitik (biasanya juga disebut sebagai ruang kerja), di mana tim dapat menjelajahi data tanpa mengganggu produksi langsung database</a:t>
            </a:r>
          </a:p>
          <a:p>
            <a:r>
              <a:rPr lang="en-ID" sz="2000" b="1">
                <a:latin typeface="MyriadPro-BoldSemiCn"/>
              </a:rPr>
              <a:t>Performing ETLT</a:t>
            </a:r>
          </a:p>
          <a:p>
            <a:pPr marL="234950" indent="0">
              <a:buNone/>
            </a:pPr>
            <a:r>
              <a:rPr lang="en-ID" sz="2000" i="0" u="none" strike="noStrike" baseline="0">
                <a:latin typeface="MyriadPro-BoldSemiCn"/>
              </a:rPr>
              <a:t>Saat tim ingin memulai transformasi data, pastikan sandbox analitik memiliki bandwidth yang cukupdan koneksi jaringan yang andal ke sumber data yang mendasarinya untuk memungkinkan baca dan tulis tanpa gangguan</a:t>
            </a:r>
          </a:p>
          <a:p>
            <a:r>
              <a:rPr lang="en-ID" sz="2000" b="1">
                <a:latin typeface="MyriadPro-BoldSemiCn"/>
              </a:rPr>
              <a:t>Learning About the Data</a:t>
            </a:r>
          </a:p>
          <a:p>
            <a:pPr marL="176213" indent="0">
              <a:buNone/>
            </a:pPr>
            <a:r>
              <a:rPr lang="en-ID" sz="2000">
                <a:latin typeface="MyriadPro-BoldSemiCn"/>
              </a:rPr>
              <a:t>Aspek penting dari proyek ilmu data adalah menjadi akrab dengan data itu sendiri. Menghabiskan waktu untuk mempelajari nuansa set data memberikan konteks untuk memahami apa yang merupakan nilai yang wajar dan diharapkan output versus apa yang merupakan temuan mengejutkan</a:t>
            </a:r>
          </a:p>
        </p:txBody>
      </p:sp>
      <p:pic>
        <p:nvPicPr>
          <p:cNvPr id="6" name="Picture 5">
            <a:extLst>
              <a:ext uri="{FF2B5EF4-FFF2-40B4-BE49-F238E27FC236}">
                <a16:creationId xmlns:a16="http://schemas.microsoft.com/office/drawing/2014/main" id="{C662393B-164B-4452-9F12-5DB51524A442}"/>
              </a:ext>
            </a:extLst>
          </p:cNvPr>
          <p:cNvPicPr>
            <a:picLocks noChangeAspect="1"/>
          </p:cNvPicPr>
          <p:nvPr/>
        </p:nvPicPr>
        <p:blipFill>
          <a:blip r:embed="rId2"/>
          <a:stretch>
            <a:fillRect/>
          </a:stretch>
        </p:blipFill>
        <p:spPr>
          <a:xfrm>
            <a:off x="7448870" y="1762370"/>
            <a:ext cx="4743130" cy="4554748"/>
          </a:xfrm>
          <a:prstGeom prst="rect">
            <a:avLst/>
          </a:prstGeom>
        </p:spPr>
      </p:pic>
    </p:spTree>
    <p:extLst>
      <p:ext uri="{BB962C8B-B14F-4D97-AF65-F5344CB8AC3E}">
        <p14:creationId xmlns:p14="http://schemas.microsoft.com/office/powerpoint/2010/main" val="255468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094153" y="85620"/>
            <a:ext cx="5330093" cy="535531"/>
          </a:xfrm>
        </p:spPr>
        <p:txBody>
          <a:bodyPr/>
          <a:lstStyle/>
          <a:p>
            <a:r>
              <a:rPr lang="en-ID"/>
              <a:t>Phase 2: </a:t>
            </a:r>
            <a:r>
              <a:rPr lang="en-ID" sz="3200">
                <a:latin typeface="Calibri" panose="020F0502020204030204" pitchFamily="34" charset="0"/>
              </a:rPr>
              <a:t>Data Preparation</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16</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87518" y="743560"/>
            <a:ext cx="7343362" cy="6028820"/>
          </a:xfrm>
        </p:spPr>
        <p:txBody>
          <a:bodyPr/>
          <a:lstStyle/>
          <a:p>
            <a:r>
              <a:rPr lang="en-ID" sz="1800" b="1" i="0" u="none" strike="noStrike" baseline="0">
                <a:latin typeface="MyriadPro-BoldSemiCn"/>
              </a:rPr>
              <a:t>Data Conditioning</a:t>
            </a:r>
            <a:endParaRPr lang="en-ID" sz="2000" b="1">
              <a:latin typeface="MyriadPro-BoldSemiCn"/>
            </a:endParaRPr>
          </a:p>
          <a:p>
            <a:pPr marL="234950" indent="0">
              <a:buNone/>
            </a:pPr>
            <a:r>
              <a:rPr lang="en-ID" sz="1800"/>
              <a:t>Pengkondisian data mengacu pada proses pembersihan data, normalisasi kumpulan data, dan melakukan transformasipada datanya. Sebuah langkah penting dalam Siklus Hidup Analisis Data, pengkondisian data dapat melibatkan banyak langkah kompleks untuk menggabungkan atau menggabungkan kumpulan data atau mendapatkan kumpulan data menjadi keadaan yang memungkinkan analisisdalam fase lebih lanjut.</a:t>
            </a:r>
          </a:p>
          <a:p>
            <a:r>
              <a:rPr lang="en-ID" sz="2000" b="1">
                <a:latin typeface="MyriadPro-BoldSemiCn"/>
              </a:rPr>
              <a:t>Survey and Visualize</a:t>
            </a:r>
          </a:p>
          <a:p>
            <a:pPr marL="234950" indent="0">
              <a:buNone/>
            </a:pPr>
            <a:r>
              <a:rPr lang="en-ID" sz="2000" i="0" u="none" strike="noStrike" baseline="0">
                <a:latin typeface="MyriadPro-BoldSemiCn"/>
              </a:rPr>
              <a:t>Setelah tim mengumpulkan dan memperoleh setidaknya beberapa kumpulan data yang diperlukan untuk selanjutnyaanalisis, langkah yang berguna adalah memanfaatkan alat visualisasi data untuk mendapatkan gambaran umum tentang data. Melihat level tinggipola dalam data memungkinkan seseorang untuk memahami karakteristik tentang data dengan sangat cepat</a:t>
            </a:r>
          </a:p>
          <a:p>
            <a:r>
              <a:rPr lang="en-US" sz="1800" b="1" i="0" u="none" strike="noStrike" baseline="0">
                <a:latin typeface="MyriadPro-BoldSemiCn"/>
              </a:rPr>
              <a:t>Common Tools for the Data Preparation Phase</a:t>
            </a:r>
            <a:endParaRPr lang="en-ID" sz="2000" b="1">
              <a:latin typeface="MyriadPro-BoldSemiCn"/>
            </a:endParaRPr>
          </a:p>
          <a:p>
            <a:pPr marL="176213" indent="0">
              <a:buNone/>
            </a:pPr>
            <a:r>
              <a:rPr lang="es-ES" sz="2000">
                <a:latin typeface="MyriadPro-BoldSemiCn"/>
              </a:rPr>
              <a:t>Beberapa alat biasanya digunakan untuk fase ini yaitu : </a:t>
            </a:r>
            <a:r>
              <a:rPr lang="en-ID" sz="1800" b="0" i="0" u="none" strike="noStrike" baseline="0">
                <a:latin typeface="MyriadPro-SemiboldSemiCn"/>
              </a:rPr>
              <a:t>Hadoop, Alpine Miner, OpenRefine, </a:t>
            </a:r>
            <a:r>
              <a:rPr lang="en-US" sz="1800" b="0" i="0" u="none" strike="noStrike" baseline="0">
                <a:latin typeface="MyriadPro-SemiCn"/>
              </a:rPr>
              <a:t>Similar to OpenRefine, </a:t>
            </a:r>
            <a:r>
              <a:rPr lang="en-US" sz="1800" b="0" i="0" u="none" strike="noStrike" baseline="0">
                <a:latin typeface="MyriadPro-SemiboldSemiCn"/>
              </a:rPr>
              <a:t>Data Wrangler</a:t>
            </a:r>
            <a:r>
              <a:rPr lang="en-ID" sz="1800" b="0" i="0" u="none" strike="noStrike" baseline="0">
                <a:latin typeface="MyriadPro-SemiboldSemiCn"/>
              </a:rPr>
              <a:t> </a:t>
            </a:r>
            <a:endParaRPr lang="en-ID" sz="2000">
              <a:latin typeface="MyriadPro-BoldSemiCn"/>
            </a:endParaRPr>
          </a:p>
        </p:txBody>
      </p:sp>
      <p:pic>
        <p:nvPicPr>
          <p:cNvPr id="6" name="Picture 5">
            <a:extLst>
              <a:ext uri="{FF2B5EF4-FFF2-40B4-BE49-F238E27FC236}">
                <a16:creationId xmlns:a16="http://schemas.microsoft.com/office/drawing/2014/main" id="{C662393B-164B-4452-9F12-5DB51524A442}"/>
              </a:ext>
            </a:extLst>
          </p:cNvPr>
          <p:cNvPicPr>
            <a:picLocks noChangeAspect="1"/>
          </p:cNvPicPr>
          <p:nvPr/>
        </p:nvPicPr>
        <p:blipFill>
          <a:blip r:embed="rId2"/>
          <a:stretch>
            <a:fillRect/>
          </a:stretch>
        </p:blipFill>
        <p:spPr>
          <a:xfrm>
            <a:off x="7430880" y="2315309"/>
            <a:ext cx="4730574" cy="4542691"/>
          </a:xfrm>
          <a:prstGeom prst="rect">
            <a:avLst/>
          </a:prstGeom>
        </p:spPr>
      </p:pic>
    </p:spTree>
    <p:extLst>
      <p:ext uri="{BB962C8B-B14F-4D97-AF65-F5344CB8AC3E}">
        <p14:creationId xmlns:p14="http://schemas.microsoft.com/office/powerpoint/2010/main" val="366527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094153" y="85620"/>
            <a:ext cx="5330093" cy="535531"/>
          </a:xfrm>
        </p:spPr>
        <p:txBody>
          <a:bodyPr/>
          <a:lstStyle/>
          <a:p>
            <a:r>
              <a:rPr lang="en-ID" dirty="0"/>
              <a:t>Phase 3</a:t>
            </a:r>
            <a:r>
              <a:rPr lang="en-ID"/>
              <a:t>: Model Planning</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17</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87517" y="743560"/>
            <a:ext cx="7391805" cy="6114440"/>
          </a:xfrm>
        </p:spPr>
        <p:txBody>
          <a:bodyPr/>
          <a:lstStyle/>
          <a:p>
            <a:r>
              <a:rPr lang="en-US" sz="2400" b="1" i="0" u="none" strike="noStrike" baseline="0">
                <a:latin typeface="MyriadPro-BoldSemiCn"/>
              </a:rPr>
              <a:t>Data Exploration and Variable Selection</a:t>
            </a:r>
            <a:endParaRPr lang="en-ID" sz="2400" b="1">
              <a:latin typeface="MyriadPro-BoldSemiCn"/>
            </a:endParaRPr>
          </a:p>
          <a:p>
            <a:pPr marL="234950" indent="0">
              <a:buNone/>
            </a:pPr>
            <a:r>
              <a:rPr lang="en-ID" sz="2400"/>
              <a:t>Tujuan eksplorasi dataadalah untuk memahami hubungan antar variabel untuk menginformasikan pemilihan variabel dan metodedan untuk memahami domain masalah.</a:t>
            </a:r>
          </a:p>
          <a:p>
            <a:r>
              <a:rPr lang="en-ID" sz="2400" b="1" i="0" u="none" strike="noStrike" baseline="0">
                <a:latin typeface="MyriadPro-BoldSemiCn"/>
              </a:rPr>
              <a:t>Model Selection</a:t>
            </a:r>
            <a:endParaRPr lang="en-ID" sz="2400" b="1">
              <a:latin typeface="MyriadPro-BoldSemiCn"/>
            </a:endParaRPr>
          </a:p>
          <a:p>
            <a:pPr marL="234950" indent="0">
              <a:buNone/>
            </a:pPr>
            <a:r>
              <a:rPr lang="en-ID" sz="2400" i="0" u="none" strike="noStrike" baseline="0">
                <a:latin typeface="MyriadPro-BoldSemiCn"/>
              </a:rPr>
              <a:t>tujuannya untuk memilih teknik analisis, Teknik penentuan kandidat, berdasarkan tujuan akhir proyek. Model hanya mengacu pada abstraksi dari kenyataan. Seseorang mengamati peristiwa yang terjadi dalam situasi dunia nyata atau dengan data langsung dan upaya untuk membangun model yang meniruperilaku ini dengan seperangkat aturan dan kondisi mendapatkan gambaran umum tentang data. </a:t>
            </a:r>
          </a:p>
        </p:txBody>
      </p:sp>
      <p:pic>
        <p:nvPicPr>
          <p:cNvPr id="5" name="Picture 4">
            <a:extLst>
              <a:ext uri="{FF2B5EF4-FFF2-40B4-BE49-F238E27FC236}">
                <a16:creationId xmlns:a16="http://schemas.microsoft.com/office/drawing/2014/main" id="{5BB124B4-48BE-4A77-9F18-1EA9CFCF7850}"/>
              </a:ext>
            </a:extLst>
          </p:cNvPr>
          <p:cNvPicPr>
            <a:picLocks noChangeAspect="1"/>
          </p:cNvPicPr>
          <p:nvPr/>
        </p:nvPicPr>
        <p:blipFill>
          <a:blip r:embed="rId2"/>
          <a:stretch>
            <a:fillRect/>
          </a:stretch>
        </p:blipFill>
        <p:spPr>
          <a:xfrm>
            <a:off x="7479322" y="2332496"/>
            <a:ext cx="4712677" cy="4525504"/>
          </a:xfrm>
          <a:prstGeom prst="rect">
            <a:avLst/>
          </a:prstGeom>
        </p:spPr>
      </p:pic>
    </p:spTree>
    <p:extLst>
      <p:ext uri="{BB962C8B-B14F-4D97-AF65-F5344CB8AC3E}">
        <p14:creationId xmlns:p14="http://schemas.microsoft.com/office/powerpoint/2010/main" val="2487164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094153" y="85620"/>
            <a:ext cx="5330093" cy="535531"/>
          </a:xfrm>
        </p:spPr>
        <p:txBody>
          <a:bodyPr/>
          <a:lstStyle/>
          <a:p>
            <a:r>
              <a:rPr lang="en-ID" dirty="0"/>
              <a:t>Phase 3</a:t>
            </a:r>
            <a:r>
              <a:rPr lang="en-ID"/>
              <a:t>: Model Planning</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18</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87517" y="1535723"/>
            <a:ext cx="7180791" cy="4961914"/>
          </a:xfrm>
        </p:spPr>
        <p:txBody>
          <a:bodyPr/>
          <a:lstStyle/>
          <a:p>
            <a:r>
              <a:rPr lang="en-US" sz="1800" b="1" i="0" u="none" strike="noStrike" baseline="0">
                <a:latin typeface="MyriadPro-BoldSemiCn"/>
              </a:rPr>
              <a:t>Common Tools for the Model Planning Phase</a:t>
            </a:r>
            <a:endParaRPr lang="en-ID" sz="2000" b="1">
              <a:latin typeface="MyriadPro-BoldSemiCn"/>
            </a:endParaRPr>
          </a:p>
          <a:p>
            <a:pPr marL="176213" indent="0">
              <a:buNone/>
            </a:pPr>
            <a:r>
              <a:rPr lang="es-ES" sz="2000">
                <a:latin typeface="MyriadPro-BoldSemiCn"/>
              </a:rPr>
              <a:t>Beberapa alat biasanya digunakan untuk fase ini yaitu :</a:t>
            </a:r>
          </a:p>
          <a:p>
            <a:pPr marL="633413" indent="-457200">
              <a:buFont typeface="+mj-lt"/>
              <a:buAutoNum type="arabicPeriod"/>
            </a:pPr>
            <a:r>
              <a:rPr lang="en-ID" sz="2000">
                <a:latin typeface="MyriadPro-BoldSemiCn"/>
              </a:rPr>
              <a:t>Model R memiliki kemampuan pemodelan yang lengkap dan menyediakan lingkungan yang baik untuk membangunmodel interpretatif dengan kode berkualitas tinggi</a:t>
            </a:r>
          </a:p>
          <a:p>
            <a:pPr marL="633413" indent="-457200">
              <a:buFont typeface="+mj-lt"/>
              <a:buAutoNum type="arabicPeriod"/>
            </a:pPr>
            <a:r>
              <a:rPr lang="en-ID" sz="2000">
                <a:latin typeface="MyriadPro-BoldSemiCn"/>
              </a:rPr>
              <a:t>Layanan Analisis SQL [15] dapat melakukan analitik dalam basis data dari fungsi penambangan data umum,agregasi yang terlibat, dan model prediksi dasar</a:t>
            </a:r>
          </a:p>
          <a:p>
            <a:pPr marL="633413" indent="-457200">
              <a:buFont typeface="+mj-lt"/>
              <a:buAutoNum type="arabicPeriod"/>
            </a:pPr>
            <a:r>
              <a:rPr lang="en-ID" sz="2000">
                <a:latin typeface="MyriadPro-BoldSemiCn"/>
              </a:rPr>
              <a:t>SAS/ACCESS menyediakan integrasi antara SAS dan sandbox analitik melalui banyak data konektor seperti OBDC, JDBC, dan OLE DB. SAS sendiri umumnya digunakan pada ekstrak file, tetapi dengan SAS/ACCESS, pengguna dapat terhubung ke database relasional.</a:t>
            </a:r>
          </a:p>
        </p:txBody>
      </p:sp>
      <p:pic>
        <p:nvPicPr>
          <p:cNvPr id="8" name="Picture 7">
            <a:extLst>
              <a:ext uri="{FF2B5EF4-FFF2-40B4-BE49-F238E27FC236}">
                <a16:creationId xmlns:a16="http://schemas.microsoft.com/office/drawing/2014/main" id="{11CB9FE9-FB31-4830-A643-1973BD83AC9C}"/>
              </a:ext>
            </a:extLst>
          </p:cNvPr>
          <p:cNvPicPr>
            <a:picLocks noChangeAspect="1"/>
          </p:cNvPicPr>
          <p:nvPr/>
        </p:nvPicPr>
        <p:blipFill>
          <a:blip r:embed="rId2"/>
          <a:stretch>
            <a:fillRect/>
          </a:stretch>
        </p:blipFill>
        <p:spPr>
          <a:xfrm>
            <a:off x="7479322" y="2332496"/>
            <a:ext cx="4712677" cy="4525504"/>
          </a:xfrm>
          <a:prstGeom prst="rect">
            <a:avLst/>
          </a:prstGeom>
        </p:spPr>
      </p:pic>
    </p:spTree>
    <p:extLst>
      <p:ext uri="{BB962C8B-B14F-4D97-AF65-F5344CB8AC3E}">
        <p14:creationId xmlns:p14="http://schemas.microsoft.com/office/powerpoint/2010/main" val="2912332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094153" y="85620"/>
            <a:ext cx="5330093" cy="535531"/>
          </a:xfrm>
        </p:spPr>
        <p:txBody>
          <a:bodyPr/>
          <a:lstStyle/>
          <a:p>
            <a:r>
              <a:rPr lang="en-ID"/>
              <a:t>Phase 4: Model Building</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19</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87518" y="937846"/>
            <a:ext cx="7455294" cy="5920154"/>
          </a:xfrm>
        </p:spPr>
        <p:txBody>
          <a:bodyPr/>
          <a:lstStyle/>
          <a:p>
            <a:r>
              <a:rPr lang="en-US" sz="1800" b="1" i="0" u="none" strike="noStrike" baseline="0">
                <a:latin typeface="MyriadPro-BoldSemiCn"/>
              </a:rPr>
              <a:t>Alat yang tersedia untuk membantu dalam fase ini, yang difokuskan terutama pada analisis statistic Seperti:</a:t>
            </a:r>
          </a:p>
          <a:p>
            <a:r>
              <a:rPr lang="en-ID" sz="1800" b="0" i="0" u="none" strike="noStrike" baseline="0">
                <a:latin typeface="MyriadPro-SemiCn"/>
              </a:rPr>
              <a:t>Commercial Tools:</a:t>
            </a:r>
          </a:p>
          <a:p>
            <a:pPr marL="914400" lvl="1" indent="-457200">
              <a:buFont typeface="+mj-lt"/>
              <a:buAutoNum type="arabicPeriod"/>
            </a:pPr>
            <a:r>
              <a:rPr lang="es-ES" sz="1800" i="0" u="none" strike="noStrike" baseline="0">
                <a:latin typeface="MyriadPro-BoldSemiCn"/>
              </a:rPr>
              <a:t>SAS Enterprise Miner memungkinkan pengguna untuk menjalankan model prediktif dan deskriptif berdasarkan besarvolume data dari seluruh perusahaan. Ini beroperasi dengan penyimpanan data besar lainnya, memilikibanyak kemitraan, dan dibuat untuk komputasi dan analitik tingkat perusahaan.</a:t>
            </a:r>
          </a:p>
          <a:p>
            <a:pPr marL="914400" lvl="1" indent="-457200">
              <a:buFont typeface="+mj-lt"/>
              <a:buAutoNum type="arabicPeriod"/>
            </a:pPr>
            <a:r>
              <a:rPr lang="es-ES" sz="1800" i="0" u="none" strike="noStrike" baseline="0">
                <a:latin typeface="MyriadPro-BoldSemiCn"/>
              </a:rPr>
              <a:t>SPSS Modeler disediakan oleh IBM dan sekarang disebut IBM SPSS Modeler menawarkan metode untuk:jelajahi dan analisis data melalui GUI</a:t>
            </a:r>
          </a:p>
          <a:p>
            <a:pPr marL="914400" lvl="1" indent="-457200">
              <a:buFont typeface="+mj-lt"/>
              <a:buAutoNum type="arabicPeriod"/>
            </a:pPr>
            <a:r>
              <a:rPr lang="es-ES" sz="1800" i="0" u="none" strike="noStrike" baseline="0">
                <a:latin typeface="MyriadPro-BoldSemiCn"/>
              </a:rPr>
              <a:t>Matlab menyediakan bahasa tingkat tinggi untuk melakukan berbagai analisis data, algoritma,dan eksplorasi data.</a:t>
            </a:r>
          </a:p>
          <a:p>
            <a:pPr marL="914400" lvl="1" indent="-457200">
              <a:buFont typeface="+mj-lt"/>
              <a:buAutoNum type="arabicPeriod"/>
            </a:pPr>
            <a:r>
              <a:rPr lang="es-ES" sz="1800" i="0" u="none" strike="noStrike" baseline="0">
                <a:latin typeface="MyriadPro-BoldSemiCn"/>
              </a:rPr>
              <a:t>Alpine Miner menyediakan antarmuka GUI bagi pengguna untuk mengembangkan alur kerja analitik dan berinteraksidengan alat dan platform Big Data di bagian belakang</a:t>
            </a:r>
          </a:p>
          <a:p>
            <a:pPr marL="914400" lvl="1" indent="-457200">
              <a:buFont typeface="+mj-lt"/>
              <a:buAutoNum type="arabicPeriod"/>
            </a:pPr>
            <a:r>
              <a:rPr lang="sv-SE" sz="1800" i="0" u="none" strike="noStrike" baseline="0">
                <a:latin typeface="MyriadPro-BoldSemiCn"/>
              </a:rPr>
              <a:t>STATISTICA dan Mathematica juga populer dan dianggap sebagai data mining danalat analisis</a:t>
            </a:r>
            <a:endParaRPr lang="es-ES" sz="1800" i="0" u="none" strike="noStrike" baseline="0">
              <a:latin typeface="MyriadPro-BoldSemiCn"/>
            </a:endParaRPr>
          </a:p>
        </p:txBody>
      </p:sp>
      <p:pic>
        <p:nvPicPr>
          <p:cNvPr id="5" name="Picture 4">
            <a:extLst>
              <a:ext uri="{FF2B5EF4-FFF2-40B4-BE49-F238E27FC236}">
                <a16:creationId xmlns:a16="http://schemas.microsoft.com/office/drawing/2014/main" id="{86C06FB6-0D27-46D0-A8C2-E4C35A1925CC}"/>
              </a:ext>
            </a:extLst>
          </p:cNvPr>
          <p:cNvPicPr>
            <a:picLocks noChangeAspect="1"/>
          </p:cNvPicPr>
          <p:nvPr/>
        </p:nvPicPr>
        <p:blipFill>
          <a:blip r:embed="rId2"/>
          <a:stretch>
            <a:fillRect/>
          </a:stretch>
        </p:blipFill>
        <p:spPr>
          <a:xfrm>
            <a:off x="7542811" y="2215662"/>
            <a:ext cx="4649189" cy="4464538"/>
          </a:xfrm>
          <a:prstGeom prst="rect">
            <a:avLst/>
          </a:prstGeom>
        </p:spPr>
      </p:pic>
    </p:spTree>
    <p:extLst>
      <p:ext uri="{BB962C8B-B14F-4D97-AF65-F5344CB8AC3E}">
        <p14:creationId xmlns:p14="http://schemas.microsoft.com/office/powerpoint/2010/main" val="1874710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605086" y="304800"/>
            <a:ext cx="4760545" cy="1200329"/>
          </a:xfrm>
        </p:spPr>
        <p:txBody>
          <a:bodyPr/>
          <a:lstStyle/>
          <a:p>
            <a:r>
              <a:rPr lang="en-US" sz="8000"/>
              <a:t>Materi</a:t>
            </a:r>
            <a:endParaRPr lang="en-US" sz="8000"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499" y="2719754"/>
            <a:ext cx="8582269" cy="3833446"/>
          </a:xfrm>
        </p:spPr>
        <p:txBody>
          <a:bodyPr/>
          <a:lstStyle/>
          <a:p>
            <a:r>
              <a:rPr lang="en-US" sz="3600">
                <a:latin typeface="Calibri" panose="020F0502020204030204" pitchFamily="34" charset="0"/>
              </a:rPr>
              <a:t>Key Roles for a Successful Analytics Project </a:t>
            </a:r>
          </a:p>
          <a:p>
            <a:r>
              <a:rPr lang="en-ID" sz="3600">
                <a:latin typeface="Calibri" panose="020F0502020204030204" pitchFamily="34" charset="0"/>
              </a:rPr>
              <a:t>Data Analytics Lifecycle</a:t>
            </a:r>
            <a:endParaRPr lang="en-US" sz="3600">
              <a:latin typeface="Calibri" panose="020F0502020204030204" pitchFamily="34" charset="0"/>
            </a:endParaRPr>
          </a:p>
          <a:p>
            <a:r>
              <a:rPr lang="en-ID" sz="3600">
                <a:latin typeface="Calibri" panose="020F0502020204030204" pitchFamily="34" charset="0"/>
              </a:rPr>
              <a:t>Phase Data Analytics Lifecycle</a:t>
            </a:r>
            <a:endParaRPr lang="en-US" sz="3600">
              <a:latin typeface="Calibri" panose="020F0502020204030204" pitchFamily="34" charset="0"/>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094153" y="85620"/>
            <a:ext cx="5330093" cy="535531"/>
          </a:xfrm>
        </p:spPr>
        <p:txBody>
          <a:bodyPr/>
          <a:lstStyle/>
          <a:p>
            <a:r>
              <a:rPr lang="en-ID"/>
              <a:t>Phase 4: Model Building</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20</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87517" y="621152"/>
            <a:ext cx="7544205" cy="6236848"/>
          </a:xfrm>
        </p:spPr>
        <p:txBody>
          <a:bodyPr/>
          <a:lstStyle/>
          <a:p>
            <a:r>
              <a:rPr lang="en-US" sz="1800" b="1" i="0" u="none" strike="noStrike" baseline="0">
                <a:latin typeface="MyriadPro-BoldSemiCn"/>
              </a:rPr>
              <a:t>Alat yang tersedia untuk membantu dalam fase ini, yang difokuskan terutama pada analisis statistic Seperti:</a:t>
            </a:r>
          </a:p>
          <a:p>
            <a:r>
              <a:rPr lang="en-US" sz="1800" b="0" i="0" u="none" strike="noStrike" baseline="0">
                <a:latin typeface="MyriadPro-SemiCn"/>
              </a:rPr>
              <a:t>Free or Open Source tools:</a:t>
            </a:r>
          </a:p>
          <a:p>
            <a:pPr marL="515938" lvl="1" indent="-342900">
              <a:buFont typeface="+mj-lt"/>
              <a:buAutoNum type="arabicPeriod"/>
            </a:pPr>
            <a:r>
              <a:rPr lang="en-ID" sz="1600">
                <a:latin typeface="MyriadPro-BoldSemiCn"/>
              </a:rPr>
              <a:t>Model R  dan PL/R adalah Bahasa procedural untuk PostgreSQL dengan R. Menggunakan pendekatan ini berarti bahwa perintah R dapat dieksekusi dalam basis data. Teknik ini memberikan kinerja yang lebih tinggi dan lebih terukur daripada menjalankan R di memori</a:t>
            </a:r>
          </a:p>
          <a:p>
            <a:pPr marL="515938" lvl="1" indent="-342900">
              <a:buFont typeface="+mj-lt"/>
              <a:buAutoNum type="arabicPeriod"/>
            </a:pPr>
            <a:r>
              <a:rPr lang="en-ID" sz="1600">
                <a:latin typeface="MyriadPro-BoldSemiCn"/>
              </a:rPr>
              <a:t>Oktaf  adalah bahasa pemrograman perangkat lunak bebas untuk pemodelan komputasi, memiliki beberapa:fungsionalitas Matlab. Karena tersedia secara bebas, Oktaf digunakan di universitas-universitas besarsaat mengajar pembelajaran mesin</a:t>
            </a:r>
          </a:p>
          <a:p>
            <a:pPr marL="515938" lvl="1" indent="-342900">
              <a:buFont typeface="+mj-lt"/>
              <a:buAutoNum type="arabicPeriod"/>
            </a:pPr>
            <a:r>
              <a:rPr lang="en-ID" sz="1600">
                <a:latin typeface="MyriadPro-BoldSemiCn"/>
              </a:rPr>
              <a:t>WEKA adalah paket perangkat lunak penambangan data gratis dengan meja kerja analitik. Fungsi-fungsinyadibuat di WEKA dapat dieksekusi dalam kode Java</a:t>
            </a:r>
          </a:p>
          <a:p>
            <a:pPr marL="515938" lvl="1" indent="-342900">
              <a:buFont typeface="+mj-lt"/>
              <a:buAutoNum type="arabicPeriod"/>
            </a:pPr>
            <a:r>
              <a:rPr lang="en-ID" sz="1600">
                <a:latin typeface="MyriadPro-BoldSemiCn"/>
              </a:rPr>
              <a:t>Python adalah bahasa pemrograman yang menyediakan toolkit untuk pembelajaran dan analisis mesin,seperti scikit-learn, numpy, scipy, pandas, dan visualisasi data terkait menggunakan matplotlib</a:t>
            </a:r>
          </a:p>
          <a:p>
            <a:pPr marL="515938" lvl="1" indent="-342900">
              <a:buFont typeface="+mj-lt"/>
              <a:buAutoNum type="arabicPeriod"/>
            </a:pPr>
            <a:r>
              <a:rPr lang="en-ID" sz="1600">
                <a:latin typeface="MyriadPro-BoldSemiCn"/>
              </a:rPr>
              <a:t>MADlib menyediakan alternatif untuk di dalam memorialat analisis desktop. MADlib menyediakan perpustakaan algoritma pembelajaran mesin sumber terbukayang dapat dieksekusi dalam database, untuk PostgreSQL atau Greenplum</a:t>
            </a:r>
          </a:p>
          <a:p>
            <a:pPr marL="176213" indent="0">
              <a:buNone/>
            </a:pPr>
            <a:endParaRPr lang="en-ID" sz="1800" b="1">
              <a:latin typeface="MyriadPro-BoldSemiCn"/>
            </a:endParaRPr>
          </a:p>
        </p:txBody>
      </p:sp>
      <p:pic>
        <p:nvPicPr>
          <p:cNvPr id="5" name="Picture 4">
            <a:extLst>
              <a:ext uri="{FF2B5EF4-FFF2-40B4-BE49-F238E27FC236}">
                <a16:creationId xmlns:a16="http://schemas.microsoft.com/office/drawing/2014/main" id="{86C06FB6-0D27-46D0-A8C2-E4C35A1925CC}"/>
              </a:ext>
            </a:extLst>
          </p:cNvPr>
          <p:cNvPicPr>
            <a:picLocks noChangeAspect="1"/>
          </p:cNvPicPr>
          <p:nvPr/>
        </p:nvPicPr>
        <p:blipFill>
          <a:blip r:embed="rId2"/>
          <a:stretch>
            <a:fillRect/>
          </a:stretch>
        </p:blipFill>
        <p:spPr>
          <a:xfrm>
            <a:off x="7542811" y="2215662"/>
            <a:ext cx="4649189" cy="4464538"/>
          </a:xfrm>
          <a:prstGeom prst="rect">
            <a:avLst/>
          </a:prstGeom>
        </p:spPr>
      </p:pic>
    </p:spTree>
    <p:extLst>
      <p:ext uri="{BB962C8B-B14F-4D97-AF65-F5344CB8AC3E}">
        <p14:creationId xmlns:p14="http://schemas.microsoft.com/office/powerpoint/2010/main" val="889057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878049" y="131787"/>
            <a:ext cx="5963139" cy="978729"/>
          </a:xfrm>
        </p:spPr>
        <p:txBody>
          <a:bodyPr/>
          <a:lstStyle/>
          <a:p>
            <a:r>
              <a:rPr lang="en-ID"/>
              <a:t>Phase 5: Communicate Results</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21</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87518" y="1110516"/>
            <a:ext cx="7150338" cy="5747484"/>
          </a:xfrm>
        </p:spPr>
        <p:txBody>
          <a:bodyPr/>
          <a:lstStyle/>
          <a:p>
            <a:r>
              <a:rPr lang="en-US" sz="2000" i="0" u="none" strike="noStrike" baseline="0">
                <a:latin typeface="MyriadPro-BoldSemiCn"/>
              </a:rPr>
              <a:t>Tim mempertimbangkan cara terbaik untuk mengartikulasikan temuan dan hasil kepada berbagai anggota tim dan pemangku kepentingan, dengan mempertimbangkan peringatan,asumsi, dan batasan hasil. </a:t>
            </a:r>
          </a:p>
          <a:p>
            <a:r>
              <a:rPr lang="en-US" sz="2000" i="0" u="none" strike="noStrike" baseline="0">
                <a:latin typeface="MyriadPro-BoldSemiCn"/>
              </a:rPr>
              <a:t>Presentasi sering dilakukan dalam organisasi, sangat penting untuk mengartikulasikan hasil dengan benar dan memposisikan temuan dengan cara yang tepatuntuk penonton.</a:t>
            </a:r>
          </a:p>
          <a:p>
            <a:r>
              <a:rPr lang="en-US" sz="2000" i="0" u="none" strike="noStrike" baseline="0">
                <a:latin typeface="MyriadPro-BoldSemiCn"/>
              </a:rPr>
              <a:t>Tim perlu menentukan apakah mereka berhasil atau gagal dalam mencapai tujuannya. Tetapi kegagalan tidak boleh dianggap sebagai hasil dari kegagalan, melainkan sebagai kegagalan data untuk menerima atau menolak hipotesis yang diberikan secara memadai</a:t>
            </a:r>
          </a:p>
          <a:p>
            <a:r>
              <a:rPr lang="en-US" sz="2000" i="0" u="none" strike="noStrike" baseline="0">
                <a:latin typeface="MyriadPro-BoldSemiCn"/>
              </a:rPr>
              <a:t>Tim harus cukup teliti dengan data untuk menentukan apakah itu akan terbukti ataumenyangkal hipotesis yang diuraikan dalam Fase 1</a:t>
            </a:r>
          </a:p>
          <a:p>
            <a:r>
              <a:rPr lang="en-US" sz="2000" i="0" u="none" strike="noStrike" baseline="0">
                <a:latin typeface="MyriadPro-BoldSemiCn"/>
              </a:rPr>
              <a:t>Melakukan penilaian ini, tentukan apakah hasilnya signifikan dan valid secara statistik</a:t>
            </a:r>
          </a:p>
          <a:p>
            <a:pPr marL="176213" indent="0">
              <a:buNone/>
            </a:pPr>
            <a:endParaRPr lang="en-ID" sz="1800" b="1">
              <a:latin typeface="MyriadPro-BoldSemiCn"/>
            </a:endParaRPr>
          </a:p>
        </p:txBody>
      </p:sp>
      <p:pic>
        <p:nvPicPr>
          <p:cNvPr id="6" name="Picture 5">
            <a:extLst>
              <a:ext uri="{FF2B5EF4-FFF2-40B4-BE49-F238E27FC236}">
                <a16:creationId xmlns:a16="http://schemas.microsoft.com/office/drawing/2014/main" id="{616C956B-481C-43B4-B675-3E953DA3032B}"/>
              </a:ext>
            </a:extLst>
          </p:cNvPr>
          <p:cNvPicPr>
            <a:picLocks noChangeAspect="1"/>
          </p:cNvPicPr>
          <p:nvPr/>
        </p:nvPicPr>
        <p:blipFill>
          <a:blip r:embed="rId2"/>
          <a:stretch>
            <a:fillRect/>
          </a:stretch>
        </p:blipFill>
        <p:spPr>
          <a:xfrm>
            <a:off x="7237855" y="2100618"/>
            <a:ext cx="4954145" cy="4757382"/>
          </a:xfrm>
          <a:prstGeom prst="rect">
            <a:avLst/>
          </a:prstGeom>
        </p:spPr>
      </p:pic>
    </p:spTree>
    <p:extLst>
      <p:ext uri="{BB962C8B-B14F-4D97-AF65-F5344CB8AC3E}">
        <p14:creationId xmlns:p14="http://schemas.microsoft.com/office/powerpoint/2010/main" val="2002084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878049" y="131787"/>
            <a:ext cx="5963139" cy="535531"/>
          </a:xfrm>
        </p:spPr>
        <p:txBody>
          <a:bodyPr/>
          <a:lstStyle/>
          <a:p>
            <a:r>
              <a:rPr lang="en-ID" dirty="0"/>
              <a:t>Phase 6</a:t>
            </a:r>
            <a:r>
              <a:rPr lang="en-ID"/>
              <a:t>: Operationalize</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22</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a:xfrm>
            <a:off x="87518" y="1110516"/>
            <a:ext cx="6845910" cy="5747484"/>
          </a:xfrm>
        </p:spPr>
        <p:txBody>
          <a:bodyPr/>
          <a:lstStyle/>
          <a:p>
            <a:r>
              <a:rPr lang="en-US" sz="1800" i="0" u="none" strike="noStrike" baseline="0">
                <a:latin typeface="MyriadPro-BoldSemiCn"/>
              </a:rPr>
              <a:t>tim mengomunikasikan manfaat proyek secara lebih luas dan menyiapkan percontohanproyek untuk menyebarkan pekerjaan dengan cara yang terkendali sebelum memperluas pekerjaan ke perusahaan atau ekosistem penuhdari pengguna. </a:t>
            </a:r>
          </a:p>
          <a:p>
            <a:r>
              <a:rPr lang="en-US" sz="1800" i="0" u="none" strike="noStrike" baseline="0">
                <a:latin typeface="MyriadPro-BoldSemiCn"/>
              </a:rPr>
              <a:t>risiko dapat dikelola lebih efektif dan tim dapat belajar dengan melakukan lingkup kecil, percontohanpenyebaran sebelum peluncuran skala luas.</a:t>
            </a:r>
          </a:p>
          <a:p>
            <a:r>
              <a:rPr lang="en-US" sz="1800" i="0" u="none" strike="noStrike" baseline="0">
                <a:latin typeface="MyriadPro-BoldSemiCn"/>
              </a:rPr>
              <a:t>Pendekatan ini memungkinkan tim untuk belajar tentang kinerjadan kendala terkait model dalam lingkungan produksi dalam skala kecil dan melakukan penyesuaiansebelum penyebaran penuh</a:t>
            </a:r>
          </a:p>
          <a:p>
            <a:r>
              <a:rPr lang="en-US" sz="1800" i="0" u="none" strike="noStrike" baseline="0">
                <a:latin typeface="MyriadPro-BoldSemiCn"/>
              </a:rPr>
              <a:t>Selama proyek percontohan, tim mungkin perlu mempertimbangkan untuk mengeksekusi algoritmedalam database daripada dengan alat dalam memori seperti R karena waktu berjalan secara signifikan lebih cepat danlebih efisien daripada menjalankan dalam memori, terutama pada kumpulan data yang lebih besar</a:t>
            </a:r>
          </a:p>
          <a:p>
            <a:r>
              <a:rPr lang="en-US" sz="1800" i="0" u="none" strike="noStrike" baseline="0">
                <a:latin typeface="MyriadPro-BoldSemiCn"/>
              </a:rPr>
              <a:t>Keluaran utama untuk masing-masing pemangku kepentingan utama dari proyek analitik dan apa yangbiasanya mereka harapkan pada akhir proyek</a:t>
            </a:r>
          </a:p>
          <a:p>
            <a:pPr marL="176213" indent="0">
              <a:buNone/>
            </a:pPr>
            <a:endParaRPr lang="en-ID" sz="1800" b="1">
              <a:latin typeface="MyriadPro-BoldSemiCn"/>
            </a:endParaRPr>
          </a:p>
        </p:txBody>
      </p:sp>
      <p:pic>
        <p:nvPicPr>
          <p:cNvPr id="9" name="Picture 8">
            <a:extLst>
              <a:ext uri="{FF2B5EF4-FFF2-40B4-BE49-F238E27FC236}">
                <a16:creationId xmlns:a16="http://schemas.microsoft.com/office/drawing/2014/main" id="{7EF79284-2119-465B-A080-B163B90D806D}"/>
              </a:ext>
            </a:extLst>
          </p:cNvPr>
          <p:cNvPicPr>
            <a:picLocks noChangeAspect="1"/>
          </p:cNvPicPr>
          <p:nvPr/>
        </p:nvPicPr>
        <p:blipFill>
          <a:blip r:embed="rId2"/>
          <a:stretch>
            <a:fillRect/>
          </a:stretch>
        </p:blipFill>
        <p:spPr>
          <a:xfrm>
            <a:off x="6933428" y="2349366"/>
            <a:ext cx="5258572" cy="3532552"/>
          </a:xfrm>
          <a:prstGeom prst="rect">
            <a:avLst/>
          </a:prstGeom>
        </p:spPr>
      </p:pic>
    </p:spTree>
    <p:extLst>
      <p:ext uri="{BB962C8B-B14F-4D97-AF65-F5344CB8AC3E}">
        <p14:creationId xmlns:p14="http://schemas.microsoft.com/office/powerpoint/2010/main" val="1921867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254369" y="191233"/>
            <a:ext cx="5990494" cy="923330"/>
          </a:xfrm>
        </p:spPr>
        <p:txBody>
          <a:bodyPr/>
          <a:lstStyle/>
          <a:p>
            <a:r>
              <a:rPr lang="en-ID" sz="6000"/>
              <a:t>Tugas</a:t>
            </a:r>
            <a:endParaRPr lang="en-US" sz="6000"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23</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664677"/>
            <a:ext cx="11669346" cy="4525107"/>
          </a:xfrm>
        </p:spPr>
        <p:txBody>
          <a:bodyPr>
            <a:normAutofit fontScale="92500" lnSpcReduction="10000"/>
          </a:bodyPr>
          <a:lstStyle/>
          <a:p>
            <a:pPr marL="514350" indent="-514350" algn="l">
              <a:spcAft>
                <a:spcPts val="1200"/>
              </a:spcAft>
              <a:buFont typeface="+mj-lt"/>
              <a:buAutoNum type="arabicPeriod"/>
            </a:pPr>
            <a:r>
              <a:rPr lang="en-ID" sz="2900">
                <a:latin typeface="Calibri" panose="020F0502020204030204" pitchFamily="34" charset="0"/>
              </a:rPr>
              <a:t>Di fase mana tim berharap untuk menginvestasikan sebagian besar waktu proyek? Mengapa? </a:t>
            </a:r>
          </a:p>
          <a:p>
            <a:pPr marL="514350" indent="-514350" algn="l">
              <a:spcAft>
                <a:spcPts val="1200"/>
              </a:spcAft>
              <a:buFont typeface="+mj-lt"/>
              <a:buAutoNum type="arabicPeriod"/>
            </a:pPr>
            <a:r>
              <a:rPr lang="en-ID" sz="2900">
                <a:latin typeface="Calibri" panose="020F0502020204030204" pitchFamily="34" charset="0"/>
              </a:rPr>
              <a:t>Dimana tim berharap untuk menghabiskan waktu paling sedikit?</a:t>
            </a:r>
          </a:p>
          <a:p>
            <a:pPr marL="514350" indent="-514350" algn="l">
              <a:spcAft>
                <a:spcPts val="1200"/>
              </a:spcAft>
              <a:buFont typeface="+mj-lt"/>
              <a:buAutoNum type="arabicPeriod"/>
            </a:pPr>
            <a:r>
              <a:rPr lang="en-ID" sz="2900">
                <a:latin typeface="Calibri" panose="020F0502020204030204" pitchFamily="34" charset="0"/>
              </a:rPr>
              <a:t>Apa manfaat melakukan program percontohan sebelum peluncuran skala penuh dari metodologi analitis baru? Diskusikan ini dalam konteks studi kasus mini?</a:t>
            </a:r>
          </a:p>
          <a:p>
            <a:pPr marL="514350" indent="-514350" algn="l">
              <a:spcAft>
                <a:spcPts val="1200"/>
              </a:spcAft>
              <a:buFont typeface="+mj-lt"/>
              <a:buAutoNum type="arabicPeriod"/>
            </a:pPr>
            <a:r>
              <a:rPr lang="fi-FI" sz="2900">
                <a:latin typeface="Calibri" panose="020F0502020204030204" pitchFamily="34" charset="0"/>
              </a:rPr>
              <a:t>Jenis alat apa yang akan digunakan dalam fase berikut, dan untuk skenario penggunaan seperti apa</a:t>
            </a:r>
            <a:r>
              <a:rPr lang="en-ID" sz="2900">
                <a:latin typeface="Calibri" panose="020F0502020204030204" pitchFamily="34" charset="0"/>
              </a:rPr>
              <a:t>!</a:t>
            </a:r>
          </a:p>
          <a:p>
            <a:pPr marL="855663" indent="-339725" algn="l"/>
            <a:r>
              <a:rPr lang="en-ID" sz="2200" b="0" i="0" u="none" strike="noStrike" baseline="0">
                <a:latin typeface="MyriadPro-SemiCn"/>
              </a:rPr>
              <a:t>Phase 2: Data preparation</a:t>
            </a:r>
          </a:p>
          <a:p>
            <a:pPr marL="855663" indent="-339725" algn="l"/>
            <a:r>
              <a:rPr lang="en-US" sz="2200" b="0" i="0" u="none" strike="noStrike" baseline="0">
                <a:latin typeface="MyriadPro-SemiCn"/>
              </a:rPr>
              <a:t>Phase 4: Model building </a:t>
            </a:r>
            <a:endParaRPr lang="en-ID" sz="3500">
              <a:latin typeface="Calibri" panose="020F0502020204030204" pitchFamily="34" charset="0"/>
            </a:endParaRPr>
          </a:p>
        </p:txBody>
      </p:sp>
    </p:spTree>
    <p:extLst>
      <p:ext uri="{BB962C8B-B14F-4D97-AF65-F5344CB8AC3E}">
        <p14:creationId xmlns:p14="http://schemas.microsoft.com/office/powerpoint/2010/main" val="107405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a:t>Terimakasih</a:t>
            </a:r>
            <a:endParaRPr lang="en-GB" dirty="0"/>
          </a:p>
        </p:txBody>
      </p:sp>
    </p:spTree>
    <p:extLst>
      <p:ext uri="{BB962C8B-B14F-4D97-AF65-F5344CB8AC3E}">
        <p14:creationId xmlns:p14="http://schemas.microsoft.com/office/powerpoint/2010/main" val="4297718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501062" y="177800"/>
            <a:ext cx="9501553" cy="859055"/>
          </a:xfrm>
        </p:spPr>
        <p:txBody>
          <a:bodyPr>
            <a:normAutofit fontScale="90000"/>
          </a:bodyPr>
          <a:lstStyle/>
          <a:p>
            <a:r>
              <a:rPr lang="en-US" sz="5400">
                <a:latin typeface="Calibri" panose="020F0502020204030204" pitchFamily="34" charset="0"/>
              </a:rPr>
              <a:t>Key Roles for a Successful Analytics</a:t>
            </a: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
        <p:nvSpPr>
          <p:cNvPr id="6" name="TextBox 5">
            <a:extLst>
              <a:ext uri="{FF2B5EF4-FFF2-40B4-BE49-F238E27FC236}">
                <a16:creationId xmlns:a16="http://schemas.microsoft.com/office/drawing/2014/main" id="{D842357F-6161-4361-84FF-BEF57C2C7B38}"/>
              </a:ext>
            </a:extLst>
          </p:cNvPr>
          <p:cNvSpPr txBox="1"/>
          <p:nvPr/>
        </p:nvSpPr>
        <p:spPr>
          <a:xfrm>
            <a:off x="149586" y="988437"/>
            <a:ext cx="5829183" cy="6063198"/>
          </a:xfrm>
          <a:prstGeom prst="rect">
            <a:avLst/>
          </a:prstGeom>
          <a:noFill/>
        </p:spPr>
        <p:txBody>
          <a:bodyPr wrap="square">
            <a:spAutoFit/>
          </a:bodyPr>
          <a:lstStyle/>
          <a:p>
            <a:pPr marL="457200" indent="-457200">
              <a:buFont typeface="Arial" panose="020B0604020202020204" pitchFamily="34" charset="0"/>
              <a:buChar char="•"/>
            </a:pPr>
            <a:r>
              <a:rPr lang="nn-NO" sz="3200" b="0" i="0" u="none" strike="noStrike" baseline="0">
                <a:solidFill>
                  <a:srgbClr val="FFFF00"/>
                </a:solidFill>
                <a:latin typeface="Calibri" panose="020F0502020204030204" pitchFamily="34" charset="0"/>
              </a:rPr>
              <a:t>Ada tujuh peran kunci yang perlu dipenuhi untuk tim ilmu data yang berfungsi tinggi untuk menjalankan proyek analitik dengan sukses yaitu : </a:t>
            </a:r>
          </a:p>
          <a:p>
            <a:pPr marL="914400" lvl="1" indent="-457200">
              <a:buFont typeface="+mj-lt"/>
              <a:buAutoNum type="arabicPeriod"/>
            </a:pPr>
            <a:r>
              <a:rPr lang="en-ID" sz="2800" b="0" i="0" u="none" strike="noStrike" baseline="0">
                <a:solidFill>
                  <a:schemeClr val="bg1"/>
                </a:solidFill>
                <a:latin typeface="MyriadPro-SemiboldSemiCn"/>
              </a:rPr>
              <a:t>Business User</a:t>
            </a:r>
          </a:p>
          <a:p>
            <a:pPr marL="914400" lvl="1" indent="-457200">
              <a:buFont typeface="+mj-lt"/>
              <a:buAutoNum type="arabicPeriod"/>
            </a:pPr>
            <a:r>
              <a:rPr lang="en-ID" sz="2800" b="0" i="0" u="none" strike="noStrike" baseline="0">
                <a:solidFill>
                  <a:schemeClr val="bg1"/>
                </a:solidFill>
                <a:latin typeface="MyriadPro-SemiboldSemiCn"/>
              </a:rPr>
              <a:t>Project Sponsor</a:t>
            </a:r>
            <a:endParaRPr lang="en-ID" sz="2800">
              <a:solidFill>
                <a:schemeClr val="bg1"/>
              </a:solidFill>
              <a:latin typeface="MyriadPro-SemiboldSemiCn"/>
            </a:endParaRPr>
          </a:p>
          <a:p>
            <a:pPr marL="914400" lvl="1" indent="-457200">
              <a:buFont typeface="+mj-lt"/>
              <a:buAutoNum type="arabicPeriod"/>
            </a:pPr>
            <a:r>
              <a:rPr lang="en-ID" sz="2800" b="0" i="0" u="none" strike="noStrike" baseline="0">
                <a:solidFill>
                  <a:schemeClr val="bg1"/>
                </a:solidFill>
                <a:latin typeface="MyriadPro-SemiboldSemiCn"/>
              </a:rPr>
              <a:t>Project Manager</a:t>
            </a:r>
          </a:p>
          <a:p>
            <a:pPr marL="914400" lvl="1" indent="-457200">
              <a:buFont typeface="+mj-lt"/>
              <a:buAutoNum type="arabicPeriod"/>
            </a:pPr>
            <a:r>
              <a:rPr lang="en-ID" sz="2800" b="0" i="0" u="none" strike="noStrike" baseline="0">
                <a:solidFill>
                  <a:schemeClr val="bg1"/>
                </a:solidFill>
                <a:latin typeface="MyriadPro-SemiboldSemiCn"/>
              </a:rPr>
              <a:t>Business Intelligence Analyst</a:t>
            </a:r>
            <a:endParaRPr lang="en-ID" sz="2800">
              <a:solidFill>
                <a:schemeClr val="bg1"/>
              </a:solidFill>
              <a:latin typeface="MyriadPro-SemiboldSemiCn"/>
            </a:endParaRPr>
          </a:p>
          <a:p>
            <a:pPr marL="914400" lvl="1" indent="-457200">
              <a:buFont typeface="+mj-lt"/>
              <a:buAutoNum type="arabicPeriod"/>
            </a:pPr>
            <a:r>
              <a:rPr lang="en-ID" sz="2800" b="0" i="0" u="none" strike="noStrike" baseline="0">
                <a:solidFill>
                  <a:schemeClr val="bg1"/>
                </a:solidFill>
                <a:latin typeface="MyriadPro-SemiboldSemiCn"/>
              </a:rPr>
              <a:t>Database Administrator (DBA)</a:t>
            </a:r>
          </a:p>
          <a:p>
            <a:pPr marL="914400" lvl="1" indent="-457200">
              <a:buFont typeface="+mj-lt"/>
              <a:buAutoNum type="arabicPeriod"/>
            </a:pPr>
            <a:r>
              <a:rPr lang="en-ID" sz="2800" b="0" i="0" u="none" strike="noStrike" baseline="0">
                <a:solidFill>
                  <a:schemeClr val="bg1"/>
                </a:solidFill>
                <a:latin typeface="MyriadPro-SemiboldSemiCn"/>
              </a:rPr>
              <a:t>Data Engineer</a:t>
            </a:r>
            <a:endParaRPr lang="en-ID" sz="2800">
              <a:solidFill>
                <a:schemeClr val="bg1"/>
              </a:solidFill>
              <a:latin typeface="MyriadPro-SemiboldSemiCn"/>
            </a:endParaRPr>
          </a:p>
          <a:p>
            <a:pPr marL="914400" lvl="1" indent="-457200">
              <a:buFont typeface="+mj-lt"/>
              <a:buAutoNum type="arabicPeriod"/>
            </a:pPr>
            <a:r>
              <a:rPr lang="en-ID" sz="2800" b="0" i="0" u="none" strike="noStrike" baseline="0">
                <a:solidFill>
                  <a:schemeClr val="bg1"/>
                </a:solidFill>
                <a:latin typeface="MyriadPro-SemiboldSemiCn"/>
              </a:rPr>
              <a:t>Data Scientist</a:t>
            </a:r>
            <a:endParaRPr lang="nn-NO" sz="4400" b="0" i="0" u="none" strike="noStrike" baseline="0">
              <a:solidFill>
                <a:schemeClr val="bg1"/>
              </a:solidFill>
              <a:latin typeface="Calibri" panose="020F0502020204030204" pitchFamily="34" charset="0"/>
            </a:endParaRPr>
          </a:p>
          <a:p>
            <a:endParaRPr lang="en-ID" sz="3200">
              <a:solidFill>
                <a:srgbClr val="FFFF00"/>
              </a:solidFill>
            </a:endParaRPr>
          </a:p>
        </p:txBody>
      </p:sp>
      <p:pic>
        <p:nvPicPr>
          <p:cNvPr id="7" name="Picture 6">
            <a:extLst>
              <a:ext uri="{FF2B5EF4-FFF2-40B4-BE49-F238E27FC236}">
                <a16:creationId xmlns:a16="http://schemas.microsoft.com/office/drawing/2014/main" id="{41FF49EC-0E33-461D-A821-17F47B91F366}"/>
              </a:ext>
            </a:extLst>
          </p:cNvPr>
          <p:cNvPicPr>
            <a:picLocks noChangeAspect="1"/>
          </p:cNvPicPr>
          <p:nvPr/>
        </p:nvPicPr>
        <p:blipFill>
          <a:blip r:embed="rId2"/>
          <a:stretch>
            <a:fillRect/>
          </a:stretch>
        </p:blipFill>
        <p:spPr>
          <a:xfrm>
            <a:off x="5832114" y="1310707"/>
            <a:ext cx="6210300" cy="3773103"/>
          </a:xfrm>
          <a:prstGeom prst="rect">
            <a:avLst/>
          </a:prstGeom>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416170"/>
            <a:ext cx="10909554" cy="859055"/>
          </a:xfrm>
        </p:spPr>
        <p:txBody>
          <a:bodyPr>
            <a:normAutofit/>
          </a:bodyPr>
          <a:lstStyle/>
          <a:p>
            <a:r>
              <a:rPr lang="en-US" sz="5400">
                <a:latin typeface="Calibri" panose="020F0502020204030204" pitchFamily="34" charset="0"/>
              </a:rPr>
              <a:t>Key Roles for a Successful Analytics</a:t>
            </a:r>
            <a:endParaRPr lang="en-US"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
        <p:nvSpPr>
          <p:cNvPr id="6" name="TextBox 5">
            <a:extLst>
              <a:ext uri="{FF2B5EF4-FFF2-40B4-BE49-F238E27FC236}">
                <a16:creationId xmlns:a16="http://schemas.microsoft.com/office/drawing/2014/main" id="{E1BF42AE-EAC5-47CB-B22D-7F3CEF3E6007}"/>
              </a:ext>
            </a:extLst>
          </p:cNvPr>
          <p:cNvSpPr txBox="1"/>
          <p:nvPr/>
        </p:nvSpPr>
        <p:spPr>
          <a:xfrm>
            <a:off x="533400" y="1355304"/>
            <a:ext cx="10609384" cy="584775"/>
          </a:xfrm>
          <a:prstGeom prst="rect">
            <a:avLst/>
          </a:prstGeom>
          <a:noFill/>
        </p:spPr>
        <p:txBody>
          <a:bodyPr wrap="square">
            <a:spAutoFit/>
          </a:bodyPr>
          <a:lstStyle/>
          <a:p>
            <a:pPr marL="514350" indent="-514350" algn="l">
              <a:buFont typeface="+mj-lt"/>
              <a:buAutoNum type="arabicPeriod"/>
            </a:pPr>
            <a:r>
              <a:rPr lang="en-ID" sz="3200" b="0" i="0" u="none" strike="noStrike" baseline="0">
                <a:solidFill>
                  <a:srgbClr val="FFFF00"/>
                </a:solidFill>
                <a:latin typeface="MyriadPro-SemiboldSemiCn"/>
              </a:rPr>
              <a:t>Business User</a:t>
            </a:r>
            <a:endParaRPr lang="en-ID" sz="4400">
              <a:solidFill>
                <a:srgbClr val="FFFF00"/>
              </a:solidFill>
            </a:endParaRPr>
          </a:p>
        </p:txBody>
      </p:sp>
      <p:sp>
        <p:nvSpPr>
          <p:cNvPr id="8" name="TextBox 7">
            <a:extLst>
              <a:ext uri="{FF2B5EF4-FFF2-40B4-BE49-F238E27FC236}">
                <a16:creationId xmlns:a16="http://schemas.microsoft.com/office/drawing/2014/main" id="{C6DC072E-5AD1-42D9-A4B9-D233345254C0}"/>
              </a:ext>
            </a:extLst>
          </p:cNvPr>
          <p:cNvSpPr txBox="1"/>
          <p:nvPr/>
        </p:nvSpPr>
        <p:spPr>
          <a:xfrm>
            <a:off x="1049216" y="1953666"/>
            <a:ext cx="10909553" cy="1938992"/>
          </a:xfrm>
          <a:prstGeom prst="rect">
            <a:avLst/>
          </a:prstGeom>
          <a:noFill/>
        </p:spPr>
        <p:txBody>
          <a:bodyPr wrap="square">
            <a:spAutoFit/>
          </a:bodyPr>
          <a:lstStyle/>
          <a:p>
            <a:r>
              <a:rPr lang="nn-NO" sz="2400" b="0" i="0" u="none" strike="noStrike" baseline="0">
                <a:solidFill>
                  <a:srgbClr val="FFFF00"/>
                </a:solidFill>
                <a:latin typeface="Calibri" panose="020F0502020204030204" pitchFamily="34" charset="0"/>
              </a:rPr>
              <a:t>Seseorang yang memahami area domain dan biasanya mendapat manfaat dari hasilnya.Orang ini dapat berkonsultasi dan memberi saran kepada tim proyek tentang konteks proyek, nilai darihasil, dan bagaimana output akan dioperasionalkan. Biasanya seorang analis bisnis, manajer lini, atauahli materi pelajaran yang mendalam dalam domain proyek memenuhi peran ini</a:t>
            </a:r>
            <a:endParaRPr lang="en-ID" sz="2400">
              <a:solidFill>
                <a:srgbClr val="FFFF00"/>
              </a:solidFill>
            </a:endParaRPr>
          </a:p>
        </p:txBody>
      </p:sp>
      <p:sp>
        <p:nvSpPr>
          <p:cNvPr id="10" name="TextBox 9">
            <a:extLst>
              <a:ext uri="{FF2B5EF4-FFF2-40B4-BE49-F238E27FC236}">
                <a16:creationId xmlns:a16="http://schemas.microsoft.com/office/drawing/2014/main" id="{1931D84A-1D33-458F-8167-D00B743DEB57}"/>
              </a:ext>
            </a:extLst>
          </p:cNvPr>
          <p:cNvSpPr txBox="1"/>
          <p:nvPr/>
        </p:nvSpPr>
        <p:spPr>
          <a:xfrm>
            <a:off x="0" y="3896313"/>
            <a:ext cx="9700846" cy="523220"/>
          </a:xfrm>
          <a:prstGeom prst="rect">
            <a:avLst/>
          </a:prstGeom>
          <a:noFill/>
        </p:spPr>
        <p:txBody>
          <a:bodyPr wrap="square">
            <a:spAutoFit/>
          </a:bodyPr>
          <a:lstStyle/>
          <a:p>
            <a:pPr marL="971550" lvl="1" indent="-514350">
              <a:buFont typeface="+mj-lt"/>
              <a:buAutoNum type="arabicPeriod" startAt="2"/>
            </a:pPr>
            <a:r>
              <a:rPr lang="en-ID" sz="2800" b="0" i="0" u="none" strike="noStrike" baseline="0">
                <a:solidFill>
                  <a:srgbClr val="FFFF00"/>
                </a:solidFill>
                <a:latin typeface="MyriadPro-SemiboldSemiCn"/>
              </a:rPr>
              <a:t>Project Sponsor</a:t>
            </a:r>
            <a:endParaRPr lang="en-ID" sz="2800">
              <a:solidFill>
                <a:srgbClr val="FFFF00"/>
              </a:solidFill>
              <a:latin typeface="MyriadPro-SemiboldSemiCn"/>
            </a:endParaRPr>
          </a:p>
        </p:txBody>
      </p:sp>
      <p:sp>
        <p:nvSpPr>
          <p:cNvPr id="12" name="TextBox 11">
            <a:extLst>
              <a:ext uri="{FF2B5EF4-FFF2-40B4-BE49-F238E27FC236}">
                <a16:creationId xmlns:a16="http://schemas.microsoft.com/office/drawing/2014/main" id="{E82063C1-AC37-4EE9-BCB8-C0B55064D744}"/>
              </a:ext>
            </a:extLst>
          </p:cNvPr>
          <p:cNvSpPr txBox="1"/>
          <p:nvPr/>
        </p:nvSpPr>
        <p:spPr>
          <a:xfrm>
            <a:off x="1049216" y="4502838"/>
            <a:ext cx="10774562" cy="1938992"/>
          </a:xfrm>
          <a:prstGeom prst="rect">
            <a:avLst/>
          </a:prstGeom>
          <a:noFill/>
        </p:spPr>
        <p:txBody>
          <a:bodyPr wrap="square">
            <a:spAutoFit/>
          </a:bodyPr>
          <a:lstStyle/>
          <a:p>
            <a:r>
              <a:rPr lang="en-ID" sz="2400">
                <a:solidFill>
                  <a:srgbClr val="FFFF00"/>
                </a:solidFill>
              </a:rPr>
              <a:t>Bertanggung jawab atas asal-usul proyek. Memberikan dorongan dan persyaratanuntuk proyek dan mendefinisikan masalah bisnis inti. Umumnya menyediakan dana dan alat pengukurtingkat nilai dari hasil akhir tim kerja. Orang ini menetapkan prioritas untukmemproyeksikan dan mengklarifikasi keluaran yang diinginkan</a:t>
            </a:r>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416170"/>
            <a:ext cx="10909554" cy="859055"/>
          </a:xfrm>
        </p:spPr>
        <p:txBody>
          <a:bodyPr>
            <a:normAutofit/>
          </a:bodyPr>
          <a:lstStyle/>
          <a:p>
            <a:r>
              <a:rPr lang="en-US" sz="5400">
                <a:latin typeface="Calibri" panose="020F0502020204030204" pitchFamily="34" charset="0"/>
              </a:rPr>
              <a:t>Key Roles for a Successful Analytics</a:t>
            </a:r>
            <a:endParaRPr lang="en-US"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
        <p:nvSpPr>
          <p:cNvPr id="6" name="TextBox 5">
            <a:extLst>
              <a:ext uri="{FF2B5EF4-FFF2-40B4-BE49-F238E27FC236}">
                <a16:creationId xmlns:a16="http://schemas.microsoft.com/office/drawing/2014/main" id="{E1BF42AE-EAC5-47CB-B22D-7F3CEF3E6007}"/>
              </a:ext>
            </a:extLst>
          </p:cNvPr>
          <p:cNvSpPr txBox="1"/>
          <p:nvPr/>
        </p:nvSpPr>
        <p:spPr>
          <a:xfrm>
            <a:off x="342646" y="1343486"/>
            <a:ext cx="10609384" cy="584775"/>
          </a:xfrm>
          <a:prstGeom prst="rect">
            <a:avLst/>
          </a:prstGeom>
          <a:noFill/>
        </p:spPr>
        <p:txBody>
          <a:bodyPr wrap="square">
            <a:spAutoFit/>
          </a:bodyPr>
          <a:lstStyle/>
          <a:p>
            <a:pPr marL="514350" indent="-514350" algn="l">
              <a:buFont typeface="+mj-lt"/>
              <a:buAutoNum type="arabicPeriod" startAt="3"/>
            </a:pPr>
            <a:r>
              <a:rPr lang="en-ID" sz="3200">
                <a:solidFill>
                  <a:srgbClr val="FFFF00"/>
                </a:solidFill>
                <a:latin typeface="MyriadPro-SemiboldSemiCn"/>
              </a:rPr>
              <a:t>Project Manager</a:t>
            </a:r>
          </a:p>
        </p:txBody>
      </p:sp>
      <p:sp>
        <p:nvSpPr>
          <p:cNvPr id="8" name="TextBox 7">
            <a:extLst>
              <a:ext uri="{FF2B5EF4-FFF2-40B4-BE49-F238E27FC236}">
                <a16:creationId xmlns:a16="http://schemas.microsoft.com/office/drawing/2014/main" id="{C6DC072E-5AD1-42D9-A4B9-D233345254C0}"/>
              </a:ext>
            </a:extLst>
          </p:cNvPr>
          <p:cNvSpPr txBox="1"/>
          <p:nvPr/>
        </p:nvSpPr>
        <p:spPr>
          <a:xfrm>
            <a:off x="914225" y="1938391"/>
            <a:ext cx="10909553" cy="830997"/>
          </a:xfrm>
          <a:prstGeom prst="rect">
            <a:avLst/>
          </a:prstGeom>
          <a:noFill/>
        </p:spPr>
        <p:txBody>
          <a:bodyPr wrap="square">
            <a:spAutoFit/>
          </a:bodyPr>
          <a:lstStyle/>
          <a:p>
            <a:r>
              <a:rPr lang="nn-NO" sz="2400" b="0" i="0" u="none" strike="noStrike" baseline="0">
                <a:solidFill>
                  <a:srgbClr val="FFFF00"/>
                </a:solidFill>
                <a:latin typeface="Calibri" panose="020F0502020204030204" pitchFamily="34" charset="0"/>
              </a:rPr>
              <a:t>Seorang pemimpin proyek yang berusaha mencapai tujuan utama terpenuhi tepat waktu dan sesuai harapan kualitas.</a:t>
            </a:r>
            <a:endParaRPr lang="en-ID" sz="2400">
              <a:solidFill>
                <a:srgbClr val="FFFF00"/>
              </a:solidFill>
            </a:endParaRPr>
          </a:p>
        </p:txBody>
      </p:sp>
      <p:sp>
        <p:nvSpPr>
          <p:cNvPr id="10" name="TextBox 9">
            <a:extLst>
              <a:ext uri="{FF2B5EF4-FFF2-40B4-BE49-F238E27FC236}">
                <a16:creationId xmlns:a16="http://schemas.microsoft.com/office/drawing/2014/main" id="{1931D84A-1D33-458F-8167-D00B743DEB57}"/>
              </a:ext>
            </a:extLst>
          </p:cNvPr>
          <p:cNvSpPr txBox="1"/>
          <p:nvPr/>
        </p:nvSpPr>
        <p:spPr>
          <a:xfrm>
            <a:off x="-187570" y="3184657"/>
            <a:ext cx="9700846" cy="954107"/>
          </a:xfrm>
          <a:prstGeom prst="rect">
            <a:avLst/>
          </a:prstGeom>
          <a:noFill/>
        </p:spPr>
        <p:txBody>
          <a:bodyPr wrap="square">
            <a:spAutoFit/>
          </a:bodyPr>
          <a:lstStyle/>
          <a:p>
            <a:pPr marL="971550" lvl="1" indent="-514350">
              <a:buFont typeface="+mj-lt"/>
              <a:buAutoNum type="arabicPeriod" startAt="4"/>
            </a:pPr>
            <a:r>
              <a:rPr lang="en-ID" sz="2800">
                <a:solidFill>
                  <a:srgbClr val="FFFF00"/>
                </a:solidFill>
                <a:latin typeface="MyriadPro-SemiboldSemiCn"/>
              </a:rPr>
              <a:t>Business Intelligence Analyst</a:t>
            </a:r>
          </a:p>
          <a:p>
            <a:pPr marL="971550" lvl="1" indent="-514350">
              <a:buFont typeface="+mj-lt"/>
              <a:buAutoNum type="arabicPeriod" startAt="4"/>
            </a:pPr>
            <a:endParaRPr lang="en-ID" sz="2800">
              <a:solidFill>
                <a:srgbClr val="FFFF00"/>
              </a:solidFill>
              <a:latin typeface="MyriadPro-SemiboldSemiCn"/>
            </a:endParaRPr>
          </a:p>
        </p:txBody>
      </p:sp>
      <p:sp>
        <p:nvSpPr>
          <p:cNvPr id="12" name="TextBox 11">
            <a:extLst>
              <a:ext uri="{FF2B5EF4-FFF2-40B4-BE49-F238E27FC236}">
                <a16:creationId xmlns:a16="http://schemas.microsoft.com/office/drawing/2014/main" id="{E82063C1-AC37-4EE9-BCB8-C0B55064D744}"/>
              </a:ext>
            </a:extLst>
          </p:cNvPr>
          <p:cNvSpPr txBox="1"/>
          <p:nvPr/>
        </p:nvSpPr>
        <p:spPr>
          <a:xfrm>
            <a:off x="708719" y="3944854"/>
            <a:ext cx="9700846" cy="1938992"/>
          </a:xfrm>
          <a:prstGeom prst="rect">
            <a:avLst/>
          </a:prstGeom>
          <a:noFill/>
        </p:spPr>
        <p:txBody>
          <a:bodyPr wrap="square">
            <a:spAutoFit/>
          </a:bodyPr>
          <a:lstStyle/>
          <a:p>
            <a:r>
              <a:rPr lang="en-ID" sz="2400">
                <a:solidFill>
                  <a:srgbClr val="FFFF00"/>
                </a:solidFill>
              </a:rPr>
              <a:t>Memberikan keahlian domain bisnis berdasarkan pemahaman yang mendalamdata, indikator kinerja utama (KPI), metrik utama, dan intelijen bisnis dari pelaporanperspektif. Analis Intelijen Bisnis umumnya membuat dasbor dan laporan serta memiliki pengetahuandari data feed dan sumber.</a:t>
            </a:r>
          </a:p>
        </p:txBody>
      </p:sp>
    </p:spTree>
    <p:extLst>
      <p:ext uri="{BB962C8B-B14F-4D97-AF65-F5344CB8AC3E}">
        <p14:creationId xmlns:p14="http://schemas.microsoft.com/office/powerpoint/2010/main" val="196041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416170"/>
            <a:ext cx="10909554" cy="859055"/>
          </a:xfrm>
        </p:spPr>
        <p:txBody>
          <a:bodyPr>
            <a:normAutofit/>
          </a:bodyPr>
          <a:lstStyle/>
          <a:p>
            <a:r>
              <a:rPr lang="en-US" sz="5400">
                <a:latin typeface="Calibri" panose="020F0502020204030204" pitchFamily="34" charset="0"/>
              </a:rPr>
              <a:t>Key Roles for a Successful Analytics</a:t>
            </a:r>
            <a:endParaRPr lang="en-US"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6</a:t>
            </a:fld>
            <a:endParaRPr lang="en-US" dirty="0"/>
          </a:p>
        </p:txBody>
      </p:sp>
      <p:sp>
        <p:nvSpPr>
          <p:cNvPr id="6" name="TextBox 5">
            <a:extLst>
              <a:ext uri="{FF2B5EF4-FFF2-40B4-BE49-F238E27FC236}">
                <a16:creationId xmlns:a16="http://schemas.microsoft.com/office/drawing/2014/main" id="{E1BF42AE-EAC5-47CB-B22D-7F3CEF3E6007}"/>
              </a:ext>
            </a:extLst>
          </p:cNvPr>
          <p:cNvSpPr txBox="1"/>
          <p:nvPr/>
        </p:nvSpPr>
        <p:spPr>
          <a:xfrm>
            <a:off x="342646" y="1343486"/>
            <a:ext cx="10609384" cy="584775"/>
          </a:xfrm>
          <a:prstGeom prst="rect">
            <a:avLst/>
          </a:prstGeom>
          <a:noFill/>
        </p:spPr>
        <p:txBody>
          <a:bodyPr wrap="square">
            <a:spAutoFit/>
          </a:bodyPr>
          <a:lstStyle/>
          <a:p>
            <a:pPr marL="514350" indent="-514350" algn="l">
              <a:buFont typeface="+mj-lt"/>
              <a:buAutoNum type="arabicPeriod" startAt="5"/>
            </a:pPr>
            <a:r>
              <a:rPr lang="en-ID" sz="3200">
                <a:solidFill>
                  <a:srgbClr val="FFFF00"/>
                </a:solidFill>
                <a:latin typeface="MyriadPro-SemiboldSemiCn"/>
              </a:rPr>
              <a:t>Database Administrator (DBA)</a:t>
            </a:r>
          </a:p>
        </p:txBody>
      </p:sp>
      <p:sp>
        <p:nvSpPr>
          <p:cNvPr id="8" name="TextBox 7">
            <a:extLst>
              <a:ext uri="{FF2B5EF4-FFF2-40B4-BE49-F238E27FC236}">
                <a16:creationId xmlns:a16="http://schemas.microsoft.com/office/drawing/2014/main" id="{C6DC072E-5AD1-42D9-A4B9-D233345254C0}"/>
              </a:ext>
            </a:extLst>
          </p:cNvPr>
          <p:cNvSpPr txBox="1"/>
          <p:nvPr/>
        </p:nvSpPr>
        <p:spPr>
          <a:xfrm>
            <a:off x="708719" y="1938391"/>
            <a:ext cx="11115059" cy="1569660"/>
          </a:xfrm>
          <a:prstGeom prst="rect">
            <a:avLst/>
          </a:prstGeom>
          <a:noFill/>
        </p:spPr>
        <p:txBody>
          <a:bodyPr wrap="square">
            <a:spAutoFit/>
          </a:bodyPr>
          <a:lstStyle/>
          <a:p>
            <a:r>
              <a:rPr lang="nn-NO" sz="2400" b="0" i="0" u="none" strike="noStrike" baseline="0">
                <a:solidFill>
                  <a:srgbClr val="FFFF00"/>
                </a:solidFill>
                <a:latin typeface="Calibri" panose="020F0502020204030204" pitchFamily="34" charset="0"/>
              </a:rPr>
              <a:t>Mengatur dan menyediakan dan mengonfigurasi lingkungan basis data untuk mendukungkebutuhan analisis tim kerja. Tanggung jawab ini mungkin termasuk menyediakan akses kedatabase atau tabel kunci dan memastikan tingkat keamanan yang sesuai tersedia terkait dengan datarepositori..</a:t>
            </a:r>
            <a:endParaRPr lang="en-ID" sz="2400">
              <a:solidFill>
                <a:srgbClr val="FFFF00"/>
              </a:solidFill>
            </a:endParaRPr>
          </a:p>
        </p:txBody>
      </p:sp>
      <p:sp>
        <p:nvSpPr>
          <p:cNvPr id="10" name="TextBox 9">
            <a:extLst>
              <a:ext uri="{FF2B5EF4-FFF2-40B4-BE49-F238E27FC236}">
                <a16:creationId xmlns:a16="http://schemas.microsoft.com/office/drawing/2014/main" id="{1931D84A-1D33-458F-8167-D00B743DEB57}"/>
              </a:ext>
            </a:extLst>
          </p:cNvPr>
          <p:cNvSpPr txBox="1"/>
          <p:nvPr/>
        </p:nvSpPr>
        <p:spPr>
          <a:xfrm>
            <a:off x="-241378" y="3518180"/>
            <a:ext cx="9700846" cy="523220"/>
          </a:xfrm>
          <a:prstGeom prst="rect">
            <a:avLst/>
          </a:prstGeom>
          <a:noFill/>
        </p:spPr>
        <p:txBody>
          <a:bodyPr wrap="square">
            <a:spAutoFit/>
          </a:bodyPr>
          <a:lstStyle/>
          <a:p>
            <a:pPr marL="971550" lvl="1" indent="-514350">
              <a:buFont typeface="+mj-lt"/>
              <a:buAutoNum type="arabicPeriod" startAt="6"/>
            </a:pPr>
            <a:r>
              <a:rPr lang="en-ID" sz="2800">
                <a:solidFill>
                  <a:srgbClr val="FFFF00"/>
                </a:solidFill>
                <a:latin typeface="MyriadPro-SemiboldSemiCn"/>
              </a:rPr>
              <a:t>Data Engineer</a:t>
            </a:r>
          </a:p>
        </p:txBody>
      </p:sp>
      <p:sp>
        <p:nvSpPr>
          <p:cNvPr id="12" name="TextBox 11">
            <a:extLst>
              <a:ext uri="{FF2B5EF4-FFF2-40B4-BE49-F238E27FC236}">
                <a16:creationId xmlns:a16="http://schemas.microsoft.com/office/drawing/2014/main" id="{E82063C1-AC37-4EE9-BCB8-C0B55064D744}"/>
              </a:ext>
            </a:extLst>
          </p:cNvPr>
          <p:cNvSpPr txBox="1"/>
          <p:nvPr/>
        </p:nvSpPr>
        <p:spPr>
          <a:xfrm>
            <a:off x="796915" y="3991020"/>
            <a:ext cx="9700846" cy="2677656"/>
          </a:xfrm>
          <a:prstGeom prst="rect">
            <a:avLst/>
          </a:prstGeom>
          <a:noFill/>
        </p:spPr>
        <p:txBody>
          <a:bodyPr wrap="square">
            <a:spAutoFit/>
          </a:bodyPr>
          <a:lstStyle/>
          <a:p>
            <a:r>
              <a:rPr lang="en-ID" sz="2400">
                <a:solidFill>
                  <a:srgbClr val="FFFF00"/>
                </a:solidFill>
              </a:rPr>
              <a:t>Memanfaatkan keterampilan teknis untuk membantu menyetel Queri SQL untuk manajemen datadan ekstraksi data, serta memberikan dukungan untuk penyerapan data ke dalam sandbox analitik, Data Engineer mengeksekusi ekstraksi data aktual dan melakukan manipulasi data substansial untuk memfasilitasi analisis. Insinyur data bekerja sama dengan ilmuwan data untuk membantu membentuk data dengan cara yang tepat untuk analisis.</a:t>
            </a:r>
          </a:p>
        </p:txBody>
      </p:sp>
    </p:spTree>
    <p:extLst>
      <p:ext uri="{BB962C8B-B14F-4D97-AF65-F5344CB8AC3E}">
        <p14:creationId xmlns:p14="http://schemas.microsoft.com/office/powerpoint/2010/main" val="301617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416170"/>
            <a:ext cx="10909554" cy="859055"/>
          </a:xfrm>
        </p:spPr>
        <p:txBody>
          <a:bodyPr>
            <a:normAutofit/>
          </a:bodyPr>
          <a:lstStyle/>
          <a:p>
            <a:r>
              <a:rPr lang="en-US" sz="5400">
                <a:latin typeface="Calibri" panose="020F0502020204030204" pitchFamily="34" charset="0"/>
              </a:rPr>
              <a:t>Key Roles for a Successful Analytics</a:t>
            </a:r>
            <a:endParaRPr lang="en-US"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
        <p:nvSpPr>
          <p:cNvPr id="6" name="TextBox 5">
            <a:extLst>
              <a:ext uri="{FF2B5EF4-FFF2-40B4-BE49-F238E27FC236}">
                <a16:creationId xmlns:a16="http://schemas.microsoft.com/office/drawing/2014/main" id="{E1BF42AE-EAC5-47CB-B22D-7F3CEF3E6007}"/>
              </a:ext>
            </a:extLst>
          </p:cNvPr>
          <p:cNvSpPr txBox="1"/>
          <p:nvPr/>
        </p:nvSpPr>
        <p:spPr>
          <a:xfrm>
            <a:off x="342646" y="1343486"/>
            <a:ext cx="10609384" cy="584775"/>
          </a:xfrm>
          <a:prstGeom prst="rect">
            <a:avLst/>
          </a:prstGeom>
          <a:noFill/>
        </p:spPr>
        <p:txBody>
          <a:bodyPr wrap="square">
            <a:spAutoFit/>
          </a:bodyPr>
          <a:lstStyle/>
          <a:p>
            <a:pPr marL="514350" indent="-514350">
              <a:buFont typeface="+mj-lt"/>
              <a:buAutoNum type="arabicPeriod" startAt="7"/>
            </a:pPr>
            <a:r>
              <a:rPr lang="en-ID" sz="3200">
                <a:solidFill>
                  <a:srgbClr val="FFFF00"/>
                </a:solidFill>
                <a:latin typeface="MyriadPro-SemiboldSemiCn"/>
              </a:rPr>
              <a:t>Data Scientist</a:t>
            </a:r>
          </a:p>
        </p:txBody>
      </p:sp>
      <p:sp>
        <p:nvSpPr>
          <p:cNvPr id="8" name="TextBox 7">
            <a:extLst>
              <a:ext uri="{FF2B5EF4-FFF2-40B4-BE49-F238E27FC236}">
                <a16:creationId xmlns:a16="http://schemas.microsoft.com/office/drawing/2014/main" id="{C6DC072E-5AD1-42D9-A4B9-D233345254C0}"/>
              </a:ext>
            </a:extLst>
          </p:cNvPr>
          <p:cNvSpPr txBox="1"/>
          <p:nvPr/>
        </p:nvSpPr>
        <p:spPr>
          <a:xfrm>
            <a:off x="708719" y="1938391"/>
            <a:ext cx="11115059" cy="1569660"/>
          </a:xfrm>
          <a:prstGeom prst="rect">
            <a:avLst/>
          </a:prstGeom>
          <a:noFill/>
        </p:spPr>
        <p:txBody>
          <a:bodyPr wrap="square">
            <a:spAutoFit/>
          </a:bodyPr>
          <a:lstStyle/>
          <a:p>
            <a:pPr algn="l"/>
            <a:r>
              <a:rPr lang="nn-NO" sz="2400" b="0" i="0" u="none" strike="noStrike" baseline="0">
                <a:solidFill>
                  <a:srgbClr val="FFFF00"/>
                </a:solidFill>
                <a:latin typeface="Calibri" panose="020F0502020204030204" pitchFamily="34" charset="0"/>
              </a:rPr>
              <a:t>Memberikan keahlian materi pelajaran untuk teknik analisis, pemodelan data, dan menerapkan teknik analitis yang valid untuk masalah bisnis yang diberikan. Memastikan tujuan analitik keseluruhan bertemu. Merancang dan melaksanakan metode dan pendekatan analitis dengan data yang tersedia untuk proyek.</a:t>
            </a:r>
            <a:endParaRPr lang="en-ID" sz="2400">
              <a:solidFill>
                <a:srgbClr val="FFFF00"/>
              </a:solidFill>
            </a:endParaRPr>
          </a:p>
        </p:txBody>
      </p:sp>
    </p:spTree>
    <p:extLst>
      <p:ext uri="{BB962C8B-B14F-4D97-AF65-F5344CB8AC3E}">
        <p14:creationId xmlns:p14="http://schemas.microsoft.com/office/powerpoint/2010/main" val="127663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796192" y="177800"/>
            <a:ext cx="4701931" cy="535531"/>
          </a:xfrm>
        </p:spPr>
        <p:txBody>
          <a:bodyPr/>
          <a:lstStyle/>
          <a:p>
            <a:r>
              <a:rPr lang="en-ID"/>
              <a:t>Data Analytics Lifecycle</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0" y="713332"/>
            <a:ext cx="5990492" cy="6144668"/>
          </a:xfrm>
        </p:spPr>
        <p:txBody>
          <a:bodyPr/>
          <a:lstStyle/>
          <a:p>
            <a:pPr algn="l"/>
            <a:r>
              <a:rPr lang="en-ID" sz="2000" i="0" u="none" strike="noStrike" baseline="0">
                <a:solidFill>
                  <a:srgbClr val="FFFF00"/>
                </a:solidFill>
                <a:latin typeface="Calibri-Bold"/>
              </a:rPr>
              <a:t>Siklus Hidup Analisis Data mendefinisikan praktik terbaik proses analitik yang mencakup penemuan hingga proyekpenyelesaian. </a:t>
            </a:r>
          </a:p>
          <a:p>
            <a:pPr algn="l"/>
            <a:r>
              <a:rPr lang="en-ID" sz="2000" i="0" u="none" strike="noStrike" baseline="0">
                <a:solidFill>
                  <a:srgbClr val="FFFF00"/>
                </a:solidFill>
                <a:latin typeface="Calibri-Bold"/>
              </a:rPr>
              <a:t>Siklus hidup diambil dari metode yang sudah mapan di bidang analitik data dan keputusan Sains. </a:t>
            </a:r>
          </a:p>
          <a:p>
            <a:pPr algn="l"/>
            <a:r>
              <a:rPr lang="en-ID" sz="2000" i="0" u="none" strike="noStrike" baseline="0">
                <a:solidFill>
                  <a:srgbClr val="FFFF00"/>
                </a:solidFill>
                <a:latin typeface="Calibri-Bold"/>
              </a:rPr>
              <a:t>Sintesis ini dikembangkan setelah mengumpulkan masukan dari ilmuwan data dan konsultasi didirikan pendekatan yang memberikan masukan pada bagian-bagian dari proses. </a:t>
            </a:r>
          </a:p>
          <a:p>
            <a:pPr algn="l"/>
            <a:r>
              <a:rPr lang="en-ID" sz="2000" i="0" u="none" strike="noStrike" baseline="0">
                <a:solidFill>
                  <a:srgbClr val="FFFF00"/>
                </a:solidFill>
                <a:latin typeface="Calibri-Bold"/>
              </a:rPr>
              <a:t>Daur Hidup Analisis Data yang mencakup enam fase</a:t>
            </a:r>
            <a:r>
              <a:rPr lang="en-ID" sz="2000">
                <a:solidFill>
                  <a:srgbClr val="FFFF00"/>
                </a:solidFill>
                <a:latin typeface="Calibri-Bold"/>
              </a:rPr>
              <a:t>:</a:t>
            </a:r>
          </a:p>
          <a:p>
            <a:pPr marL="800100" lvl="1" indent="-342900">
              <a:buClr>
                <a:schemeClr val="bg1"/>
              </a:buClr>
              <a:buFont typeface="+mj-lt"/>
              <a:buAutoNum type="arabicPeriod"/>
            </a:pPr>
            <a:r>
              <a:rPr lang="en-ID" sz="1800" b="0" i="0" u="none" strike="noStrike" baseline="0">
                <a:latin typeface="MyriadPro-SemiboldSemiCn"/>
              </a:rPr>
              <a:t>Phase 1—Discovery</a:t>
            </a:r>
            <a:endParaRPr lang="en-ID" sz="2000" b="0" i="0" u="none" strike="noStrike" baseline="0">
              <a:solidFill>
                <a:srgbClr val="FFFF00"/>
              </a:solidFill>
              <a:latin typeface="Calibri-Bold"/>
            </a:endParaRPr>
          </a:p>
          <a:p>
            <a:pPr marL="800100" lvl="1" indent="-342900">
              <a:buClr>
                <a:schemeClr val="bg1"/>
              </a:buClr>
              <a:buFont typeface="+mj-lt"/>
              <a:buAutoNum type="arabicPeriod"/>
            </a:pPr>
            <a:r>
              <a:rPr lang="en-ID" sz="1800" b="0" i="0" u="none" strike="noStrike" baseline="0">
                <a:latin typeface="MyriadPro-SemiboldSemiCn"/>
              </a:rPr>
              <a:t>Phase 2—Data preparation</a:t>
            </a:r>
            <a:endParaRPr lang="en-ID" sz="2000">
              <a:solidFill>
                <a:srgbClr val="FFFF00"/>
              </a:solidFill>
              <a:latin typeface="Calibri-Bold"/>
            </a:endParaRPr>
          </a:p>
          <a:p>
            <a:pPr marL="800100" lvl="1" indent="-342900">
              <a:buClr>
                <a:schemeClr val="bg1"/>
              </a:buClr>
              <a:buFont typeface="+mj-lt"/>
              <a:buAutoNum type="arabicPeriod"/>
            </a:pPr>
            <a:r>
              <a:rPr lang="en-ID" sz="1800" b="0" i="0" u="none" strike="noStrike" baseline="0">
                <a:latin typeface="MyriadPro-SemiboldSemiCn"/>
              </a:rPr>
              <a:t>Phase 3—Model planning</a:t>
            </a:r>
            <a:endParaRPr lang="en-ID" sz="2000" b="0" i="0" u="none" strike="noStrike" baseline="0">
              <a:solidFill>
                <a:srgbClr val="FFFF00"/>
              </a:solidFill>
              <a:latin typeface="Calibri-Bold"/>
            </a:endParaRPr>
          </a:p>
          <a:p>
            <a:pPr marL="800100" lvl="1" indent="-342900">
              <a:buClr>
                <a:schemeClr val="bg1"/>
              </a:buClr>
              <a:buFont typeface="+mj-lt"/>
              <a:buAutoNum type="arabicPeriod"/>
            </a:pPr>
            <a:r>
              <a:rPr lang="en-ID" sz="1800" b="0" i="0" u="none" strike="noStrike" baseline="0">
                <a:latin typeface="MyriadPro-SemiboldSemiCn"/>
              </a:rPr>
              <a:t>Phase 4—Model building</a:t>
            </a:r>
            <a:endParaRPr lang="en-ID" sz="2000">
              <a:solidFill>
                <a:srgbClr val="FFFF00"/>
              </a:solidFill>
              <a:latin typeface="Calibri-Bold"/>
            </a:endParaRPr>
          </a:p>
          <a:p>
            <a:pPr marL="800100" lvl="1" indent="-342900">
              <a:buClr>
                <a:schemeClr val="bg1"/>
              </a:buClr>
              <a:buFont typeface="+mj-lt"/>
              <a:buAutoNum type="arabicPeriod"/>
            </a:pPr>
            <a:r>
              <a:rPr lang="en-ID" sz="1800" b="0" i="0" u="none" strike="noStrike" baseline="0">
                <a:latin typeface="MyriadPro-SemiboldSemiCn"/>
              </a:rPr>
              <a:t>Phase 5—Communicate results</a:t>
            </a:r>
            <a:endParaRPr lang="en-ID" sz="2000" b="0" i="0" u="none" strike="noStrike" baseline="0">
              <a:solidFill>
                <a:srgbClr val="FFFF00"/>
              </a:solidFill>
              <a:latin typeface="Calibri-Bold"/>
            </a:endParaRPr>
          </a:p>
          <a:p>
            <a:pPr marL="800100" lvl="1" indent="-342900">
              <a:buClr>
                <a:schemeClr val="bg1"/>
              </a:buClr>
              <a:buFont typeface="+mj-lt"/>
              <a:buAutoNum type="arabicPeriod"/>
            </a:pPr>
            <a:r>
              <a:rPr lang="en-ID" sz="1800" b="0" i="0" u="none" strike="noStrike" baseline="0">
                <a:latin typeface="MyriadPro-SemiboldSemiCn"/>
              </a:rPr>
              <a:t>Phase 6—Operationalize</a:t>
            </a:r>
            <a:r>
              <a:rPr lang="en-ID" sz="2000">
                <a:solidFill>
                  <a:srgbClr val="FFFF00"/>
                </a:solidFill>
                <a:latin typeface="Calibri-Bold"/>
              </a:rPr>
              <a:t> </a:t>
            </a:r>
            <a:endParaRPr lang="en-ID" sz="2000" i="0" u="none" strike="noStrike" baseline="0">
              <a:solidFill>
                <a:srgbClr val="FFFF00"/>
              </a:solidFill>
              <a:latin typeface="Calibri-Bold"/>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8</a:t>
            </a:fld>
            <a:endParaRPr lang="en-US" dirty="0"/>
          </a:p>
        </p:txBody>
      </p:sp>
      <p:pic>
        <p:nvPicPr>
          <p:cNvPr id="4" name="Picture 3">
            <a:extLst>
              <a:ext uri="{FF2B5EF4-FFF2-40B4-BE49-F238E27FC236}">
                <a16:creationId xmlns:a16="http://schemas.microsoft.com/office/drawing/2014/main" id="{239F8EAD-A7A6-4692-9417-C9CBE12D4134}"/>
              </a:ext>
            </a:extLst>
          </p:cNvPr>
          <p:cNvPicPr>
            <a:picLocks noChangeAspect="1"/>
          </p:cNvPicPr>
          <p:nvPr/>
        </p:nvPicPr>
        <p:blipFill>
          <a:blip r:embed="rId2"/>
          <a:stretch>
            <a:fillRect/>
          </a:stretch>
        </p:blipFill>
        <p:spPr>
          <a:xfrm>
            <a:off x="5904735" y="499476"/>
            <a:ext cx="6099696" cy="5859048"/>
          </a:xfrm>
          <a:prstGeom prst="rect">
            <a:avLst/>
          </a:prstGeom>
        </p:spPr>
      </p:pic>
    </p:spTree>
    <p:extLst>
      <p:ext uri="{BB962C8B-B14F-4D97-AF65-F5344CB8AC3E}">
        <p14:creationId xmlns:p14="http://schemas.microsoft.com/office/powerpoint/2010/main" val="39262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089270" y="177800"/>
            <a:ext cx="5334977" cy="535531"/>
          </a:xfrm>
        </p:spPr>
        <p:txBody>
          <a:bodyPr/>
          <a:lstStyle/>
          <a:p>
            <a:r>
              <a:rPr lang="en-ID"/>
              <a:t>Data Analytics Lifecycle</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9</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820615"/>
            <a:ext cx="11669346" cy="5859585"/>
          </a:xfrm>
        </p:spPr>
        <p:txBody>
          <a:bodyPr>
            <a:normAutofit fontScale="92500" lnSpcReduction="20000"/>
          </a:bodyPr>
          <a:lstStyle/>
          <a:p>
            <a:pPr algn="l">
              <a:spcAft>
                <a:spcPts val="1200"/>
              </a:spcAft>
            </a:pPr>
            <a:r>
              <a:rPr lang="en-ID" sz="2900">
                <a:latin typeface="Calibri" panose="020F0502020204030204" pitchFamily="34" charset="0"/>
              </a:rPr>
              <a:t>Di Fase 1 </a:t>
            </a:r>
            <a:r>
              <a:rPr lang="en-ID" sz="2800">
                <a:latin typeface="Calibri" panose="020F0502020204030204" pitchFamily="34" charset="0"/>
              </a:rPr>
              <a:t>Discovery :</a:t>
            </a:r>
            <a:r>
              <a:rPr lang="en-ID" sz="2900">
                <a:latin typeface="Calibri" panose="020F0502020204030204" pitchFamily="34" charset="0"/>
              </a:rPr>
              <a:t> </a:t>
            </a:r>
          </a:p>
          <a:p>
            <a:pPr marL="234950" indent="0" algn="l">
              <a:spcAft>
                <a:spcPts val="1200"/>
              </a:spcAft>
              <a:buNone/>
            </a:pPr>
            <a:r>
              <a:rPr lang="en-ID" sz="2900">
                <a:latin typeface="Calibri" panose="020F0502020204030204" pitchFamily="34" charset="0"/>
              </a:rPr>
              <a:t>Tim mempelajari domain bisnis, termasuk riwayat yang relevanseperti apakah organisasi atau unit bisnis telah mencoba proyek serupa di masa lalu dariyang bisa mereka pelajari. Tim menilai sumber daya yang tersedia untuk mendukung proyek dalam hal:orang, teknologi, waktu, dan data. Kegiatan penting dalam fase ini termasuk membingkai bisnismasalah sebagai tantangan analitik yang dapat diatasi pada fase berikutnya dan perumusan awalhipotesis (IH) untuk menguji dan mulai mempelajari data</a:t>
            </a:r>
          </a:p>
          <a:p>
            <a:pPr algn="l">
              <a:spcAft>
                <a:spcPts val="1200"/>
              </a:spcAft>
            </a:pPr>
            <a:r>
              <a:rPr lang="en-ID" sz="2900">
                <a:latin typeface="Calibri" panose="020F0502020204030204" pitchFamily="34" charset="0"/>
              </a:rPr>
              <a:t>Fase 2 </a:t>
            </a:r>
            <a:r>
              <a:rPr lang="en-ID" sz="2800">
                <a:latin typeface="Calibri" panose="020F0502020204030204" pitchFamily="34" charset="0"/>
              </a:rPr>
              <a:t>Data preparation: </a:t>
            </a:r>
          </a:p>
          <a:p>
            <a:pPr marL="234950" indent="0" algn="l">
              <a:spcAft>
                <a:spcPts val="1200"/>
              </a:spcAft>
              <a:buNone/>
            </a:pPr>
            <a:r>
              <a:rPr lang="en-ID" sz="2900">
                <a:latin typeface="Calibri" panose="020F0502020204030204" pitchFamily="34" charset="0"/>
              </a:rPr>
              <a:t>membutuhkan keberadaan kotak pasir analitik, di mana:tim dapat bekerja dengan data dan melakukan analisis selama proyek berlangsung. Tim perlu jalankan </a:t>
            </a:r>
            <a:r>
              <a:rPr lang="en-ID" sz="2800">
                <a:latin typeface="Calibri" panose="020F0502020204030204" pitchFamily="34" charset="0"/>
              </a:rPr>
              <a:t>extract, load, and transform </a:t>
            </a:r>
            <a:r>
              <a:rPr lang="en-ID" sz="2900">
                <a:latin typeface="Calibri" panose="020F0502020204030204" pitchFamily="34" charset="0"/>
              </a:rPr>
              <a:t>(ELT) </a:t>
            </a:r>
            <a:r>
              <a:rPr lang="en-ID" sz="2800">
                <a:latin typeface="Calibri" panose="020F0502020204030204" pitchFamily="34" charset="0"/>
              </a:rPr>
              <a:t>atau extract, transform and load </a:t>
            </a:r>
            <a:r>
              <a:rPr lang="en-ID" sz="2900">
                <a:latin typeface="Calibri" panose="020F0502020204030204" pitchFamily="34" charset="0"/>
              </a:rPr>
              <a:t>(ETL) untuk memasukkan data ke dalam </a:t>
            </a:r>
            <a:r>
              <a:rPr lang="en-ID" sz="2800">
                <a:latin typeface="Calibri" panose="020F0502020204030204" pitchFamily="34" charset="0"/>
              </a:rPr>
              <a:t>sandbox. </a:t>
            </a:r>
            <a:r>
              <a:rPr lang="en-ID" sz="2900">
                <a:latin typeface="Calibri" panose="020F0502020204030204" pitchFamily="34" charset="0"/>
              </a:rPr>
              <a:t>ELT dan ETL terkadang disingkat ETLT. Data harus diubah dalam proses ETLT sehingga tim dapat bekerja dengannya dan menganalisisnya. Dalam fase ini, tim juga perlu membiasakan dirinya dengan data secara menyeluruh dan mengambil langkah-langkah untuk mengkondisikan data</a:t>
            </a:r>
          </a:p>
        </p:txBody>
      </p:sp>
    </p:spTree>
    <p:extLst>
      <p:ext uri="{BB962C8B-B14F-4D97-AF65-F5344CB8AC3E}">
        <p14:creationId xmlns:p14="http://schemas.microsoft.com/office/powerpoint/2010/main" val="223964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362</TotalTime>
  <Words>2324</Words>
  <Application>Microsoft Office PowerPoint</Application>
  <PresentationFormat>Widescreen</PresentationFormat>
  <Paragraphs>159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Calibri-Bold</vt:lpstr>
      <vt:lpstr>MyriadPro-BoldSemiCn</vt:lpstr>
      <vt:lpstr>MyriadPro-SemiboldSemiCn</vt:lpstr>
      <vt:lpstr>MyriadPro-SemiCn</vt:lpstr>
      <vt:lpstr>Trade Gothic LT Pro</vt:lpstr>
      <vt:lpstr>Trebuchet MS</vt:lpstr>
      <vt:lpstr>Office Theme</vt:lpstr>
      <vt:lpstr>Data Analytics Lifecycle</vt:lpstr>
      <vt:lpstr>Materi</vt:lpstr>
      <vt:lpstr>Key Roles for a Successful Analytics</vt:lpstr>
      <vt:lpstr>Key Roles for a Successful Analytics</vt:lpstr>
      <vt:lpstr>Key Roles for a Successful Analytics</vt:lpstr>
      <vt:lpstr>Key Roles for a Successful Analytics</vt:lpstr>
      <vt:lpstr>Key Roles for a Successful Analytics</vt:lpstr>
      <vt:lpstr>Data Analytics Lifecycle</vt:lpstr>
      <vt:lpstr>Data Analytics Lifecycle</vt:lpstr>
      <vt:lpstr>Data Analytics Lifecycle</vt:lpstr>
      <vt:lpstr>Data Analytics Lifecycle</vt:lpstr>
      <vt:lpstr>Phase 1: Discovery</vt:lpstr>
      <vt:lpstr>Phase 1: Discovery</vt:lpstr>
      <vt:lpstr>Phase 1: Discovery</vt:lpstr>
      <vt:lpstr>Phase 2: Data Preparation</vt:lpstr>
      <vt:lpstr>Phase 2: Data Preparation</vt:lpstr>
      <vt:lpstr>Phase 3: Model Planning</vt:lpstr>
      <vt:lpstr>Phase 3: Model Planning</vt:lpstr>
      <vt:lpstr>Phase 4: Model Building</vt:lpstr>
      <vt:lpstr>Phase 4: Model Building</vt:lpstr>
      <vt:lpstr>Phase 5: Communicate Results</vt:lpstr>
      <vt:lpstr>Phase 6: Operationalize</vt:lpstr>
      <vt:lpstr>Tugas</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BIG DATA</dc:title>
  <dc:creator>deni</dc:creator>
  <cp:lastModifiedBy>deni</cp:lastModifiedBy>
  <cp:revision>10</cp:revision>
  <dcterms:created xsi:type="dcterms:W3CDTF">2021-09-08T13:37:25Z</dcterms:created>
  <dcterms:modified xsi:type="dcterms:W3CDTF">2021-09-16T00:09:51Z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