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12192000" cy="68580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F53"/>
    <a:srgbClr val="0F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" y="138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9/23/2021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733800" y="1955800"/>
            <a:ext cx="84582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0"/>
              </a:lnSpc>
            </a:pPr>
            <a:r>
              <a:rPr lang="en-CA" sz="10345">
                <a:solidFill>
                  <a:srgbClr val="FFC000"/>
                </a:solidFill>
                <a:latin typeface="Corbel"/>
                <a:cs typeface="Corbel"/>
              </a:rPr>
              <a:t>Analytic</a:t>
            </a:r>
          </a:p>
          <a:p>
            <a:pPr>
              <a:lnSpc>
                <a:spcPts val="11900"/>
              </a:lnSpc>
            </a:pPr>
            <a:endParaRPr lang="en-CA" sz="1034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46100" y="2082800"/>
            <a:ext cx="116459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7911">
              <a:lnSpc>
                <a:spcPts val="3300"/>
              </a:lnSpc>
            </a:pPr>
            <a:r>
              <a:rPr lang="en-CA" sz="2817" b="1">
                <a:solidFill>
                  <a:srgbClr val="FFFFFF"/>
                </a:solidFill>
                <a:latin typeface="Corbel Bold"/>
                <a:cs typeface="Corbel Bold"/>
              </a:rPr>
              <a:t>Data Governance</a:t>
            </a: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 meliputi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aturan, kebijakan,</a:t>
            </a:r>
          </a:p>
          <a:p>
            <a:pPr>
              <a:lnSpc>
                <a:spcPts val="33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946400"/>
            <a:ext cx="11645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prosedur, peran &amp;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352800"/>
            <a:ext cx="116459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tanggung jawab, hingga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indikator kinerja yang</a:t>
            </a:r>
          </a:p>
          <a:p>
            <a:pPr>
              <a:lnSpc>
                <a:spcPts val="34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4229100"/>
            <a:ext cx="11645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mengarahkan keseluruhan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660900"/>
            <a:ext cx="11645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pengelolaan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5080000"/>
            <a:ext cx="11645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aset</a:t>
            </a:r>
            <a:r>
              <a:rPr lang="en-CA" sz="2817" b="1">
                <a:solidFill>
                  <a:srgbClr val="FFFFFF"/>
                </a:solidFill>
                <a:latin typeface="Corbel Bold"/>
                <a:cs typeface="Corbel Bold"/>
              </a:rPr>
              <a:t> data</a:t>
            </a: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 tersebut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774700" y="1295400"/>
            <a:ext cx="11417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Model, </a:t>
            </a: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kebijakan</a:t>
            </a: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,</a:t>
            </a:r>
          </a:p>
          <a:p>
            <a:pPr>
              <a:lnSpc>
                <a:spcPts val="2990"/>
              </a:lnSpc>
            </a:pPr>
            <a:endParaRPr lang="en-CA" sz="261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6891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aturan atau standar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0" y="20574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yang mengatur data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700" y="24257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mana yang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0" y="27940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dikumpulkan, dan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4700" y="31623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bagaimana data itu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4700" y="35306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disimpan, diatur,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4700" y="38862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diintegrasikan, dan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4700" y="42545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digunakan dalam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4700" y="46228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sistem data dan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74700" y="4991100"/>
            <a:ext cx="1141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dalam organisasi.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3454400" y="1282700"/>
            <a:ext cx="8737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000000"/>
                </a:solidFill>
                <a:latin typeface="Corbel"/>
                <a:cs typeface="Corbel"/>
              </a:rPr>
              <a:t>General-purpose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35100" y="3365500"/>
            <a:ext cx="1727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>
                <a:solidFill>
                  <a:srgbClr val="000000"/>
                </a:solidFill>
                <a:latin typeface="Corbel"/>
                <a:cs typeface="Corbel"/>
              </a:rPr>
              <a:t>Integrated data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51000" y="3632200"/>
            <a:ext cx="1511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orbel"/>
                <a:cs typeface="Corbel"/>
              </a:rPr>
              <a:t>warehouse</a:t>
            </a:r>
          </a:p>
          <a:p>
            <a:pPr>
              <a:lnSpc>
                <a:spcPts val="197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33800" y="1536700"/>
            <a:ext cx="1968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orbel"/>
                <a:cs typeface="Corbel"/>
              </a:rPr>
              <a:t>file system</a:t>
            </a:r>
          </a:p>
          <a:p>
            <a:pPr>
              <a:lnSpc>
                <a:spcPts val="204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63900" y="2908300"/>
            <a:ext cx="24384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5344">
              <a:lnSpc>
                <a:spcPts val="2100"/>
              </a:lnSpc>
              <a:tabLst>
                <a:tab pos="76200" algn="l"/>
              </a:tabLst>
            </a:pP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Innovations in data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	analysis have led to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new data, new tools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and new demands to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27400" y="4013200"/>
            <a:ext cx="237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>
                <a:solidFill>
                  <a:srgbClr val="FFFFFF"/>
                </a:solidFill>
                <a:latin typeface="Corbel"/>
                <a:cs typeface="Corbel"/>
              </a:rPr>
              <a:t>remain competitive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59200" y="5448300"/>
            <a:ext cx="1943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>
                <a:solidFill>
                  <a:srgbClr val="000000"/>
                </a:solidFill>
                <a:latin typeface="Corbel"/>
                <a:cs typeface="Corbel"/>
              </a:rPr>
              <a:t>Interactive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97300" y="5702300"/>
            <a:ext cx="1905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orbel"/>
                <a:cs typeface="Corbel"/>
              </a:rPr>
              <a:t>discovery</a:t>
            </a:r>
          </a:p>
          <a:p>
            <a:pPr>
              <a:lnSpc>
                <a:spcPts val="197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16600" y="3365500"/>
            <a:ext cx="1854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>
                <a:solidFill>
                  <a:srgbClr val="000000"/>
                </a:solidFill>
                <a:latin typeface="Corbel"/>
                <a:cs typeface="Corbel"/>
              </a:rPr>
              <a:t>Batch data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16600" y="3632200"/>
            <a:ext cx="1854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orbel"/>
                <a:cs typeface="Corbel"/>
              </a:rPr>
              <a:t>processing</a:t>
            </a:r>
          </a:p>
          <a:p>
            <a:pPr>
              <a:lnSpc>
                <a:spcPts val="197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785100" y="1536700"/>
            <a:ext cx="4292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Aktivitas manajerial yang</a:t>
            </a:r>
          </a:p>
          <a:p>
            <a:pPr>
              <a:lnSpc>
                <a:spcPts val="3175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85100" y="1955800"/>
            <a:ext cx="4292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menggunakan teknologi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785100" y="2374900"/>
            <a:ext cx="42926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sistem informasi dalam</a:t>
            </a:r>
            <a:br>
              <a:rPr lang="en-CA" sz="2807">
                <a:solidFill>
                  <a:srgbClr val="000000"/>
                </a:solidFill>
                <a:latin typeface="Times New Roman"/>
              </a:rPr>
            </a:b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menjalankan tugas</a:t>
            </a:r>
          </a:p>
          <a:p>
            <a:pPr>
              <a:lnSpc>
                <a:spcPts val="3365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85100" y="3238500"/>
            <a:ext cx="4292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pengelolaan data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85100" y="3670300"/>
            <a:ext cx="4292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organisasi untuk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785100" y="4076700"/>
            <a:ext cx="42926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memenuhi kebutuhan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informasi semua</a:t>
            </a:r>
          </a:p>
          <a:p>
            <a:pPr>
              <a:lnSpc>
                <a:spcPts val="3365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785100" y="4953000"/>
            <a:ext cx="4292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stakeholder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5778500"/>
            <a:ext cx="11684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Source: Teradata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543300" y="2895600"/>
            <a:ext cx="86487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30"/>
              </a:lnSpc>
            </a:pPr>
            <a:r>
              <a:rPr lang="en-CA" sz="4200">
                <a:solidFill>
                  <a:srgbClr val="FFFFFF"/>
                </a:solidFill>
                <a:latin typeface="Corbel"/>
                <a:cs typeface="Corbel"/>
              </a:rPr>
              <a:t>How many business insights</a:t>
            </a:r>
          </a:p>
          <a:p>
            <a:pPr>
              <a:lnSpc>
                <a:spcPts val="4830"/>
              </a:lnSpc>
            </a:pPr>
            <a:endParaRPr lang="en-CA" sz="4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12900" y="3708400"/>
            <a:ext cx="105791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30"/>
              </a:lnSpc>
            </a:pPr>
            <a:r>
              <a:rPr lang="en-CA" sz="4202">
                <a:solidFill>
                  <a:srgbClr val="FFFFFF"/>
                </a:solidFill>
                <a:latin typeface="Corbel"/>
                <a:cs typeface="Corbel"/>
              </a:rPr>
              <a:t>can be extracted for a given amount of data</a:t>
            </a:r>
          </a:p>
          <a:p>
            <a:pPr>
              <a:lnSpc>
                <a:spcPts val="4830"/>
              </a:lnSpc>
            </a:pPr>
            <a:endParaRPr lang="en-CA" sz="42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7734300" y="1752600"/>
            <a:ext cx="4457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Represent: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76500" y="2489200"/>
            <a:ext cx="25273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fundamental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shift in data</a:t>
            </a:r>
          </a:p>
          <a:p>
            <a:pPr>
              <a:lnSpc>
                <a:spcPts val="286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55900" y="3213100"/>
            <a:ext cx="2247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capture,</a:t>
            </a:r>
          </a:p>
          <a:p>
            <a:pPr>
              <a:lnSpc>
                <a:spcPts val="2855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87600" y="3581400"/>
            <a:ext cx="26162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203200" algn="l"/>
              </a:tabLst>
            </a:pP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retention and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	processing</a:t>
            </a:r>
          </a:p>
          <a:p>
            <a:pPr>
              <a:lnSpc>
                <a:spcPts val="2855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05400" y="2082800"/>
            <a:ext cx="25273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  <a:tabLst>
                <a:tab pos="279400" algn="l"/>
              </a:tabLst>
            </a:pP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Defined as the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	amount of</a:t>
            </a:r>
          </a:p>
          <a:p>
            <a:pPr>
              <a:lnSpc>
                <a:spcPts val="3665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11800" y="3060700"/>
            <a:ext cx="2120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business</a:t>
            </a:r>
          </a:p>
          <a:p>
            <a:pPr>
              <a:lnSpc>
                <a:spcPts val="2615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81600" y="3403600"/>
            <a:ext cx="2451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relevance per</a:t>
            </a:r>
          </a:p>
          <a:p>
            <a:pPr>
              <a:lnSpc>
                <a:spcPts val="286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21300" y="3759200"/>
            <a:ext cx="23114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4">
                <a:solidFill>
                  <a:srgbClr val="FFFFFF"/>
                </a:solidFill>
                <a:latin typeface="Corbel"/>
                <a:cs typeface="Corbel"/>
              </a:rPr>
              <a:t>gigabyte of</a:t>
            </a:r>
          </a:p>
          <a:p>
            <a:pPr>
              <a:lnSpc>
                <a:spcPts val="2855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40400" y="4254500"/>
            <a:ext cx="1892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data.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34300" y="2273300"/>
            <a:ext cx="4343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FFFFFF"/>
                </a:solidFill>
                <a:latin typeface="Corbel"/>
                <a:cs typeface="Corbel"/>
              </a:rPr>
              <a:t>•the amount of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62900" y="2565400"/>
            <a:ext cx="4114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2">
                <a:solidFill>
                  <a:srgbClr val="FFFFFF"/>
                </a:solidFill>
                <a:latin typeface="Corbel"/>
                <a:cs typeface="Corbel"/>
              </a:rPr>
              <a:t>detail in the data</a:t>
            </a:r>
          </a:p>
          <a:p>
            <a:pPr>
              <a:lnSpc>
                <a:spcPts val="219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34300" y="2882900"/>
            <a:ext cx="4343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FFFFFF"/>
                </a:solidFill>
                <a:latin typeface="Corbel"/>
                <a:cs typeface="Corbel"/>
              </a:rPr>
              <a:t>•the percentage of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62900" y="3162300"/>
            <a:ext cx="4114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2">
                <a:solidFill>
                  <a:srgbClr val="FFFFFF"/>
                </a:solidFill>
                <a:latin typeface="Corbel"/>
                <a:cs typeface="Corbel"/>
              </a:rPr>
              <a:t>inaccurate or</a:t>
            </a:r>
            <a:br>
              <a:rPr lang="en-CA" sz="1992">
                <a:solidFill>
                  <a:srgbClr val="000000"/>
                </a:solidFill>
                <a:latin typeface="Times New Roman"/>
              </a:rPr>
            </a:br>
            <a:r>
              <a:rPr lang="en-CA" sz="1992">
                <a:solidFill>
                  <a:srgbClr val="FFFFFF"/>
                </a:solidFill>
                <a:latin typeface="Corbel"/>
                <a:cs typeface="Corbel"/>
              </a:rPr>
              <a:t>corrupt records</a:t>
            </a:r>
          </a:p>
          <a:p>
            <a:pPr>
              <a:lnSpc>
                <a:spcPts val="2195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62900" y="3721100"/>
            <a:ext cx="4114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4">
                <a:solidFill>
                  <a:srgbClr val="FFFFFF"/>
                </a:solidFill>
                <a:latin typeface="Corbel"/>
                <a:cs typeface="Corbel"/>
              </a:rPr>
              <a:t>(data hygiene)</a:t>
            </a:r>
          </a:p>
          <a:p>
            <a:pPr>
              <a:lnSpc>
                <a:spcPts val="221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34300" y="4038600"/>
            <a:ext cx="4343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FFFFFF"/>
                </a:solidFill>
                <a:latin typeface="Corbel"/>
                <a:cs typeface="Corbel"/>
              </a:rPr>
              <a:t>•how often the data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962900" y="4330700"/>
            <a:ext cx="4114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2">
                <a:solidFill>
                  <a:srgbClr val="FFFFFF"/>
                </a:solidFill>
                <a:latin typeface="Corbel"/>
                <a:cs typeface="Corbel"/>
              </a:rPr>
              <a:t>is accessed and</a:t>
            </a:r>
          </a:p>
          <a:p>
            <a:pPr>
              <a:lnSpc>
                <a:spcPts val="219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962900" y="4610100"/>
            <a:ext cx="4114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2">
                <a:solidFill>
                  <a:srgbClr val="FFFFFF"/>
                </a:solidFill>
                <a:latin typeface="Corbel"/>
                <a:cs typeface="Corbel"/>
              </a:rPr>
              <a:t>reused</a:t>
            </a:r>
          </a:p>
          <a:p>
            <a:pPr>
              <a:lnSpc>
                <a:spcPts val="2185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7150100" y="1079500"/>
            <a:ext cx="50419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Teknologi pengelolaan data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dalam jumlah yang sangat</a:t>
            </a:r>
          </a:p>
          <a:p>
            <a:pPr>
              <a:lnSpc>
                <a:spcPts val="34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50100" y="1955800"/>
            <a:ext cx="5041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besar dan kompleks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50100" y="2806700"/>
            <a:ext cx="5041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Mempermudah dalam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50100" y="3238500"/>
            <a:ext cx="5041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proses dan penyajiannya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50100" y="4089400"/>
            <a:ext cx="5041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Hampir tidak mungkin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50100" y="4508500"/>
            <a:ext cx="5041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dikelola dengan manajemen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50100" y="4940300"/>
            <a:ext cx="5041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basis data biasa atau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50100" y="5372100"/>
            <a:ext cx="5041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aplikasi pemroses data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50100" y="5791200"/>
            <a:ext cx="5041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tradisional.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825500" y="13843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Hadoop adalah library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5500" y="17399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software (pustaka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5500" y="21082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software) yang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5500" y="24765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merupakan framework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5500" y="28448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open source dari bahasa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5500" y="32131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pemrograman Java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5500" y="35687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dibawah lisensi Apache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5500" y="39370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yang digunakan untuk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5500" y="43053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melakukan pemrosesan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25500" y="46736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big data menggunakan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5500" y="5041900"/>
            <a:ext cx="4724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model pemrograman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64200" y="1447800"/>
            <a:ext cx="6413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Komputasi data dari satu server sampai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64200" y="1778000"/>
            <a:ext cx="6413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ribuan server</a:t>
            </a:r>
          </a:p>
          <a:p>
            <a:pPr>
              <a:lnSpc>
                <a:spcPts val="249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57900" y="2908300"/>
            <a:ext cx="6019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Real time untuk mendeteksi kesalahan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57900" y="3238500"/>
            <a:ext cx="60198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terkait kegagalan akses dan ketersediaan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data pada masing-masing server.</a:t>
            </a:r>
          </a:p>
          <a:p>
            <a:pPr>
              <a:lnSpc>
                <a:spcPts val="251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64200" y="4533900"/>
            <a:ext cx="6413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Memberikan kemudahan dari sisi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64200" y="4876800"/>
            <a:ext cx="6413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penyimpanan data untuk melakukan analisis</a:t>
            </a:r>
          </a:p>
          <a:p>
            <a:pPr>
              <a:lnSpc>
                <a:spcPts val="249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664200" y="5194300"/>
            <a:ext cx="6413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data</a:t>
            </a:r>
          </a:p>
          <a:p>
            <a:pPr>
              <a:lnSpc>
                <a:spcPts val="252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3479800" y="17526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ekumpulan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79800" y="2108200"/>
            <a:ext cx="289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keterangan atau</a:t>
            </a:r>
          </a:p>
          <a:p>
            <a:pPr>
              <a:lnSpc>
                <a:spcPts val="264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79800" y="2438400"/>
            <a:ext cx="289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fakta mentah</a:t>
            </a:r>
          </a:p>
          <a:p>
            <a:pPr>
              <a:lnSpc>
                <a:spcPts val="264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79800" y="2781300"/>
            <a:ext cx="289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berupa simbol,</a:t>
            </a:r>
          </a:p>
          <a:p>
            <a:pPr>
              <a:lnSpc>
                <a:spcPts val="264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79800" y="3111500"/>
            <a:ext cx="289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angka, kata-kata,</a:t>
            </a:r>
          </a:p>
          <a:p>
            <a:pPr>
              <a:lnSpc>
                <a:spcPts val="26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79800" y="3441700"/>
            <a:ext cx="289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atau citra, yang</a:t>
            </a:r>
          </a:p>
          <a:p>
            <a:pPr>
              <a:lnSpc>
                <a:spcPts val="264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79800" y="3784600"/>
            <a:ext cx="289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didapatkan melalui</a:t>
            </a:r>
          </a:p>
          <a:p>
            <a:pPr>
              <a:lnSpc>
                <a:spcPts val="264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79800" y="4114800"/>
            <a:ext cx="289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proses</a:t>
            </a:r>
          </a:p>
          <a:p>
            <a:pPr>
              <a:lnSpc>
                <a:spcPts val="264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79800" y="4457700"/>
            <a:ext cx="2895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pengamatan atau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pencarian ke</a:t>
            </a:r>
          </a:p>
          <a:p>
            <a:pPr>
              <a:lnSpc>
                <a:spcPts val="264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79800" y="5130800"/>
            <a:ext cx="2895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sumber-sumber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tertentu</a:t>
            </a:r>
          </a:p>
          <a:p>
            <a:pPr>
              <a:lnSpc>
                <a:spcPts val="261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89700" y="2298700"/>
            <a:ext cx="55880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8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eneliti dan</a:t>
            </a:r>
            <a:br>
              <a:rPr lang="en-CA" sz="2807">
                <a:solidFill>
                  <a:srgbClr val="000000"/>
                </a:solidFill>
                <a:latin typeface="Times New Roman"/>
              </a:rPr>
            </a:b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memeriksa data</a:t>
            </a:r>
          </a:p>
          <a:p>
            <a:pPr>
              <a:lnSpc>
                <a:spcPts val="3075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89700" y="3086100"/>
            <a:ext cx="5588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untuk</a:t>
            </a:r>
          </a:p>
          <a:p>
            <a:pPr>
              <a:lnSpc>
                <a:spcPts val="307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89700" y="3479800"/>
            <a:ext cx="5588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mendapatkan</a:t>
            </a:r>
          </a:p>
          <a:p>
            <a:pPr>
              <a:lnSpc>
                <a:spcPts val="3075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89700" y="3860800"/>
            <a:ext cx="5588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kesimpulan</a:t>
            </a:r>
          </a:p>
          <a:p>
            <a:pPr>
              <a:lnSpc>
                <a:spcPts val="3095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89700" y="4254500"/>
            <a:ext cx="5588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yang akurat</a:t>
            </a:r>
          </a:p>
          <a:p>
            <a:pPr>
              <a:lnSpc>
                <a:spcPts val="306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89700" y="4648200"/>
            <a:ext cx="5588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berdasarkan</a:t>
            </a:r>
          </a:p>
          <a:p>
            <a:pPr>
              <a:lnSpc>
                <a:spcPts val="307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89700" y="5041900"/>
            <a:ext cx="5588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data yang telah</a:t>
            </a:r>
          </a:p>
          <a:p>
            <a:pPr>
              <a:lnSpc>
                <a:spcPts val="3075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89700" y="5435600"/>
            <a:ext cx="5588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dikumpulkan.</a:t>
            </a:r>
          </a:p>
          <a:p>
            <a:pPr>
              <a:lnSpc>
                <a:spcPts val="307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924800" y="2349500"/>
            <a:ext cx="4267200" cy="203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3807" spc="-10">
                <a:solidFill>
                  <a:srgbClr val="FFFFFF"/>
                </a:solidFill>
                <a:latin typeface="Corbel"/>
                <a:cs typeface="Corbel"/>
              </a:rPr>
              <a:t>How to Get</a:t>
            </a:r>
            <a:br>
              <a:rPr lang="en-CA" sz="4008">
                <a:solidFill>
                  <a:srgbClr val="000000"/>
                </a:solidFill>
                <a:latin typeface="Times New Roman"/>
              </a:rPr>
            </a:br>
            <a:r>
              <a:rPr lang="en-CA" sz="3807" spc="-10">
                <a:solidFill>
                  <a:srgbClr val="FFFFFF"/>
                </a:solidFill>
                <a:latin typeface="Corbel"/>
                <a:cs typeface="Corbel"/>
              </a:rPr>
              <a:t>More Value</a:t>
            </a:r>
            <a:br>
              <a:rPr lang="en-CA" sz="4008">
                <a:solidFill>
                  <a:srgbClr val="000000"/>
                </a:solidFill>
                <a:latin typeface="Times New Roman"/>
              </a:rPr>
            </a:br>
            <a:r>
              <a:rPr lang="en-CA" sz="3807" spc="-10">
                <a:solidFill>
                  <a:srgbClr val="FFFFFF"/>
                </a:solidFill>
                <a:latin typeface="Corbel"/>
                <a:cs typeface="Corbel"/>
              </a:rPr>
              <a:t>From Your</a:t>
            </a:r>
          </a:p>
          <a:p>
            <a:pPr>
              <a:lnSpc>
                <a:spcPts val="4800"/>
              </a:lnSpc>
            </a:pPr>
            <a:endParaRPr lang="en-CA" sz="400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924800" y="4178300"/>
            <a:ext cx="42672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3809">
                <a:solidFill>
                  <a:srgbClr val="FFFFFF"/>
                </a:solidFill>
                <a:latin typeface="Corbel"/>
                <a:cs typeface="Corbel"/>
              </a:rPr>
              <a:t>Customer</a:t>
            </a:r>
            <a:br>
              <a:rPr lang="en-CA" sz="4010">
                <a:solidFill>
                  <a:srgbClr val="000000"/>
                </a:solidFill>
                <a:latin typeface="Times New Roman"/>
              </a:rPr>
            </a:br>
            <a:r>
              <a:rPr lang="en-CA" sz="3809">
                <a:solidFill>
                  <a:srgbClr val="FFFFFF"/>
                </a:solidFill>
                <a:latin typeface="Corbel"/>
                <a:cs typeface="Corbel"/>
              </a:rPr>
              <a:t>Data</a:t>
            </a:r>
          </a:p>
          <a:p>
            <a:pPr>
              <a:lnSpc>
                <a:spcPts val="4800"/>
              </a:lnSpc>
            </a:pPr>
            <a:endParaRPr lang="en-CA" sz="40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700" y="1968500"/>
            <a:ext cx="6591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2362200" y="1422400"/>
            <a:ext cx="40513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59664">
              <a:lnSpc>
                <a:spcPts val="3300"/>
              </a:lnSpc>
            </a:pPr>
            <a:r>
              <a:rPr lang="en-CA" sz="3000">
                <a:solidFill>
                  <a:srgbClr val="FFFFFF"/>
                </a:solidFill>
                <a:latin typeface="Corbel"/>
                <a:cs typeface="Corbel"/>
              </a:rPr>
              <a:t>different multi-</a:t>
            </a:r>
            <a:br>
              <a:rPr lang="en-CA" sz="3000">
                <a:solidFill>
                  <a:srgbClr val="000000"/>
                </a:solidFill>
                <a:latin typeface="Times New Roman"/>
              </a:rPr>
            </a:br>
            <a:r>
              <a:rPr lang="en-CA" sz="3000">
                <a:solidFill>
                  <a:srgbClr val="FFFFFF"/>
                </a:solidFill>
                <a:latin typeface="Corbel"/>
                <a:cs typeface="Corbel"/>
              </a:rPr>
              <a:t>structured data sets</a:t>
            </a:r>
          </a:p>
          <a:p>
            <a:pPr>
              <a:lnSpc>
                <a:spcPts val="329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63900" y="2260600"/>
            <a:ext cx="3149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3002">
                <a:solidFill>
                  <a:srgbClr val="FFFFFF"/>
                </a:solidFill>
                <a:latin typeface="Corbel"/>
                <a:cs typeface="Corbel"/>
              </a:rPr>
              <a:t>such as :</a:t>
            </a:r>
          </a:p>
          <a:p>
            <a:pPr>
              <a:lnSpc>
                <a:spcPts val="329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84400" y="2959100"/>
            <a:ext cx="42291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2">
                <a:solidFill>
                  <a:srgbClr val="000000"/>
                </a:solidFill>
                <a:latin typeface="Corbel"/>
                <a:cs typeface="Corbel"/>
              </a:rPr>
              <a:t>• Web browsing, free</a:t>
            </a:r>
          </a:p>
          <a:p>
            <a:pPr>
              <a:lnSpc>
                <a:spcPts val="345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76500" y="3390900"/>
            <a:ext cx="3937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3000">
                <a:solidFill>
                  <a:srgbClr val="000000"/>
                </a:solidFill>
                <a:latin typeface="Corbel"/>
                <a:cs typeface="Corbel"/>
              </a:rPr>
              <a:t>form text fields and</a:t>
            </a:r>
            <a:br>
              <a:rPr lang="en-CA" sz="3000">
                <a:solidFill>
                  <a:srgbClr val="000000"/>
                </a:solidFill>
                <a:latin typeface="Times New Roman"/>
              </a:rPr>
            </a:br>
            <a:r>
              <a:rPr lang="en-CA" sz="3000">
                <a:solidFill>
                  <a:srgbClr val="000000"/>
                </a:solidFill>
                <a:latin typeface="Corbel"/>
                <a:cs typeface="Corbel"/>
              </a:rPr>
              <a:t>geolocation, video,</a:t>
            </a:r>
          </a:p>
          <a:p>
            <a:pPr>
              <a:lnSpc>
                <a:spcPts val="328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76500" y="4229100"/>
            <a:ext cx="39370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3002">
                <a:solidFill>
                  <a:srgbClr val="000000"/>
                </a:solidFill>
                <a:latin typeface="Corbel"/>
                <a:cs typeface="Corbel"/>
              </a:rPr>
              <a:t>image</a:t>
            </a:r>
          </a:p>
          <a:p>
            <a:pPr>
              <a:lnSpc>
                <a:spcPts val="331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96100" y="1612900"/>
            <a:ext cx="5181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>
                <a:solidFill>
                  <a:srgbClr val="000000"/>
                </a:solidFill>
                <a:latin typeface="Corbel"/>
                <a:cs typeface="Corbel"/>
              </a:rPr>
              <a:t>New Approach of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07300" y="2057400"/>
            <a:ext cx="44704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3002">
                <a:solidFill>
                  <a:srgbClr val="000000"/>
                </a:solidFill>
                <a:latin typeface="Corbel"/>
                <a:cs typeface="Corbel"/>
              </a:rPr>
              <a:t>Analytic</a:t>
            </a:r>
          </a:p>
          <a:p>
            <a:pPr>
              <a:lnSpc>
                <a:spcPts val="325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15100" y="2959100"/>
            <a:ext cx="5562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2">
                <a:solidFill>
                  <a:srgbClr val="000000"/>
                </a:solidFill>
                <a:latin typeface="Corbel"/>
                <a:cs typeface="Corbel"/>
              </a:rPr>
              <a:t>• Digital marketing</a:t>
            </a:r>
          </a:p>
          <a:p>
            <a:pPr>
              <a:lnSpc>
                <a:spcPts val="345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07200" y="3390900"/>
            <a:ext cx="52705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3000">
                <a:solidFill>
                  <a:srgbClr val="000000"/>
                </a:solidFill>
                <a:latin typeface="Corbel"/>
                <a:cs typeface="Corbel"/>
              </a:rPr>
              <a:t>effectiveness</a:t>
            </a:r>
          </a:p>
          <a:p>
            <a:pPr>
              <a:lnSpc>
                <a:spcPts val="3255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15100" y="3860800"/>
            <a:ext cx="5562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>
                <a:solidFill>
                  <a:srgbClr val="000000"/>
                </a:solidFill>
                <a:latin typeface="Corbel"/>
                <a:cs typeface="Corbel"/>
              </a:rPr>
              <a:t>• Customer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07200" y="4292600"/>
            <a:ext cx="52705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3002">
                <a:solidFill>
                  <a:srgbClr val="000000"/>
                </a:solidFill>
                <a:latin typeface="Corbel"/>
                <a:cs typeface="Corbel"/>
              </a:rPr>
              <a:t>experience and</a:t>
            </a:r>
          </a:p>
          <a:p>
            <a:pPr>
              <a:lnSpc>
                <a:spcPts val="328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15100" y="4762500"/>
            <a:ext cx="5562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00">
                <a:solidFill>
                  <a:srgbClr val="000000"/>
                </a:solidFill>
                <a:latin typeface="Corbel"/>
                <a:cs typeface="Corbel"/>
              </a:rPr>
              <a:t>• Business efficiency.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Box 2"/>
          <p:cNvSpPr txBox="1"/>
          <p:nvPr/>
        </p:nvSpPr>
        <p:spPr>
          <a:xfrm>
            <a:off x="2387600" y="1663700"/>
            <a:ext cx="2501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2">
                <a:solidFill>
                  <a:srgbClr val="FFFFFF"/>
                </a:solidFill>
                <a:latin typeface="Corbel"/>
                <a:cs typeface="Corbel"/>
              </a:rPr>
              <a:t>Data Owners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71700" y="2463800"/>
            <a:ext cx="2717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• Business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00300" y="2832100"/>
            <a:ext cx="2489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Users</a:t>
            </a:r>
          </a:p>
          <a:p>
            <a:pPr>
              <a:lnSpc>
                <a:spcPts val="2825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71700" y="3238500"/>
            <a:ext cx="2717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• Not at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00300" y="3619500"/>
            <a:ext cx="24892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operational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level</a:t>
            </a:r>
          </a:p>
          <a:p>
            <a:pPr>
              <a:lnSpc>
                <a:spcPts val="285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71700" y="4394200"/>
            <a:ext cx="2717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• Clean and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00300" y="4775200"/>
            <a:ext cx="2489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maintenance</a:t>
            </a:r>
          </a:p>
          <a:p>
            <a:pPr>
              <a:lnSpc>
                <a:spcPts val="2825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11800" y="1485900"/>
            <a:ext cx="2197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Decision</a:t>
            </a:r>
          </a:p>
          <a:p>
            <a:pPr>
              <a:lnSpc>
                <a:spcPts val="299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75300" y="1866900"/>
            <a:ext cx="2133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Making</a:t>
            </a:r>
          </a:p>
          <a:p>
            <a:pPr>
              <a:lnSpc>
                <a:spcPts val="283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91100" y="2463800"/>
            <a:ext cx="2717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• Marketing,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91100" y="2882900"/>
            <a:ext cx="2717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• sales,</a:t>
            </a:r>
          </a:p>
          <a:p>
            <a:pPr>
              <a:lnSpc>
                <a:spcPts val="299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91100" y="3302000"/>
            <a:ext cx="2717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• call center</a:t>
            </a:r>
          </a:p>
          <a:p>
            <a:pPr>
              <a:lnSpc>
                <a:spcPts val="299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19700" y="3683000"/>
            <a:ext cx="2489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operatives</a:t>
            </a:r>
          </a:p>
          <a:p>
            <a:pPr>
              <a:lnSpc>
                <a:spcPts val="283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91100" y="4089400"/>
            <a:ext cx="2717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• Customer</a:t>
            </a:r>
          </a:p>
          <a:p>
            <a:pPr>
              <a:lnSpc>
                <a:spcPts val="299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19700" y="4470400"/>
            <a:ext cx="2489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services</a:t>
            </a:r>
          </a:p>
          <a:p>
            <a:pPr>
              <a:lnSpc>
                <a:spcPts val="283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40700" y="1485900"/>
            <a:ext cx="3937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Customer's</a:t>
            </a:r>
          </a:p>
          <a:p>
            <a:pPr>
              <a:lnSpc>
                <a:spcPts val="299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861300" y="1866900"/>
            <a:ext cx="42164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buying journey.</a:t>
            </a:r>
          </a:p>
          <a:p>
            <a:pPr>
              <a:lnSpc>
                <a:spcPts val="283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10500" y="2463800"/>
            <a:ext cx="4267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• Touch points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039100" y="2832100"/>
            <a:ext cx="4038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and</a:t>
            </a:r>
          </a:p>
          <a:p>
            <a:pPr>
              <a:lnSpc>
                <a:spcPts val="2825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039100" y="3200400"/>
            <a:ext cx="4038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conversations</a:t>
            </a:r>
          </a:p>
          <a:p>
            <a:pPr>
              <a:lnSpc>
                <a:spcPts val="286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039100" y="3556000"/>
            <a:ext cx="4038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that a</a:t>
            </a:r>
          </a:p>
          <a:p>
            <a:pPr>
              <a:lnSpc>
                <a:spcPts val="2855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039100" y="3924300"/>
            <a:ext cx="4038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customer has</a:t>
            </a:r>
          </a:p>
          <a:p>
            <a:pPr>
              <a:lnSpc>
                <a:spcPts val="286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039100" y="4279900"/>
            <a:ext cx="4038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4">
                <a:solidFill>
                  <a:srgbClr val="000000"/>
                </a:solidFill>
                <a:latin typeface="Corbel"/>
                <a:cs typeface="Corbel"/>
              </a:rPr>
              <a:t>had with the</a:t>
            </a:r>
          </a:p>
          <a:p>
            <a:pPr>
              <a:lnSpc>
                <a:spcPts val="2855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039100" y="4648200"/>
            <a:ext cx="4038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592">
                <a:solidFill>
                  <a:srgbClr val="000000"/>
                </a:solidFill>
                <a:latin typeface="Corbel"/>
                <a:cs typeface="Corbel"/>
              </a:rPr>
              <a:t>brand</a:t>
            </a:r>
          </a:p>
          <a:p>
            <a:pPr>
              <a:lnSpc>
                <a:spcPts val="286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3314700" y="1435100"/>
            <a:ext cx="8877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One  even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68600" y="1892300"/>
            <a:ext cx="3606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an entire corporate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59100" y="2222500"/>
            <a:ext cx="3416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marketing team</a:t>
            </a:r>
          </a:p>
          <a:p>
            <a:pPr>
              <a:lnSpc>
                <a:spcPts val="249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6300" y="2743200"/>
            <a:ext cx="4229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• Feeling, creativity and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74900" y="3086100"/>
            <a:ext cx="4000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intuition</a:t>
            </a:r>
          </a:p>
          <a:p>
            <a:pPr>
              <a:lnSpc>
                <a:spcPts val="249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46300" y="3441700"/>
            <a:ext cx="4229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• Fast, spread over too many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74900" y="3784600"/>
            <a:ext cx="4000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touch points, channel</a:t>
            </a:r>
          </a:p>
          <a:p>
            <a:pPr>
              <a:lnSpc>
                <a:spcPts val="249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46300" y="4140200"/>
            <a:ext cx="4229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• Capture, grasp and assess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83400" y="1828800"/>
            <a:ext cx="5194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Customer decision hub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77000" y="2743200"/>
            <a:ext cx="560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• Data-driven environment.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705600" y="3086100"/>
            <a:ext cx="5372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One of the solutions to</a:t>
            </a:r>
          </a:p>
          <a:p>
            <a:pPr>
              <a:lnSpc>
                <a:spcPts val="249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05600" y="3403600"/>
            <a:ext cx="5372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help marketing</a:t>
            </a:r>
          </a:p>
          <a:p>
            <a:pPr>
              <a:lnSpc>
                <a:spcPts val="252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05600" y="3721100"/>
            <a:ext cx="5372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departments gather a 360°</a:t>
            </a:r>
          </a:p>
          <a:p>
            <a:pPr>
              <a:lnSpc>
                <a:spcPts val="252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05600" y="4038600"/>
            <a:ext cx="5372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view of the customer</a:t>
            </a:r>
          </a:p>
          <a:p>
            <a:pPr>
              <a:lnSpc>
                <a:spcPts val="25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477000" y="4406900"/>
            <a:ext cx="5600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• Automate their decision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05600" y="4737100"/>
            <a:ext cx="5372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making, based on the vast</a:t>
            </a:r>
          </a:p>
          <a:p>
            <a:pPr>
              <a:lnSpc>
                <a:spcPts val="249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05600" y="5054600"/>
            <a:ext cx="5372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pool of Big Data that's</a:t>
            </a:r>
          </a:p>
          <a:p>
            <a:pPr>
              <a:lnSpc>
                <a:spcPts val="252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05600" y="5384800"/>
            <a:ext cx="5372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available both in and</a:t>
            </a:r>
          </a:p>
          <a:p>
            <a:pPr>
              <a:lnSpc>
                <a:spcPts val="252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05600" y="5702300"/>
            <a:ext cx="5372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outside the banks</a:t>
            </a:r>
          </a:p>
          <a:p>
            <a:pPr>
              <a:lnSpc>
                <a:spcPts val="25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54100" y="876300"/>
            <a:ext cx="111379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>
                <a:solidFill>
                  <a:srgbClr val="FFFFFF"/>
                </a:solidFill>
                <a:latin typeface="Corbel Bold"/>
                <a:cs typeface="Corbel Bold"/>
              </a:rPr>
              <a:t>Tempat semua kegiatan pemasaran, layanan, dan penjualan dikelola dan disinkronkan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4100" y="1181100"/>
            <a:ext cx="111379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FFFFFF"/>
                </a:solidFill>
                <a:latin typeface="Corbel Bold"/>
                <a:cs typeface="Corbel Bold"/>
              </a:rPr>
              <a:t>dengan data pelanggan. Ini memungkinkan pemasar untuk memberikan respons terbaik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4100" y="1485900"/>
            <a:ext cx="111379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>
                <a:solidFill>
                  <a:srgbClr val="FFFFFF"/>
                </a:solidFill>
                <a:latin typeface="Corbel Bold"/>
                <a:cs typeface="Corbel Bold"/>
              </a:rPr>
              <a:t>kepada pelanggan di setiap titik di sepanjang perjalanan pelanggan, membuat upaya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4100" y="1790700"/>
            <a:ext cx="111379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FFFFFF"/>
                </a:solidFill>
                <a:latin typeface="Corbel Bold"/>
                <a:cs typeface="Corbel Bold"/>
              </a:rPr>
              <a:t>pemasaran mereka lebih efektif dan efisien.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378200" y="1168400"/>
            <a:ext cx="88138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Action :  Menerapkan Inisiatif dan kampanye pemasaran serta aktivitas melacak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keterlibatan untuk membuat konten yang paling menarik.</a:t>
            </a:r>
          </a:p>
          <a:p>
            <a:pPr>
              <a:lnSpc>
                <a:spcPts val="20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2197100"/>
            <a:ext cx="11607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Customer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2565400"/>
            <a:ext cx="2679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Decisions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4200" y="2933700"/>
            <a:ext cx="2679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Hub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4200" y="3302000"/>
            <a:ext cx="2679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merupakan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4200" y="3657600"/>
            <a:ext cx="2679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integrasi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4200" y="4025900"/>
            <a:ext cx="2679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empat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84200" y="4394200"/>
            <a:ext cx="2679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komponen: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62400" y="2489200"/>
            <a:ext cx="81153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Insight : Komponen ini mencakup data masa lalu, informasi kontekstual real-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time, dan analitik prediktif.  Menjelajahi data untuk melihat tindakan</a:t>
            </a:r>
          </a:p>
          <a:p>
            <a:pPr>
              <a:lnSpc>
                <a:spcPts val="16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62400" y="2971800"/>
            <a:ext cx="8115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802">
                <a:solidFill>
                  <a:srgbClr val="FFFFFF"/>
                </a:solidFill>
                <a:latin typeface="Corbel"/>
                <a:cs typeface="Corbel"/>
              </a:rPr>
              <a:t>aktivitaqs nasabah tentang rencana dan ketertarikan, minat serta informasi</a:t>
            </a:r>
          </a:p>
          <a:p>
            <a:pPr>
              <a:lnSpc>
                <a:spcPts val="196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62400" y="3213100"/>
            <a:ext cx="8115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lainnya yang tersedia atas ekmauan nasabah sendiri.</a:t>
            </a:r>
          </a:p>
          <a:p>
            <a:pPr>
              <a:lnSpc>
                <a:spcPts val="199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62400" y="4140200"/>
            <a:ext cx="81153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Rules : Repositori sentral yang menetapkan dan mengelola semua kebijakan,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urutan, dan kendala di semua interaksi pelanggan, terlepas dari channel atau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salurannya.</a:t>
            </a:r>
          </a:p>
          <a:p>
            <a:pPr>
              <a:lnSpc>
                <a:spcPts val="198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78200" y="5549900"/>
            <a:ext cx="86995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Decisions : Memantau dan menanggapi perilaku pelanggan yang terus berubah.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Channel-independent decision logic  memberikan kemampuan untuk merespon</a:t>
            </a:r>
          </a:p>
          <a:p>
            <a:pPr>
              <a:lnSpc>
                <a:spcPts val="199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78200" y="6057900"/>
            <a:ext cx="869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2">
                <a:solidFill>
                  <a:srgbClr val="FFFFFF"/>
                </a:solidFill>
                <a:latin typeface="Corbel"/>
                <a:cs typeface="Corbel"/>
              </a:rPr>
              <a:t>atau memberi balasan - baik dalam mode real time  atau batch - untuk</a:t>
            </a:r>
          </a:p>
          <a:p>
            <a:pPr>
              <a:lnSpc>
                <a:spcPts val="19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378200" y="6311900"/>
            <a:ext cx="869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Corbel"/>
                <a:cs typeface="Corbel"/>
              </a:rPr>
              <a:t>memaksimalkan kesuksesan dan memberikan customer experience  yang konsisten.</a:t>
            </a:r>
          </a:p>
          <a:p>
            <a:pPr>
              <a:lnSpc>
                <a:spcPts val="199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2349500" y="2019300"/>
            <a:ext cx="2514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Customer Data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46300" y="2730500"/>
            <a:ext cx="2717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• Fully integrated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74900" y="3060700"/>
            <a:ext cx="2489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end-to-end</a:t>
            </a:r>
          </a:p>
          <a:p>
            <a:pPr>
              <a:lnSpc>
                <a:spcPts val="249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74900" y="3378200"/>
            <a:ext cx="2489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customer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intelligence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engine</a:t>
            </a:r>
          </a:p>
          <a:p>
            <a:pPr>
              <a:lnSpc>
                <a:spcPts val="253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99100" y="1866900"/>
            <a:ext cx="2184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Customer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0" y="2197100"/>
            <a:ext cx="2349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decision hub</a:t>
            </a:r>
          </a:p>
          <a:p>
            <a:pPr>
              <a:lnSpc>
                <a:spcPts val="249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78400" y="2730500"/>
            <a:ext cx="2705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• Establishes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07000" y="3060700"/>
            <a:ext cx="2476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value-driven</a:t>
            </a:r>
          </a:p>
          <a:p>
            <a:pPr>
              <a:lnSpc>
                <a:spcPts val="249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07000" y="3378200"/>
            <a:ext cx="24765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marketing with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true</a:t>
            </a:r>
          </a:p>
          <a:p>
            <a:pPr>
              <a:lnSpc>
                <a:spcPts val="252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07000" y="4025900"/>
            <a:ext cx="24765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contextual,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omni-channel</a:t>
            </a:r>
          </a:p>
          <a:p>
            <a:pPr>
              <a:lnSpc>
                <a:spcPts val="252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07000" y="4660900"/>
            <a:ext cx="2476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communication</a:t>
            </a:r>
          </a:p>
          <a:p>
            <a:pPr>
              <a:lnSpc>
                <a:spcPts val="252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07000" y="4978400"/>
            <a:ext cx="2476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across all</a:t>
            </a:r>
          </a:p>
          <a:p>
            <a:pPr>
              <a:lnSpc>
                <a:spcPts val="25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07000" y="5308600"/>
            <a:ext cx="2476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channels.</a:t>
            </a:r>
          </a:p>
          <a:p>
            <a:pPr>
              <a:lnSpc>
                <a:spcPts val="252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29600" y="1866900"/>
            <a:ext cx="3848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Customer's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88300" y="2197100"/>
            <a:ext cx="4089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buying journey.</a:t>
            </a:r>
          </a:p>
          <a:p>
            <a:pPr>
              <a:lnSpc>
                <a:spcPts val="249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797800" y="2730500"/>
            <a:ext cx="4279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• Customer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026400" y="3060700"/>
            <a:ext cx="4051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behavior</a:t>
            </a:r>
          </a:p>
          <a:p>
            <a:pPr>
              <a:lnSpc>
                <a:spcPts val="249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797800" y="3416300"/>
            <a:ext cx="4279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• Product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026400" y="3759200"/>
            <a:ext cx="4051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6">
                <a:solidFill>
                  <a:srgbClr val="000000"/>
                </a:solidFill>
                <a:latin typeface="Corbel"/>
                <a:cs typeface="Corbel"/>
              </a:rPr>
              <a:t>research to</a:t>
            </a:r>
          </a:p>
          <a:p>
            <a:pPr>
              <a:lnSpc>
                <a:spcPts val="2490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026400" y="4076700"/>
            <a:ext cx="40513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buying patterns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000000"/>
                </a:solidFill>
                <a:latin typeface="Corbel"/>
                <a:cs typeface="Corbel"/>
              </a:rPr>
              <a:t>to banking</a:t>
            </a:r>
          </a:p>
          <a:p>
            <a:pPr>
              <a:lnSpc>
                <a:spcPts val="254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447800" y="2552700"/>
            <a:ext cx="6362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47800" y="2946400"/>
            <a:ext cx="6362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7800" y="3606800"/>
            <a:ext cx="6362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7800" y="4000500"/>
            <a:ext cx="6362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47800" y="4673600"/>
            <a:ext cx="6362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47800" y="5334000"/>
            <a:ext cx="6362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12100" y="2527300"/>
            <a:ext cx="41656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12100" y="3124200"/>
            <a:ext cx="41656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12100" y="3721100"/>
            <a:ext cx="41656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12100" y="4318000"/>
            <a:ext cx="41656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12100" y="4673600"/>
            <a:ext cx="41656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374900" y="2006600"/>
            <a:ext cx="33401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G1 - Infrastruktur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24100" y="2413000"/>
            <a:ext cx="33909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data dan Business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	Value </a:t>
            </a:r>
            <a:r>
              <a:rPr lang="en-CA" sz="2820" b="1">
                <a:solidFill>
                  <a:srgbClr val="FFFFFF"/>
                </a:solidFill>
                <a:latin typeface="Corbel Bold"/>
                <a:cs typeface="Corbel Bold"/>
              </a:rPr>
              <a:t>Density</a:t>
            </a:r>
          </a:p>
          <a:p>
            <a:pPr>
              <a:lnSpc>
                <a:spcPts val="306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29300" y="2400300"/>
            <a:ext cx="29591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20" b="1">
                <a:solidFill>
                  <a:srgbClr val="FFFFFF"/>
                </a:solidFill>
                <a:latin typeface="Corbel Bold"/>
                <a:cs typeface="Corbel Bold"/>
              </a:rPr>
              <a:t>G2 - Analytic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02700" y="2209800"/>
            <a:ext cx="31750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20" b="1">
                <a:solidFill>
                  <a:srgbClr val="000000"/>
                </a:solidFill>
                <a:latin typeface="Corbel Bold"/>
                <a:cs typeface="Corbel Bold"/>
              </a:rPr>
              <a:t>G3- Customer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40800" y="2616200"/>
            <a:ext cx="3136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17" b="1">
                <a:solidFill>
                  <a:srgbClr val="000000"/>
                </a:solidFill>
                <a:latin typeface="Corbel Bold"/>
                <a:cs typeface="Corbel Bold"/>
              </a:rPr>
              <a:t>Decision Hub</a:t>
            </a:r>
          </a:p>
          <a:p>
            <a:pPr>
              <a:lnSpc>
                <a:spcPts val="304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11600" y="4191000"/>
            <a:ext cx="2781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G4 - Data Privacy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83500" y="4191000"/>
            <a:ext cx="156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FFFFFF"/>
                </a:solidFill>
                <a:latin typeface="Corbel"/>
                <a:cs typeface="Corbel"/>
              </a:rPr>
              <a:t>G5 - Data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75200" y="4584700"/>
            <a:ext cx="1143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4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Issues</a:t>
            </a:r>
          </a:p>
          <a:p>
            <a:pPr>
              <a:lnSpc>
                <a:spcPts val="3040"/>
              </a:lnSpc>
            </a:pPr>
            <a:endParaRPr lang="en-CA" sz="2807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80300" y="4584700"/>
            <a:ext cx="2032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orbel"/>
                <a:cs typeface="Corbel"/>
              </a:rPr>
              <a:t>Governance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93389-8386-429E-A1E4-D48D6EDF39C1}"/>
              </a:ext>
            </a:extLst>
          </p:cNvPr>
          <p:cNvSpPr txBox="1"/>
          <p:nvPr/>
        </p:nvSpPr>
        <p:spPr>
          <a:xfrm>
            <a:off x="335360" y="266700"/>
            <a:ext cx="75375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</a:rPr>
              <a:t>Tugas: </a:t>
            </a:r>
          </a:p>
          <a:p>
            <a:r>
              <a:rPr lang="en-US" sz="2800" b="1">
                <a:solidFill>
                  <a:srgbClr val="FFFF00"/>
                </a:solidFill>
              </a:rPr>
              <a:t>Jelaskan istilah di bawah ini dalam studi kasus!</a:t>
            </a:r>
            <a:endParaRPr lang="en-ID" sz="4000" b="1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CD8B3-593A-41FE-8632-323A4C8AACFD}"/>
              </a:ext>
            </a:extLst>
          </p:cNvPr>
          <p:cNvSpPr/>
          <p:nvPr/>
        </p:nvSpPr>
        <p:spPr>
          <a:xfrm>
            <a:off x="8112224" y="266700"/>
            <a:ext cx="3888432" cy="749300"/>
          </a:xfrm>
          <a:prstGeom prst="rect">
            <a:avLst/>
          </a:prstGeom>
          <a:solidFill>
            <a:srgbClr val="10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700" y="1968500"/>
            <a:ext cx="6591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447800" y="2565400"/>
            <a:ext cx="2921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207">
              <a:solidFill>
                <a:srgbClr val="CF8A03"/>
              </a:solidFill>
              <a:latin typeface="Arial"/>
              <a:cs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912100" y="2527300"/>
            <a:ext cx="330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CF8A03"/>
              </a:solidFill>
              <a:latin typeface="Arial"/>
              <a:cs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7800" y="3606800"/>
            <a:ext cx="10744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12100" y="4254500"/>
            <a:ext cx="4279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47800" y="4940300"/>
            <a:ext cx="10744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590800" y="1765300"/>
            <a:ext cx="9017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794">
                <a:solidFill>
                  <a:srgbClr val="FFFFFF"/>
                </a:solidFill>
                <a:latin typeface="Corbel"/>
                <a:cs typeface="Corbel"/>
              </a:rPr>
              <a:t>1</a:t>
            </a:r>
          </a:p>
          <a:p>
            <a:pPr>
              <a:lnSpc>
                <a:spcPts val="437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78100" y="3505200"/>
            <a:ext cx="9144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794">
                <a:solidFill>
                  <a:srgbClr val="FFFFFF"/>
                </a:solidFill>
                <a:latin typeface="Corbel"/>
                <a:cs typeface="Corbel"/>
              </a:rPr>
              <a:t>2</a:t>
            </a:r>
          </a:p>
          <a:p>
            <a:pPr>
              <a:lnSpc>
                <a:spcPts val="437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90800" y="5245100"/>
            <a:ext cx="9017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794">
                <a:solidFill>
                  <a:srgbClr val="FFFFFF"/>
                </a:solidFill>
                <a:latin typeface="Corbel"/>
                <a:cs typeface="Corbel"/>
              </a:rPr>
              <a:t>3</a:t>
            </a:r>
          </a:p>
          <a:p>
            <a:pPr>
              <a:lnSpc>
                <a:spcPts val="437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94100" y="1422400"/>
            <a:ext cx="84836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791">
                <a:solidFill>
                  <a:srgbClr val="000000"/>
                </a:solidFill>
                <a:latin typeface="Corbel"/>
                <a:cs typeface="Corbel"/>
              </a:rPr>
              <a:t>• Tipe data pelanggan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44900" y="2895600"/>
            <a:ext cx="84328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791">
                <a:solidFill>
                  <a:srgbClr val="000000"/>
                </a:solidFill>
                <a:latin typeface="Corbel"/>
                <a:cs typeface="Corbel"/>
              </a:rPr>
              <a:t>• Infrastruktur data dan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37000" y="3454400"/>
            <a:ext cx="81407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3794">
                <a:solidFill>
                  <a:srgbClr val="000000"/>
                </a:solidFill>
                <a:latin typeface="Corbel"/>
                <a:cs typeface="Corbel"/>
              </a:rPr>
              <a:t>Business Value Density</a:t>
            </a:r>
          </a:p>
          <a:p>
            <a:pPr>
              <a:lnSpc>
                <a:spcPts val="413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44900" y="4635500"/>
            <a:ext cx="84328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791">
                <a:solidFill>
                  <a:srgbClr val="000000"/>
                </a:solidFill>
                <a:latin typeface="Corbel"/>
                <a:cs typeface="Corbel"/>
              </a:rPr>
              <a:t>• Penggunaan Big Data Analytic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37000" y="5194300"/>
            <a:ext cx="81407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3794">
                <a:solidFill>
                  <a:srgbClr val="000000"/>
                </a:solidFill>
                <a:latin typeface="Corbel"/>
                <a:cs typeface="Corbel"/>
              </a:rPr>
              <a:t>di Perbankan</a:t>
            </a:r>
          </a:p>
          <a:p>
            <a:pPr>
              <a:lnSpc>
                <a:spcPts val="413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5524500" y="1638300"/>
            <a:ext cx="6667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98">
                <a:solidFill>
                  <a:srgbClr val="000000"/>
                </a:solidFill>
                <a:latin typeface="Corbel"/>
                <a:cs typeface="Corbel"/>
              </a:rPr>
              <a:t>• Data Statik (Customer</a:t>
            </a:r>
          </a:p>
          <a:p>
            <a:pPr>
              <a:lnSpc>
                <a:spcPts val="2875"/>
              </a:lnSpc>
            </a:pPr>
            <a:endParaRPr lang="en-CA" sz="24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35300" y="2044700"/>
            <a:ext cx="23749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100"/>
              </a:lnSpc>
            </a:pPr>
            <a:r>
              <a:rPr lang="en-CA" sz="4706">
                <a:solidFill>
                  <a:srgbClr val="FFFFFF"/>
                </a:solidFill>
                <a:latin typeface="Corbel"/>
                <a:cs typeface="Corbel"/>
              </a:rPr>
              <a:t>Internal</a:t>
            </a:r>
          </a:p>
          <a:p>
            <a:pPr>
              <a:lnSpc>
                <a:spcPts val="5100"/>
              </a:lnSpc>
            </a:pPr>
            <a:endParaRPr lang="en-CA" sz="47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44800" y="4229100"/>
            <a:ext cx="25654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CA" sz="4704">
                <a:solidFill>
                  <a:srgbClr val="FFFFFF"/>
                </a:solidFill>
                <a:latin typeface="Corbel"/>
                <a:cs typeface="Corbel"/>
              </a:rPr>
              <a:t>Eksternal</a:t>
            </a:r>
          </a:p>
          <a:p>
            <a:pPr>
              <a:lnSpc>
                <a:spcPts val="5405"/>
              </a:lnSpc>
            </a:pPr>
            <a:endParaRPr lang="en-CA" sz="47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53100" y="1993900"/>
            <a:ext cx="6324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95">
                <a:solidFill>
                  <a:srgbClr val="000000"/>
                </a:solidFill>
                <a:latin typeface="Corbel"/>
                <a:cs typeface="Corbel"/>
              </a:rPr>
              <a:t>Information File   atau CIF)</a:t>
            </a:r>
          </a:p>
          <a:p>
            <a:pPr>
              <a:lnSpc>
                <a:spcPts val="2835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24500" y="2387600"/>
            <a:ext cx="6553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98">
                <a:solidFill>
                  <a:srgbClr val="000000"/>
                </a:solidFill>
                <a:latin typeface="Corbel"/>
                <a:cs typeface="Corbel"/>
              </a:rPr>
              <a:t>• Finansial ( Transaksi</a:t>
            </a:r>
          </a:p>
          <a:p>
            <a:pPr>
              <a:lnSpc>
                <a:spcPts val="2875"/>
              </a:lnSpc>
            </a:pPr>
            <a:endParaRPr lang="en-CA" sz="24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53100" y="2755900"/>
            <a:ext cx="6324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95">
                <a:solidFill>
                  <a:srgbClr val="000000"/>
                </a:solidFill>
                <a:latin typeface="Corbel"/>
                <a:cs typeface="Corbel"/>
              </a:rPr>
              <a:t>Keuangan Nasabah)</a:t>
            </a:r>
          </a:p>
          <a:p>
            <a:pPr>
              <a:lnSpc>
                <a:spcPts val="2735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24500" y="3860800"/>
            <a:ext cx="65532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228600" algn="l"/>
              </a:tabLst>
            </a:pPr>
            <a:r>
              <a:rPr lang="en-CA" sz="2495">
                <a:solidFill>
                  <a:srgbClr val="000000"/>
                </a:solidFill>
                <a:latin typeface="Corbel"/>
                <a:cs typeface="Corbel"/>
              </a:rPr>
              <a:t>• Customer Reference</a:t>
            </a:r>
            <a:br>
              <a:rPr lang="en-CA" sz="2495">
                <a:solidFill>
                  <a:srgbClr val="000000"/>
                </a:solidFill>
                <a:latin typeface="Times New Roman"/>
              </a:rPr>
            </a:br>
            <a:r>
              <a:rPr lang="en-CA" sz="2495">
                <a:solidFill>
                  <a:srgbClr val="000000"/>
                </a:solidFill>
                <a:latin typeface="Corbel"/>
                <a:cs typeface="Corbel"/>
              </a:rPr>
              <a:t>	(Black  List Regulator)</a:t>
            </a:r>
          </a:p>
          <a:p>
            <a:pPr>
              <a:lnSpc>
                <a:spcPts val="2760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24500" y="4610100"/>
            <a:ext cx="6553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95">
                <a:solidFill>
                  <a:srgbClr val="000000"/>
                </a:solidFill>
                <a:latin typeface="Corbel"/>
                <a:cs typeface="Corbel"/>
              </a:rPr>
              <a:t>• Credit Bureau atau 3rd</a:t>
            </a:r>
          </a:p>
          <a:p>
            <a:pPr>
              <a:lnSpc>
                <a:spcPts val="2875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53100" y="4978400"/>
            <a:ext cx="6324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98">
                <a:solidFill>
                  <a:srgbClr val="000000"/>
                </a:solidFill>
                <a:latin typeface="Corbel"/>
                <a:cs typeface="Corbel"/>
              </a:rPr>
              <a:t>party</a:t>
            </a:r>
          </a:p>
          <a:p>
            <a:pPr>
              <a:lnSpc>
                <a:spcPts val="2735"/>
              </a:lnSpc>
            </a:pPr>
            <a:endParaRPr lang="en-CA" sz="249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457200" y="1028700"/>
            <a:ext cx="342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By 2021, IDC predicts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384300"/>
            <a:ext cx="342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at least 50% of global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752600"/>
            <a:ext cx="342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GDP will be digitized,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2120900"/>
            <a:ext cx="342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with growth in every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2489200"/>
            <a:ext cx="342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industry driven by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2857500"/>
            <a:ext cx="342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digitally enhanced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213100"/>
            <a:ext cx="342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offerings, operations,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581400"/>
            <a:ext cx="3429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and relationships.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87800" y="5003800"/>
            <a:ext cx="5308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IDC research shows that 18% of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800" y="5346700"/>
            <a:ext cx="5308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traditional revenues are at risk of</a:t>
            </a:r>
          </a:p>
          <a:p>
            <a:pPr>
              <a:lnSpc>
                <a:spcPts val="25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87800" y="5676900"/>
            <a:ext cx="5308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disruption in financial services.</a:t>
            </a:r>
          </a:p>
          <a:p>
            <a:pPr>
              <a:lnSpc>
                <a:spcPts val="259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10700" y="1003300"/>
            <a:ext cx="26670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2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 Seamlessly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	blend digital</a:t>
            </a:r>
          </a:p>
          <a:p>
            <a:pPr>
              <a:lnSpc>
                <a:spcPts val="288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53600" y="1752600"/>
            <a:ext cx="2324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and physical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53600" y="2120900"/>
            <a:ext cx="2324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business and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753600" y="2489200"/>
            <a:ext cx="2324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customer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53600" y="2844800"/>
            <a:ext cx="2324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experiences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10700" y="3568700"/>
            <a:ext cx="26670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 Improving</a:t>
            </a:r>
            <a:br>
              <a:rPr lang="en-CA" sz="2402">
                <a:solidFill>
                  <a:srgbClr val="000000"/>
                </a:solidFill>
                <a:latin typeface="Times New Roman"/>
              </a:rPr>
            </a:b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	operational</a:t>
            </a:r>
          </a:p>
          <a:p>
            <a:pPr>
              <a:lnSpc>
                <a:spcPts val="288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753600" y="4318000"/>
            <a:ext cx="2324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efficiencies and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753600" y="4673600"/>
            <a:ext cx="2324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organizational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753600" y="5041900"/>
            <a:ext cx="2324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performance.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909</Words>
  <Application>Microsoft Office PowerPoint</Application>
  <PresentationFormat>Widescreen</PresentationFormat>
  <Paragraphs>262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Corbel</vt:lpstr>
      <vt:lpstr>Corbel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agustri widodo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deni</cp:lastModifiedBy>
  <cp:revision>2</cp:revision>
  <dcterms:created xsi:type="dcterms:W3CDTF">2021-09-22T23:43:39Z</dcterms:created>
  <dcterms:modified xsi:type="dcterms:W3CDTF">2021-09-23T00:59:13Z</dcterms:modified>
</cp:coreProperties>
</file>