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72"/>
  </p:notesMasterIdLst>
  <p:sldIdLst>
    <p:sldId id="270" r:id="rId4"/>
    <p:sldId id="380" r:id="rId5"/>
    <p:sldId id="397" r:id="rId6"/>
    <p:sldId id="398" r:id="rId7"/>
    <p:sldId id="388" r:id="rId8"/>
    <p:sldId id="390" r:id="rId9"/>
    <p:sldId id="391" r:id="rId10"/>
    <p:sldId id="392" r:id="rId11"/>
    <p:sldId id="393" r:id="rId12"/>
    <p:sldId id="394" r:id="rId13"/>
    <p:sldId id="395" r:id="rId14"/>
    <p:sldId id="345" r:id="rId15"/>
    <p:sldId id="381" r:id="rId16"/>
    <p:sldId id="387" r:id="rId17"/>
    <p:sldId id="382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13" r:id="rId32"/>
    <p:sldId id="414" r:id="rId33"/>
    <p:sldId id="415" r:id="rId34"/>
    <p:sldId id="416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440" r:id="rId57"/>
    <p:sldId id="441" r:id="rId58"/>
    <p:sldId id="442" r:id="rId59"/>
    <p:sldId id="443" r:id="rId60"/>
    <p:sldId id="383" r:id="rId61"/>
    <p:sldId id="417" r:id="rId62"/>
    <p:sldId id="384" r:id="rId63"/>
    <p:sldId id="418" r:id="rId64"/>
    <p:sldId id="385" r:id="rId65"/>
    <p:sldId id="386" r:id="rId66"/>
    <p:sldId id="444" r:id="rId67"/>
    <p:sldId id="445" r:id="rId68"/>
    <p:sldId id="448" r:id="rId69"/>
    <p:sldId id="446" r:id="rId70"/>
    <p:sldId id="349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FF6"/>
    <a:srgbClr val="FCFCFC"/>
    <a:srgbClr val="D2D2D2"/>
    <a:srgbClr val="3E383A"/>
    <a:srgbClr val="FFFFFF"/>
    <a:srgbClr val="009B8F"/>
    <a:srgbClr val="0E202A"/>
    <a:srgbClr val="ECF0F3"/>
    <a:srgbClr val="EBEBEB"/>
    <a:srgbClr val="F4E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042" y="67"/>
      </p:cViewPr>
      <p:guideLst>
        <p:guide orient="horz" pos="23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C3D53-A781-4421-82CD-BA024C95C6D3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E8DEF-DCB3-462A-8540-5403FCD93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7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Algoritma adalah prosedur langkah demi langkah untuk pemrosesan,</a:t>
            </a:r>
            <a:r>
              <a:rPr lang="en-US" baseline="0"/>
              <a:t> yang iteratif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E8DEF-DCB3-462A-8540-5403FCD93B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43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20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B47D6-DAD7-40A6-BD10-CD2FABB132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09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7960874-3F9B-4D3F-855A-5669B09C92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31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B1140DE-B7EF-4821-92DB-87F8292871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5623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2D1BE3B-CE32-4F45-9E7C-3CF4C5DACDC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28236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F1FA09A-98C2-4BC7-A032-43C843531C6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93992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8718837-365D-4859-B99D-1C4C5BB7E50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97073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74010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E24A2BE-80CE-4B79-BF31-91FA62C0442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2160665"/>
            <a:ext cx="12192000" cy="2502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51014-6E90-4769-BCD9-A06A9FC17AC8}"/>
              </a:ext>
            </a:extLst>
          </p:cNvPr>
          <p:cNvSpPr/>
          <p:nvPr userDrawn="1"/>
        </p:nvSpPr>
        <p:spPr>
          <a:xfrm>
            <a:off x="0" y="2026940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BC926F-7282-4E00-BF8A-8D24B274039B}"/>
              </a:ext>
            </a:extLst>
          </p:cNvPr>
          <p:cNvSpPr/>
          <p:nvPr userDrawn="1"/>
        </p:nvSpPr>
        <p:spPr>
          <a:xfrm>
            <a:off x="0" y="4725144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150336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id="{A7A44CD1-8791-4411-9DCF-BE8F9EB9E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070" y="1223317"/>
            <a:ext cx="5441094" cy="4721980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458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24402-8447-448E-89E3-183EBB1DA00D}"/>
              </a:ext>
            </a:extLst>
          </p:cNvPr>
          <p:cNvSpPr/>
          <p:nvPr userDrawn="1"/>
        </p:nvSpPr>
        <p:spPr>
          <a:xfrm>
            <a:off x="0" y="2996952"/>
            <a:ext cx="12192000" cy="1872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E4CF9D97-FAE0-4B0A-A30C-8936E46C66B2}"/>
              </a:ext>
            </a:extLst>
          </p:cNvPr>
          <p:cNvGrpSpPr/>
          <p:nvPr userDrawn="1"/>
        </p:nvGrpSpPr>
        <p:grpSpPr>
          <a:xfrm>
            <a:off x="4763852" y="1553600"/>
            <a:ext cx="2664296" cy="4683693"/>
            <a:chOff x="445712" y="1449040"/>
            <a:chExt cx="2113018" cy="3924176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A665FA86-6430-4D7E-ABCB-4F8C3E52E09B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53DAFBD2-84EC-4D6B-80BE-DA211850906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78866A3A-5A93-49E6-8DE2-C98FC661D430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EB10029A-074D-4812-8AB6-62EF3ED73579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" name="Rounded Rectangle 12">
                <a:extLst>
                  <a:ext uri="{FF2B5EF4-FFF2-40B4-BE49-F238E27FC236}">
                    <a16:creationId xmlns:a16="http://schemas.microsoft.com/office/drawing/2014/main" id="{BE572564-2A3A-45E0-93B7-2FB78757998F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42F8FDE-91AA-45DB-A05E-7507C27F30F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51770" y="1965170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538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161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7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29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9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4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8" r:id="rId3"/>
    <p:sldLayoutId id="2147483669" r:id="rId4"/>
    <p:sldLayoutId id="2147483675" r:id="rId5"/>
    <p:sldLayoutId id="2147483671" r:id="rId6"/>
    <p:sldLayoutId id="2147483672" r:id="rId7"/>
    <p:sldLayoutId id="2147483673" r:id="rId8"/>
    <p:sldLayoutId id="2147483674" r:id="rId9"/>
    <p:sldLayoutId id="2147483676" r:id="rId10"/>
    <p:sldLayoutId id="2147483665" r:id="rId11"/>
    <p:sldLayoutId id="2147483677" r:id="rId12"/>
    <p:sldLayoutId id="2147483681" r:id="rId13"/>
    <p:sldLayoutId id="2147483678" r:id="rId14"/>
    <p:sldLayoutId id="214748368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2BF505-7DE6-4F49-BE53-8357C3CFAD67}"/>
              </a:ext>
            </a:extLst>
          </p:cNvPr>
          <p:cNvGrpSpPr/>
          <p:nvPr/>
        </p:nvGrpSpPr>
        <p:grpSpPr>
          <a:xfrm>
            <a:off x="10046387" y="194480"/>
            <a:ext cx="1684599" cy="413563"/>
            <a:chOff x="864753" y="5755727"/>
            <a:chExt cx="1544830" cy="413563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76510AC1-6796-4AAE-826B-82E3C6C83F08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AA9B7A6-AA04-48A1-8F03-8478DA0AB4E2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B1FA3CF-9802-4908-BF1F-FFF6919AFED7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67BCD5F-023B-4928-A8BA-960BE01DD3FA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E83D94-2B8F-4267-A14B-28F4B1D232E9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09FB9A1-EA5C-4B9A-9354-78F7C28542B6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3AEA043-746F-4334-A00A-A4587B060237}"/>
              </a:ext>
            </a:extLst>
          </p:cNvPr>
          <p:cNvSpPr txBox="1"/>
          <p:nvPr/>
        </p:nvSpPr>
        <p:spPr>
          <a:xfrm>
            <a:off x="4751883" y="3180910"/>
            <a:ext cx="7159672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5400">
                <a:solidFill>
                  <a:schemeClr val="bg1"/>
                </a:solidFill>
                <a:latin typeface="+mj-lt"/>
              </a:rPr>
              <a:t>Algoritma dalam manajemen Big Data dan kompleksitasnya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C83D12-1353-440F-A5DC-1ACD4C118187}"/>
              </a:ext>
            </a:extLst>
          </p:cNvPr>
          <p:cNvSpPr txBox="1"/>
          <p:nvPr/>
        </p:nvSpPr>
        <p:spPr>
          <a:xfrm>
            <a:off x="6903174" y="5706336"/>
            <a:ext cx="5008380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867">
                <a:solidFill>
                  <a:schemeClr val="bg1"/>
                </a:solidFill>
                <a:cs typeface="Arial" pitchFamily="34" charset="0"/>
              </a:rPr>
              <a:t>Yudy Yunardy S.E., M.M.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6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67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.educba.com/academy/wp-content/uploads/2019/04/Types-of-Algorithms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5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" y="0"/>
            <a:ext cx="12192000" cy="6858001"/>
            <a:chOff x="1" y="0"/>
            <a:chExt cx="1219200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103" y="0"/>
              <a:ext cx="9353006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" y="1"/>
              <a:ext cx="1476102" cy="6858000"/>
            </a:xfrm>
            <a:prstGeom prst="rect">
              <a:avLst/>
            </a:prstGeom>
            <a:solidFill>
              <a:srgbClr val="009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683967" y="0"/>
              <a:ext cx="1508034" cy="6858000"/>
            </a:xfrm>
            <a:prstGeom prst="rect">
              <a:avLst/>
            </a:prstGeom>
            <a:solidFill>
              <a:srgbClr val="009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5070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026" name="Picture 2" descr="https://blog.hubspot.com/hubfs/how-to-sort-in-exce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527" y="0"/>
              <a:ext cx="1028007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blog.hubspot.com/hubfs/how-to-sort-in-excel.jpg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116378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blog.hubspot.com/hubfs/how-to-sort-in-excel.jpg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277601" y="0"/>
              <a:ext cx="9144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684834" y="0"/>
            <a:ext cx="90717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Perfect DOS VGA 437" panose="02000009000000000000" pitchFamily="49" charset="0"/>
              </a:rPr>
              <a:t>Selection Sort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8382000" y="5011249"/>
            <a:ext cx="36576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>
                <a:solidFill>
                  <a:schemeClr val="bg1"/>
                </a:solidFill>
                <a:latin typeface="+mj-lt"/>
                <a:cs typeface="Arial" pitchFamily="34" charset="0"/>
              </a:rPr>
              <a:t>Recursive algorithm</a:t>
            </a:r>
          </a:p>
        </p:txBody>
      </p:sp>
    </p:spTree>
    <p:extLst>
      <p:ext uri="{BB962C8B-B14F-4D97-AF65-F5344CB8AC3E}">
        <p14:creationId xmlns:p14="http://schemas.microsoft.com/office/powerpoint/2010/main" val="1786545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74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58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71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1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66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3219205" y="158810"/>
            <a:ext cx="575359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>
                <a:solidFill>
                  <a:schemeClr val="bg1"/>
                </a:solidFill>
                <a:latin typeface="+mj-lt"/>
                <a:cs typeface="Arial" pitchFamily="34" charset="0"/>
              </a:rPr>
              <a:t>What is Algorithm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128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89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1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98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94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94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  <p:sp>
        <p:nvSpPr>
          <p:cNvPr id="3" name="Curved Right Arrow 2"/>
          <p:cNvSpPr/>
          <p:nvPr/>
        </p:nvSpPr>
        <p:spPr>
          <a:xfrm flipV="1">
            <a:off x="789709" y="1614054"/>
            <a:ext cx="845128" cy="15724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44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8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  <p:sp>
        <p:nvSpPr>
          <p:cNvPr id="3" name="Curved Right Arrow 2"/>
          <p:cNvSpPr/>
          <p:nvPr/>
        </p:nvSpPr>
        <p:spPr>
          <a:xfrm flipV="1">
            <a:off x="789709" y="2258290"/>
            <a:ext cx="845128" cy="300643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4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  <p:sp>
        <p:nvSpPr>
          <p:cNvPr id="3" name="Curved Right Arrow 2"/>
          <p:cNvSpPr/>
          <p:nvPr/>
        </p:nvSpPr>
        <p:spPr>
          <a:xfrm flipV="1">
            <a:off x="789709" y="2826326"/>
            <a:ext cx="845128" cy="243839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72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  <p:sp>
        <p:nvSpPr>
          <p:cNvPr id="3" name="Curved Right Arrow 2"/>
          <p:cNvSpPr/>
          <p:nvPr/>
        </p:nvSpPr>
        <p:spPr>
          <a:xfrm flipV="1">
            <a:off x="789709" y="3893126"/>
            <a:ext cx="845128" cy="83127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6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risk walking for two-and-a-half hours a week could prevent early death  caused by lack of sleep - study | World News | Sky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554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  <p:sp>
        <p:nvSpPr>
          <p:cNvPr id="3" name="Curved Right Arrow 2"/>
          <p:cNvSpPr/>
          <p:nvPr/>
        </p:nvSpPr>
        <p:spPr>
          <a:xfrm flipV="1">
            <a:off x="789709" y="4433454"/>
            <a:ext cx="845128" cy="8451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84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  <p:sp>
        <p:nvSpPr>
          <p:cNvPr id="3" name="Curved Right Arrow 2"/>
          <p:cNvSpPr/>
          <p:nvPr/>
        </p:nvSpPr>
        <p:spPr>
          <a:xfrm flipV="1">
            <a:off x="789709" y="4959926"/>
            <a:ext cx="845128" cy="8451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88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97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026" name="Picture 2" descr="https://blog.hubspot.com/hubfs/how-to-sort-in-exce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527" y="0"/>
              <a:ext cx="1028007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blog.hubspot.com/hubfs/how-to-sort-in-excel.jpg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116378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blog.hubspot.com/hubfs/how-to-sort-in-excel.jpg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277601" y="0"/>
              <a:ext cx="9144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871284" y="0"/>
            <a:ext cx="65325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Perfect DOS VGA 437" panose="02000009000000000000" pitchFamily="49" charset="0"/>
              </a:rPr>
              <a:t>Merge Sort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7232073" y="5072804"/>
            <a:ext cx="4807527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>
                <a:solidFill>
                  <a:schemeClr val="bg1"/>
                </a:solidFill>
                <a:latin typeface="+mj-lt"/>
                <a:cs typeface="Arial" pitchFamily="34" charset="0"/>
              </a:rPr>
              <a:t>Divide &amp; conquer algorithm</a:t>
            </a:r>
          </a:p>
        </p:txBody>
      </p:sp>
    </p:spTree>
    <p:extLst>
      <p:ext uri="{BB962C8B-B14F-4D97-AF65-F5344CB8AC3E}">
        <p14:creationId xmlns:p14="http://schemas.microsoft.com/office/powerpoint/2010/main" val="858846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09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34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04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03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33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5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c.stocksy.com/a/B9g000/z9/162017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13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  <p:sp>
        <p:nvSpPr>
          <p:cNvPr id="4" name="Left Bracket 3"/>
          <p:cNvSpPr/>
          <p:nvPr/>
        </p:nvSpPr>
        <p:spPr>
          <a:xfrm>
            <a:off x="1436914" y="2975429"/>
            <a:ext cx="116115" cy="638628"/>
          </a:xfrm>
          <a:prstGeom prst="lef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ket 4"/>
          <p:cNvSpPr/>
          <p:nvPr/>
        </p:nvSpPr>
        <p:spPr>
          <a:xfrm>
            <a:off x="1436914" y="4071257"/>
            <a:ext cx="116115" cy="638628"/>
          </a:xfrm>
          <a:prstGeom prst="lef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/>
          <p:cNvSpPr/>
          <p:nvPr/>
        </p:nvSpPr>
        <p:spPr>
          <a:xfrm>
            <a:off x="1436913" y="5167085"/>
            <a:ext cx="116115" cy="638628"/>
          </a:xfrm>
          <a:prstGeom prst="lef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32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8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6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53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6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13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66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51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69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3479449" y="0"/>
            <a:ext cx="524262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>
                <a:solidFill>
                  <a:schemeClr val="bg1"/>
                </a:solidFill>
                <a:latin typeface="+mj-lt"/>
                <a:cs typeface="Arial" pitchFamily="34" charset="0"/>
              </a:rPr>
              <a:t>Who is Algorithm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812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41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4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32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639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11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160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16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miro.medium.com/max/2000/0*w8KSagGohjGH87uU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3219205" y="362256"/>
            <a:ext cx="575359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>
                <a:solidFill>
                  <a:schemeClr val="bg1"/>
                </a:solidFill>
                <a:latin typeface="+mj-lt"/>
                <a:cs typeface="Arial" pitchFamily="34" charset="0"/>
              </a:rPr>
              <a:t>Complexity Theory</a:t>
            </a:r>
          </a:p>
          <a:p>
            <a:endParaRPr lang="en-US" altLang="ko-KR" sz="4800" b="1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n-US" altLang="ko-KR" sz="4800" b="1">
                <a:solidFill>
                  <a:schemeClr val="bg1"/>
                </a:solidFill>
                <a:latin typeface="+mj-lt"/>
                <a:cs typeface="Arial" pitchFamily="34" charset="0"/>
              </a:rPr>
              <a:t>Big O rules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9522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3223966" y="0"/>
            <a:ext cx="575359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>
                <a:solidFill>
                  <a:schemeClr val="bg1"/>
                </a:solidFill>
                <a:latin typeface="+mj-lt"/>
                <a:cs typeface="Arial" pitchFamily="34" charset="0"/>
              </a:rPr>
              <a:t>Selection Sort</a:t>
            </a:r>
          </a:p>
        </p:txBody>
      </p:sp>
    </p:spTree>
    <p:extLst>
      <p:ext uri="{BB962C8B-B14F-4D97-AF65-F5344CB8AC3E}">
        <p14:creationId xmlns:p14="http://schemas.microsoft.com/office/powerpoint/2010/main" val="395069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45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ixabay.com/photo/2017/05/27/15/46/retro-2348759_960_7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2218" y="1543868"/>
            <a:ext cx="305885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>
                <a:solidFill>
                  <a:schemeClr val="bg1"/>
                </a:solidFill>
                <a:latin typeface="Perfect DOS VGA 437" panose="02000009000000000000" pitchFamily="49" charset="0"/>
              </a:rPr>
              <a:t>n</a:t>
            </a:r>
            <a:r>
              <a:rPr lang="en-US" sz="23900" baseline="30000">
                <a:solidFill>
                  <a:schemeClr val="bg1"/>
                </a:solidFill>
                <a:latin typeface="Perfect DOS VGA 437" panose="02000009000000000000" pitchFamily="49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3287" y="16654"/>
            <a:ext cx="688682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>
                <a:solidFill>
                  <a:srgbClr val="FFFF00"/>
                </a:solidFill>
                <a:latin typeface="Perfect DOS VGA 437" panose="02000009000000000000" pitchFamily="49" charset="0"/>
              </a:rPr>
              <a:t>8</a:t>
            </a:r>
            <a:r>
              <a:rPr lang="en-US" sz="19900" baseline="30000">
                <a:solidFill>
                  <a:srgbClr val="FFFF00"/>
                </a:solidFill>
                <a:latin typeface="Perfect DOS VGA 437" panose="02000009000000000000" pitchFamily="49" charset="0"/>
              </a:rPr>
              <a:t>2</a:t>
            </a:r>
            <a:r>
              <a:rPr lang="en-US" sz="19900">
                <a:solidFill>
                  <a:srgbClr val="FFFF00"/>
                </a:solidFill>
                <a:latin typeface="Perfect DOS VGA 437" panose="02000009000000000000" pitchFamily="49" charset="0"/>
              </a:rPr>
              <a:t>=64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3546" y="4642009"/>
            <a:ext cx="781656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>
                <a:solidFill>
                  <a:srgbClr val="FFFF00"/>
                </a:solidFill>
                <a:latin typeface="Perfect DOS VGA 437" panose="02000009000000000000" pitchFamily="49" charset="0"/>
              </a:rPr>
              <a:t>80</a:t>
            </a:r>
            <a:r>
              <a:rPr lang="en-US" sz="13800" baseline="30000">
                <a:solidFill>
                  <a:srgbClr val="FFFF00"/>
                </a:solidFill>
                <a:latin typeface="Perfect DOS VGA 437" panose="02000009000000000000" pitchFamily="49" charset="0"/>
              </a:rPr>
              <a:t>2</a:t>
            </a:r>
            <a:r>
              <a:rPr lang="en-US" sz="13800">
                <a:solidFill>
                  <a:srgbClr val="FFFF00"/>
                </a:solidFill>
                <a:latin typeface="Perfect DOS VGA 437" panose="02000009000000000000" pitchFamily="49" charset="0"/>
              </a:rPr>
              <a:t>=6400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0" y="-1"/>
            <a:ext cx="439189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>
                <a:solidFill>
                  <a:schemeClr val="bg1"/>
                </a:solidFill>
                <a:latin typeface="+mj-lt"/>
                <a:cs typeface="Arial" pitchFamily="34" charset="0"/>
              </a:rPr>
              <a:t>Selection Sort</a:t>
            </a:r>
          </a:p>
        </p:txBody>
      </p:sp>
    </p:spTree>
    <p:extLst>
      <p:ext uri="{BB962C8B-B14F-4D97-AF65-F5344CB8AC3E}">
        <p14:creationId xmlns:p14="http://schemas.microsoft.com/office/powerpoint/2010/main" val="3034190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691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wallpapersafari.com/83/20/28k9CU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6671" y="1261766"/>
            <a:ext cx="516679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i="1">
                <a:latin typeface="Perfect DOS VGA 437" panose="02000009000000000000" pitchFamily="49" charset="0"/>
              </a:rPr>
              <a:t>n</a:t>
            </a:r>
            <a:r>
              <a:rPr lang="en-US" sz="11500">
                <a:latin typeface="Perfect DOS VGA 437" panose="02000009000000000000" pitchFamily="49" charset="0"/>
              </a:rPr>
              <a:t>log 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6883" y="2871785"/>
            <a:ext cx="63209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i="1">
                <a:latin typeface="Perfect DOS VGA 437" panose="02000009000000000000" pitchFamily="49" charset="0"/>
              </a:rPr>
              <a:t>Log</a:t>
            </a:r>
            <a:r>
              <a:rPr lang="en-US" sz="8800" i="1" baseline="-25000">
                <a:latin typeface="Perfect DOS VGA 437" panose="02000009000000000000" pitchFamily="49" charset="0"/>
              </a:rPr>
              <a:t>2</a:t>
            </a:r>
            <a:r>
              <a:rPr lang="en-US" sz="8800" i="1">
                <a:latin typeface="Perfect DOS VGA 437" panose="02000009000000000000" pitchFamily="49" charset="0"/>
              </a:rPr>
              <a:t> 8 =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6882" y="4216908"/>
            <a:ext cx="69557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i="1">
                <a:latin typeface="Perfect DOS VGA 437" panose="02000009000000000000" pitchFamily="49" charset="0"/>
              </a:rPr>
              <a:t>Log</a:t>
            </a:r>
            <a:r>
              <a:rPr lang="en-US" sz="8800" i="1" baseline="-25000">
                <a:latin typeface="Perfect DOS VGA 437" panose="02000009000000000000" pitchFamily="49" charset="0"/>
              </a:rPr>
              <a:t>2</a:t>
            </a:r>
            <a:r>
              <a:rPr lang="en-US" sz="8800" i="1">
                <a:latin typeface="Perfect DOS VGA 437" panose="02000009000000000000" pitchFamily="49" charset="0"/>
              </a:rPr>
              <a:t> 16 =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6883" y="5411429"/>
            <a:ext cx="82253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i="1">
                <a:latin typeface="Perfect DOS VGA 437" panose="02000009000000000000" pitchFamily="49" charset="0"/>
              </a:rPr>
              <a:t>Log</a:t>
            </a:r>
            <a:r>
              <a:rPr lang="en-US" sz="8800" i="1" baseline="-25000">
                <a:latin typeface="Perfect DOS VGA 437" panose="02000009000000000000" pitchFamily="49" charset="0"/>
              </a:rPr>
              <a:t>2</a:t>
            </a:r>
            <a:r>
              <a:rPr lang="en-US" sz="8800" i="1">
                <a:latin typeface="Perfect DOS VGA 437" panose="02000009000000000000" pitchFamily="49" charset="0"/>
              </a:rPr>
              <a:t> 80 ~ 6.3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0" y="-1"/>
            <a:ext cx="439189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>
                <a:latin typeface="+mj-lt"/>
                <a:cs typeface="Arial" pitchFamily="34" charset="0"/>
              </a:rPr>
              <a:t>Merge Sort</a:t>
            </a:r>
          </a:p>
        </p:txBody>
      </p:sp>
    </p:spTree>
    <p:extLst>
      <p:ext uri="{BB962C8B-B14F-4D97-AF65-F5344CB8AC3E}">
        <p14:creationId xmlns:p14="http://schemas.microsoft.com/office/powerpoint/2010/main" val="22798579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205608" cy="6858000"/>
            <a:chOff x="0" y="0"/>
            <a:chExt cx="12205608" cy="6858000"/>
          </a:xfrm>
        </p:grpSpPr>
        <p:pic>
          <p:nvPicPr>
            <p:cNvPr id="1026" name="Picture 2" descr="https://miro.medium.com/max/585/1*lIaapnR-0Cdf3kHsZtGcxw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8628"/>
              <a:ext cx="12205608" cy="5675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0" y="0"/>
              <a:ext cx="12192000" cy="63862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6313714"/>
              <a:ext cx="12205608" cy="54428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33753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dia.sproutsocial.com/uploads/2017/12/Social-Media-Optimiz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0" y="6027003"/>
            <a:ext cx="120758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>
                <a:solidFill>
                  <a:schemeClr val="bg1"/>
                </a:solidFill>
                <a:latin typeface="+mj-lt"/>
                <a:cs typeface="Arial" pitchFamily="34" charset="0"/>
              </a:rPr>
              <a:t>Efficient = Merge sort more efficient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0" y="0"/>
            <a:ext cx="1207588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>
                <a:solidFill>
                  <a:schemeClr val="bg1"/>
                </a:solidFill>
                <a:latin typeface="+mj-lt"/>
                <a:cs typeface="Arial" pitchFamily="34" charset="0"/>
              </a:rPr>
              <a:t>Effective = Selection and Merge sort</a:t>
            </a:r>
          </a:p>
        </p:txBody>
      </p:sp>
    </p:spTree>
    <p:extLst>
      <p:ext uri="{BB962C8B-B14F-4D97-AF65-F5344CB8AC3E}">
        <p14:creationId xmlns:p14="http://schemas.microsoft.com/office/powerpoint/2010/main" val="2167646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1" y="0"/>
              <a:ext cx="12192001" cy="6858000"/>
              <a:chOff x="-1" y="0"/>
              <a:chExt cx="12192001" cy="68580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0043886" y="0"/>
                <a:ext cx="2148114" cy="1407886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Left Arrow Callout 8"/>
            <p:cNvSpPr/>
            <p:nvPr/>
          </p:nvSpPr>
          <p:spPr>
            <a:xfrm>
              <a:off x="8897257" y="4165599"/>
              <a:ext cx="1262744" cy="798286"/>
            </a:xfrm>
            <a:prstGeom prst="leftArrowCallout">
              <a:avLst>
                <a:gd name="adj1" fmla="val 14091"/>
                <a:gd name="adj2" fmla="val 25000"/>
                <a:gd name="adj3" fmla="val 25000"/>
                <a:gd name="adj4" fmla="val 649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Trade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874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" y="-2311"/>
            <a:ext cx="12192001" cy="6860311"/>
            <a:chOff x="-1" y="-2311"/>
            <a:chExt cx="12192001" cy="6860311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-2311"/>
              <a:ext cx="12192001" cy="6860311"/>
              <a:chOff x="-1" y="-2311"/>
              <a:chExt cx="12192001" cy="686031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" y="0"/>
                <a:ext cx="12192001" cy="685800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10142220" y="-2311"/>
                <a:ext cx="2049780" cy="1168171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Left Arrow Callout 5"/>
            <p:cNvSpPr/>
            <p:nvPr/>
          </p:nvSpPr>
          <p:spPr>
            <a:xfrm>
              <a:off x="10030691" y="3663838"/>
              <a:ext cx="1468581" cy="1074417"/>
            </a:xfrm>
            <a:prstGeom prst="leftArrowCallout">
              <a:avLst>
                <a:gd name="adj1" fmla="val 14091"/>
                <a:gd name="adj2" fmla="val 25000"/>
                <a:gd name="adj3" fmla="val 25000"/>
                <a:gd name="adj4" fmla="val 649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Trade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6631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B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16037" y="366458"/>
            <a:ext cx="9559926" cy="724247"/>
          </a:xfrm>
        </p:spPr>
        <p:txBody>
          <a:bodyPr/>
          <a:lstStyle/>
          <a:p>
            <a:r>
              <a:rPr lang="en-US"/>
              <a:t>Big Data Reduction Methods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6037" y="1756229"/>
            <a:ext cx="9593943" cy="472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✖"/>
              <a:defRPr sz="36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○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erriweather"/>
              <a:buChar char="■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●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○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■"/>
              <a:defRPr sz="24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buClr>
                <a:srgbClr val="C00000"/>
              </a:buClr>
            </a:pPr>
            <a:r>
              <a:rPr lang="en-US"/>
              <a:t>Network Theory</a:t>
            </a:r>
          </a:p>
          <a:p>
            <a:pPr>
              <a:buClr>
                <a:srgbClr val="C00000"/>
              </a:buClr>
            </a:pPr>
            <a:r>
              <a:rPr lang="en-US"/>
              <a:t>Compression</a:t>
            </a:r>
          </a:p>
          <a:p>
            <a:pPr>
              <a:buClr>
                <a:srgbClr val="C00000"/>
              </a:buClr>
            </a:pPr>
            <a:r>
              <a:rPr lang="en-US"/>
              <a:t>Data deduplication</a:t>
            </a:r>
          </a:p>
          <a:p>
            <a:pPr>
              <a:buClr>
                <a:srgbClr val="C00000"/>
              </a:buClr>
            </a:pPr>
            <a:r>
              <a:rPr lang="en-US"/>
              <a:t>Data Preprocessing</a:t>
            </a:r>
          </a:p>
          <a:p>
            <a:pPr>
              <a:buClr>
                <a:srgbClr val="C00000"/>
              </a:buClr>
            </a:pPr>
            <a:r>
              <a:rPr lang="en-US"/>
              <a:t>Dimension Reduction</a:t>
            </a:r>
          </a:p>
          <a:p>
            <a:pPr>
              <a:buClr>
                <a:srgbClr val="C00000"/>
              </a:buClr>
            </a:pPr>
            <a:r>
              <a:rPr lang="en-US"/>
              <a:t>Data Mining and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5913472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596B00-0CE2-44C6-9AC5-0B5BC6F6C4D9}"/>
              </a:ext>
            </a:extLst>
          </p:cNvPr>
          <p:cNvGrpSpPr/>
          <p:nvPr/>
        </p:nvGrpSpPr>
        <p:grpSpPr>
          <a:xfrm>
            <a:off x="3468549" y="2276475"/>
            <a:ext cx="5269188" cy="3419474"/>
            <a:chOff x="4655870" y="2637505"/>
            <a:chExt cx="2716484" cy="121760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F549E6-5337-42BD-9C5E-4FF911D21EC1}"/>
                </a:ext>
              </a:extLst>
            </p:cNvPr>
            <p:cNvGrpSpPr/>
            <p:nvPr/>
          </p:nvGrpSpPr>
          <p:grpSpPr>
            <a:xfrm>
              <a:off x="6233054" y="2743150"/>
              <a:ext cx="1139300" cy="952543"/>
              <a:chOff x="5133714" y="3583707"/>
              <a:chExt cx="474339" cy="396585"/>
            </a:xfrm>
          </p:grpSpPr>
          <p:cxnSp>
            <p:nvCxnSpPr>
              <p:cNvPr id="12" name="Connector: Elbow 11">
                <a:extLst>
                  <a:ext uri="{FF2B5EF4-FFF2-40B4-BE49-F238E27FC236}">
                    <a16:creationId xmlns:a16="http://schemas.microsoft.com/office/drawing/2014/main" id="{99FF6450-5DCF-4EA4-9ECD-5DECDA3BADB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223467" y="3590067"/>
                <a:ext cx="291134" cy="278415"/>
              </a:xfrm>
              <a:prstGeom prst="bentConnector3">
                <a:avLst>
                  <a:gd name="adj1" fmla="val 98706"/>
                </a:avLst>
              </a:prstGeom>
              <a:ln w="3810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or: Elbow 12">
                <a:extLst>
                  <a:ext uri="{FF2B5EF4-FFF2-40B4-BE49-F238E27FC236}">
                    <a16:creationId xmlns:a16="http://schemas.microsoft.com/office/drawing/2014/main" id="{637BD6F9-CEA8-471A-B6D6-3D7D3748ACC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172591" y="3544830"/>
                <a:ext cx="396585" cy="474339"/>
              </a:xfrm>
              <a:prstGeom prst="bentConnector3">
                <a:avLst>
                  <a:gd name="adj1" fmla="val 101319"/>
                </a:avLst>
              </a:prstGeom>
              <a:ln w="3810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C2EA36-2D13-4B3D-BFC3-A102F4DEB439}"/>
                </a:ext>
              </a:extLst>
            </p:cNvPr>
            <p:cNvCxnSpPr>
              <a:cxnSpLocks/>
            </p:cNvCxnSpPr>
            <p:nvPr/>
          </p:nvCxnSpPr>
          <p:spPr>
            <a:xfrm>
              <a:off x="6001025" y="2637505"/>
              <a:ext cx="13087" cy="1217603"/>
            </a:xfrm>
            <a:prstGeom prst="line">
              <a:avLst/>
            </a:prstGeom>
            <a:ln w="3810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C99EAA-C1C3-4CCA-BEBA-AC2A865E88E4}"/>
                </a:ext>
              </a:extLst>
            </p:cNvPr>
            <p:cNvGrpSpPr/>
            <p:nvPr/>
          </p:nvGrpSpPr>
          <p:grpSpPr>
            <a:xfrm flipH="1">
              <a:off x="4655870" y="2743153"/>
              <a:ext cx="1159245" cy="952554"/>
              <a:chOff x="5125409" y="3583703"/>
              <a:chExt cx="482643" cy="396589"/>
            </a:xfrm>
          </p:grpSpPr>
          <p:cxnSp>
            <p:nvCxnSpPr>
              <p:cNvPr id="10" name="Connector: Elbow 9">
                <a:extLst>
                  <a:ext uri="{FF2B5EF4-FFF2-40B4-BE49-F238E27FC236}">
                    <a16:creationId xmlns:a16="http://schemas.microsoft.com/office/drawing/2014/main" id="{3275D676-AD17-49C5-9DEA-18E954D494C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217648" y="3581177"/>
                <a:ext cx="291129" cy="296190"/>
              </a:xfrm>
              <a:prstGeom prst="bentConnector3">
                <a:avLst>
                  <a:gd name="adj1" fmla="val 100929"/>
                </a:avLst>
              </a:prstGeom>
              <a:ln w="3810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or: Elbow 10">
                <a:extLst>
                  <a:ext uri="{FF2B5EF4-FFF2-40B4-BE49-F238E27FC236}">
                    <a16:creationId xmlns:a16="http://schemas.microsoft.com/office/drawing/2014/main" id="{7437482D-2332-417F-9573-94FD96A7798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168436" y="3540676"/>
                <a:ext cx="396589" cy="482643"/>
              </a:xfrm>
              <a:prstGeom prst="bentConnector3">
                <a:avLst>
                  <a:gd name="adj1" fmla="val 99215"/>
                </a:avLst>
              </a:prstGeom>
              <a:ln w="3810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080A5CE-2A27-4A71-B160-441332CC772B}"/>
              </a:ext>
            </a:extLst>
          </p:cNvPr>
          <p:cNvSpPr/>
          <p:nvPr/>
        </p:nvSpPr>
        <p:spPr>
          <a:xfrm>
            <a:off x="-9524" y="2836196"/>
            <a:ext cx="12196762" cy="136039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2FBFAD-318C-47E8-A82D-2EDEDE3F63EE}"/>
              </a:ext>
            </a:extLst>
          </p:cNvPr>
          <p:cNvSpPr/>
          <p:nvPr/>
        </p:nvSpPr>
        <p:spPr>
          <a:xfrm>
            <a:off x="-4762" y="2938634"/>
            <a:ext cx="12196762" cy="1155517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C8F30-9C91-4D39-A29C-BCE4134E41E9}"/>
              </a:ext>
            </a:extLst>
          </p:cNvPr>
          <p:cNvSpPr txBox="1"/>
          <p:nvPr/>
        </p:nvSpPr>
        <p:spPr>
          <a:xfrm>
            <a:off x="-4762" y="2888660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>
                <a:solidFill>
                  <a:schemeClr val="bg1"/>
                </a:solidFill>
                <a:cs typeface="Arial" pitchFamily="34" charset="0"/>
              </a:rPr>
              <a:t>TERIMA KASIH</a:t>
            </a:r>
            <a:endParaRPr lang="ko-KR" altLang="en-US" sz="6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CF959-4651-4C64-A08C-8F2BDE46A824}"/>
              </a:ext>
            </a:extLst>
          </p:cNvPr>
          <p:cNvSpPr txBox="1"/>
          <p:nvPr/>
        </p:nvSpPr>
        <p:spPr>
          <a:xfrm>
            <a:off x="4762" y="3714495"/>
            <a:ext cx="1219185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>
                <a:solidFill>
                  <a:schemeClr val="bg1"/>
                </a:solidFill>
                <a:cs typeface="Arial" pitchFamily="34" charset="0"/>
              </a:rPr>
              <a:t>Jangan lupa mengikuti kuis karena sekaligus merupakan absensi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8237F776-235B-43B7-A208-7106E24CBAFE}"/>
              </a:ext>
            </a:extLst>
          </p:cNvPr>
          <p:cNvSpPr>
            <a:spLocks noChangeAspect="1"/>
          </p:cNvSpPr>
          <p:nvPr/>
        </p:nvSpPr>
        <p:spPr>
          <a:xfrm flipH="1">
            <a:off x="4878758" y="1367871"/>
            <a:ext cx="2434484" cy="1311656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5" name="TMAutoTimeShape"/>
          <p:cNvSpPr txBox="1"/>
          <p:nvPr/>
        </p:nvSpPr>
        <p:spPr>
          <a:xfrm>
            <a:off x="12700" y="12700"/>
            <a:ext cx="2540000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</a:rPr>
              <a:t>00:00:00</a:t>
            </a:r>
          </a:p>
        </p:txBody>
      </p:sp>
    </p:spTree>
    <p:extLst>
      <p:ext uri="{BB962C8B-B14F-4D97-AF65-F5344CB8AC3E}">
        <p14:creationId xmlns:p14="http://schemas.microsoft.com/office/powerpoint/2010/main" val="1832524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9729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7020</TotalTime>
  <Words>118</Words>
  <Application>Microsoft Office PowerPoint</Application>
  <PresentationFormat>Widescreen</PresentationFormat>
  <Paragraphs>37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Merriweather</vt:lpstr>
      <vt:lpstr>Perfect DOS VGA 437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deni</cp:lastModifiedBy>
  <cp:revision>221</cp:revision>
  <dcterms:created xsi:type="dcterms:W3CDTF">2019-01-14T06:35:35Z</dcterms:created>
  <dcterms:modified xsi:type="dcterms:W3CDTF">2023-10-05T01:12:07Z</dcterms:modified>
</cp:coreProperties>
</file>