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739" r:id="rId3"/>
    <p:sldMasterId id="2147483765" r:id="rId4"/>
    <p:sldMasterId id="2147483778" r:id="rId5"/>
  </p:sldMasterIdLst>
  <p:sldIdLst>
    <p:sldId id="256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449" r:id="rId31"/>
    <p:sldId id="293" r:id="rId32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2612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498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588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148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339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871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1723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005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B47D6-DAD7-40A6-BD10-CD2FABB132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271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7960874-3F9B-4D3F-855A-5669B09C92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31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B1140DE-B7EF-4821-92DB-87F8292871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5623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2D1BE3B-CE32-4F45-9E7C-3CF4C5DACDC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28236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F1FA09A-98C2-4BC7-A032-43C843531C6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93992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8718837-365D-4859-B99D-1C4C5BB7E50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97073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74010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454635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E24A2BE-80CE-4B79-BF31-91FA62C0442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2160665"/>
            <a:ext cx="12192000" cy="2502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51014-6E90-4769-BCD9-A06A9FC17AC8}"/>
              </a:ext>
            </a:extLst>
          </p:cNvPr>
          <p:cNvSpPr/>
          <p:nvPr userDrawn="1"/>
        </p:nvSpPr>
        <p:spPr>
          <a:xfrm>
            <a:off x="0" y="2026940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BC926F-7282-4E00-BF8A-8D24B274039B}"/>
              </a:ext>
            </a:extLst>
          </p:cNvPr>
          <p:cNvSpPr/>
          <p:nvPr userDrawn="1"/>
        </p:nvSpPr>
        <p:spPr>
          <a:xfrm>
            <a:off x="0" y="4725144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18325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id="{A7A44CD1-8791-4411-9DCF-BE8F9EB9E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070" y="1223317"/>
            <a:ext cx="5441094" cy="4721980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4916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24402-8447-448E-89E3-183EBB1DA00D}"/>
              </a:ext>
            </a:extLst>
          </p:cNvPr>
          <p:cNvSpPr/>
          <p:nvPr userDrawn="1"/>
        </p:nvSpPr>
        <p:spPr>
          <a:xfrm>
            <a:off x="0" y="2996952"/>
            <a:ext cx="12192000" cy="1872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E4CF9D97-FAE0-4B0A-A30C-8936E46C66B2}"/>
              </a:ext>
            </a:extLst>
          </p:cNvPr>
          <p:cNvGrpSpPr/>
          <p:nvPr userDrawn="1"/>
        </p:nvGrpSpPr>
        <p:grpSpPr>
          <a:xfrm>
            <a:off x="4763852" y="1553600"/>
            <a:ext cx="2664296" cy="4683693"/>
            <a:chOff x="445712" y="1449040"/>
            <a:chExt cx="2113018" cy="3924176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A665FA86-6430-4D7E-ABCB-4F8C3E52E09B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53DAFBD2-84EC-4D6B-80BE-DA211850906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78866A3A-5A93-49E6-8DE2-C98FC661D430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EB10029A-074D-4812-8AB6-62EF3ED73579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" name="Rounded Rectangle 12">
                <a:extLst>
                  <a:ext uri="{FF2B5EF4-FFF2-40B4-BE49-F238E27FC236}">
                    <a16:creationId xmlns:a16="http://schemas.microsoft.com/office/drawing/2014/main" id="{BE572564-2A3A-45E0-93B7-2FB78757998F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42F8FDE-91AA-45DB-A05E-7507C27F30F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51770" y="1965170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548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6808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116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3A78E6-F71D-4312-BDB2-FA26CAF574B4}"/>
              </a:ext>
            </a:extLst>
          </p:cNvPr>
          <p:cNvSpPr/>
          <p:nvPr userDrawn="1"/>
        </p:nvSpPr>
        <p:spPr>
          <a:xfrm flipH="1" flipV="1">
            <a:off x="5119026" y="0"/>
            <a:ext cx="7072972" cy="6858000"/>
          </a:xfrm>
          <a:custGeom>
            <a:avLst/>
            <a:gdLst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C75BF01-2621-417D-9B96-39DD8D0867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7072972" cy="6858000"/>
          </a:xfrm>
          <a:custGeom>
            <a:avLst/>
            <a:gdLst>
              <a:gd name="connsiteX0" fmla="*/ 0 w 6200775"/>
              <a:gd name="connsiteY0" fmla="*/ 0 h 6858000"/>
              <a:gd name="connsiteX1" fmla="*/ 2158503 w 6200775"/>
              <a:gd name="connsiteY1" fmla="*/ 0 h 6858000"/>
              <a:gd name="connsiteX2" fmla="*/ 6200775 w 6200775"/>
              <a:gd name="connsiteY2" fmla="*/ 3676650 h 6858000"/>
              <a:gd name="connsiteX3" fmla="*/ 3307176 w 6200775"/>
              <a:gd name="connsiteY3" fmla="*/ 6858000 h 6858000"/>
              <a:gd name="connsiteX4" fmla="*/ 0 w 6200775"/>
              <a:gd name="connsiteY4" fmla="*/ 6858000 h 6858000"/>
              <a:gd name="connsiteX0" fmla="*/ 0 w 7424664"/>
              <a:gd name="connsiteY0" fmla="*/ 0 h 6858000"/>
              <a:gd name="connsiteX1" fmla="*/ 2158503 w 7424664"/>
              <a:gd name="connsiteY1" fmla="*/ 0 h 6858000"/>
              <a:gd name="connsiteX2" fmla="*/ 7424664 w 7424664"/>
              <a:gd name="connsiteY2" fmla="*/ 2326151 h 6858000"/>
              <a:gd name="connsiteX3" fmla="*/ 3307176 w 7424664"/>
              <a:gd name="connsiteY3" fmla="*/ 6858000 h 6858000"/>
              <a:gd name="connsiteX4" fmla="*/ 0 w 7424664"/>
              <a:gd name="connsiteY4" fmla="*/ 6858000 h 6858000"/>
              <a:gd name="connsiteX5" fmla="*/ 0 w 7424664"/>
              <a:gd name="connsiteY5" fmla="*/ 0 h 6858000"/>
              <a:gd name="connsiteX0" fmla="*/ 0 w 7424664"/>
              <a:gd name="connsiteY0" fmla="*/ 0 h 6858000"/>
              <a:gd name="connsiteX1" fmla="*/ 7424664 w 7424664"/>
              <a:gd name="connsiteY1" fmla="*/ 2326151 h 6858000"/>
              <a:gd name="connsiteX2" fmla="*/ 3307176 w 7424664"/>
              <a:gd name="connsiteY2" fmla="*/ 6858000 h 6858000"/>
              <a:gd name="connsiteX3" fmla="*/ 0 w 7424664"/>
              <a:gd name="connsiteY3" fmla="*/ 6858000 h 6858000"/>
              <a:gd name="connsiteX4" fmla="*/ 0 w 7424664"/>
              <a:gd name="connsiteY4" fmla="*/ 0 h 6858000"/>
              <a:gd name="connsiteX0" fmla="*/ 0 w 6904159"/>
              <a:gd name="connsiteY0" fmla="*/ 0 h 6858000"/>
              <a:gd name="connsiteX1" fmla="*/ 6904159 w 6904159"/>
              <a:gd name="connsiteY1" fmla="*/ 1805646 h 6858000"/>
              <a:gd name="connsiteX2" fmla="*/ 3307176 w 6904159"/>
              <a:gd name="connsiteY2" fmla="*/ 6858000 h 6858000"/>
              <a:gd name="connsiteX3" fmla="*/ 0 w 6904159"/>
              <a:gd name="connsiteY3" fmla="*/ 6858000 h 6858000"/>
              <a:gd name="connsiteX4" fmla="*/ 0 w 6904159"/>
              <a:gd name="connsiteY4" fmla="*/ 0 h 6858000"/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  <a:gd name="connsiteX4" fmla="*/ 0 w 7072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8096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79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roup 7"/>
          <p:cNvGrpSpPr/>
          <p:nvPr/>
        </p:nvGrpSpPr>
        <p:grpSpPr>
          <a:xfrm>
            <a:off x="10046520" y="194400"/>
            <a:ext cx="1683720" cy="412920"/>
            <a:chOff x="10046520" y="194400"/>
            <a:chExt cx="1683720" cy="412920"/>
          </a:xfrm>
        </p:grpSpPr>
        <p:sp>
          <p:nvSpPr>
            <p:cNvPr id="381" name="Rounded Rectangle 7"/>
            <p:cNvSpPr/>
            <p:nvPr/>
          </p:nvSpPr>
          <p:spPr>
            <a:xfrm>
              <a:off x="10046520" y="194400"/>
              <a:ext cx="1683720" cy="412920"/>
            </a:xfrm>
            <a:prstGeom prst="roundRect">
              <a:avLst>
                <a:gd name="adj" fmla="val 50000"/>
              </a:avLst>
            </a:prstGeom>
            <a:noFill/>
            <a:ln w="158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382" name="Freeform: Shape 9"/>
            <p:cNvSpPr/>
            <p:nvPr/>
          </p:nvSpPr>
          <p:spPr>
            <a:xfrm>
              <a:off x="10831680" y="278280"/>
              <a:ext cx="537120" cy="238320"/>
            </a:xfrm>
            <a:custGeom>
              <a:avLst/>
              <a:gdLst/>
              <a:ahLst/>
              <a:cxnLst/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383" name="Freeform: Shape 10"/>
            <p:cNvSpPr/>
            <p:nvPr/>
          </p:nvSpPr>
          <p:spPr>
            <a:xfrm>
              <a:off x="10298520" y="290160"/>
              <a:ext cx="178560" cy="227880"/>
            </a:xfrm>
            <a:custGeom>
              <a:avLst/>
              <a:gdLst/>
              <a:ahLst/>
              <a:cxnLst/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384" name="Freeform: Shape 11"/>
            <p:cNvSpPr/>
            <p:nvPr/>
          </p:nvSpPr>
          <p:spPr>
            <a:xfrm>
              <a:off x="10522800" y="290160"/>
              <a:ext cx="110160" cy="227880"/>
            </a:xfrm>
            <a:custGeom>
              <a:avLst/>
              <a:gdLst/>
              <a:ahLst/>
              <a:cxnLst/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385" name="Freeform: Shape 12"/>
            <p:cNvSpPr/>
            <p:nvPr/>
          </p:nvSpPr>
          <p:spPr>
            <a:xfrm>
              <a:off x="10678320" y="290160"/>
              <a:ext cx="110160" cy="227880"/>
            </a:xfrm>
            <a:custGeom>
              <a:avLst/>
              <a:gdLst/>
              <a:ahLst/>
              <a:cxnLst/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386" name="Freeform: Shape 13"/>
            <p:cNvSpPr/>
            <p:nvPr/>
          </p:nvSpPr>
          <p:spPr>
            <a:xfrm>
              <a:off x="11328840" y="457200"/>
              <a:ext cx="217800" cy="60840"/>
            </a:xfrm>
            <a:custGeom>
              <a:avLst/>
              <a:gdLst/>
              <a:ahLst/>
              <a:cxnLst/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387" name="TextBox 20"/>
          <p:cNvSpPr/>
          <p:nvPr/>
        </p:nvSpPr>
        <p:spPr>
          <a:xfrm>
            <a:off x="4803120" y="4696560"/>
            <a:ext cx="71589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5400" b="0" strike="noStrike" spc="-1">
                <a:solidFill>
                  <a:srgbClr val="FFFFFF"/>
                </a:solidFill>
                <a:latin typeface="Arial"/>
                <a:ea typeface="Arial Unicode MS"/>
              </a:rPr>
              <a:t>Data Clustering</a:t>
            </a:r>
            <a:endParaRPr lang="en-US" sz="5400" b="0" strike="noStrike" spc="-1">
              <a:latin typeface="Arial"/>
            </a:endParaRPr>
          </a:p>
        </p:txBody>
      </p:sp>
      <p:sp>
        <p:nvSpPr>
          <p:cNvPr id="388" name="TextBox 21"/>
          <p:cNvSpPr/>
          <p:nvPr/>
        </p:nvSpPr>
        <p:spPr>
          <a:xfrm>
            <a:off x="6903000" y="5708520"/>
            <a:ext cx="5007600" cy="37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870" b="0" strike="noStrike" spc="-1">
                <a:solidFill>
                  <a:srgbClr val="FFFFFF"/>
                </a:solidFill>
                <a:latin typeface="Arial"/>
                <a:ea typeface="Arial Unicode MS"/>
              </a:rPr>
              <a:t>Yudy Yunardy S.E., M.M.</a:t>
            </a:r>
            <a:endParaRPr lang="en-US" sz="187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78" name="Rectangle 2"/>
          <p:cNvSpPr/>
          <p:nvPr/>
        </p:nvSpPr>
        <p:spPr>
          <a:xfrm>
            <a:off x="11115720" y="6438960"/>
            <a:ext cx="266400" cy="22824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/>
          <p:cNvPicPr/>
          <p:nvPr/>
        </p:nvPicPr>
        <p:blipFill>
          <a:blip r:embed="rId2"/>
          <a:stretch/>
        </p:blipFill>
        <p:spPr>
          <a:xfrm>
            <a:off x="360" y="0"/>
            <a:ext cx="12191400" cy="6857280"/>
          </a:xfrm>
          <a:prstGeom prst="rect">
            <a:avLst/>
          </a:prstGeom>
          <a:ln w="0">
            <a:noFill/>
          </a:ln>
        </p:spPr>
      </p:pic>
      <p:sp>
        <p:nvSpPr>
          <p:cNvPr id="480" name="Rectangle 1"/>
          <p:cNvSpPr/>
          <p:nvPr/>
        </p:nvSpPr>
        <p:spPr>
          <a:xfrm>
            <a:off x="799920" y="4819680"/>
            <a:ext cx="11019960" cy="1918800"/>
          </a:xfrm>
          <a:prstGeom prst="rect">
            <a:avLst/>
          </a:prstGeom>
          <a:solidFill>
            <a:srgbClr val="FFFF00">
              <a:alpha val="2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CBF1F8"/>
                </a:solidFill>
                <a:latin typeface="Ink Free"/>
                <a:ea typeface="DejaVu Sans"/>
              </a:rPr>
              <a:t>clustering methods find the similarities between objects according to the object attributes and group the similar objects into clusters </a:t>
            </a:r>
            <a:endParaRPr lang="en-US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"/>
          <p:cNvPicPr/>
          <p:nvPr/>
        </p:nvPicPr>
        <p:blipFill>
          <a:blip r:embed="rId2"/>
          <a:stretch/>
        </p:blipFill>
        <p:spPr>
          <a:xfrm>
            <a:off x="2791080" y="-6120"/>
            <a:ext cx="6637680" cy="6863760"/>
          </a:xfrm>
          <a:prstGeom prst="rect">
            <a:avLst/>
          </a:prstGeom>
          <a:ln w="0">
            <a:noFill/>
          </a:ln>
        </p:spPr>
      </p:pic>
      <p:sp>
        <p:nvSpPr>
          <p:cNvPr id="482" name="PlaceHolder 1"/>
          <p:cNvSpPr>
            <a:spLocks noGrp="1"/>
          </p:cNvSpPr>
          <p:nvPr>
            <p:ph/>
          </p:nvPr>
        </p:nvSpPr>
        <p:spPr>
          <a:xfrm>
            <a:off x="323640" y="339480"/>
            <a:ext cx="3038400" cy="72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Ink Free"/>
                <a:ea typeface="Arial Unicode MS"/>
              </a:rPr>
              <a:t>K-Means</a:t>
            </a:r>
            <a:endParaRPr lang="en-US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3" name="Table 1"/>
          <p:cNvGraphicFramePr/>
          <p:nvPr/>
        </p:nvGraphicFramePr>
        <p:xfrm>
          <a:off x="384120" y="27216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4" name="Table 2"/>
          <p:cNvGraphicFramePr/>
          <p:nvPr/>
        </p:nvGraphicFramePr>
        <p:xfrm>
          <a:off x="3108240" y="27216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5" name="Table 3"/>
          <p:cNvGraphicFramePr/>
          <p:nvPr/>
        </p:nvGraphicFramePr>
        <p:xfrm>
          <a:off x="5832360" y="29664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6" name="Table 4"/>
          <p:cNvGraphicFramePr/>
          <p:nvPr/>
        </p:nvGraphicFramePr>
        <p:xfrm>
          <a:off x="8556480" y="29664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7" name="Table 10"/>
          <p:cNvGraphicFramePr/>
          <p:nvPr/>
        </p:nvGraphicFramePr>
        <p:xfrm>
          <a:off x="384120" y="177696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8" name="Table 11"/>
          <p:cNvGraphicFramePr/>
          <p:nvPr/>
        </p:nvGraphicFramePr>
        <p:xfrm>
          <a:off x="3108240" y="177696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9" name="Table 12"/>
          <p:cNvGraphicFramePr/>
          <p:nvPr/>
        </p:nvGraphicFramePr>
        <p:xfrm>
          <a:off x="5832360" y="180180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0" name="Table 13"/>
          <p:cNvGraphicFramePr/>
          <p:nvPr/>
        </p:nvGraphicFramePr>
        <p:xfrm>
          <a:off x="8556480" y="180180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1" name="Table 14"/>
          <p:cNvGraphicFramePr/>
          <p:nvPr/>
        </p:nvGraphicFramePr>
        <p:xfrm>
          <a:off x="384120" y="330660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2" name="Table 15"/>
          <p:cNvGraphicFramePr/>
          <p:nvPr/>
        </p:nvGraphicFramePr>
        <p:xfrm>
          <a:off x="3108240" y="330660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3" name="Table 16"/>
          <p:cNvGraphicFramePr/>
          <p:nvPr/>
        </p:nvGraphicFramePr>
        <p:xfrm>
          <a:off x="5832360" y="333144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4" name="Table 17"/>
          <p:cNvGraphicFramePr/>
          <p:nvPr/>
        </p:nvGraphicFramePr>
        <p:xfrm>
          <a:off x="8556480" y="333144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5" name="Table 18"/>
          <p:cNvGraphicFramePr/>
          <p:nvPr/>
        </p:nvGraphicFramePr>
        <p:xfrm>
          <a:off x="384120" y="483624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6" name="Table 19"/>
          <p:cNvGraphicFramePr/>
          <p:nvPr/>
        </p:nvGraphicFramePr>
        <p:xfrm>
          <a:off x="3108240" y="483624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7" name="Table 20"/>
          <p:cNvGraphicFramePr/>
          <p:nvPr/>
        </p:nvGraphicFramePr>
        <p:xfrm>
          <a:off x="5832360" y="486108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98" name="Table 21"/>
          <p:cNvGraphicFramePr/>
          <p:nvPr/>
        </p:nvGraphicFramePr>
        <p:xfrm>
          <a:off x="8556480" y="4861080"/>
          <a:ext cx="2320560" cy="1112400"/>
        </p:xfrm>
        <a:graphic>
          <a:graphicData uri="http://schemas.openxmlformats.org/drawingml/2006/table">
            <a:tbl>
              <a:tblPr/>
              <a:tblGrid>
                <a:gridCol w="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3ECD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Picture 2" descr="https://media-exp1.licdn.com/dms/image/C4E1BAQEFVUFW3vAWRw/company-background_10000/0/1552497459091?e=2159024400&amp;v=beta&amp;t=xmRz4GzOoelxMQ599Tuqf2c5MQx4-H5ajPo01c_hQCI"/>
          <p:cNvPicPr/>
          <p:nvPr/>
        </p:nvPicPr>
        <p:blipFill>
          <a:blip r:embed="rId2"/>
          <a:srcRect r="11491"/>
          <a:stretch/>
        </p:blipFill>
        <p:spPr>
          <a:xfrm>
            <a:off x="14040" y="0"/>
            <a:ext cx="12177720" cy="6857640"/>
          </a:xfrm>
          <a:prstGeom prst="rect">
            <a:avLst/>
          </a:prstGeom>
          <a:ln w="0">
            <a:noFill/>
          </a:ln>
        </p:spPr>
      </p:pic>
      <p:sp>
        <p:nvSpPr>
          <p:cNvPr id="500" name="PlaceHolder 1"/>
          <p:cNvSpPr/>
          <p:nvPr/>
        </p:nvSpPr>
        <p:spPr>
          <a:xfrm>
            <a:off x="323640" y="339480"/>
            <a:ext cx="11572560" cy="72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7200" b="1" strike="noStrike" spc="-1">
                <a:solidFill>
                  <a:srgbClr val="FF0000"/>
                </a:solidFill>
                <a:latin typeface="Ink Free"/>
                <a:ea typeface="Arial Unicode MS"/>
              </a:rPr>
              <a:t>Use Case</a:t>
            </a:r>
            <a:endParaRPr lang="en-US" sz="7200" b="0" strike="noStrike" spc="-1">
              <a:latin typeface="Arial"/>
            </a:endParaRPr>
          </a:p>
        </p:txBody>
      </p:sp>
      <p:sp>
        <p:nvSpPr>
          <p:cNvPr id="501" name="TextBox 2"/>
          <p:cNvSpPr/>
          <p:nvPr/>
        </p:nvSpPr>
        <p:spPr>
          <a:xfrm>
            <a:off x="1038600" y="2391120"/>
            <a:ext cx="9171000" cy="310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6600" b="1" strike="noStrike" spc="-1">
                <a:solidFill>
                  <a:srgbClr val="FF0000"/>
                </a:solidFill>
                <a:latin typeface="Ink Free"/>
                <a:ea typeface="DejaVu Sans"/>
              </a:rPr>
              <a:t>Image/video processing</a:t>
            </a:r>
            <a:endParaRPr lang="en-US" sz="66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6600" b="1" strike="noStrike" spc="-1">
                <a:solidFill>
                  <a:srgbClr val="FF0000"/>
                </a:solidFill>
                <a:latin typeface="Ink Free"/>
                <a:ea typeface="DejaVu Sans"/>
              </a:rPr>
              <a:t>Medical</a:t>
            </a:r>
            <a:endParaRPr lang="en-US" sz="66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6600" b="1" strike="noStrike" spc="-1">
                <a:solidFill>
                  <a:srgbClr val="FF0000"/>
                </a:solidFill>
                <a:latin typeface="Ink Free"/>
                <a:ea typeface="DejaVu Sans"/>
              </a:rPr>
              <a:t>Customer Segmentation</a:t>
            </a:r>
            <a:endParaRPr lang="en-US" sz="6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1"/>
          <p:cNvPicPr/>
          <p:nvPr/>
        </p:nvPicPr>
        <p:blipFill>
          <a:blip r:embed="rId2"/>
          <a:stretch/>
        </p:blipFill>
        <p:spPr>
          <a:xfrm>
            <a:off x="2788920" y="0"/>
            <a:ext cx="6926400" cy="6857640"/>
          </a:xfrm>
          <a:prstGeom prst="rect">
            <a:avLst/>
          </a:prstGeom>
          <a:ln w="0">
            <a:noFill/>
          </a:ln>
        </p:spPr>
      </p:pic>
      <p:sp>
        <p:nvSpPr>
          <p:cNvPr id="503" name="TextBox 2"/>
          <p:cNvSpPr/>
          <p:nvPr/>
        </p:nvSpPr>
        <p:spPr>
          <a:xfrm>
            <a:off x="324000" y="1523880"/>
            <a:ext cx="2857320" cy="313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0000"/>
                </a:solidFill>
                <a:latin typeface="Ink Free"/>
                <a:ea typeface="DejaVu Sans"/>
              </a:rPr>
              <a:t>Menentukan initial starting point untuk centroid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504" name="Straight Arrow Connector 4"/>
          <p:cNvSpPr/>
          <p:nvPr/>
        </p:nvSpPr>
        <p:spPr>
          <a:xfrm flipV="1">
            <a:off x="3181320" y="2837520"/>
            <a:ext cx="2533320" cy="270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FF0000"/>
            </a:solidFill>
            <a:tailEnd type="triangle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05" name="Straight Arrow Connector 5"/>
          <p:cNvSpPr/>
          <p:nvPr/>
        </p:nvSpPr>
        <p:spPr>
          <a:xfrm>
            <a:off x="3181320" y="3108960"/>
            <a:ext cx="723600" cy="862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FF0000"/>
            </a:solidFill>
            <a:tailEnd type="triangle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06" name="Straight Arrow Connector 6"/>
          <p:cNvSpPr/>
          <p:nvPr/>
        </p:nvSpPr>
        <p:spPr>
          <a:xfrm>
            <a:off x="3181320" y="3108960"/>
            <a:ext cx="4704840" cy="228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FF0000"/>
            </a:solidFill>
            <a:tailEnd type="triangle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1"/>
          <p:cNvPicPr/>
          <p:nvPr/>
        </p:nvPicPr>
        <p:blipFill>
          <a:blip r:embed="rId2"/>
          <a:stretch/>
        </p:blipFill>
        <p:spPr>
          <a:xfrm>
            <a:off x="2788920" y="0"/>
            <a:ext cx="6807600" cy="6857640"/>
          </a:xfrm>
          <a:prstGeom prst="rect">
            <a:avLst/>
          </a:prstGeom>
          <a:ln w="0">
            <a:noFill/>
          </a:ln>
        </p:spPr>
      </p:pic>
      <p:sp>
        <p:nvSpPr>
          <p:cNvPr id="508" name="TextBox 2"/>
          <p:cNvSpPr/>
          <p:nvPr/>
        </p:nvSpPr>
        <p:spPr>
          <a:xfrm>
            <a:off x="209520" y="304920"/>
            <a:ext cx="2857320" cy="61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0000"/>
                </a:solidFill>
                <a:latin typeface="Ink Free"/>
                <a:ea typeface="DejaVu Sans"/>
              </a:rPr>
              <a:t>Menghitung jarak tiap titik ke tiap centroid, jarak terdekat akan menjadi bagian dari centroid tsb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509" name="Picture 3"/>
          <p:cNvPicPr/>
          <p:nvPr/>
        </p:nvPicPr>
        <p:blipFill>
          <a:blip r:embed="rId3"/>
          <a:stretch/>
        </p:blipFill>
        <p:spPr>
          <a:xfrm>
            <a:off x="9596880" y="304920"/>
            <a:ext cx="2353320" cy="547200"/>
          </a:xfrm>
          <a:prstGeom prst="rect">
            <a:avLst/>
          </a:prstGeom>
          <a:ln w="0">
            <a:noFill/>
          </a:ln>
        </p:spPr>
      </p:pic>
      <p:sp>
        <p:nvSpPr>
          <p:cNvPr id="510" name="Freeform 4"/>
          <p:cNvSpPr/>
          <p:nvPr/>
        </p:nvSpPr>
        <p:spPr>
          <a:xfrm>
            <a:off x="9626760" y="828360"/>
            <a:ext cx="2323800" cy="105120"/>
          </a:xfrm>
          <a:custGeom>
            <a:avLst/>
            <a:gdLst/>
            <a:ahLst/>
            <a:cxnLst/>
            <a:rect l="l" t="t" r="r" b="b"/>
            <a:pathLst>
              <a:path w="2324100" h="105657">
                <a:moveTo>
                  <a:pt x="0" y="105657"/>
                </a:moveTo>
                <a:lnTo>
                  <a:pt x="1266825" y="58032"/>
                </a:lnTo>
                <a:cubicBezTo>
                  <a:pt x="1606550" y="40570"/>
                  <a:pt x="1862138" y="7232"/>
                  <a:pt x="2038350" y="882"/>
                </a:cubicBezTo>
                <a:cubicBezTo>
                  <a:pt x="2214562" y="-5468"/>
                  <a:pt x="2276475" y="24694"/>
                  <a:pt x="2324100" y="19932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pic>
        <p:nvPicPr>
          <p:cNvPr id="511" name="Picture 5"/>
          <p:cNvPicPr/>
          <p:nvPr/>
        </p:nvPicPr>
        <p:blipFill>
          <a:blip r:embed="rId4"/>
          <a:stretch/>
        </p:blipFill>
        <p:spPr>
          <a:xfrm>
            <a:off x="9206280" y="4567320"/>
            <a:ext cx="2743920" cy="1099800"/>
          </a:xfrm>
          <a:prstGeom prst="rect">
            <a:avLst/>
          </a:prstGeom>
          <a:ln w="0">
            <a:noFill/>
          </a:ln>
        </p:spPr>
      </p:pic>
      <p:sp>
        <p:nvSpPr>
          <p:cNvPr id="512" name="Freeform 6"/>
          <p:cNvSpPr/>
          <p:nvPr/>
        </p:nvSpPr>
        <p:spPr>
          <a:xfrm>
            <a:off x="9182160" y="5781600"/>
            <a:ext cx="2838240" cy="114120"/>
          </a:xfrm>
          <a:custGeom>
            <a:avLst/>
            <a:gdLst/>
            <a:ahLst/>
            <a:cxnLst/>
            <a:rect l="l" t="t" r="r" b="b"/>
            <a:pathLst>
              <a:path w="2838450" h="114300">
                <a:moveTo>
                  <a:pt x="0" y="114300"/>
                </a:moveTo>
                <a:cubicBezTo>
                  <a:pt x="455612" y="82550"/>
                  <a:pt x="911225" y="50800"/>
                  <a:pt x="1238250" y="47625"/>
                </a:cubicBezTo>
                <a:cubicBezTo>
                  <a:pt x="1565275" y="44450"/>
                  <a:pt x="1695450" y="103187"/>
                  <a:pt x="1962150" y="95250"/>
                </a:cubicBezTo>
                <a:cubicBezTo>
                  <a:pt x="2228850" y="87313"/>
                  <a:pt x="2533650" y="43656"/>
                  <a:pt x="2838450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13" name="Rectangle 7"/>
          <p:cNvSpPr/>
          <p:nvPr/>
        </p:nvSpPr>
        <p:spPr>
          <a:xfrm>
            <a:off x="9596880" y="1006920"/>
            <a:ext cx="24231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Rumus untuk menentukan jarak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14" name="Rectangle 8"/>
          <p:cNvSpPr/>
          <p:nvPr/>
        </p:nvSpPr>
        <p:spPr>
          <a:xfrm>
            <a:off x="9387360" y="5945760"/>
            <a:ext cx="25628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Rumus untuk menentukan titik berat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Picture 1"/>
          <p:cNvPicPr/>
          <p:nvPr/>
        </p:nvPicPr>
        <p:blipFill>
          <a:blip r:embed="rId2"/>
          <a:stretch/>
        </p:blipFill>
        <p:spPr>
          <a:xfrm>
            <a:off x="2788920" y="0"/>
            <a:ext cx="6625440" cy="6857640"/>
          </a:xfrm>
          <a:prstGeom prst="rect">
            <a:avLst/>
          </a:prstGeom>
          <a:ln w="0">
            <a:noFill/>
          </a:ln>
        </p:spPr>
      </p:pic>
      <p:sp>
        <p:nvSpPr>
          <p:cNvPr id="516" name="TextBox 2"/>
          <p:cNvSpPr/>
          <p:nvPr/>
        </p:nvSpPr>
        <p:spPr>
          <a:xfrm>
            <a:off x="209520" y="304920"/>
            <a:ext cx="2857320" cy="252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0000"/>
                </a:solidFill>
                <a:latin typeface="Ink Free"/>
                <a:ea typeface="DejaVu Sans"/>
              </a:rPr>
              <a:t>Kemudian hitung rata2 dari tiap cluster</a:t>
            </a:r>
            <a:endParaRPr lang="en-US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"/>
          <p:cNvPicPr/>
          <p:nvPr/>
        </p:nvPicPr>
        <p:blipFill>
          <a:blip r:embed="rId2"/>
          <a:stretch/>
        </p:blipFill>
        <p:spPr>
          <a:xfrm>
            <a:off x="195480" y="1486080"/>
            <a:ext cx="11802960" cy="5190840"/>
          </a:xfrm>
          <a:prstGeom prst="rect">
            <a:avLst/>
          </a:prstGeom>
          <a:ln w="0">
            <a:noFill/>
          </a:ln>
        </p:spPr>
      </p:pic>
      <p:sp>
        <p:nvSpPr>
          <p:cNvPr id="518" name="Oval 2"/>
          <p:cNvSpPr/>
          <p:nvPr/>
        </p:nvSpPr>
        <p:spPr>
          <a:xfrm>
            <a:off x="3191040" y="4286160"/>
            <a:ext cx="456840" cy="437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19" name="TextBox 3"/>
          <p:cNvSpPr/>
          <p:nvPr/>
        </p:nvSpPr>
        <p:spPr>
          <a:xfrm>
            <a:off x="3874320" y="3491640"/>
            <a:ext cx="10483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Elbow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20" name="Straight Arrow Connector 5"/>
          <p:cNvSpPr/>
          <p:nvPr/>
        </p:nvSpPr>
        <p:spPr>
          <a:xfrm flipH="1">
            <a:off x="3580560" y="4010040"/>
            <a:ext cx="25668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21" name="Rectangle 6"/>
          <p:cNvSpPr/>
          <p:nvPr/>
        </p:nvSpPr>
        <p:spPr>
          <a:xfrm>
            <a:off x="3218040" y="278280"/>
            <a:ext cx="45961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FF0000"/>
                </a:solidFill>
                <a:latin typeface="Ink Free"/>
                <a:ea typeface="DejaVu Sans"/>
              </a:rPr>
              <a:t>Menentukan nilai K</a:t>
            </a: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Rectangle 1"/>
          <p:cNvSpPr/>
          <p:nvPr/>
        </p:nvSpPr>
        <p:spPr>
          <a:xfrm>
            <a:off x="3668400" y="278280"/>
            <a:ext cx="350496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1" strike="noStrike" spc="-1">
                <a:solidFill>
                  <a:srgbClr val="FF0000"/>
                </a:solidFill>
                <a:latin typeface="Ink Free"/>
                <a:ea typeface="DejaVu Sans"/>
              </a:rPr>
              <a:t>Diagnostic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523" name="TextBox 2"/>
          <p:cNvSpPr/>
          <p:nvPr/>
        </p:nvSpPr>
        <p:spPr>
          <a:xfrm>
            <a:off x="1409760" y="1667160"/>
            <a:ext cx="8629200" cy="447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Apakah tiap cluster terpisah satu dg yg lain</a:t>
            </a:r>
            <a:endParaRPr lang="en-US" sz="48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Apakah tiap cluster hanya memiliki beberapa titik</a:t>
            </a:r>
            <a:endParaRPr lang="en-US" sz="48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Apakah tiap centroid memiliki jarak yg berdekatan</a:t>
            </a:r>
            <a:endParaRPr lang="en-US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508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pic>
          <p:nvPicPr>
            <p:cNvPr id="430" name="Picture 509"/>
            <p:cNvPicPr/>
            <p:nvPr/>
          </p:nvPicPr>
          <p:blipFill>
            <a:blip r:embed="rId2"/>
            <a:stretch/>
          </p:blipFill>
          <p:spPr>
            <a:xfrm>
              <a:off x="914400" y="0"/>
              <a:ext cx="10285920" cy="685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1" name="Rectangle 510"/>
            <p:cNvSpPr/>
            <p:nvPr/>
          </p:nvSpPr>
          <p:spPr>
            <a:xfrm>
              <a:off x="0" y="0"/>
              <a:ext cx="914040" cy="685764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32" name="Rectangle 511"/>
            <p:cNvSpPr/>
            <p:nvPr/>
          </p:nvSpPr>
          <p:spPr>
            <a:xfrm>
              <a:off x="11201400" y="0"/>
              <a:ext cx="990360" cy="685764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icture 1"/>
          <p:cNvPicPr/>
          <p:nvPr/>
        </p:nvPicPr>
        <p:blipFill>
          <a:blip r:embed="rId2"/>
          <a:stretch/>
        </p:blipFill>
        <p:spPr>
          <a:xfrm>
            <a:off x="1690920" y="1423800"/>
            <a:ext cx="8557560" cy="5433840"/>
          </a:xfrm>
          <a:prstGeom prst="rect">
            <a:avLst/>
          </a:prstGeom>
          <a:ln w="0">
            <a:noFill/>
          </a:ln>
        </p:spPr>
      </p:pic>
      <p:sp>
        <p:nvSpPr>
          <p:cNvPr id="525" name="Rectangle 2"/>
          <p:cNvSpPr/>
          <p:nvPr/>
        </p:nvSpPr>
        <p:spPr>
          <a:xfrm>
            <a:off x="3678840" y="278280"/>
            <a:ext cx="529416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1" strike="noStrike" spc="-1">
                <a:solidFill>
                  <a:srgbClr val="FF0000"/>
                </a:solidFill>
                <a:latin typeface="Ink Free"/>
                <a:ea typeface="DejaVu Sans"/>
              </a:rPr>
              <a:t>Distinct Cluster</a:t>
            </a:r>
            <a:endParaRPr lang="en-US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icture 1"/>
          <p:cNvPicPr/>
          <p:nvPr/>
        </p:nvPicPr>
        <p:blipFill>
          <a:blip r:embed="rId2"/>
          <a:stretch/>
        </p:blipFill>
        <p:spPr>
          <a:xfrm>
            <a:off x="1829160" y="1262160"/>
            <a:ext cx="8520480" cy="5404680"/>
          </a:xfrm>
          <a:prstGeom prst="rect">
            <a:avLst/>
          </a:prstGeom>
          <a:ln w="0">
            <a:noFill/>
          </a:ln>
        </p:spPr>
      </p:pic>
      <p:sp>
        <p:nvSpPr>
          <p:cNvPr id="527" name="Rectangle 2"/>
          <p:cNvSpPr/>
          <p:nvPr/>
        </p:nvSpPr>
        <p:spPr>
          <a:xfrm>
            <a:off x="2707920" y="246600"/>
            <a:ext cx="676332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1" strike="noStrike" spc="-1">
                <a:solidFill>
                  <a:srgbClr val="FF0000"/>
                </a:solidFill>
                <a:latin typeface="Ink Free"/>
                <a:ea typeface="DejaVu Sans"/>
              </a:rPr>
              <a:t>Less obvious Cluster</a:t>
            </a:r>
            <a:endParaRPr lang="en-US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Rectangle 1"/>
          <p:cNvSpPr/>
          <p:nvPr/>
        </p:nvSpPr>
        <p:spPr>
          <a:xfrm>
            <a:off x="959400" y="201960"/>
            <a:ext cx="1028664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1" strike="noStrike" spc="-1">
                <a:solidFill>
                  <a:srgbClr val="FF0000"/>
                </a:solidFill>
                <a:latin typeface="Ink Free"/>
                <a:ea typeface="DejaVu Sans"/>
              </a:rPr>
              <a:t>Reasons to choose and Cautions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529" name="TextBox 2"/>
          <p:cNvSpPr/>
          <p:nvPr/>
        </p:nvSpPr>
        <p:spPr>
          <a:xfrm>
            <a:off x="1409760" y="1667160"/>
            <a:ext cx="8629200" cy="447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What object attributes should be included?</a:t>
            </a:r>
            <a:endParaRPr lang="en-US" sz="48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What unit of measure used for each attribute?</a:t>
            </a:r>
            <a:endParaRPr lang="en-US" sz="48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Do the attributes need to be rescaled</a:t>
            </a:r>
            <a:endParaRPr lang="en-US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Rectangle 1"/>
          <p:cNvSpPr/>
          <p:nvPr/>
        </p:nvSpPr>
        <p:spPr>
          <a:xfrm>
            <a:off x="2172600" y="201960"/>
            <a:ext cx="710316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1" strike="noStrike" spc="-1">
                <a:solidFill>
                  <a:srgbClr val="FF0000"/>
                </a:solidFill>
                <a:latin typeface="Ink Free"/>
                <a:ea typeface="DejaVu Sans"/>
              </a:rPr>
              <a:t>Additional Algorithms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531" name="TextBox 2"/>
          <p:cNvSpPr/>
          <p:nvPr/>
        </p:nvSpPr>
        <p:spPr>
          <a:xfrm>
            <a:off x="1409760" y="1676520"/>
            <a:ext cx="8629200" cy="37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K-modes</a:t>
            </a:r>
            <a:endParaRPr lang="en-US" sz="48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Partitioning around medoids - pam (K-medoids)</a:t>
            </a:r>
            <a:endParaRPr lang="en-US" sz="48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Hierarchical agglomerative</a:t>
            </a:r>
            <a:endParaRPr lang="en-US" sz="48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en-US" sz="4800" b="1" strike="noStrike" spc="-1">
                <a:solidFill>
                  <a:srgbClr val="FF0000"/>
                </a:solidFill>
                <a:latin typeface="Ink Free"/>
                <a:ea typeface="DejaVu Sans"/>
              </a:rPr>
              <a:t>Density clustering</a:t>
            </a:r>
            <a:endParaRPr lang="en-US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icture 1"/>
          <p:cNvPicPr/>
          <p:nvPr/>
        </p:nvPicPr>
        <p:blipFill>
          <a:blip r:embed="rId2"/>
          <a:srcRect r="189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533" name="Rectangle 2"/>
          <p:cNvSpPr/>
          <p:nvPr/>
        </p:nvSpPr>
        <p:spPr>
          <a:xfrm>
            <a:off x="11115720" y="6438960"/>
            <a:ext cx="266400" cy="22824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34" name="Freeform 3"/>
          <p:cNvSpPr/>
          <p:nvPr/>
        </p:nvSpPr>
        <p:spPr>
          <a:xfrm>
            <a:off x="7419960" y="1008720"/>
            <a:ext cx="1819080" cy="48240"/>
          </a:xfrm>
          <a:custGeom>
            <a:avLst/>
            <a:gdLst/>
            <a:ahLst/>
            <a:cxnLst/>
            <a:rect l="l" t="t" r="r" b="b"/>
            <a:pathLst>
              <a:path w="1819275" h="48700">
                <a:moveTo>
                  <a:pt x="0" y="48700"/>
                </a:moveTo>
                <a:lnTo>
                  <a:pt x="1381125" y="1075"/>
                </a:lnTo>
                <a:cubicBezTo>
                  <a:pt x="1684337" y="-3687"/>
                  <a:pt x="1751806" y="8219"/>
                  <a:pt x="1819275" y="20125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icture 5"/>
          <p:cNvPicPr/>
          <p:nvPr/>
        </p:nvPicPr>
        <p:blipFill>
          <a:blip r:embed="rId2"/>
          <a:srcRect r="378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536" name="Rectangle 6"/>
          <p:cNvSpPr/>
          <p:nvPr/>
        </p:nvSpPr>
        <p:spPr>
          <a:xfrm>
            <a:off x="11115720" y="6438960"/>
            <a:ext cx="266400" cy="22824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37" name="Freeform 8"/>
          <p:cNvSpPr/>
          <p:nvPr/>
        </p:nvSpPr>
        <p:spPr>
          <a:xfrm>
            <a:off x="981000" y="942840"/>
            <a:ext cx="5457600" cy="56880"/>
          </a:xfrm>
          <a:custGeom>
            <a:avLst/>
            <a:gdLst/>
            <a:ahLst/>
            <a:cxnLst/>
            <a:rect l="l" t="t" r="r" b="b"/>
            <a:pathLst>
              <a:path w="5457825" h="57285">
                <a:moveTo>
                  <a:pt x="0" y="57285"/>
                </a:moveTo>
                <a:lnTo>
                  <a:pt x="1809750" y="28710"/>
                </a:lnTo>
                <a:lnTo>
                  <a:pt x="3724275" y="135"/>
                </a:lnTo>
                <a:cubicBezTo>
                  <a:pt x="4279900" y="-1452"/>
                  <a:pt x="4854575" y="11247"/>
                  <a:pt x="5143500" y="19185"/>
                </a:cubicBezTo>
                <a:cubicBezTo>
                  <a:pt x="5432425" y="27122"/>
                  <a:pt x="5445125" y="37441"/>
                  <a:pt x="5457825" y="4776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DFE8D0-ECF9-41FB-B7B9-FB5C1A7B7E6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1203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CFF808D-EDF7-432E-A2FB-2D2699968C69}"/>
              </a:ext>
            </a:extLst>
          </p:cNvPr>
          <p:cNvSpPr txBox="1">
            <a:spLocks/>
          </p:cNvSpPr>
          <p:nvPr/>
        </p:nvSpPr>
        <p:spPr>
          <a:xfrm>
            <a:off x="498454" y="4564110"/>
            <a:ext cx="3644922" cy="180022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TUGAS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400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Pilihlah</a:t>
            </a:r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 salah </a:t>
            </a:r>
            <a:r>
              <a:rPr lang="en-US" altLang="ko-KR" sz="2400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satu</a:t>
            </a:r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kasus</a:t>
            </a:r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 A </a:t>
            </a:r>
            <a:r>
              <a:rPr lang="en-US" altLang="ko-KR" sz="2400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atau</a:t>
            </a:r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 B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35F8F9-5BBC-F9C2-0C76-B951E6E70CE3}"/>
              </a:ext>
            </a:extLst>
          </p:cNvPr>
          <p:cNvGrpSpPr/>
          <p:nvPr/>
        </p:nvGrpSpPr>
        <p:grpSpPr>
          <a:xfrm>
            <a:off x="4925683" y="4121050"/>
            <a:ext cx="7188679" cy="2646525"/>
            <a:chOff x="6633714" y="2490966"/>
            <a:chExt cx="5410716" cy="2646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0F49B6-A618-4950-BC45-2C8D61F16939}"/>
                </a:ext>
              </a:extLst>
            </p:cNvPr>
            <p:cNvSpPr txBox="1"/>
            <p:nvPr/>
          </p:nvSpPr>
          <p:spPr>
            <a:xfrm>
              <a:off x="6633714" y="2874820"/>
              <a:ext cx="5410716" cy="2262671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Statistik Prediktif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Buatlah prakiraan unit sold per negara dan per region untuk 3 bulan kedepan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Buatlah prakiraan unit sold per item type untuk 3 bulan kedepan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Item type apakah yg perkembangannya paling pesat dari prakiraan diatas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Kita harus berkonsentrasi pd item type yg persentase profit paling tinggi ATAU yg perkembangannya paling pesat? Jelaskan alasannya</a:t>
              </a: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ABBC49-FBAD-40C0-ACD6-59EEAE1E9428}"/>
                </a:ext>
              </a:extLst>
            </p:cNvPr>
            <p:cNvSpPr txBox="1"/>
            <p:nvPr/>
          </p:nvSpPr>
          <p:spPr>
            <a:xfrm>
              <a:off x="6633714" y="2490966"/>
              <a:ext cx="5410716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Kelompok B 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7" name="그룹 2">
            <a:extLst>
              <a:ext uri="{FF2B5EF4-FFF2-40B4-BE49-F238E27FC236}">
                <a16:creationId xmlns:a16="http://schemas.microsoft.com/office/drawing/2014/main" id="{CE348A2F-9403-45B5-98CA-A7C6059D3F6E}"/>
              </a:ext>
            </a:extLst>
          </p:cNvPr>
          <p:cNvGrpSpPr/>
          <p:nvPr/>
        </p:nvGrpSpPr>
        <p:grpSpPr>
          <a:xfrm>
            <a:off x="86263" y="77682"/>
            <a:ext cx="7418717" cy="3707017"/>
            <a:chOff x="822207" y="1777142"/>
            <a:chExt cx="3630108" cy="3707017"/>
          </a:xfrm>
          <a:solidFill>
            <a:srgbClr val="FFFFFF">
              <a:alpha val="50196"/>
            </a:srgbClr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2CCD4-2B53-4F0A-B994-02ACD5F0E09D}"/>
                </a:ext>
              </a:extLst>
            </p:cNvPr>
            <p:cNvSpPr txBox="1"/>
            <p:nvPr/>
          </p:nvSpPr>
          <p:spPr>
            <a:xfrm>
              <a:off x="822207" y="1777142"/>
              <a:ext cx="363010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Kelompok 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E1D5D6-081E-48CF-BB80-678EB89F248F}"/>
                </a:ext>
              </a:extLst>
            </p:cNvPr>
            <p:cNvSpPr txBox="1"/>
            <p:nvPr/>
          </p:nvSpPr>
          <p:spPr>
            <a:xfrm>
              <a:off x="822207" y="2113493"/>
              <a:ext cx="3630108" cy="33706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Statistik Deskriptif, Data Cleaning / Preprocessing</a:t>
              </a:r>
              <a:endPara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Buatlah rata2 unit sold per negara dan per region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Item type apakah yg memiliki persentase profit paling tinggi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Item type apakah yg memiliki persentase profit paling rendah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Item type apakah yg memiliki kenaikan paling tinggi dari awal-akhir periode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Negara manakah yg memiliki persentase profit paling tinggi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Negara manakah yg memiliki kenaikan paling tinggi dari awal-akhir periode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Region manakah yg memiliki persentase profit paling tinggi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Region manakah yg memiliki kenaikan paling tinggi dari awal-akhir periode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036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roup 1"/>
          <p:cNvGrpSpPr/>
          <p:nvPr/>
        </p:nvGrpSpPr>
        <p:grpSpPr>
          <a:xfrm>
            <a:off x="3469320" y="2276280"/>
            <a:ext cx="5267880" cy="3419640"/>
            <a:chOff x="3469320" y="2276280"/>
            <a:chExt cx="5267880" cy="3419640"/>
          </a:xfrm>
        </p:grpSpPr>
        <p:grpSp>
          <p:nvGrpSpPr>
            <p:cNvPr id="558" name="Group 5"/>
            <p:cNvGrpSpPr/>
            <p:nvPr/>
          </p:nvGrpSpPr>
          <p:grpSpPr>
            <a:xfrm>
              <a:off x="6527880" y="2573280"/>
              <a:ext cx="2209320" cy="2674440"/>
              <a:chOff x="6527880" y="2573280"/>
              <a:chExt cx="2209320" cy="2674440"/>
            </a:xfrm>
          </p:grpSpPr>
          <p:sp>
            <p:nvSpPr>
              <p:cNvPr id="559" name="Connector: Elbow 11"/>
              <p:cNvSpPr/>
              <p:nvPr/>
            </p:nvSpPr>
            <p:spPr>
              <a:xfrm rot="16200000" flipH="1">
                <a:off x="6642360" y="2906640"/>
                <a:ext cx="1963080" cy="1296360"/>
              </a:xfrm>
              <a:prstGeom prst="bentConnector3">
                <a:avLst>
                  <a:gd name="adj1" fmla="val 98706"/>
                </a:avLst>
              </a:prstGeom>
              <a:noFill/>
              <a:ln w="38100">
                <a:solidFill>
                  <a:srgbClr val="FFFF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ID"/>
              </a:p>
            </p:txBody>
          </p:sp>
          <p:sp>
            <p:nvSpPr>
              <p:cNvPr id="560" name="Connector: Elbow 12"/>
              <p:cNvSpPr/>
              <p:nvPr/>
            </p:nvSpPr>
            <p:spPr>
              <a:xfrm rot="16200000" flipH="1">
                <a:off x="6294960" y="2805840"/>
                <a:ext cx="2674440" cy="2209320"/>
              </a:xfrm>
              <a:prstGeom prst="bentConnector3">
                <a:avLst>
                  <a:gd name="adj1" fmla="val 101319"/>
                </a:avLst>
              </a:prstGeom>
              <a:noFill/>
              <a:ln w="38100">
                <a:solidFill>
                  <a:srgbClr val="FFFF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ID"/>
              </a:p>
            </p:txBody>
          </p:sp>
        </p:grpSp>
        <p:sp>
          <p:nvSpPr>
            <p:cNvPr id="561" name="Straight Connector 6"/>
            <p:cNvSpPr/>
            <p:nvPr/>
          </p:nvSpPr>
          <p:spPr>
            <a:xfrm>
              <a:off x="6077520" y="2276280"/>
              <a:ext cx="25560" cy="3419640"/>
            </a:xfrm>
            <a:prstGeom prst="line">
              <a:avLst/>
            </a:prstGeom>
            <a:ln w="38100">
              <a:solidFill>
                <a:srgbClr val="FFFF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grpSp>
          <p:nvGrpSpPr>
            <p:cNvPr id="562" name="Group 7"/>
            <p:cNvGrpSpPr/>
            <p:nvPr/>
          </p:nvGrpSpPr>
          <p:grpSpPr>
            <a:xfrm>
              <a:off x="3469320" y="2573280"/>
              <a:ext cx="2247840" cy="2674440"/>
              <a:chOff x="3469320" y="2573280"/>
              <a:chExt cx="2247840" cy="2674440"/>
            </a:xfrm>
          </p:grpSpPr>
          <p:sp>
            <p:nvSpPr>
              <p:cNvPr id="563" name="Connector: Elbow 9"/>
              <p:cNvSpPr/>
              <p:nvPr/>
            </p:nvSpPr>
            <p:spPr>
              <a:xfrm rot="5400000">
                <a:off x="3628080" y="2865240"/>
                <a:ext cx="1963080" cy="1379160"/>
              </a:xfrm>
              <a:prstGeom prst="bentConnector3">
                <a:avLst>
                  <a:gd name="adj1" fmla="val 100929"/>
                </a:avLst>
              </a:prstGeom>
              <a:noFill/>
              <a:ln w="38100">
                <a:solidFill>
                  <a:srgbClr val="FFFF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ID"/>
              </a:p>
            </p:txBody>
          </p:sp>
          <p:sp>
            <p:nvSpPr>
              <p:cNvPr id="564" name="Connector: Elbow 10"/>
              <p:cNvSpPr/>
              <p:nvPr/>
            </p:nvSpPr>
            <p:spPr>
              <a:xfrm rot="5400000">
                <a:off x="3255840" y="2786400"/>
                <a:ext cx="2674440" cy="2247840"/>
              </a:xfrm>
              <a:prstGeom prst="bentConnector3">
                <a:avLst>
                  <a:gd name="adj1" fmla="val 99215"/>
                </a:avLst>
              </a:prstGeom>
              <a:noFill/>
              <a:ln w="38100">
                <a:solidFill>
                  <a:srgbClr val="FFFF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ID"/>
              </a:p>
            </p:txBody>
          </p:sp>
        </p:grpSp>
      </p:grpSp>
      <p:sp>
        <p:nvSpPr>
          <p:cNvPr id="565" name="Rectangle 25"/>
          <p:cNvSpPr/>
          <p:nvPr/>
        </p:nvSpPr>
        <p:spPr>
          <a:xfrm>
            <a:off x="-9360" y="2836080"/>
            <a:ext cx="12196080" cy="135972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66" name="Rectangle 24"/>
          <p:cNvSpPr/>
          <p:nvPr/>
        </p:nvSpPr>
        <p:spPr>
          <a:xfrm>
            <a:off x="-4680" y="2938680"/>
            <a:ext cx="12196080" cy="11548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67" name="TextBox 2"/>
          <p:cNvSpPr/>
          <p:nvPr/>
        </p:nvSpPr>
        <p:spPr>
          <a:xfrm>
            <a:off x="-4680" y="2893680"/>
            <a:ext cx="1219140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b="0" strike="noStrike" spc="-1">
                <a:solidFill>
                  <a:srgbClr val="FFFFFF"/>
                </a:solidFill>
                <a:latin typeface="Arial"/>
                <a:ea typeface="Arial Unicode MS"/>
              </a:rPr>
              <a:t>TERIMA KASIH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568" name="TextBox 3"/>
          <p:cNvSpPr/>
          <p:nvPr/>
        </p:nvSpPr>
        <p:spPr>
          <a:xfrm>
            <a:off x="4680" y="3716640"/>
            <a:ext cx="12191040" cy="37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70" b="0" strike="noStrike" spc="-1">
                <a:solidFill>
                  <a:srgbClr val="FFFFFF"/>
                </a:solidFill>
                <a:latin typeface="Arial"/>
                <a:ea typeface="Arial Unicode MS"/>
              </a:rPr>
              <a:t>Jangan lupa mengikuti kuis karena sekaligus merupakan absensi</a:t>
            </a:r>
            <a:endParaRPr lang="en-US" sz="1870" b="0" strike="noStrike" spc="-1">
              <a:latin typeface="Arial"/>
            </a:endParaRPr>
          </a:p>
        </p:txBody>
      </p:sp>
      <p:sp>
        <p:nvSpPr>
          <p:cNvPr id="569" name="Freeform 13"/>
          <p:cNvSpPr/>
          <p:nvPr/>
        </p:nvSpPr>
        <p:spPr>
          <a:xfrm flipH="1">
            <a:off x="4878000" y="1368000"/>
            <a:ext cx="2433600" cy="1310760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sp>
        <p:nvSpPr>
          <p:cNvPr id="570" name="TMAutoTimeShape"/>
          <p:cNvSpPr/>
          <p:nvPr/>
        </p:nvSpPr>
        <p:spPr>
          <a:xfrm>
            <a:off x="12600" y="12600"/>
            <a:ext cx="2539440" cy="22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00:00:00</a:t>
            </a:r>
            <a:endParaRPr lang="en-US" sz="9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Picture 512"/>
          <p:cNvPicPr/>
          <p:nvPr/>
        </p:nvPicPr>
        <p:blipFill>
          <a:blip r:embed="rId2"/>
          <a:stretch/>
        </p:blipFill>
        <p:spPr>
          <a:xfrm>
            <a:off x="360" y="0"/>
            <a:ext cx="12191400" cy="6857280"/>
          </a:xfrm>
          <a:prstGeom prst="rect">
            <a:avLst/>
          </a:prstGeom>
          <a:ln w="0">
            <a:noFill/>
          </a:ln>
        </p:spPr>
      </p:pic>
      <p:sp>
        <p:nvSpPr>
          <p:cNvPr id="434" name="PlaceHolder 1"/>
          <p:cNvSpPr>
            <a:spLocks noGrp="1"/>
          </p:cNvSpPr>
          <p:nvPr>
            <p:ph/>
          </p:nvPr>
        </p:nvSpPr>
        <p:spPr>
          <a:xfrm>
            <a:off x="323640" y="339480"/>
            <a:ext cx="11572560" cy="72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5400" b="0" strike="noStrike" spc="-1">
                <a:solidFill>
                  <a:srgbClr val="262626"/>
                </a:solidFill>
                <a:latin typeface="Arial"/>
                <a:ea typeface="Arial Unicode MS"/>
              </a:rPr>
              <a:t>What is Clustering</a:t>
            </a:r>
            <a:endParaRPr lang="en-U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TextBox 514"/>
          <p:cNvSpPr/>
          <p:nvPr/>
        </p:nvSpPr>
        <p:spPr>
          <a:xfrm>
            <a:off x="1371600" y="2057400"/>
            <a:ext cx="9372240" cy="3885840"/>
          </a:xfrm>
          <a:prstGeom prst="rect">
            <a:avLst/>
          </a:prstGeom>
          <a:solidFill>
            <a:srgbClr val="FFFFFF">
              <a:alpha val="6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Arial"/>
                <a:ea typeface="Arial"/>
              </a:rPr>
              <a:t>clustering is the use of </a:t>
            </a:r>
            <a:r>
              <a:rPr lang="en-US" sz="6600" b="0" i="1" strike="noStrike" spc="-1">
                <a:solidFill>
                  <a:srgbClr val="000000"/>
                </a:solidFill>
                <a:latin typeface="Times-Italic"/>
                <a:ea typeface="Times-Italic"/>
              </a:rPr>
              <a:t>unsupervised </a:t>
            </a:r>
            <a:r>
              <a:rPr lang="en-US" sz="6000" b="0" strike="noStrike" spc="-1">
                <a:solidFill>
                  <a:srgbClr val="000000"/>
                </a:solidFill>
                <a:latin typeface="Arial"/>
                <a:ea typeface="Arial"/>
              </a:rPr>
              <a:t>techniques for grouping similar objects</a:t>
            </a:r>
            <a:endParaRPr lang="en-US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515"/>
          <p:cNvPicPr/>
          <p:nvPr/>
        </p:nvPicPr>
        <p:blipFill>
          <a:blip r:embed="rId2"/>
          <a:stretch/>
        </p:blipFill>
        <p:spPr>
          <a:xfrm>
            <a:off x="360" y="0"/>
            <a:ext cx="12192840" cy="6857640"/>
          </a:xfrm>
          <a:prstGeom prst="rect">
            <a:avLst/>
          </a:prstGeom>
          <a:ln w="0">
            <a:noFill/>
          </a:ln>
        </p:spPr>
      </p:pic>
      <p:sp>
        <p:nvSpPr>
          <p:cNvPr id="437" name="Rectangle 1"/>
          <p:cNvSpPr/>
          <p:nvPr/>
        </p:nvSpPr>
        <p:spPr>
          <a:xfrm>
            <a:off x="11115720" y="6438960"/>
            <a:ext cx="266400" cy="22824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516"/>
          <p:cNvPicPr/>
          <p:nvPr/>
        </p:nvPicPr>
        <p:blipFill>
          <a:blip r:embed="rId2"/>
          <a:stretch/>
        </p:blipFill>
        <p:spPr>
          <a:xfrm>
            <a:off x="0" y="0"/>
            <a:ext cx="12192840" cy="6857640"/>
          </a:xfrm>
          <a:prstGeom prst="rect">
            <a:avLst/>
          </a:prstGeom>
          <a:ln w="0">
            <a:noFill/>
          </a:ln>
        </p:spPr>
      </p:pic>
      <p:grpSp>
        <p:nvGrpSpPr>
          <p:cNvPr id="439" name="Group 517"/>
          <p:cNvGrpSpPr/>
          <p:nvPr/>
        </p:nvGrpSpPr>
        <p:grpSpPr>
          <a:xfrm>
            <a:off x="1892808" y="2214000"/>
            <a:ext cx="6147792" cy="372240"/>
            <a:chOff x="1892808" y="2214000"/>
            <a:chExt cx="6147792" cy="372240"/>
          </a:xfrm>
        </p:grpSpPr>
        <p:sp>
          <p:nvSpPr>
            <p:cNvPr id="440" name="TextBox 518"/>
            <p:cNvSpPr/>
            <p:nvPr/>
          </p:nvSpPr>
          <p:spPr>
            <a:xfrm>
              <a:off x="1892808" y="2214000"/>
              <a:ext cx="1078632" cy="345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FFD74C"/>
                  </a:solidFill>
                  <a:latin typeface="Arial"/>
                  <a:ea typeface="DejaVu Sans"/>
                </a:rPr>
                <a:t>Attribute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441" name="Freeform 519"/>
            <p:cNvSpPr/>
            <p:nvPr/>
          </p:nvSpPr>
          <p:spPr>
            <a:xfrm>
              <a:off x="2971800" y="2286000"/>
              <a:ext cx="456840" cy="228240"/>
            </a:xfrm>
            <a:custGeom>
              <a:avLst/>
              <a:gdLst/>
              <a:ahLst/>
              <a:cxnLst/>
              <a:rect l="l" t="t" r="r" b="b"/>
              <a:pathLst>
                <a:path w="1272" h="637">
                  <a:moveTo>
                    <a:pt x="0" y="159"/>
                  </a:moveTo>
                  <a:lnTo>
                    <a:pt x="953" y="159"/>
                  </a:lnTo>
                  <a:lnTo>
                    <a:pt x="953" y="0"/>
                  </a:lnTo>
                  <a:lnTo>
                    <a:pt x="1271" y="318"/>
                  </a:lnTo>
                  <a:lnTo>
                    <a:pt x="953" y="636"/>
                  </a:lnTo>
                  <a:lnTo>
                    <a:pt x="953" y="477"/>
                  </a:lnTo>
                  <a:lnTo>
                    <a:pt x="0" y="477"/>
                  </a:lnTo>
                  <a:lnTo>
                    <a:pt x="0" y="159"/>
                  </a:lnTo>
                </a:path>
              </a:pathLst>
            </a:custGeom>
            <a:solidFill>
              <a:srgbClr val="FFC00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42" name="Rectangle 520"/>
            <p:cNvSpPr/>
            <p:nvPr/>
          </p:nvSpPr>
          <p:spPr>
            <a:xfrm>
              <a:off x="3549240" y="2235960"/>
              <a:ext cx="4491360" cy="350280"/>
            </a:xfrm>
            <a:prstGeom prst="rect">
              <a:avLst/>
            </a:prstGeom>
            <a:noFill/>
            <a:ln w="36720">
              <a:solidFill>
                <a:srgbClr val="FFC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</p:grpSp>
      <p:grpSp>
        <p:nvGrpSpPr>
          <p:cNvPr id="443" name="Group 2"/>
          <p:cNvGrpSpPr/>
          <p:nvPr/>
        </p:nvGrpSpPr>
        <p:grpSpPr>
          <a:xfrm>
            <a:off x="7260480" y="1793520"/>
            <a:ext cx="1811160" cy="4991040"/>
            <a:chOff x="7260480" y="1793520"/>
            <a:chExt cx="1811160" cy="4991040"/>
          </a:xfrm>
        </p:grpSpPr>
        <p:sp>
          <p:nvSpPr>
            <p:cNvPr id="444" name="Rectangle 6"/>
            <p:cNvSpPr/>
            <p:nvPr/>
          </p:nvSpPr>
          <p:spPr>
            <a:xfrm>
              <a:off x="7260480" y="2214000"/>
              <a:ext cx="780120" cy="4570560"/>
            </a:xfrm>
            <a:prstGeom prst="rect">
              <a:avLst/>
            </a:prstGeom>
            <a:noFill/>
            <a:ln w="36720">
              <a:solidFill>
                <a:srgbClr val="00B0F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45" name="TextBox 7"/>
            <p:cNvSpPr/>
            <p:nvPr/>
          </p:nvSpPr>
          <p:spPr>
            <a:xfrm>
              <a:off x="8040960" y="1793520"/>
              <a:ext cx="1030680" cy="345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B0F0"/>
                  </a:solidFill>
                  <a:latin typeface="Arial"/>
                  <a:ea typeface="DejaVu Sans"/>
                </a:rPr>
                <a:t>Feature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446" name="Bent-Up Arrow 1"/>
            <p:cNvSpPr/>
            <p:nvPr/>
          </p:nvSpPr>
          <p:spPr>
            <a:xfrm rot="10800000">
              <a:off x="7651080" y="1938960"/>
              <a:ext cx="429480" cy="231120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  <a:solidFill>
              <a:srgbClr val="196491"/>
            </a:solidFill>
            <a:ln>
              <a:solidFill>
                <a:srgbClr val="1249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</p:grpSp>
      <p:grpSp>
        <p:nvGrpSpPr>
          <p:cNvPr id="447" name="Group 10"/>
          <p:cNvGrpSpPr/>
          <p:nvPr/>
        </p:nvGrpSpPr>
        <p:grpSpPr>
          <a:xfrm>
            <a:off x="1554480" y="2723040"/>
            <a:ext cx="6486120" cy="345960"/>
            <a:chOff x="1554480" y="2723040"/>
            <a:chExt cx="6486120" cy="345960"/>
          </a:xfrm>
        </p:grpSpPr>
        <p:sp>
          <p:nvSpPr>
            <p:cNvPr id="448" name="TextBox 11"/>
            <p:cNvSpPr/>
            <p:nvPr/>
          </p:nvSpPr>
          <p:spPr>
            <a:xfrm>
              <a:off x="1554480" y="2723040"/>
              <a:ext cx="1416960" cy="345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Observation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449" name="Freeform 12"/>
            <p:cNvSpPr/>
            <p:nvPr/>
          </p:nvSpPr>
          <p:spPr>
            <a:xfrm>
              <a:off x="2971800" y="2795040"/>
              <a:ext cx="456840" cy="228240"/>
            </a:xfrm>
            <a:custGeom>
              <a:avLst/>
              <a:gdLst/>
              <a:ahLst/>
              <a:cxnLst/>
              <a:rect l="l" t="t" r="r" b="b"/>
              <a:pathLst>
                <a:path w="1272" h="637">
                  <a:moveTo>
                    <a:pt x="0" y="159"/>
                  </a:moveTo>
                  <a:lnTo>
                    <a:pt x="953" y="159"/>
                  </a:lnTo>
                  <a:lnTo>
                    <a:pt x="953" y="0"/>
                  </a:lnTo>
                  <a:lnTo>
                    <a:pt x="1271" y="318"/>
                  </a:lnTo>
                  <a:lnTo>
                    <a:pt x="953" y="636"/>
                  </a:lnTo>
                  <a:lnTo>
                    <a:pt x="953" y="477"/>
                  </a:lnTo>
                  <a:lnTo>
                    <a:pt x="0" y="477"/>
                  </a:lnTo>
                  <a:lnTo>
                    <a:pt x="0" y="159"/>
                  </a:lnTo>
                </a:path>
              </a:pathLst>
            </a:custGeom>
            <a:solidFill>
              <a:srgbClr val="C0000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50" name="Rectangle 13"/>
            <p:cNvSpPr/>
            <p:nvPr/>
          </p:nvSpPr>
          <p:spPr>
            <a:xfrm>
              <a:off x="3549240" y="2795040"/>
              <a:ext cx="4491360" cy="273960"/>
            </a:xfrm>
            <a:prstGeom prst="rect">
              <a:avLst/>
            </a:prstGeom>
            <a:noFill/>
            <a:ln w="36720">
              <a:solidFill>
                <a:srgbClr val="C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</p:grpSp>
      <p:grpSp>
        <p:nvGrpSpPr>
          <p:cNvPr id="451" name="Group 4"/>
          <p:cNvGrpSpPr/>
          <p:nvPr/>
        </p:nvGrpSpPr>
        <p:grpSpPr>
          <a:xfrm>
            <a:off x="1728360" y="3500280"/>
            <a:ext cx="2153880" cy="641520"/>
            <a:chOff x="1728360" y="3500280"/>
            <a:chExt cx="2153880" cy="641520"/>
          </a:xfrm>
        </p:grpSpPr>
        <p:sp>
          <p:nvSpPr>
            <p:cNvPr id="452" name="TextBox 14"/>
            <p:cNvSpPr/>
            <p:nvPr/>
          </p:nvSpPr>
          <p:spPr>
            <a:xfrm>
              <a:off x="1728360" y="3500280"/>
              <a:ext cx="1243080" cy="641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B050"/>
                  </a:solidFill>
                  <a:latin typeface="Arial"/>
                  <a:ea typeface="DejaVu Sans"/>
                </a:rPr>
                <a:t>Numerical Value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453" name="Freeform 15"/>
            <p:cNvSpPr/>
            <p:nvPr/>
          </p:nvSpPr>
          <p:spPr>
            <a:xfrm>
              <a:off x="2971800" y="3575160"/>
              <a:ext cx="456840" cy="228240"/>
            </a:xfrm>
            <a:custGeom>
              <a:avLst/>
              <a:gdLst/>
              <a:ahLst/>
              <a:cxnLst/>
              <a:rect l="l" t="t" r="r" b="b"/>
              <a:pathLst>
                <a:path w="1272" h="637">
                  <a:moveTo>
                    <a:pt x="0" y="159"/>
                  </a:moveTo>
                  <a:lnTo>
                    <a:pt x="953" y="159"/>
                  </a:lnTo>
                  <a:lnTo>
                    <a:pt x="953" y="0"/>
                  </a:lnTo>
                  <a:lnTo>
                    <a:pt x="1271" y="318"/>
                  </a:lnTo>
                  <a:lnTo>
                    <a:pt x="953" y="636"/>
                  </a:lnTo>
                  <a:lnTo>
                    <a:pt x="953" y="477"/>
                  </a:lnTo>
                  <a:lnTo>
                    <a:pt x="0" y="477"/>
                  </a:lnTo>
                  <a:lnTo>
                    <a:pt x="0" y="159"/>
                  </a:lnTo>
                </a:path>
              </a:pathLst>
            </a:custGeom>
            <a:solidFill>
              <a:srgbClr val="00B05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54" name="Freeform 3"/>
            <p:cNvSpPr/>
            <p:nvPr/>
          </p:nvSpPr>
          <p:spPr>
            <a:xfrm>
              <a:off x="3639240" y="3757680"/>
              <a:ext cx="243000" cy="36720"/>
            </a:xfrm>
            <a:custGeom>
              <a:avLst/>
              <a:gdLst/>
              <a:ahLst/>
              <a:cxnLst/>
              <a:rect l="l" t="t" r="r" b="b"/>
              <a:pathLst>
                <a:path w="243480" h="37104">
                  <a:moveTo>
                    <a:pt x="0" y="18816"/>
                  </a:moveTo>
                  <a:cubicBezTo>
                    <a:pt x="89916" y="8148"/>
                    <a:pt x="179832" y="-2520"/>
                    <a:pt x="219456" y="528"/>
                  </a:cubicBezTo>
                  <a:cubicBezTo>
                    <a:pt x="259080" y="3576"/>
                    <a:pt x="237744" y="37104"/>
                    <a:pt x="237744" y="37104"/>
                  </a:cubicBezTo>
                  <a:lnTo>
                    <a:pt x="237744" y="37104"/>
                  </a:lnTo>
                  <a:lnTo>
                    <a:pt x="237744" y="37104"/>
                  </a:lnTo>
                  <a:lnTo>
                    <a:pt x="237744" y="37104"/>
                  </a:lnTo>
                  <a:lnTo>
                    <a:pt x="237744" y="37104"/>
                  </a:lnTo>
                  <a:lnTo>
                    <a:pt x="237744" y="37104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</p:grpSp>
      <p:grpSp>
        <p:nvGrpSpPr>
          <p:cNvPr id="455" name="Group 17"/>
          <p:cNvGrpSpPr/>
          <p:nvPr/>
        </p:nvGrpSpPr>
        <p:grpSpPr>
          <a:xfrm>
            <a:off x="7339680" y="3139560"/>
            <a:ext cx="2590560" cy="641520"/>
            <a:chOff x="7339680" y="3139560"/>
            <a:chExt cx="2590560" cy="641520"/>
          </a:xfrm>
        </p:grpSpPr>
        <p:sp>
          <p:nvSpPr>
            <p:cNvPr id="456" name="Straight Connector 9"/>
            <p:cNvSpPr/>
            <p:nvPr/>
          </p:nvSpPr>
          <p:spPr>
            <a:xfrm>
              <a:off x="7339680" y="3518280"/>
              <a:ext cx="487440" cy="36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57" name="Freeform 22"/>
            <p:cNvSpPr/>
            <p:nvPr/>
          </p:nvSpPr>
          <p:spPr>
            <a:xfrm>
              <a:off x="8120520" y="3314880"/>
              <a:ext cx="456840" cy="228240"/>
            </a:xfrm>
            <a:custGeom>
              <a:avLst/>
              <a:gdLst/>
              <a:ahLst/>
              <a:cxnLst/>
              <a:rect l="l" t="t" r="r" b="b"/>
              <a:pathLst>
                <a:path w="1272" h="637">
                  <a:moveTo>
                    <a:pt x="0" y="159"/>
                  </a:moveTo>
                  <a:lnTo>
                    <a:pt x="953" y="159"/>
                  </a:lnTo>
                  <a:lnTo>
                    <a:pt x="953" y="0"/>
                  </a:lnTo>
                  <a:lnTo>
                    <a:pt x="1271" y="318"/>
                  </a:lnTo>
                  <a:lnTo>
                    <a:pt x="953" y="636"/>
                  </a:lnTo>
                  <a:lnTo>
                    <a:pt x="953" y="477"/>
                  </a:lnTo>
                  <a:lnTo>
                    <a:pt x="0" y="477"/>
                  </a:lnTo>
                  <a:lnTo>
                    <a:pt x="0" y="159"/>
                  </a:lnTo>
                </a:path>
              </a:pathLst>
            </a:custGeom>
            <a:solidFill>
              <a:srgbClr val="0070C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58" name="TextBox 23"/>
            <p:cNvSpPr/>
            <p:nvPr/>
          </p:nvSpPr>
          <p:spPr>
            <a:xfrm>
              <a:off x="8577720" y="3139560"/>
              <a:ext cx="1352520" cy="641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2060"/>
                  </a:solidFill>
                  <a:latin typeface="Arial"/>
                  <a:ea typeface="DejaVu Sans"/>
                </a:rPr>
                <a:t>Categorical Value</a:t>
              </a:r>
              <a:endParaRPr lang="en-US" sz="18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2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60" name="Rectangle 2"/>
          <p:cNvSpPr/>
          <p:nvPr/>
        </p:nvSpPr>
        <p:spPr>
          <a:xfrm>
            <a:off x="11115720" y="6438960"/>
            <a:ext cx="266400" cy="22824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icture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62" name="TextBox 2"/>
          <p:cNvSpPr/>
          <p:nvPr/>
        </p:nvSpPr>
        <p:spPr>
          <a:xfrm>
            <a:off x="8553600" y="2124000"/>
            <a:ext cx="2342880" cy="137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Ink Free"/>
                <a:ea typeface="DejaVu Sans"/>
              </a:rPr>
              <a:t>All of that data is </a:t>
            </a:r>
            <a:r>
              <a:rPr lang="en-US" sz="2800" b="1" strike="noStrike" spc="-1">
                <a:solidFill>
                  <a:srgbClr val="000000"/>
                </a:solidFill>
                <a:latin typeface="Ink Free"/>
                <a:ea typeface="DejaVu Sans"/>
              </a:rPr>
              <a:t>unlabeled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463" name="Rectangle 3"/>
          <p:cNvSpPr/>
          <p:nvPr/>
        </p:nvSpPr>
        <p:spPr>
          <a:xfrm>
            <a:off x="11115720" y="6438960"/>
            <a:ext cx="266400" cy="22824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Picture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65" name="Rectangle 2"/>
          <p:cNvSpPr/>
          <p:nvPr/>
        </p:nvSpPr>
        <p:spPr>
          <a:xfrm>
            <a:off x="11115720" y="6438960"/>
            <a:ext cx="266400" cy="22824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Picture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67" name="Rectangle 2"/>
          <p:cNvSpPr/>
          <p:nvPr/>
        </p:nvSpPr>
        <p:spPr>
          <a:xfrm>
            <a:off x="11115720" y="6438960"/>
            <a:ext cx="266400" cy="22824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ID"/>
          </a:p>
        </p:txBody>
      </p:sp>
      <p:grpSp>
        <p:nvGrpSpPr>
          <p:cNvPr id="468" name="Group 9"/>
          <p:cNvGrpSpPr/>
          <p:nvPr/>
        </p:nvGrpSpPr>
        <p:grpSpPr>
          <a:xfrm>
            <a:off x="76320" y="933480"/>
            <a:ext cx="5390640" cy="2895120"/>
            <a:chOff x="76320" y="933480"/>
            <a:chExt cx="5390640" cy="2895120"/>
          </a:xfrm>
        </p:grpSpPr>
        <p:sp>
          <p:nvSpPr>
            <p:cNvPr id="469" name="Oval 3"/>
            <p:cNvSpPr/>
            <p:nvPr/>
          </p:nvSpPr>
          <p:spPr>
            <a:xfrm>
              <a:off x="1704960" y="933480"/>
              <a:ext cx="3762000" cy="28951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70" name="TextBox 4"/>
            <p:cNvSpPr/>
            <p:nvPr/>
          </p:nvSpPr>
          <p:spPr>
            <a:xfrm>
              <a:off x="76320" y="1457280"/>
              <a:ext cx="1790280" cy="51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1" strike="noStrike" spc="-1">
                  <a:solidFill>
                    <a:srgbClr val="FF0000"/>
                  </a:solidFill>
                  <a:latin typeface="Ink Free"/>
                  <a:ea typeface="DejaVu Sans"/>
                </a:rPr>
                <a:t>Clustering</a:t>
              </a:r>
              <a:endParaRPr lang="en-US" sz="2800" b="0" strike="noStrike" spc="-1">
                <a:latin typeface="Arial"/>
              </a:endParaRPr>
            </a:p>
          </p:txBody>
        </p:sp>
      </p:grpSp>
      <p:grpSp>
        <p:nvGrpSpPr>
          <p:cNvPr id="471" name="Group 10"/>
          <p:cNvGrpSpPr/>
          <p:nvPr/>
        </p:nvGrpSpPr>
        <p:grpSpPr>
          <a:xfrm>
            <a:off x="76320" y="3305880"/>
            <a:ext cx="6895800" cy="3132720"/>
            <a:chOff x="76320" y="3305880"/>
            <a:chExt cx="6895800" cy="3132720"/>
          </a:xfrm>
        </p:grpSpPr>
        <p:sp>
          <p:nvSpPr>
            <p:cNvPr id="472" name="Oval 5"/>
            <p:cNvSpPr/>
            <p:nvPr/>
          </p:nvSpPr>
          <p:spPr>
            <a:xfrm>
              <a:off x="1486080" y="3543480"/>
              <a:ext cx="5486040" cy="28951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73" name="TextBox 6"/>
            <p:cNvSpPr/>
            <p:nvPr/>
          </p:nvSpPr>
          <p:spPr>
            <a:xfrm>
              <a:off x="76320" y="3305880"/>
              <a:ext cx="1914120" cy="943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1" strike="noStrike" spc="-1">
                  <a:solidFill>
                    <a:srgbClr val="FF0000"/>
                  </a:solidFill>
                  <a:latin typeface="Ink Free"/>
                  <a:ea typeface="DejaVu Sans"/>
                </a:rPr>
                <a:t>Density Estimation</a:t>
              </a:r>
              <a:endParaRPr lang="en-US" sz="2800" b="0" strike="noStrike" spc="-1">
                <a:latin typeface="Arial"/>
              </a:endParaRPr>
            </a:p>
          </p:txBody>
        </p:sp>
      </p:grpSp>
      <p:grpSp>
        <p:nvGrpSpPr>
          <p:cNvPr id="474" name="Group 12"/>
          <p:cNvGrpSpPr/>
          <p:nvPr/>
        </p:nvGrpSpPr>
        <p:grpSpPr>
          <a:xfrm>
            <a:off x="5934240" y="1095480"/>
            <a:ext cx="6133320" cy="4981320"/>
            <a:chOff x="5934240" y="1095480"/>
            <a:chExt cx="6133320" cy="4981320"/>
          </a:xfrm>
        </p:grpSpPr>
        <p:sp>
          <p:nvSpPr>
            <p:cNvPr id="475" name="Oval 7"/>
            <p:cNvSpPr/>
            <p:nvPr/>
          </p:nvSpPr>
          <p:spPr>
            <a:xfrm>
              <a:off x="5934240" y="1095480"/>
              <a:ext cx="4924080" cy="4981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ID"/>
            </a:p>
          </p:txBody>
        </p:sp>
        <p:sp>
          <p:nvSpPr>
            <p:cNvPr id="476" name="TextBox 8"/>
            <p:cNvSpPr/>
            <p:nvPr/>
          </p:nvSpPr>
          <p:spPr>
            <a:xfrm>
              <a:off x="10291680" y="1242000"/>
              <a:ext cx="1775880" cy="943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1" strike="noStrike" spc="-1">
                  <a:solidFill>
                    <a:srgbClr val="FF0000"/>
                  </a:solidFill>
                  <a:latin typeface="Ink Free"/>
                  <a:ea typeface="DejaVu Sans"/>
                </a:rPr>
                <a:t>Dimension Reduction</a:t>
              </a:r>
              <a:endParaRPr lang="en-US" sz="28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10637</TotalTime>
  <Words>344</Words>
  <Application>Microsoft Office PowerPoint</Application>
  <PresentationFormat>Widescreen</PresentationFormat>
  <Paragraphs>62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Ink Free</vt:lpstr>
      <vt:lpstr>Symbol</vt:lpstr>
      <vt:lpstr>Times-Italic</vt:lpstr>
      <vt:lpstr>Wingdings</vt:lpstr>
      <vt:lpstr>Office Theme</vt:lpstr>
      <vt:lpstr>Office Theme</vt:lpstr>
      <vt:lpstr>Office Theme</vt:lpstr>
      <vt:lpstr>Office Theme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&amp; Data Science</dc:title>
  <dc:subject>Data Clustering</dc:subject>
  <dc:creator>Allppt.com</dc:creator>
  <dc:description/>
  <cp:lastModifiedBy>deni</cp:lastModifiedBy>
  <cp:revision>216</cp:revision>
  <dcterms:created xsi:type="dcterms:W3CDTF">2019-01-14T06:35:35Z</dcterms:created>
  <dcterms:modified xsi:type="dcterms:W3CDTF">2023-10-26T00:55:48Z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Widescreen</vt:lpwstr>
  </property>
  <property fmtid="{D5CDD505-2E9C-101B-9397-08002B2CF9AE}" pid="4" name="Slides">
    <vt:i4>38</vt:i4>
  </property>
</Properties>
</file>