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80" y="96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14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94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549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9566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4795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29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32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772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443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32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899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527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24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045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25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061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10/21/2021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92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031B91-2EA1-414C-AC51-B9DB81C05FA2}"/>
              </a:ext>
            </a:extLst>
          </p:cNvPr>
          <p:cNvSpPr txBox="1"/>
          <p:nvPr/>
        </p:nvSpPr>
        <p:spPr>
          <a:xfrm>
            <a:off x="839416" y="2132856"/>
            <a:ext cx="1036915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Materi ke 7</a:t>
            </a:r>
          </a:p>
          <a:p>
            <a:pPr algn="ctr"/>
            <a:r>
              <a:rPr lang="en-US" sz="5400" b="1"/>
              <a:t>Advanced Analytical Theory And Methods</a:t>
            </a:r>
            <a:endParaRPr lang="en-ID" sz="5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7518400" y="927100"/>
            <a:ext cx="46736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65"/>
              </a:lnSpc>
            </a:pPr>
            <a:r>
              <a:rPr lang="en-CA" sz="3095">
                <a:solidFill>
                  <a:srgbClr val="000000"/>
                </a:solidFill>
                <a:latin typeface="Corbel"/>
                <a:cs typeface="Corbel"/>
              </a:rPr>
              <a:t>umumnya mengambil</a:t>
            </a:r>
          </a:p>
          <a:p>
            <a:pPr>
              <a:lnSpc>
                <a:spcPts val="3565"/>
              </a:lnSpc>
            </a:pPr>
            <a:endParaRPr lang="en-CA" sz="3095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36600" y="1358900"/>
            <a:ext cx="4013200" cy="1536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CA" sz="4391">
                <a:solidFill>
                  <a:srgbClr val="FFFFFF"/>
                </a:solidFill>
                <a:latin typeface="Corbel"/>
                <a:cs typeface="Corbel"/>
              </a:rPr>
              <a:t>Association</a:t>
            </a:r>
            <a:br>
              <a:rPr lang="en-CA" sz="4391">
                <a:solidFill>
                  <a:srgbClr val="000000"/>
                </a:solidFill>
                <a:latin typeface="Times New Roman"/>
              </a:rPr>
            </a:br>
            <a:r>
              <a:rPr lang="en-CA" sz="4391">
                <a:solidFill>
                  <a:srgbClr val="FFFFFF"/>
                </a:solidFill>
                <a:latin typeface="Corbel"/>
                <a:cs typeface="Corbel"/>
              </a:rPr>
              <a:t>rules</a:t>
            </a:r>
          </a:p>
          <a:p>
            <a:pPr>
              <a:lnSpc>
                <a:spcPts val="4680"/>
              </a:lnSpc>
            </a:pPr>
            <a:endParaRPr lang="en-CA" sz="439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864100" y="1371600"/>
            <a:ext cx="7213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CA" sz="3098">
                <a:solidFill>
                  <a:srgbClr val="000000"/>
                </a:solidFill>
                <a:latin typeface="Corbel"/>
                <a:cs typeface="Corbel"/>
              </a:rPr>
              <a:t>bentuk IF-THEN yang menggabungkan</a:t>
            </a:r>
          </a:p>
          <a:p>
            <a:pPr>
              <a:lnSpc>
                <a:spcPts val="3485"/>
              </a:lnSpc>
            </a:pPr>
            <a:endParaRPr lang="en-CA" sz="3098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864100" y="1816100"/>
            <a:ext cx="7213600" cy="647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95">
                <a:solidFill>
                  <a:srgbClr val="000000"/>
                </a:solidFill>
                <a:latin typeface="Corbel"/>
                <a:cs typeface="Corbel"/>
              </a:rPr>
              <a:t>beberapa items menjadi satu</a:t>
            </a:r>
          </a:p>
          <a:p>
            <a:pPr>
              <a:lnSpc>
                <a:spcPts val="3390"/>
              </a:lnSpc>
            </a:pPr>
            <a:endParaRPr lang="en-CA" sz="30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876800" y="4279900"/>
            <a:ext cx="7200900" cy="508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• Secara teori, beberapa hal yang digunakan untuk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105400" y="4622800"/>
            <a:ext cx="6972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mengukur apakah sekumpulan items   sering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muncul bersamaan atau tidak, adalah </a:t>
            </a:r>
            <a:r>
              <a:rPr lang="en-CA" sz="2400">
                <a:solidFill>
                  <a:srgbClr val="FFFFFF"/>
                </a:solidFill>
                <a:latin typeface="Corbel Italic"/>
                <a:cs typeface="Corbel Italic"/>
              </a:rPr>
              <a:t>support of</a:t>
            </a:r>
          </a:p>
          <a:p>
            <a:pPr>
              <a:lnSpc>
                <a:spcPts val="263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05400" y="5295900"/>
            <a:ext cx="6972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CA" sz="2402">
                <a:solidFill>
                  <a:srgbClr val="FFFFFF"/>
                </a:solidFill>
                <a:latin typeface="Corbel Italic"/>
                <a:cs typeface="Corbel Italic"/>
              </a:rPr>
              <a:t>an item set, confidence of an association rule, </a:t>
            </a: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dan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beberapa</a:t>
            </a:r>
            <a:r>
              <a:rPr lang="en-CA" sz="2400">
                <a:solidFill>
                  <a:srgbClr val="FFFFFF"/>
                </a:solidFill>
                <a:latin typeface="Corbel Italic"/>
                <a:cs typeface="Corbel Italic"/>
              </a:rPr>
              <a:t> rule selection methods.</a:t>
            </a:r>
          </a:p>
          <a:p>
            <a:pPr>
              <a:lnSpc>
                <a:spcPts val="262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1CA9C9-D2F2-4B65-8023-28FA281BD911}"/>
              </a:ext>
            </a:extLst>
          </p:cNvPr>
          <p:cNvSpPr txBox="1"/>
          <p:nvPr/>
        </p:nvSpPr>
        <p:spPr>
          <a:xfrm>
            <a:off x="5231904" y="2996952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IF A and B Then C</a:t>
            </a:r>
            <a:endParaRPr lang="en-ID"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6500" y="14351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206500" y="14351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27178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1206500" y="1384300"/>
            <a:ext cx="10985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2400300"/>
            <a:ext cx="10985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63700" y="2755900"/>
            <a:ext cx="10528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994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22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0" y="3035300"/>
            <a:ext cx="10528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992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22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3937000"/>
            <a:ext cx="10985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63700" y="4292600"/>
            <a:ext cx="10528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994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22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3700" y="4572000"/>
            <a:ext cx="10528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992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22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6500" y="5473700"/>
            <a:ext cx="10985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206500" y="1765300"/>
            <a:ext cx="10985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2857500"/>
            <a:ext cx="10985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3517900"/>
            <a:ext cx="10985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4178300"/>
            <a:ext cx="10985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4838700"/>
            <a:ext cx="10985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8242300" y="355600"/>
            <a:ext cx="3949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Regression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6800" y="1574800"/>
            <a:ext cx="11125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66800" y="2476500"/>
            <a:ext cx="11125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6800" y="3746500"/>
            <a:ext cx="11125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8242300" y="355600"/>
            <a:ext cx="39497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Regression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1371600"/>
            <a:ext cx="109855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4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990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2057400"/>
            <a:ext cx="109855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4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990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3022600"/>
            <a:ext cx="109855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2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99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3700" y="3390900"/>
            <a:ext cx="105283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95"/>
              </a:lnSpc>
            </a:pPr>
            <a:r>
              <a:rPr lang="en-CA" sz="2210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2395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63700" y="3695700"/>
            <a:ext cx="105283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80"/>
              </a:lnSpc>
            </a:pPr>
            <a:r>
              <a:rPr lang="en-CA" sz="2207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228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06500" y="4025900"/>
            <a:ext cx="109855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4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990"/>
              </a:lnSpc>
            </a:pPr>
            <a:endParaRPr lang="en-CA" sz="259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6500" y="4978400"/>
            <a:ext cx="10985500" cy="469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90"/>
              </a:lnSpc>
            </a:pPr>
            <a:r>
              <a:rPr lang="en-CA" sz="2592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990"/>
              </a:lnSpc>
            </a:pPr>
            <a:endParaRPr lang="en-CA" sz="259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206500" y="14351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23368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36068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0" y="44450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3700" y="48387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6500" y="52959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632700" y="355600"/>
            <a:ext cx="4559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Classification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435100"/>
            <a:ext cx="1126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2717800"/>
            <a:ext cx="1126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3987800"/>
            <a:ext cx="112649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1828800" y="558800"/>
            <a:ext cx="103632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orbel"/>
                <a:cs typeface="Corbel"/>
              </a:rPr>
              <a:t>Advanced Data Analysis Methods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40000" y="1943100"/>
            <a:ext cx="96520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Teknis terbaru   dalam analitik: Memahami lebih banyak informasi dari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lebih banyak sumber sehingga  wawasan dan keputusan dihasilkan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secara otomatis dalam waktu singkat.</a:t>
            </a:r>
          </a:p>
          <a:p>
            <a:pPr>
              <a:lnSpc>
                <a:spcPts val="250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40000" y="3644900"/>
            <a:ext cx="965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306">
                <a:solidFill>
                  <a:srgbClr val="FFFFFF"/>
                </a:solidFill>
                <a:latin typeface="Corbel"/>
                <a:cs typeface="Corbel"/>
              </a:rPr>
              <a:t>Intelligent edge:  analisis data dan pengembangan solusi di situs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40000" y="3975100"/>
            <a:ext cx="965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tempat data dihasilkan.</a:t>
            </a:r>
          </a:p>
          <a:p>
            <a:pPr>
              <a:lnSpc>
                <a:spcPts val="246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40000" y="5194300"/>
            <a:ext cx="965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Dengan   intelligent edge akan dapat mengurangi latensi, biaya, dan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40000" y="5537200"/>
            <a:ext cx="965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65"/>
              </a:lnSpc>
            </a:pPr>
            <a:r>
              <a:rPr lang="en-CA" sz="2306">
                <a:solidFill>
                  <a:srgbClr val="FFFFFF"/>
                </a:solidFill>
                <a:latin typeface="Corbel"/>
                <a:cs typeface="Corbel"/>
              </a:rPr>
              <a:t>risiko keamanan, sehingga membuat bisnis lebih efisien.</a:t>
            </a:r>
          </a:p>
          <a:p>
            <a:pPr>
              <a:lnSpc>
                <a:spcPts val="246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7632700" y="355600"/>
            <a:ext cx="45593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Classification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20800" y="1663700"/>
            <a:ext cx="108712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565"/>
              </a:lnSpc>
            </a:pPr>
            <a:r>
              <a:rPr lang="en-CA" sz="3095">
                <a:solidFill>
                  <a:srgbClr val="FFFFFF"/>
                </a:solidFill>
                <a:latin typeface="Corbel"/>
                <a:cs typeface="Corbel"/>
              </a:rPr>
              <a:t>Metode yang paling umum pada data mining, persoalan</a:t>
            </a:r>
          </a:p>
          <a:p>
            <a:pPr>
              <a:lnSpc>
                <a:spcPts val="3565"/>
              </a:lnSpc>
            </a:pPr>
            <a:endParaRPr lang="en-CA" sz="3095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20800" y="2120900"/>
            <a:ext cx="9979399" cy="8720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365"/>
              </a:lnSpc>
            </a:pPr>
            <a:r>
              <a:rPr lang="en-CA" sz="3095">
                <a:solidFill>
                  <a:srgbClr val="FFFFFF"/>
                </a:solidFill>
                <a:latin typeface="Corbel"/>
                <a:cs typeface="Corbel"/>
              </a:rPr>
              <a:t>bisnis seperti Churn Analysis, dan Risk Management biasanya</a:t>
            </a:r>
          </a:p>
          <a:p>
            <a:pPr>
              <a:lnSpc>
                <a:spcPts val="3365"/>
              </a:lnSpc>
            </a:pPr>
            <a:endParaRPr lang="en-CA" sz="3095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20800" y="2552700"/>
            <a:ext cx="10871200" cy="571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5"/>
              </a:lnSpc>
            </a:pPr>
            <a:r>
              <a:rPr lang="en-CA" sz="3098">
                <a:solidFill>
                  <a:srgbClr val="FFFFFF"/>
                </a:solidFill>
                <a:latin typeface="Corbel"/>
                <a:cs typeface="Corbel"/>
              </a:rPr>
              <a:t>melibatkan metode Classification.</a:t>
            </a:r>
          </a:p>
          <a:p>
            <a:pPr>
              <a:lnSpc>
                <a:spcPts val="3405"/>
              </a:lnSpc>
            </a:pPr>
            <a:endParaRPr lang="en-CA" sz="30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20800" y="3695700"/>
            <a:ext cx="10871200" cy="1041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3095">
                <a:solidFill>
                  <a:srgbClr val="FFFFFF"/>
                </a:solidFill>
                <a:latin typeface="Corbel"/>
                <a:cs typeface="Corbel"/>
              </a:rPr>
              <a:t>Classification adalah tindakan untuk memberikan kelompok</a:t>
            </a:r>
            <a:br>
              <a:rPr lang="en-CA" sz="3095">
                <a:solidFill>
                  <a:srgbClr val="000000"/>
                </a:solidFill>
                <a:latin typeface="Times New Roman"/>
              </a:rPr>
            </a:br>
            <a:r>
              <a:rPr lang="en-CA" sz="3095">
                <a:solidFill>
                  <a:srgbClr val="FFFFFF"/>
                </a:solidFill>
                <a:latin typeface="Corbel"/>
                <a:cs typeface="Corbel"/>
              </a:rPr>
              <a:t>pada setiap keadaan.</a:t>
            </a:r>
          </a:p>
          <a:p>
            <a:pPr>
              <a:lnSpc>
                <a:spcPts val="3400"/>
              </a:lnSpc>
            </a:pPr>
            <a:endParaRPr lang="en-CA" sz="3095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35100" y="5016500"/>
            <a:ext cx="10756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• Setiap keadaan berisi sekelompok atribut, salah satunya adalah class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3700" y="53594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85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attribute. Metode ini butuh untuk menemukan sebuah model yang dapat</a:t>
            </a:r>
          </a:p>
          <a:p>
            <a:pPr>
              <a:lnSpc>
                <a:spcPts val="2685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63700" y="57023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8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menjelaskan class attribute itu sebagai fungsi dari input attribute.</a:t>
            </a:r>
          </a:p>
          <a:p>
            <a:pPr>
              <a:lnSpc>
                <a:spcPts val="258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5664200" y="355600"/>
            <a:ext cx="65278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Time Series Analysis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63700" y="31877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63700" y="41275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0" y="50673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c.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2095500" y="355600"/>
            <a:ext cx="10096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Time Series Analysis - Komponen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1422400"/>
            <a:ext cx="10985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98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185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63700" y="1714500"/>
            <a:ext cx="10528300" cy="1143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3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1.</a:t>
            </a:r>
            <a:br>
              <a:rPr lang="en-CA" sz="1704">
                <a:solidFill>
                  <a:srgbClr val="000000"/>
                </a:solidFill>
                <a:latin typeface="Times New Roman"/>
              </a:rPr>
            </a:b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2.</a:t>
            </a:r>
            <a:br>
              <a:rPr lang="en-CA" sz="1704">
                <a:solidFill>
                  <a:srgbClr val="000000"/>
                </a:solidFill>
                <a:latin typeface="Times New Roman"/>
              </a:rPr>
            </a:b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3.</a:t>
            </a:r>
            <a:br>
              <a:rPr lang="en-CA" sz="1704">
                <a:solidFill>
                  <a:srgbClr val="000000"/>
                </a:solidFill>
                <a:latin typeface="Times New Roman"/>
              </a:rPr>
            </a:b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4.</a:t>
            </a:r>
          </a:p>
          <a:p>
            <a:pPr>
              <a:lnSpc>
                <a:spcPts val="213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2870200"/>
            <a:ext cx="10985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98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185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3700" y="3403600"/>
            <a:ext cx="10528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63700" y="3670300"/>
            <a:ext cx="10528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6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1955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3700" y="3949700"/>
            <a:ext cx="10528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c.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6500" y="4305300"/>
            <a:ext cx="109855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98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185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63700" y="4838700"/>
            <a:ext cx="10528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63700" y="5118100"/>
            <a:ext cx="10528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63700" y="5384800"/>
            <a:ext cx="105283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c.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2"/>
          <p:cNvSpPr txBox="1"/>
          <p:nvPr/>
        </p:nvSpPr>
        <p:spPr>
          <a:xfrm>
            <a:off x="1968500" y="355600"/>
            <a:ext cx="102235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Time Series Analysis - Komponen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1460500"/>
            <a:ext cx="10985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840"/>
              </a:lnSpc>
            </a:pPr>
            <a:endParaRPr lang="en-CA" sz="161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63700" y="2311400"/>
            <a:ext cx="105283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2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0" y="2565400"/>
            <a:ext cx="105283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2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120900" y="3276600"/>
            <a:ext cx="100711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FFFFFF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20900" y="3505200"/>
            <a:ext cx="100711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FFFFFF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120900" y="3721100"/>
            <a:ext cx="100711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2">
                <a:solidFill>
                  <a:srgbClr val="FFFFFF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380"/>
              </a:lnSpc>
            </a:pPr>
            <a:endParaRPr lang="en-CA" sz="12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20900" y="3949700"/>
            <a:ext cx="100711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0"/>
              </a:lnSpc>
            </a:pPr>
            <a:r>
              <a:rPr lang="en-CA" sz="1200">
                <a:solidFill>
                  <a:srgbClr val="FFFFFF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06500" y="4241800"/>
            <a:ext cx="10985500" cy="304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40"/>
              </a:lnSpc>
            </a:pPr>
            <a:r>
              <a:rPr lang="en-CA" sz="16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840"/>
              </a:lnSpc>
            </a:pPr>
            <a:endParaRPr lang="en-CA" sz="161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63700" y="4775200"/>
            <a:ext cx="105283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2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1610"/>
              </a:lnSpc>
            </a:pPr>
            <a:endParaRPr lang="en-CA" sz="139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663700" y="5041900"/>
            <a:ext cx="10528300" cy="2413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10"/>
              </a:lnSpc>
            </a:pPr>
            <a:r>
              <a:rPr lang="en-CA" sz="1394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1610"/>
              </a:lnSpc>
            </a:pPr>
            <a:endParaRPr lang="en-CA" sz="139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7721600" y="355600"/>
            <a:ext cx="44704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Text Analysis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63700" y="18923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63700" y="26162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0" y="30099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c.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3700" y="34036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d.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63700" y="37846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e.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3700" y="41783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f.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63700" y="45720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g.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63700" y="49657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h.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721600" y="355600"/>
            <a:ext cx="44704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Text Analysis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14351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27178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1600" y="355600"/>
            <a:ext cx="44704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Text Analysis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206500" y="1828800"/>
            <a:ext cx="10985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4152900"/>
            <a:ext cx="10985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2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5105400"/>
            <a:ext cx="10985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1994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extBox 2"/>
          <p:cNvSpPr txBox="1"/>
          <p:nvPr/>
        </p:nvSpPr>
        <p:spPr>
          <a:xfrm>
            <a:off x="4889500" y="266700"/>
            <a:ext cx="73025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2" b="1">
                <a:solidFill>
                  <a:srgbClr val="323232"/>
                </a:solidFill>
                <a:latin typeface="Corbel Bold"/>
                <a:cs typeface="Corbel Bold"/>
              </a:rPr>
              <a:t>Analisis Realtime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244600"/>
            <a:ext cx="3810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en-CA" sz="4391">
                <a:solidFill>
                  <a:srgbClr val="F4F4F4"/>
                </a:solidFill>
                <a:latin typeface="Corbel"/>
                <a:cs typeface="Corbel"/>
              </a:rPr>
              <a:t>Advanced</a:t>
            </a:r>
          </a:p>
          <a:p>
            <a:pPr>
              <a:lnSpc>
                <a:spcPts val="5060"/>
              </a:lnSpc>
            </a:pPr>
            <a:endParaRPr lang="en-CA" sz="4391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27100" y="1879600"/>
            <a:ext cx="3810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CA" sz="4391">
                <a:solidFill>
                  <a:srgbClr val="F4F4F4"/>
                </a:solidFill>
                <a:latin typeface="Corbel"/>
                <a:cs typeface="Corbel"/>
              </a:rPr>
              <a:t>Data Analysis</a:t>
            </a:r>
          </a:p>
          <a:p>
            <a:pPr>
              <a:lnSpc>
                <a:spcPts val="4690"/>
              </a:lnSpc>
            </a:pPr>
            <a:endParaRPr lang="en-CA" sz="4391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2476500"/>
            <a:ext cx="38100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CA" sz="4394">
                <a:solidFill>
                  <a:srgbClr val="F4F4F4"/>
                </a:solidFill>
                <a:latin typeface="Corbel"/>
                <a:cs typeface="Corbel"/>
              </a:rPr>
              <a:t>Methods</a:t>
            </a:r>
          </a:p>
          <a:p>
            <a:pPr>
              <a:lnSpc>
                <a:spcPts val="4750"/>
              </a:lnSpc>
            </a:pPr>
            <a:endParaRPr lang="en-CA" sz="439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6438900"/>
            <a:ext cx="38100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F4F4F4"/>
                </a:solidFill>
                <a:latin typeface="Corbel"/>
                <a:cs typeface="Corbel"/>
              </a:rPr>
              <a:t>10/14/2021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38700" y="660400"/>
            <a:ext cx="72390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228600" algn="l"/>
              </a:tabLst>
            </a:pPr>
            <a:r>
              <a:rPr lang="en-CA" sz="1992">
                <a:solidFill>
                  <a:srgbClr val="CF8A03"/>
                </a:solidFill>
                <a:latin typeface="Arial"/>
                <a:cs typeface="Arial"/>
              </a:rPr>
              <a:t>•</a:t>
            </a:r>
            <a:r>
              <a:rPr lang="en-CA" sz="1992">
                <a:solidFill>
                  <a:srgbClr val="323232"/>
                </a:solidFill>
                <a:latin typeface="Corbel"/>
                <a:cs typeface="Corbel"/>
              </a:rPr>
              <a:t>	Data yang dikumpulkan secara real time maka informasi dapat</a:t>
            </a:r>
          </a:p>
          <a:p>
            <a:pPr>
              <a:lnSpc>
                <a:spcPts val="230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067300" y="952500"/>
            <a:ext cx="7010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992">
                <a:solidFill>
                  <a:srgbClr val="323232"/>
                </a:solidFill>
                <a:latin typeface="Corbel"/>
                <a:cs typeface="Corbel"/>
              </a:rPr>
              <a:t>diproses atau dimodelkan tidak seperti sebelumnya, hasilnya</a:t>
            </a:r>
          </a:p>
          <a:p>
            <a:pPr>
              <a:lnSpc>
                <a:spcPts val="213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67300" y="1231900"/>
            <a:ext cx="7010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992">
                <a:solidFill>
                  <a:srgbClr val="323232"/>
                </a:solidFill>
                <a:latin typeface="Corbel"/>
                <a:cs typeface="Corbel"/>
              </a:rPr>
              <a:t>dapat muncul segera setelah informasi masuk ke aliran data.</a:t>
            </a:r>
          </a:p>
          <a:p>
            <a:pPr>
              <a:lnSpc>
                <a:spcPts val="216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38700" y="1612900"/>
            <a:ext cx="72390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228600" algn="l"/>
              </a:tabLst>
            </a:pPr>
            <a:r>
              <a:rPr lang="en-CA" sz="1994">
                <a:solidFill>
                  <a:srgbClr val="CF8A03"/>
                </a:solidFill>
                <a:latin typeface="Arial"/>
                <a:cs typeface="Arial"/>
              </a:rPr>
              <a:t>•</a:t>
            </a:r>
            <a:r>
              <a:rPr lang="en-CA" sz="1994">
                <a:solidFill>
                  <a:srgbClr val="323232"/>
                </a:solidFill>
                <a:latin typeface="Corbel"/>
                <a:cs typeface="Corbel"/>
              </a:rPr>
              <a:t>	Membutuhakn sejumlah perangkat yang terhubung di </a:t>
            </a:r>
            <a:r>
              <a:rPr lang="en-CA" sz="1994">
                <a:solidFill>
                  <a:srgbClr val="323232"/>
                </a:solidFill>
                <a:latin typeface="Corbel Italic"/>
                <a:cs typeface="Corbel Italic"/>
              </a:rPr>
              <a:t>intelligent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067300" y="1905000"/>
            <a:ext cx="7010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992">
                <a:solidFill>
                  <a:srgbClr val="323232"/>
                </a:solidFill>
                <a:latin typeface="Corbel Italic"/>
                <a:cs typeface="Corbel Italic"/>
              </a:rPr>
              <a:t>edge</a:t>
            </a:r>
          </a:p>
          <a:p>
            <a:pPr>
              <a:lnSpc>
                <a:spcPts val="213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838700" y="2286000"/>
            <a:ext cx="72390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  <a:tabLst>
                <a:tab pos="228600" algn="l"/>
              </a:tabLst>
            </a:pPr>
            <a:r>
              <a:rPr lang="en-CA" sz="1994">
                <a:solidFill>
                  <a:srgbClr val="CF8A03"/>
                </a:solidFill>
                <a:latin typeface="Arial"/>
                <a:cs typeface="Arial"/>
              </a:rPr>
              <a:t>•</a:t>
            </a:r>
            <a:r>
              <a:rPr lang="en-CA" sz="1994">
                <a:solidFill>
                  <a:srgbClr val="323232"/>
                </a:solidFill>
                <a:latin typeface="Corbel"/>
                <a:cs typeface="Corbel"/>
              </a:rPr>
              <a:t>	Dapat diaplikasikan pada beberapa industry  mulai dari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067300" y="2578100"/>
            <a:ext cx="7010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992">
                <a:solidFill>
                  <a:srgbClr val="323232"/>
                </a:solidFill>
                <a:latin typeface="Corbel"/>
                <a:cs typeface="Corbel"/>
              </a:rPr>
              <a:t>transportasi, Kesehatan maupun Perbankan.</a:t>
            </a:r>
          </a:p>
          <a:p>
            <a:pPr>
              <a:lnSpc>
                <a:spcPts val="2135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838700" y="2971800"/>
            <a:ext cx="72390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CA" sz="2004" b="1">
                <a:solidFill>
                  <a:srgbClr val="323232"/>
                </a:solidFill>
                <a:latin typeface="Corbel Bold"/>
                <a:cs typeface="Corbel Bold"/>
              </a:rPr>
              <a:t>Analisis Prediktif</a:t>
            </a:r>
          </a:p>
          <a:p>
            <a:pPr>
              <a:lnSpc>
                <a:spcPts val="230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838700" y="3378200"/>
            <a:ext cx="72390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28600" algn="l"/>
              </a:tabLst>
            </a:pPr>
            <a:r>
              <a:rPr lang="en-CA" sz="1992">
                <a:solidFill>
                  <a:srgbClr val="CF8A03"/>
                </a:solidFill>
                <a:latin typeface="Arial"/>
                <a:cs typeface="Arial"/>
              </a:rPr>
              <a:t>•</a:t>
            </a:r>
            <a:r>
              <a:rPr lang="en-CA" sz="1992">
                <a:solidFill>
                  <a:srgbClr val="323232"/>
                </a:solidFill>
                <a:latin typeface="Corbel"/>
                <a:cs typeface="Corbel"/>
              </a:rPr>
              <a:t> Bisnis mendapatkan kemampuan untuk memahami</a:t>
            </a:r>
            <a:br>
              <a:rPr lang="en-CA" sz="1994">
                <a:solidFill>
                  <a:srgbClr val="000000"/>
                </a:solidFill>
                <a:latin typeface="Times New Roman"/>
              </a:rPr>
            </a:br>
            <a:r>
              <a:rPr lang="en-CA" sz="1994">
                <a:solidFill>
                  <a:srgbClr val="323232"/>
                </a:solidFill>
                <a:latin typeface="Corbel"/>
                <a:cs typeface="Corbel"/>
              </a:rPr>
              <a:t>	kemungkinan hasil di masa depan dan mengoptimalkan hasil</a:t>
            </a:r>
          </a:p>
          <a:p>
            <a:pPr>
              <a:lnSpc>
                <a:spcPts val="216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067300" y="3924300"/>
            <a:ext cx="7010400" cy="406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992">
                <a:solidFill>
                  <a:srgbClr val="323232"/>
                </a:solidFill>
                <a:latin typeface="Corbel"/>
                <a:cs typeface="Corbel"/>
              </a:rPr>
              <a:t>tersebut untuk mencapai tujuan usaha perusahaan.</a:t>
            </a:r>
          </a:p>
          <a:p>
            <a:pPr>
              <a:lnSpc>
                <a:spcPts val="216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38700" y="4330700"/>
            <a:ext cx="72390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28600" algn="l"/>
              </a:tabLst>
            </a:pPr>
            <a:r>
              <a:rPr lang="en-CA" sz="1994">
                <a:solidFill>
                  <a:srgbClr val="CF8A03"/>
                </a:solidFill>
                <a:latin typeface="Arial"/>
                <a:cs typeface="Arial"/>
              </a:rPr>
              <a:t>•</a:t>
            </a:r>
            <a:r>
              <a:rPr lang="en-CA" sz="1994">
                <a:solidFill>
                  <a:srgbClr val="323232"/>
                </a:solidFill>
                <a:latin typeface="Corbel"/>
                <a:cs typeface="Corbel"/>
              </a:rPr>
              <a:t> Membutuhkan infrastruktur khusus yang mampu menangani</a:t>
            </a:r>
            <a:br>
              <a:rPr lang="en-CA" sz="1992">
                <a:solidFill>
                  <a:srgbClr val="000000"/>
                </a:solidFill>
                <a:latin typeface="Times New Roman"/>
              </a:rPr>
            </a:br>
            <a:r>
              <a:rPr lang="en-CA" sz="1992">
                <a:solidFill>
                  <a:srgbClr val="323232"/>
                </a:solidFill>
                <a:latin typeface="Corbel"/>
                <a:cs typeface="Corbel"/>
              </a:rPr>
              <a:t>	berbagai beban kerja analitik.</a:t>
            </a:r>
          </a:p>
          <a:p>
            <a:pPr>
              <a:lnSpc>
                <a:spcPts val="2165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38700" y="5003800"/>
            <a:ext cx="72390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  <a:tabLst>
                <a:tab pos="228600" algn="l"/>
              </a:tabLst>
            </a:pPr>
            <a:r>
              <a:rPr lang="en-CA" sz="1994">
                <a:solidFill>
                  <a:srgbClr val="CF8A03"/>
                </a:solidFill>
                <a:latin typeface="Arial"/>
                <a:cs typeface="Arial"/>
              </a:rPr>
              <a:t>•</a:t>
            </a:r>
            <a:r>
              <a:rPr lang="en-CA" sz="1994">
                <a:solidFill>
                  <a:srgbClr val="323232"/>
                </a:solidFill>
                <a:latin typeface="Corbel"/>
                <a:cs typeface="Corbel"/>
              </a:rPr>
              <a:t> Fleksibilitas untuk  mencapai kesuksesan dalam analitik prediktif</a:t>
            </a:r>
            <a:br>
              <a:rPr lang="en-CA" sz="1992">
                <a:solidFill>
                  <a:srgbClr val="000000"/>
                </a:solidFill>
                <a:latin typeface="Times New Roman"/>
              </a:rPr>
            </a:br>
            <a:r>
              <a:rPr lang="en-CA" sz="1992">
                <a:solidFill>
                  <a:srgbClr val="323232"/>
                </a:solidFill>
                <a:latin typeface="Corbel"/>
                <a:cs typeface="Corbel"/>
              </a:rPr>
              <a:t>	memerlukan infrastruktur data yang cukup dapat beradaptasi</a:t>
            </a:r>
          </a:p>
          <a:p>
            <a:pPr>
              <a:lnSpc>
                <a:spcPts val="2160"/>
              </a:lnSpc>
            </a:pPr>
            <a:endParaRPr lang="en-CA" sz="1992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067300" y="5562600"/>
            <a:ext cx="70104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992">
                <a:solidFill>
                  <a:srgbClr val="323232"/>
                </a:solidFill>
                <a:latin typeface="Corbel"/>
                <a:cs typeface="Corbel"/>
              </a:rPr>
              <a:t>untuk mengaktifkan platform yaang sesuai  seperti  </a:t>
            </a:r>
            <a:r>
              <a:rPr lang="en-CA" sz="1992">
                <a:solidFill>
                  <a:srgbClr val="323232"/>
                </a:solidFill>
                <a:latin typeface="Corbel Italic"/>
                <a:cs typeface="Corbel Italic"/>
              </a:rPr>
              <a:t>SAP HANA</a:t>
            </a:r>
            <a:br>
              <a:rPr lang="en-CA" sz="1994">
                <a:solidFill>
                  <a:srgbClr val="000000"/>
                </a:solidFill>
                <a:latin typeface="Times New Roman"/>
              </a:rPr>
            </a:br>
            <a:r>
              <a:rPr lang="en-CA" sz="1994">
                <a:solidFill>
                  <a:srgbClr val="323232"/>
                </a:solidFill>
                <a:latin typeface="Corbel"/>
                <a:cs typeface="Corbel"/>
              </a:rPr>
              <a:t>atau</a:t>
            </a:r>
            <a:r>
              <a:rPr lang="en-CA" sz="1994">
                <a:solidFill>
                  <a:srgbClr val="323232"/>
                </a:solidFill>
                <a:latin typeface="Corbel Italic"/>
                <a:cs typeface="Corbel Italic"/>
              </a:rPr>
              <a:t> Oracle Analytics Cloud.</a:t>
            </a:r>
          </a:p>
          <a:p>
            <a:pPr>
              <a:lnSpc>
                <a:spcPts val="2160"/>
              </a:lnSpc>
            </a:pPr>
            <a:endParaRPr lang="en-CA" sz="1994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384800" y="6438900"/>
            <a:ext cx="6692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803900" algn="l"/>
              </a:tabLst>
            </a:pPr>
            <a:r>
              <a:rPr lang="en-CA" sz="1200">
                <a:solidFill>
                  <a:srgbClr val="455F51"/>
                </a:solidFill>
                <a:latin typeface="Corbel"/>
                <a:cs typeface="Corbel"/>
              </a:rPr>
              <a:t>Agustri @2020	3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3429000" y="127000"/>
            <a:ext cx="87630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80"/>
              </a:lnSpc>
            </a:pPr>
            <a:r>
              <a:rPr lang="en-CA" sz="4898">
                <a:solidFill>
                  <a:srgbClr val="FFFFFF"/>
                </a:solidFill>
                <a:latin typeface="Calibri"/>
                <a:cs typeface="Calibri"/>
              </a:rPr>
              <a:t>Text Analysis - Entity Extraction</a:t>
            </a:r>
          </a:p>
          <a:p>
            <a:pPr>
              <a:lnSpc>
                <a:spcPts val="5080"/>
              </a:lnSpc>
            </a:pPr>
            <a:endParaRPr lang="en-CA" sz="4898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074400" y="774700"/>
            <a:ext cx="1117600" cy="914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345"/>
              </a:lnSpc>
            </a:pPr>
            <a:r>
              <a:rPr lang="en-CA" sz="4898">
                <a:solidFill>
                  <a:srgbClr val="FFFFFF"/>
                </a:solidFill>
                <a:latin typeface="Calibri"/>
                <a:cs typeface="Calibri"/>
              </a:rPr>
              <a:t>-</a:t>
            </a:r>
          </a:p>
          <a:p>
            <a:pPr>
              <a:lnSpc>
                <a:spcPts val="5345"/>
              </a:lnSpc>
            </a:pPr>
            <a:endParaRPr lang="en-CA" sz="4898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06500" y="1447800"/>
            <a:ext cx="109855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20"/>
              </a:lnSpc>
            </a:pPr>
            <a:r>
              <a:rPr lang="en-CA" sz="22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02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0" y="1943100"/>
            <a:ext cx="10528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95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2185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3700" y="2209800"/>
            <a:ext cx="10528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80"/>
              </a:lnSpc>
            </a:pPr>
            <a:r>
              <a:rPr lang="en-CA" sz="1898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2080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63700" y="2476500"/>
            <a:ext cx="10528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95">
                <a:solidFill>
                  <a:srgbClr val="FFFFFF"/>
                </a:solidFill>
                <a:latin typeface="Corbel"/>
                <a:cs typeface="Corbel"/>
              </a:rPr>
              <a:t>c.</a:t>
            </a:r>
          </a:p>
          <a:p>
            <a:pPr>
              <a:lnSpc>
                <a:spcPts val="2100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663700" y="2743200"/>
            <a:ext cx="10528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98">
                <a:solidFill>
                  <a:srgbClr val="FFFFFF"/>
                </a:solidFill>
                <a:latin typeface="Corbel"/>
                <a:cs typeface="Corbel"/>
              </a:rPr>
              <a:t>d.</a:t>
            </a:r>
          </a:p>
          <a:p>
            <a:pPr>
              <a:lnSpc>
                <a:spcPts val="2100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63700" y="3009900"/>
            <a:ext cx="10528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CA" sz="1895">
                <a:solidFill>
                  <a:srgbClr val="FFFFFF"/>
                </a:solidFill>
                <a:latin typeface="Corbel"/>
                <a:cs typeface="Corbel"/>
              </a:rPr>
              <a:t>e.</a:t>
            </a:r>
          </a:p>
          <a:p>
            <a:pPr>
              <a:lnSpc>
                <a:spcPts val="2100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63700" y="3289300"/>
            <a:ext cx="10528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75"/>
              </a:lnSpc>
            </a:pPr>
            <a:r>
              <a:rPr lang="en-CA" sz="1895">
                <a:solidFill>
                  <a:srgbClr val="FFFFFF"/>
                </a:solidFill>
                <a:latin typeface="Corbel"/>
                <a:cs typeface="Corbel"/>
              </a:rPr>
              <a:t>f.</a:t>
            </a:r>
          </a:p>
          <a:p>
            <a:pPr>
              <a:lnSpc>
                <a:spcPts val="1975"/>
              </a:lnSpc>
            </a:pPr>
            <a:endParaRPr lang="en-CA" sz="1895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663700" y="3530600"/>
            <a:ext cx="10528300" cy="3429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85"/>
              </a:lnSpc>
            </a:pPr>
            <a:r>
              <a:rPr lang="en-CA" sz="1898">
                <a:solidFill>
                  <a:srgbClr val="FFFFFF"/>
                </a:solidFill>
                <a:latin typeface="Corbel"/>
                <a:cs typeface="Corbel"/>
              </a:rPr>
              <a:t>g.</a:t>
            </a:r>
          </a:p>
          <a:p>
            <a:pPr>
              <a:lnSpc>
                <a:spcPts val="2185"/>
              </a:lnSpc>
            </a:pPr>
            <a:endParaRPr lang="en-CA" sz="1898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06500" y="3860800"/>
            <a:ext cx="109855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06500" y="4686300"/>
            <a:ext cx="109855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7721600" y="355600"/>
            <a:ext cx="44704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Text Analysis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206500" y="1435100"/>
            <a:ext cx="10985500" cy="279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25"/>
              </a:lnSpc>
            </a:pPr>
            <a:r>
              <a:rPr lang="en-CA" sz="1514">
                <a:solidFill>
                  <a:srgbClr val="FFFFFF"/>
                </a:solidFill>
                <a:latin typeface="Calibri"/>
                <a:cs typeface="Calibri"/>
              </a:rPr>
              <a:t>Tahapan ekstraksi</a:t>
            </a:r>
          </a:p>
          <a:p>
            <a:pPr>
              <a:lnSpc>
                <a:spcPts val="1725"/>
              </a:lnSpc>
            </a:pPr>
            <a:endParaRPr lang="en-CA" sz="151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714500" y="1689100"/>
            <a:ext cx="10477500" cy="22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95"/>
              </a:lnSpc>
            </a:pPr>
            <a:r>
              <a:rPr lang="en-CA" sz="1296">
                <a:solidFill>
                  <a:srgbClr val="FFFFFF"/>
                </a:solidFill>
                <a:latin typeface="Corbel"/>
                <a:cs typeface="Corbel"/>
              </a:rPr>
              <a:t>1.</a:t>
            </a:r>
          </a:p>
          <a:p>
            <a:pPr>
              <a:lnSpc>
                <a:spcPts val="1495"/>
              </a:lnSpc>
            </a:pPr>
            <a:endParaRPr lang="en-CA" sz="1296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714500" y="1892300"/>
            <a:ext cx="10477500" cy="158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lang="en-CA" sz="1296">
                <a:solidFill>
                  <a:srgbClr val="FFFFFF"/>
                </a:solidFill>
                <a:latin typeface="Corbel"/>
                <a:cs typeface="Corbel"/>
              </a:rPr>
              <a:t>2.</a:t>
            </a:r>
            <a:br>
              <a:rPr lang="en-CA" sz="1296">
                <a:solidFill>
                  <a:srgbClr val="000000"/>
                </a:solidFill>
                <a:latin typeface="Times New Roman"/>
              </a:rPr>
            </a:br>
            <a:r>
              <a:rPr lang="en-CA" sz="1296">
                <a:solidFill>
                  <a:srgbClr val="FFFFFF"/>
                </a:solidFill>
                <a:latin typeface="Corbel"/>
                <a:cs typeface="Corbel"/>
              </a:rPr>
              <a:t>3.</a:t>
            </a:r>
            <a:br>
              <a:rPr lang="en-CA" sz="1296">
                <a:solidFill>
                  <a:srgbClr val="000000"/>
                </a:solidFill>
                <a:latin typeface="Times New Roman"/>
              </a:rPr>
            </a:br>
            <a:r>
              <a:rPr lang="en-CA" sz="1296">
                <a:solidFill>
                  <a:srgbClr val="FFFFFF"/>
                </a:solidFill>
                <a:latin typeface="Corbel"/>
                <a:cs typeface="Corbel"/>
              </a:rPr>
              <a:t>4.</a:t>
            </a:r>
            <a:br>
              <a:rPr lang="en-CA" sz="1296">
                <a:solidFill>
                  <a:srgbClr val="000000"/>
                </a:solidFill>
                <a:latin typeface="Times New Roman"/>
              </a:rPr>
            </a:br>
            <a:r>
              <a:rPr lang="en-CA" sz="1296">
                <a:solidFill>
                  <a:srgbClr val="FFFFFF"/>
                </a:solidFill>
                <a:latin typeface="Corbel"/>
                <a:cs typeface="Corbel"/>
              </a:rPr>
              <a:t>5.</a:t>
            </a:r>
            <a:br>
              <a:rPr lang="en-CA" sz="1296">
                <a:solidFill>
                  <a:srgbClr val="000000"/>
                </a:solidFill>
                <a:latin typeface="Times New Roman"/>
              </a:rPr>
            </a:br>
            <a:r>
              <a:rPr lang="en-CA" sz="1296">
                <a:solidFill>
                  <a:srgbClr val="FFFFFF"/>
                </a:solidFill>
                <a:latin typeface="Corbel"/>
                <a:cs typeface="Corbel"/>
              </a:rPr>
              <a:t>6.</a:t>
            </a:r>
            <a:br>
              <a:rPr lang="en-CA" sz="1296">
                <a:solidFill>
                  <a:srgbClr val="000000"/>
                </a:solidFill>
                <a:latin typeface="Times New Roman"/>
              </a:rPr>
            </a:br>
            <a:r>
              <a:rPr lang="en-CA" sz="1296">
                <a:solidFill>
                  <a:srgbClr val="FFFFFF"/>
                </a:solidFill>
                <a:latin typeface="Corbel"/>
                <a:cs typeface="Corbel"/>
              </a:rPr>
              <a:t>7.</a:t>
            </a:r>
            <a:br>
              <a:rPr lang="en-CA" sz="1296">
                <a:solidFill>
                  <a:srgbClr val="000000"/>
                </a:solidFill>
                <a:latin typeface="Times New Roman"/>
              </a:rPr>
            </a:br>
            <a:r>
              <a:rPr lang="en-CA" sz="1296">
                <a:solidFill>
                  <a:srgbClr val="FFFFFF"/>
                </a:solidFill>
                <a:latin typeface="Corbel"/>
                <a:cs typeface="Corbel"/>
              </a:rPr>
              <a:t>8.</a:t>
            </a:r>
          </a:p>
          <a:p>
            <a:pPr>
              <a:lnSpc>
                <a:spcPts val="1750"/>
              </a:lnSpc>
            </a:pPr>
            <a:endParaRPr lang="en-CA" sz="1296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206500" y="14351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63700" y="22733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63700" y="29972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06500" y="34417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663700" y="42799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206500" y="13970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63700" y="30988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63700" y="34544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0" y="38100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c.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42164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1206500" y="14351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63700" y="18923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a.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63700" y="26162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0">
                <a:solidFill>
                  <a:srgbClr val="FFFFFF"/>
                </a:solidFill>
                <a:latin typeface="Corbel"/>
                <a:cs typeface="Corbel"/>
              </a:rPr>
              <a:t>b.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663700" y="3327400"/>
            <a:ext cx="1052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402">
                <a:solidFill>
                  <a:srgbClr val="FFFFFF"/>
                </a:solidFill>
                <a:latin typeface="Corbel"/>
                <a:cs typeface="Corbel"/>
              </a:rPr>
              <a:t>c.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6500" y="4114800"/>
            <a:ext cx="10985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2" name="TextBox 2"/>
          <p:cNvSpPr txBox="1"/>
          <p:nvPr/>
        </p:nvSpPr>
        <p:spPr>
          <a:xfrm>
            <a:off x="4940300" y="584200"/>
            <a:ext cx="7251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16" b="1">
                <a:solidFill>
                  <a:srgbClr val="323232"/>
                </a:solidFill>
                <a:latin typeface="Corbel Bold"/>
                <a:cs typeface="Corbel Bold"/>
              </a:rPr>
              <a:t>Augmented  Analisis</a:t>
            </a:r>
          </a:p>
          <a:p>
            <a:pPr>
              <a:lnSpc>
                <a:spcPts val="1955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940300" y="889000"/>
            <a:ext cx="114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4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40300" y="2222500"/>
            <a:ext cx="114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4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7100" y="2527300"/>
            <a:ext cx="4127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CA" sz="4394">
                <a:solidFill>
                  <a:srgbClr val="F4F4F4"/>
                </a:solidFill>
                <a:latin typeface="Corbel"/>
                <a:cs typeface="Corbel"/>
              </a:rPr>
              <a:t>Advanced</a:t>
            </a:r>
          </a:p>
          <a:p>
            <a:pPr>
              <a:lnSpc>
                <a:spcPts val="4270"/>
              </a:lnSpc>
            </a:pPr>
            <a:endParaRPr lang="en-CA" sz="439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3086100"/>
            <a:ext cx="4127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CA" sz="4394">
                <a:solidFill>
                  <a:srgbClr val="F4F4F4"/>
                </a:solidFill>
                <a:latin typeface="Corbel"/>
                <a:cs typeface="Corbel"/>
              </a:rPr>
              <a:t>Data Analysis</a:t>
            </a:r>
          </a:p>
          <a:p>
            <a:pPr>
              <a:lnSpc>
                <a:spcPts val="4755"/>
              </a:lnSpc>
            </a:pPr>
            <a:endParaRPr lang="en-CA" sz="439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7100" y="3683000"/>
            <a:ext cx="4127500" cy="927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CA" sz="4394">
                <a:solidFill>
                  <a:srgbClr val="F4F4F4"/>
                </a:solidFill>
                <a:latin typeface="Corbel"/>
                <a:cs typeface="Corbel"/>
              </a:rPr>
              <a:t>Methods</a:t>
            </a:r>
          </a:p>
          <a:p>
            <a:pPr>
              <a:lnSpc>
                <a:spcPts val="4755"/>
              </a:lnSpc>
            </a:pPr>
            <a:endParaRPr lang="en-CA" sz="439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40300" y="4356100"/>
            <a:ext cx="1143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4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27100" y="6438900"/>
            <a:ext cx="41275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200">
                <a:solidFill>
                  <a:srgbClr val="F4F4F4"/>
                </a:solidFill>
                <a:latin typeface="Corbel"/>
                <a:cs typeface="Corbel"/>
              </a:rPr>
              <a:t>10/13/2021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168900" y="889000"/>
            <a:ext cx="6908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Neural networks dan machine learning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97500" y="1181100"/>
            <a:ext cx="6680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79400" algn="l"/>
              </a:tabLst>
            </a:pPr>
            <a:r>
              <a:rPr lang="en-CA" sz="1704">
                <a:solidFill>
                  <a:srgbClr val="000000"/>
                </a:solidFill>
                <a:latin typeface="Corbel"/>
                <a:cs typeface="Corbel"/>
              </a:rPr>
              <a:t>a.</a:t>
            </a: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 Mampu merevolusi kemampuan komputer untuk membuat</a:t>
            </a:r>
            <a:br>
              <a:rPr lang="en-CA" sz="1706">
                <a:solidFill>
                  <a:srgbClr val="000000"/>
                </a:solidFill>
                <a:latin typeface="Times New Roman"/>
              </a:rPr>
            </a:br>
            <a:r>
              <a:rPr lang="en-CA" sz="1706">
                <a:solidFill>
                  <a:srgbClr val="323232"/>
                </a:solidFill>
                <a:latin typeface="Corbel"/>
                <a:cs typeface="Corbel"/>
              </a:rPr>
              <a:t>	kesimpulan dan memahami berbagai data tidak terstruktur.</a:t>
            </a:r>
          </a:p>
          <a:p>
            <a:pPr>
              <a:lnSpc>
                <a:spcPts val="1440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97500" y="1562100"/>
            <a:ext cx="6680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4">
                <a:solidFill>
                  <a:srgbClr val="000000"/>
                </a:solidFill>
                <a:latin typeface="Corbel"/>
                <a:cs typeface="Corbel"/>
              </a:rPr>
              <a:t>b.</a:t>
            </a: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 Menambah profil dan kualitas data, harmonisasi, pemodelan,</a:t>
            </a:r>
          </a:p>
          <a:p>
            <a:pPr>
              <a:lnSpc>
                <a:spcPts val="192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76900" y="1790700"/>
            <a:ext cx="6400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manipulasi, pengayaan, pengembangan dan katalogisasi</a:t>
            </a:r>
          </a:p>
          <a:p>
            <a:pPr>
              <a:lnSpc>
                <a:spcPts val="141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76900" y="1968500"/>
            <a:ext cx="6400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706">
                <a:solidFill>
                  <a:srgbClr val="323232"/>
                </a:solidFill>
                <a:latin typeface="Corbel"/>
                <a:cs typeface="Corbel"/>
              </a:rPr>
              <a:t>metadata.</a:t>
            </a:r>
          </a:p>
          <a:p>
            <a:pPr>
              <a:lnSpc>
                <a:spcPts val="1440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168900" y="2222500"/>
            <a:ext cx="6908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Penggunaan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397500" y="2476500"/>
            <a:ext cx="6680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317500" algn="l"/>
              </a:tabLst>
            </a:pPr>
            <a:r>
              <a:rPr lang="en-CA" sz="1704">
                <a:solidFill>
                  <a:srgbClr val="000000"/>
                </a:solidFill>
                <a:latin typeface="Corbel"/>
                <a:cs typeface="Corbel"/>
              </a:rPr>
              <a:t>a.</a:t>
            </a: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	Aplikasi Industry retail   agar   lebih memahami bagaimana</a:t>
            </a:r>
          </a:p>
          <a:p>
            <a:pPr>
              <a:lnSpc>
                <a:spcPts val="1910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676900" y="2705100"/>
            <a:ext cx="6400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706">
                <a:solidFill>
                  <a:srgbClr val="323232"/>
                </a:solidFill>
                <a:latin typeface="Corbel"/>
                <a:cs typeface="Corbel"/>
              </a:rPr>
              <a:t>pelanggan berpindah melalui toko, dan produsen dapat lebih</a:t>
            </a:r>
          </a:p>
          <a:p>
            <a:pPr>
              <a:lnSpc>
                <a:spcPts val="1440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676900" y="2895600"/>
            <a:ext cx="6400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mudah mengidentifikasi produk yang cacat.</a:t>
            </a:r>
          </a:p>
          <a:p>
            <a:pPr>
              <a:lnSpc>
                <a:spcPts val="1420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397500" y="3086100"/>
            <a:ext cx="6680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279400" algn="l"/>
              </a:tabLst>
            </a:pPr>
            <a:r>
              <a:rPr lang="en-CA" sz="1704">
                <a:solidFill>
                  <a:srgbClr val="000000"/>
                </a:solidFill>
                <a:latin typeface="Corbel"/>
                <a:cs typeface="Corbel"/>
              </a:rPr>
              <a:t>b.</a:t>
            </a: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	Jasa kesehatan dan rumah sakit agar   mendapatkan pemahaman</a:t>
            </a:r>
          </a:p>
          <a:p>
            <a:pPr>
              <a:lnSpc>
                <a:spcPts val="194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76900" y="3314700"/>
            <a:ext cx="6400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yang lebih baik tentang pencitraan medis, sementara gudang</a:t>
            </a:r>
          </a:p>
          <a:p>
            <a:pPr>
              <a:lnSpc>
                <a:spcPts val="141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676900" y="3505200"/>
            <a:ext cx="6400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706">
                <a:solidFill>
                  <a:srgbClr val="323232"/>
                </a:solidFill>
                <a:latin typeface="Corbel"/>
                <a:cs typeface="Corbel"/>
              </a:rPr>
              <a:t>dapat mengaktifkan pelacakan inventaris yang cerdas.</a:t>
            </a:r>
          </a:p>
          <a:p>
            <a:pPr>
              <a:lnSpc>
                <a:spcPts val="1440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397500" y="3695700"/>
            <a:ext cx="66802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  <a:tabLst>
                <a:tab pos="279400" algn="l"/>
              </a:tabLst>
            </a:pPr>
            <a:r>
              <a:rPr lang="en-CA" sz="1704">
                <a:solidFill>
                  <a:srgbClr val="000000"/>
                </a:solidFill>
                <a:latin typeface="Corbel"/>
                <a:cs typeface="Corbel"/>
              </a:rPr>
              <a:t>c.</a:t>
            </a: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	Industri perbankan ,    merupakan</a:t>
            </a:r>
            <a:r>
              <a:rPr lang="en-CA" sz="1704">
                <a:solidFill>
                  <a:srgbClr val="323232"/>
                </a:solidFill>
                <a:latin typeface="Corbel Italic"/>
                <a:cs typeface="Corbel Italic"/>
              </a:rPr>
              <a:t> unbeatable technology solutions</a:t>
            </a:r>
          </a:p>
          <a:p>
            <a:pPr>
              <a:lnSpc>
                <a:spcPts val="192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676900" y="3924300"/>
            <a:ext cx="6400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704">
                <a:solidFill>
                  <a:srgbClr val="323232"/>
                </a:solidFill>
                <a:latin typeface="Corbel Italic"/>
                <a:cs typeface="Corbel Italic"/>
              </a:rPr>
              <a:t>and services </a:t>
            </a: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 untuk mengotomatiskan tugas bisnis reguler mereka</a:t>
            </a:r>
          </a:p>
          <a:p>
            <a:pPr>
              <a:lnSpc>
                <a:spcPts val="1440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676900" y="4114800"/>
            <a:ext cx="6400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706">
                <a:solidFill>
                  <a:srgbClr val="323232"/>
                </a:solidFill>
                <a:latin typeface="Corbel"/>
                <a:cs typeface="Corbel"/>
              </a:rPr>
              <a:t>dengan solusi kecerdasan buatan</a:t>
            </a:r>
          </a:p>
          <a:p>
            <a:pPr>
              <a:lnSpc>
                <a:spcPts val="1415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168900" y="4356100"/>
            <a:ext cx="6908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Prasyarat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397500" y="4660900"/>
            <a:ext cx="6680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79400" algn="l"/>
              </a:tabLst>
            </a:pPr>
            <a:r>
              <a:rPr lang="en-CA" sz="1704">
                <a:solidFill>
                  <a:srgbClr val="000000"/>
                </a:solidFill>
                <a:latin typeface="Corbel"/>
                <a:cs typeface="Corbel"/>
              </a:rPr>
              <a:t>a.</a:t>
            </a: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 Membutuhkan percepatan pengembangan dan penerapan AI di</a:t>
            </a:r>
            <a:br>
              <a:rPr lang="en-CA" sz="1706">
                <a:solidFill>
                  <a:srgbClr val="000000"/>
                </a:solidFill>
                <a:latin typeface="Times New Roman"/>
              </a:rPr>
            </a:br>
            <a:r>
              <a:rPr lang="en-CA" sz="1706">
                <a:solidFill>
                  <a:srgbClr val="323232"/>
                </a:solidFill>
                <a:latin typeface="Corbel"/>
                <a:cs typeface="Corbel"/>
              </a:rPr>
              <a:t>	intelligent edge, sehinga perlu perangkat untuk mengaktifkan</a:t>
            </a:r>
          </a:p>
          <a:p>
            <a:pPr>
              <a:lnSpc>
                <a:spcPts val="1415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676900" y="5029200"/>
            <a:ext cx="6400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analitik AI agar   bisnis jauh lebih inovatif</a:t>
            </a:r>
          </a:p>
          <a:p>
            <a:pPr>
              <a:lnSpc>
                <a:spcPts val="144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397500" y="5270500"/>
            <a:ext cx="66802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279400" algn="l"/>
              </a:tabLst>
            </a:pPr>
            <a:r>
              <a:rPr lang="en-CA" sz="1704">
                <a:solidFill>
                  <a:srgbClr val="000000"/>
                </a:solidFill>
                <a:latin typeface="Corbel"/>
                <a:cs typeface="Corbel"/>
              </a:rPr>
              <a:t>b.</a:t>
            </a: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 Perlu memahami  bagaimana menjelajahi analitik tingkat lanjut</a:t>
            </a:r>
            <a:br>
              <a:rPr lang="en-CA" sz="1704">
                <a:solidFill>
                  <a:srgbClr val="000000"/>
                </a:solidFill>
                <a:latin typeface="Times New Roman"/>
              </a:rPr>
            </a:b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	dan   melakukan investasi signifikan dalam teknologi analitik</a:t>
            </a:r>
          </a:p>
          <a:p>
            <a:pPr>
              <a:lnSpc>
                <a:spcPts val="141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676900" y="5626100"/>
            <a:ext cx="6400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706">
                <a:solidFill>
                  <a:srgbClr val="323232"/>
                </a:solidFill>
                <a:latin typeface="Corbel"/>
                <a:cs typeface="Corbel"/>
              </a:rPr>
              <a:t>generasi berikutnya  untuk mencapai tingkat kematangan analitik</a:t>
            </a:r>
          </a:p>
          <a:p>
            <a:pPr>
              <a:lnSpc>
                <a:spcPts val="1440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676900" y="5816600"/>
            <a:ext cx="6400800" cy="355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CA" sz="1704">
                <a:solidFill>
                  <a:srgbClr val="323232"/>
                </a:solidFill>
                <a:latin typeface="Corbel"/>
                <a:cs typeface="Corbel"/>
              </a:rPr>
              <a:t>dan pertumbuhan berbasis data yang lebih tinggi.</a:t>
            </a:r>
          </a:p>
          <a:p>
            <a:pPr>
              <a:lnSpc>
                <a:spcPts val="1420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384800" y="6438900"/>
            <a:ext cx="6692900" cy="254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400"/>
              </a:lnSpc>
              <a:tabLst>
                <a:tab pos="5791200" algn="l"/>
              </a:tabLst>
            </a:pPr>
            <a:r>
              <a:rPr lang="en-CA" sz="1200">
                <a:solidFill>
                  <a:srgbClr val="455F51"/>
                </a:solidFill>
                <a:latin typeface="Corbel"/>
                <a:cs typeface="Corbel"/>
              </a:rPr>
              <a:t>Agustri @2020	4</a:t>
            </a:r>
          </a:p>
          <a:p>
            <a:pPr>
              <a:lnSpc>
                <a:spcPts val="1380"/>
              </a:lnSpc>
            </a:pPr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5067300" y="1816100"/>
            <a:ext cx="7124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67300" y="2324100"/>
            <a:ext cx="7124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67300" y="2844800"/>
            <a:ext cx="7124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067300" y="3352800"/>
            <a:ext cx="7124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067300" y="3860800"/>
            <a:ext cx="7124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67300" y="4381500"/>
            <a:ext cx="7124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7645400" y="558800"/>
            <a:ext cx="4546600" cy="685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210"/>
              </a:lnSpc>
            </a:pPr>
            <a:r>
              <a:rPr lang="en-CA" sz="5402">
                <a:solidFill>
                  <a:srgbClr val="FFFFFF"/>
                </a:solidFill>
                <a:latin typeface="Calibri"/>
                <a:cs typeface="Calibri"/>
              </a:rPr>
              <a:t>1. Clustering</a:t>
            </a:r>
          </a:p>
          <a:p>
            <a:pPr>
              <a:lnSpc>
                <a:spcPts val="6210"/>
              </a:lnSpc>
            </a:pPr>
            <a:endParaRPr lang="en-CA" sz="5402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540000" y="1943100"/>
            <a:ext cx="96520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Mengelompokkan item data ke dalam sejumlah kecil grup sedemikian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sehingga masing-masing  grup mempunyai sesuatu persamaan yang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esensial.</a:t>
            </a:r>
          </a:p>
          <a:p>
            <a:pPr>
              <a:lnSpc>
                <a:spcPts val="250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40000" y="3492500"/>
            <a:ext cx="9652000" cy="1079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Pengklusteran merupakan pengelompokan record, pengamatan, atau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memperhatikan dan membentuk  kelas objek-objek yang memiliki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kemiripan.</a:t>
            </a:r>
          </a:p>
          <a:p>
            <a:pPr>
              <a:lnSpc>
                <a:spcPts val="250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40000" y="5041900"/>
            <a:ext cx="96520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306">
                <a:solidFill>
                  <a:srgbClr val="FFFFFF"/>
                </a:solidFill>
                <a:latin typeface="Corbel"/>
                <a:cs typeface="Corbel"/>
              </a:rPr>
              <a:t>Kluster adalah kumpulan record yang memiliki kemiripan suatu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540000" y="5372100"/>
            <a:ext cx="9652000" cy="7620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dengan yang lainnya dan memiliki ketidakmiripan dengan record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304">
                <a:solidFill>
                  <a:srgbClr val="FFFFFF"/>
                </a:solidFill>
                <a:latin typeface="Corbel"/>
                <a:cs typeface="Corbel"/>
              </a:rPr>
              <a:t>dalam kluster lain.</a:t>
            </a:r>
          </a:p>
          <a:p>
            <a:pPr>
              <a:lnSpc>
                <a:spcPts val="2500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368300" y="1435100"/>
            <a:ext cx="11823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8300" y="2463800"/>
            <a:ext cx="11823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300" y="3492500"/>
            <a:ext cx="11823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10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8300" y="4533900"/>
            <a:ext cx="118237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207">
                <a:solidFill>
                  <a:srgbClr val="CF8A03"/>
                </a:solidFill>
                <a:latin typeface="Arial"/>
                <a:cs typeface="Arial"/>
              </a:rPr>
              <a:t>•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2"/>
          <p:cNvSpPr txBox="1"/>
          <p:nvPr/>
        </p:nvSpPr>
        <p:spPr>
          <a:xfrm>
            <a:off x="3657600" y="1778000"/>
            <a:ext cx="85344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80"/>
              </a:lnSpc>
            </a:pPr>
            <a:r>
              <a:rPr lang="en-CA" sz="3194">
                <a:solidFill>
                  <a:srgbClr val="FFFFFF"/>
                </a:solidFill>
                <a:latin typeface="Corbel"/>
                <a:cs typeface="Corbel"/>
              </a:rPr>
              <a:t>data mining yang bertujuan untuk mencari</a:t>
            </a:r>
          </a:p>
          <a:p>
            <a:pPr>
              <a:lnSpc>
                <a:spcPts val="3680"/>
              </a:lnSpc>
            </a:pPr>
            <a:endParaRPr lang="en-CA" sz="3194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349500" y="2235200"/>
            <a:ext cx="9842500" cy="584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60"/>
              </a:lnSpc>
            </a:pPr>
            <a:r>
              <a:rPr lang="en-CA" sz="3192">
                <a:solidFill>
                  <a:srgbClr val="FFFFFF"/>
                </a:solidFill>
                <a:latin typeface="Corbel"/>
                <a:cs typeface="Corbel"/>
              </a:rPr>
              <a:t>sekumpulan items yang sering muncul bersamaan</a:t>
            </a:r>
          </a:p>
          <a:p>
            <a:pPr>
              <a:lnSpc>
                <a:spcPts val="3460"/>
              </a:lnSpc>
            </a:pPr>
            <a:endParaRPr lang="en-CA" sz="319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940300" y="3340100"/>
            <a:ext cx="7251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bisnis yang khas adalah</a:t>
            </a:r>
            <a:r>
              <a:rPr lang="en-CA" sz="1704">
                <a:solidFill>
                  <a:srgbClr val="FFFFFF"/>
                </a:solidFill>
                <a:latin typeface="Corbel Italic"/>
                <a:cs typeface="Corbel Italic"/>
              </a:rPr>
              <a:t> menganalisa tabel transaksi penjualan dan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7300" y="3594100"/>
            <a:ext cx="10934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lang="en-CA" sz="1704">
                <a:solidFill>
                  <a:srgbClr val="FFFFFF"/>
                </a:solidFill>
                <a:latin typeface="Corbel Italic"/>
                <a:cs typeface="Corbel Italic"/>
              </a:rPr>
              <a:t>mengidentifikasi produk-produk yang seringkali dibeli bersamaan oleh customer.</a:t>
            </a:r>
          </a:p>
          <a:p>
            <a:pPr>
              <a:lnSpc>
                <a:spcPts val="188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7300" y="3911600"/>
            <a:ext cx="10934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Contoh:   orang membeli sambal, biasanya juga dia membeli kecap. Kesamaan yang ada dari data pembelian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57300" y="4152900"/>
            <a:ext cx="10934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digunakan untuk mengidentifikasi kelompok kesamaan dari produk dan kebiasaan apa yang terjadi guna kepentingan</a:t>
            </a:r>
          </a:p>
          <a:p>
            <a:pPr>
              <a:lnSpc>
                <a:spcPts val="188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57300" y="4406900"/>
            <a:ext cx="10934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80"/>
              </a:lnSpc>
            </a:pPr>
            <a:r>
              <a:rPr lang="en-CA" sz="1706">
                <a:solidFill>
                  <a:srgbClr val="FFFFFF"/>
                </a:solidFill>
                <a:latin typeface="Corbel"/>
                <a:cs typeface="Corbel"/>
              </a:rPr>
              <a:t>cross-selling.</a:t>
            </a:r>
          </a:p>
          <a:p>
            <a:pPr>
              <a:lnSpc>
                <a:spcPts val="1780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66900" y="5041900"/>
            <a:ext cx="103251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6">
                <a:solidFill>
                  <a:srgbClr val="FFFFFF"/>
                </a:solidFill>
                <a:latin typeface="Corbel"/>
                <a:cs typeface="Corbel"/>
              </a:rPr>
              <a:t>:  menemukan hubungan yang menarik di antara item. (Hubungan terjadi terlalu sering untuk menjadi acak dan</a:t>
            </a:r>
          </a:p>
          <a:p>
            <a:pPr>
              <a:lnSpc>
                <a:spcPts val="1955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57300" y="5283200"/>
            <a:ext cx="10934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bermakna dari perspektif bisnis)</a:t>
            </a:r>
          </a:p>
          <a:p>
            <a:pPr>
              <a:lnSpc>
                <a:spcPts val="188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7300" y="5600700"/>
            <a:ext cx="10934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Hubungan yang menarik bergantung pada konteks bisnis dan sifat algoritme yang digunakan untuk teknologi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57300" y="5854700"/>
            <a:ext cx="10934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lang="en-CA" sz="1706">
                <a:solidFill>
                  <a:srgbClr val="FFFFFF"/>
                </a:solidFill>
                <a:latin typeface="Corbel"/>
                <a:cs typeface="Corbel"/>
              </a:rPr>
              <a:t>penemuan.</a:t>
            </a:r>
          </a:p>
          <a:p>
            <a:pPr>
              <a:lnSpc>
                <a:spcPts val="1885"/>
              </a:lnSpc>
            </a:pPr>
            <a:endParaRPr lang="en-CA" sz="1706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57300" y="6172200"/>
            <a:ext cx="10934700" cy="317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55"/>
              </a:lnSpc>
            </a:pPr>
            <a:r>
              <a:rPr lang="en-CA" sz="1704">
                <a:solidFill>
                  <a:srgbClr val="FFFFFF"/>
                </a:solidFill>
                <a:latin typeface="Corbel"/>
                <a:cs typeface="Corbel"/>
              </a:rPr>
              <a:t>Solusi kecerdasan buatan  membantu  mengotomatiskan tugas bisnis reguler mereka</a:t>
            </a:r>
          </a:p>
          <a:p>
            <a:pPr>
              <a:lnSpc>
                <a:spcPts val="1955"/>
              </a:lnSpc>
            </a:pPr>
            <a:endParaRPr lang="en-CA" sz="17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</TotalTime>
  <Words>917</Words>
  <Application>Microsoft Office PowerPoint</Application>
  <PresentationFormat>Widescreen</PresentationFormat>
  <Paragraphs>211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Century Gothic</vt:lpstr>
      <vt:lpstr>Corbel</vt:lpstr>
      <vt:lpstr>Corbel Bold</vt:lpstr>
      <vt:lpstr>Corbel Italic</vt:lpstr>
      <vt:lpstr>Times New Roman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agustri widodo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deni</cp:lastModifiedBy>
  <cp:revision>2</cp:revision>
  <dcterms:created xsi:type="dcterms:W3CDTF">2021-10-21T07:37:00Z</dcterms:created>
  <dcterms:modified xsi:type="dcterms:W3CDTF">2021-10-21T00:59:48Z</dcterms:modified>
</cp:coreProperties>
</file>