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765" r:id="rId3"/>
  </p:sldMasterIdLst>
  <p:notesMasterIdLst>
    <p:notesMasterId r:id="rId60"/>
  </p:notesMasterIdLst>
  <p:sldIdLst>
    <p:sldId id="256" r:id="rId4"/>
    <p:sldId id="340" r:id="rId5"/>
    <p:sldId id="341" r:id="rId6"/>
    <p:sldId id="342" r:id="rId7"/>
    <p:sldId id="344" r:id="rId8"/>
    <p:sldId id="345" r:id="rId9"/>
    <p:sldId id="346" r:id="rId10"/>
    <p:sldId id="347" r:id="rId11"/>
    <p:sldId id="348" r:id="rId12"/>
    <p:sldId id="351" r:id="rId13"/>
    <p:sldId id="349" r:id="rId14"/>
    <p:sldId id="350" r:id="rId15"/>
    <p:sldId id="352" r:id="rId16"/>
    <p:sldId id="353" r:id="rId17"/>
    <p:sldId id="354" r:id="rId18"/>
    <p:sldId id="356" r:id="rId19"/>
    <p:sldId id="357" r:id="rId20"/>
    <p:sldId id="313" r:id="rId21"/>
    <p:sldId id="314" r:id="rId22"/>
    <p:sldId id="315" r:id="rId23"/>
    <p:sldId id="316" r:id="rId24"/>
    <p:sldId id="317" r:id="rId25"/>
    <p:sldId id="318" r:id="rId26"/>
    <p:sldId id="319" r:id="rId27"/>
    <p:sldId id="325" r:id="rId28"/>
    <p:sldId id="336" r:id="rId29"/>
    <p:sldId id="337" r:id="rId30"/>
    <p:sldId id="338" r:id="rId31"/>
    <p:sldId id="333" r:id="rId32"/>
    <p:sldId id="339" r:id="rId33"/>
    <p:sldId id="33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58" r:id="rId50"/>
    <p:sldId id="359" r:id="rId51"/>
    <p:sldId id="310" r:id="rId52"/>
    <p:sldId id="311" r:id="rId53"/>
    <p:sldId id="312" r:id="rId54"/>
    <p:sldId id="363" r:id="rId55"/>
    <p:sldId id="361" r:id="rId56"/>
    <p:sldId id="362" r:id="rId57"/>
    <p:sldId id="360" r:id="rId58"/>
    <p:sldId id="293" r:id="rId59"/>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CD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34" y="62"/>
      </p:cViewPr>
      <p:guideLst/>
    </p:cSldViewPr>
  </p:slid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A0994EA5-311A-4B30-8C1E-8089FF1B20FE}" type="datetimeFigureOut">
              <a:rPr lang="en-US" smtClean="0"/>
              <a:t>11/16/2023</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6FAC95-7E9D-43D3-AA08-CF7EAE00B8CF}" type="slidenum">
              <a:rPr lang="en-US" smtClean="0"/>
              <a:t>‹#›</a:t>
            </a:fld>
            <a:endParaRPr lang="en-US"/>
          </a:p>
        </p:txBody>
      </p:sp>
    </p:spTree>
    <p:extLst>
      <p:ext uri="{BB962C8B-B14F-4D97-AF65-F5344CB8AC3E}">
        <p14:creationId xmlns:p14="http://schemas.microsoft.com/office/powerpoint/2010/main" val="318437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A4E81-CC88-442F-85E9-8B7133C0A105}" type="slidenum">
              <a:rPr lang="en-US"/>
              <a:pPr/>
              <a:t>18</a:t>
            </a:fld>
            <a:endParaRPr lang="en-US"/>
          </a:p>
        </p:txBody>
      </p:sp>
      <p:sp>
        <p:nvSpPr>
          <p:cNvPr id="74754" name="Rectangle 2"/>
          <p:cNvSpPr>
            <a:spLocks noGrp="1" noRot="1" noChangeAspect="1" noChangeArrowheads="1" noTextEdit="1"/>
          </p:cNvSpPr>
          <p:nvPr>
            <p:ph type="sldImg"/>
          </p:nvPr>
        </p:nvSpPr>
        <p:spPr>
          <a:xfrm>
            <a:off x="392113" y="690563"/>
            <a:ext cx="6075362" cy="3417887"/>
          </a:xfrm>
          <a:ln/>
        </p:spPr>
      </p:sp>
      <p:sp>
        <p:nvSpPr>
          <p:cNvPr id="74755" name="Rectangle 3"/>
          <p:cNvSpPr>
            <a:spLocks noGrp="1" noChangeArrowheads="1"/>
          </p:cNvSpPr>
          <p:nvPr>
            <p:ph type="body" idx="1"/>
          </p:nvPr>
        </p:nvSpPr>
        <p:spPr>
          <a:xfrm>
            <a:off x="914400" y="4341813"/>
            <a:ext cx="5029200" cy="4116387"/>
          </a:xfrm>
        </p:spPr>
        <p:txBody>
          <a:bodyPr/>
          <a:lstStyle/>
          <a:p>
            <a:r>
              <a:rPr lang="en-US"/>
              <a:t>No additional notes</a:t>
            </a:r>
          </a:p>
        </p:txBody>
      </p:sp>
    </p:spTree>
    <p:extLst>
      <p:ext uri="{BB962C8B-B14F-4D97-AF65-F5344CB8AC3E}">
        <p14:creationId xmlns:p14="http://schemas.microsoft.com/office/powerpoint/2010/main" val="53059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649A3-E352-4BAA-861D-853A46929E3B}" type="slidenum">
              <a:rPr lang="en-US"/>
              <a:pPr/>
              <a:t>27</a:t>
            </a:fld>
            <a:endParaRPr lang="en-US"/>
          </a:p>
        </p:txBody>
      </p:sp>
      <p:sp>
        <p:nvSpPr>
          <p:cNvPr id="109570" name="Rectangle 2"/>
          <p:cNvSpPr>
            <a:spLocks noGrp="1" noRot="1" noChangeAspect="1" noChangeArrowheads="1" noTextEdit="1"/>
          </p:cNvSpPr>
          <p:nvPr>
            <p:ph type="sldImg"/>
          </p:nvPr>
        </p:nvSpPr>
        <p:spPr>
          <a:xfrm>
            <a:off x="392113" y="690563"/>
            <a:ext cx="6075362" cy="3417887"/>
          </a:xfrm>
          <a:ln/>
        </p:spPr>
      </p:sp>
      <p:sp>
        <p:nvSpPr>
          <p:cNvPr id="109571" name="Rectangle 3"/>
          <p:cNvSpPr>
            <a:spLocks noGrp="1" noChangeArrowheads="1"/>
          </p:cNvSpPr>
          <p:nvPr>
            <p:ph type="body" idx="1"/>
          </p:nvPr>
        </p:nvSpPr>
        <p:spPr>
          <a:xfrm>
            <a:off x="914400" y="4341813"/>
            <a:ext cx="5029200" cy="4116387"/>
          </a:xfrm>
        </p:spPr>
        <p:txBody>
          <a:bodyPr/>
          <a:lstStyle/>
          <a:p>
            <a:r>
              <a:rPr lang="en-US" b="1"/>
              <a:t>Teaching Notes</a:t>
            </a:r>
          </a:p>
          <a:p>
            <a:pPr>
              <a:buFontTx/>
              <a:buChar char="•"/>
            </a:pPr>
            <a:r>
              <a:rPr lang="en-US"/>
              <a:t>Foreign keys are what make a relational database relational.</a:t>
            </a:r>
          </a:p>
        </p:txBody>
      </p:sp>
    </p:spTree>
    <p:extLst>
      <p:ext uri="{BB962C8B-B14F-4D97-AF65-F5344CB8AC3E}">
        <p14:creationId xmlns:p14="http://schemas.microsoft.com/office/powerpoint/2010/main" val="339312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649A3-E352-4BAA-861D-853A46929E3B}" type="slidenum">
              <a:rPr lang="en-US"/>
              <a:pPr/>
              <a:t>28</a:t>
            </a:fld>
            <a:endParaRPr lang="en-US"/>
          </a:p>
        </p:txBody>
      </p:sp>
      <p:sp>
        <p:nvSpPr>
          <p:cNvPr id="109570" name="Rectangle 2"/>
          <p:cNvSpPr>
            <a:spLocks noGrp="1" noRot="1" noChangeAspect="1" noChangeArrowheads="1" noTextEdit="1"/>
          </p:cNvSpPr>
          <p:nvPr>
            <p:ph type="sldImg"/>
          </p:nvPr>
        </p:nvSpPr>
        <p:spPr>
          <a:xfrm>
            <a:off x="392113" y="690563"/>
            <a:ext cx="6075362" cy="3417887"/>
          </a:xfrm>
          <a:ln/>
        </p:spPr>
      </p:sp>
      <p:sp>
        <p:nvSpPr>
          <p:cNvPr id="109571" name="Rectangle 3"/>
          <p:cNvSpPr>
            <a:spLocks noGrp="1" noChangeArrowheads="1"/>
          </p:cNvSpPr>
          <p:nvPr>
            <p:ph type="body" idx="1"/>
          </p:nvPr>
        </p:nvSpPr>
        <p:spPr>
          <a:xfrm>
            <a:off x="914400" y="4341813"/>
            <a:ext cx="5029200" cy="4116387"/>
          </a:xfrm>
        </p:spPr>
        <p:txBody>
          <a:bodyPr/>
          <a:lstStyle/>
          <a:p>
            <a:r>
              <a:rPr lang="en-US" b="1"/>
              <a:t>Teaching Notes</a:t>
            </a:r>
          </a:p>
          <a:p>
            <a:pPr>
              <a:buFontTx/>
              <a:buChar char="•"/>
            </a:pPr>
            <a:r>
              <a:rPr lang="en-US"/>
              <a:t>Foreign keys are what make a relational database relational.</a:t>
            </a:r>
          </a:p>
        </p:txBody>
      </p:sp>
    </p:spTree>
    <p:extLst>
      <p:ext uri="{BB962C8B-B14F-4D97-AF65-F5344CB8AC3E}">
        <p14:creationId xmlns:p14="http://schemas.microsoft.com/office/powerpoint/2010/main" val="418553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9EB8A-31F0-4EAD-892E-ED77B0FDEDE7}" type="slidenum">
              <a:rPr lang="en-US"/>
              <a:pPr/>
              <a:t>29</a:t>
            </a:fld>
            <a:endParaRPr lang="en-US"/>
          </a:p>
        </p:txBody>
      </p:sp>
      <p:sp>
        <p:nvSpPr>
          <p:cNvPr id="128002" name="Rectangle 2"/>
          <p:cNvSpPr>
            <a:spLocks noGrp="1" noRot="1" noChangeAspect="1" noChangeArrowheads="1" noTextEdit="1"/>
          </p:cNvSpPr>
          <p:nvPr>
            <p:ph type="sldImg"/>
          </p:nvPr>
        </p:nvSpPr>
        <p:spPr>
          <a:xfrm>
            <a:off x="392113" y="690563"/>
            <a:ext cx="6075362" cy="3417887"/>
          </a:xfrm>
          <a:ln/>
        </p:spPr>
      </p:sp>
      <p:sp>
        <p:nvSpPr>
          <p:cNvPr id="128003" name="Rectangle 3"/>
          <p:cNvSpPr>
            <a:spLocks noGrp="1" noChangeArrowheads="1"/>
          </p:cNvSpPr>
          <p:nvPr>
            <p:ph type="body" idx="1"/>
          </p:nvPr>
        </p:nvSpPr>
        <p:spPr>
          <a:xfrm>
            <a:off x="914400" y="4341813"/>
            <a:ext cx="5029200" cy="4116387"/>
          </a:xfrm>
          <a:ln/>
        </p:spPr>
        <p:txBody>
          <a:bodyPr/>
          <a:lstStyle/>
          <a:p>
            <a:pPr>
              <a:spcBef>
                <a:spcPct val="0"/>
              </a:spcBef>
            </a:pPr>
            <a:r>
              <a:rPr lang="en-US" b="1"/>
              <a:t>Teaching Notes:</a:t>
            </a:r>
          </a:p>
          <a:p>
            <a:pPr lvl="1"/>
            <a:r>
              <a:rPr lang="en-US"/>
              <a:t>If students have already studied object-oriented modeling, they will be familiar with generalization from that.</a:t>
            </a:r>
          </a:p>
          <a:p>
            <a:pPr lvl="1"/>
            <a:r>
              <a:rPr lang="en-US"/>
              <a:t>Ask the students to identify a generalization example. What are some common attributes? What are some unique attributes associated with the subtype(s)?</a:t>
            </a:r>
          </a:p>
          <a:p>
            <a:pPr lvl="1"/>
            <a:r>
              <a:rPr lang="en-US"/>
              <a:t>One common example is EMPLOYEE (supertype) with HOURLY EMPLOYEE (subtype) and SALARY EMPLOYEE (subtype).</a:t>
            </a:r>
          </a:p>
          <a:p>
            <a:pPr>
              <a:spcBef>
                <a:spcPct val="0"/>
              </a:spcBef>
            </a:pPr>
            <a:endParaRPr lang="en-US"/>
          </a:p>
        </p:txBody>
      </p:sp>
    </p:spTree>
    <p:extLst>
      <p:ext uri="{BB962C8B-B14F-4D97-AF65-F5344CB8AC3E}">
        <p14:creationId xmlns:p14="http://schemas.microsoft.com/office/powerpoint/2010/main" val="383141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9EB8A-31F0-4EAD-892E-ED77B0FDEDE7}" type="slidenum">
              <a:rPr lang="en-US"/>
              <a:pPr/>
              <a:t>30</a:t>
            </a:fld>
            <a:endParaRPr lang="en-US"/>
          </a:p>
        </p:txBody>
      </p:sp>
      <p:sp>
        <p:nvSpPr>
          <p:cNvPr id="128002" name="Rectangle 2"/>
          <p:cNvSpPr>
            <a:spLocks noGrp="1" noRot="1" noChangeAspect="1" noChangeArrowheads="1" noTextEdit="1"/>
          </p:cNvSpPr>
          <p:nvPr>
            <p:ph type="sldImg"/>
          </p:nvPr>
        </p:nvSpPr>
        <p:spPr>
          <a:xfrm>
            <a:off x="392113" y="690563"/>
            <a:ext cx="6075362" cy="3417887"/>
          </a:xfrm>
          <a:ln/>
        </p:spPr>
      </p:sp>
      <p:sp>
        <p:nvSpPr>
          <p:cNvPr id="128003" name="Rectangle 3"/>
          <p:cNvSpPr>
            <a:spLocks noGrp="1" noChangeArrowheads="1"/>
          </p:cNvSpPr>
          <p:nvPr>
            <p:ph type="body" idx="1"/>
          </p:nvPr>
        </p:nvSpPr>
        <p:spPr>
          <a:xfrm>
            <a:off x="914400" y="4341813"/>
            <a:ext cx="5029200" cy="4116387"/>
          </a:xfrm>
          <a:ln/>
        </p:spPr>
        <p:txBody>
          <a:bodyPr/>
          <a:lstStyle/>
          <a:p>
            <a:pPr>
              <a:spcBef>
                <a:spcPct val="0"/>
              </a:spcBef>
            </a:pPr>
            <a:r>
              <a:rPr lang="en-US" b="1"/>
              <a:t>Teaching Notes:</a:t>
            </a:r>
          </a:p>
          <a:p>
            <a:pPr lvl="1"/>
            <a:r>
              <a:rPr lang="en-US"/>
              <a:t>If students have already studied object-oriented modeling, they will be familiar with generalization from that.</a:t>
            </a:r>
          </a:p>
          <a:p>
            <a:pPr lvl="1"/>
            <a:r>
              <a:rPr lang="en-US"/>
              <a:t>Ask the students to identify a generalization example. What are some common attributes? What are some unique attributes associated with the subtype(s)?</a:t>
            </a:r>
          </a:p>
          <a:p>
            <a:pPr lvl="1"/>
            <a:r>
              <a:rPr lang="en-US"/>
              <a:t>One common example is EMPLOYEE (supertype) with HOURLY EMPLOYEE (subtype) and SALARY EMPLOYEE (subtype).</a:t>
            </a:r>
          </a:p>
          <a:p>
            <a:pPr>
              <a:spcBef>
                <a:spcPct val="0"/>
              </a:spcBef>
            </a:pPr>
            <a:endParaRPr lang="en-US"/>
          </a:p>
        </p:txBody>
      </p:sp>
    </p:spTree>
    <p:extLst>
      <p:ext uri="{BB962C8B-B14F-4D97-AF65-F5344CB8AC3E}">
        <p14:creationId xmlns:p14="http://schemas.microsoft.com/office/powerpoint/2010/main" val="36935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83CFF-4B0A-4693-8A1E-C41B0B077291}" type="slidenum">
              <a:rPr lang="en-US"/>
              <a:pPr/>
              <a:t>19</a:t>
            </a:fld>
            <a:endParaRPr lang="en-US"/>
          </a:p>
        </p:txBody>
      </p:sp>
      <p:sp>
        <p:nvSpPr>
          <p:cNvPr id="76802" name="Rectangle 2"/>
          <p:cNvSpPr>
            <a:spLocks noGrp="1" noRot="1" noChangeAspect="1" noChangeArrowheads="1" noTextEdit="1"/>
          </p:cNvSpPr>
          <p:nvPr>
            <p:ph type="sldImg"/>
          </p:nvPr>
        </p:nvSpPr>
        <p:spPr>
          <a:xfrm>
            <a:off x="392113" y="690563"/>
            <a:ext cx="6075362" cy="3417887"/>
          </a:xfrm>
          <a:ln/>
        </p:spPr>
      </p:sp>
      <p:sp>
        <p:nvSpPr>
          <p:cNvPr id="76803" name="Rectangle 3"/>
          <p:cNvSpPr>
            <a:spLocks noGrp="1" noChangeArrowheads="1"/>
          </p:cNvSpPr>
          <p:nvPr>
            <p:ph type="body" idx="1"/>
          </p:nvPr>
        </p:nvSpPr>
        <p:spPr>
          <a:xfrm>
            <a:off x="914400" y="4341813"/>
            <a:ext cx="5029200" cy="4116387"/>
          </a:xfrm>
          <a:ln/>
        </p:spPr>
        <p:txBody>
          <a:bodyPr/>
          <a:lstStyle/>
          <a:p>
            <a:r>
              <a:rPr lang="en-US" b="1"/>
              <a:t>Teaching Notes</a:t>
            </a:r>
            <a:endParaRPr lang="en-US"/>
          </a:p>
          <a:p>
            <a:pPr lvl="1"/>
            <a:r>
              <a:rPr lang="en-US"/>
              <a:t>Be sure to explain that this is merely an example – there are numerous data modeling notations. While they may differ in appearance (symbology) the knowledge that data models are intended to convey the same.</a:t>
            </a:r>
          </a:p>
        </p:txBody>
      </p:sp>
    </p:spTree>
    <p:extLst>
      <p:ext uri="{BB962C8B-B14F-4D97-AF65-F5344CB8AC3E}">
        <p14:creationId xmlns:p14="http://schemas.microsoft.com/office/powerpoint/2010/main" val="346472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0BC8AC-5B21-4ABA-9060-66DCF8160164}" type="slidenum">
              <a:rPr lang="en-US"/>
              <a:pPr/>
              <a:t>20</a:t>
            </a:fld>
            <a:endParaRPr lang="en-US"/>
          </a:p>
        </p:txBody>
      </p:sp>
      <p:sp>
        <p:nvSpPr>
          <p:cNvPr id="78850" name="Rectangle 2"/>
          <p:cNvSpPr>
            <a:spLocks noGrp="1" noRot="1" noChangeAspect="1" noChangeArrowheads="1" noTextEdit="1"/>
          </p:cNvSpPr>
          <p:nvPr>
            <p:ph type="sldImg"/>
          </p:nvPr>
        </p:nvSpPr>
        <p:spPr>
          <a:xfrm>
            <a:off x="392113" y="690563"/>
            <a:ext cx="6075362" cy="3417887"/>
          </a:xfrm>
          <a:ln/>
        </p:spPr>
      </p:sp>
      <p:sp>
        <p:nvSpPr>
          <p:cNvPr id="78851" name="Rectangle 3"/>
          <p:cNvSpPr>
            <a:spLocks noGrp="1" noChangeArrowheads="1"/>
          </p:cNvSpPr>
          <p:nvPr>
            <p:ph type="body" idx="1"/>
          </p:nvPr>
        </p:nvSpPr>
        <p:spPr>
          <a:xfrm>
            <a:off x="914400" y="4341813"/>
            <a:ext cx="5029200" cy="4116387"/>
          </a:xfrm>
          <a:ln/>
        </p:spPr>
        <p:txBody>
          <a:bodyPr/>
          <a:lstStyle/>
          <a:p>
            <a:r>
              <a:rPr lang="en-US" b="1"/>
              <a:t>Teaching Notes:</a:t>
            </a:r>
          </a:p>
          <a:p>
            <a:pPr>
              <a:buFontTx/>
              <a:buChar char="•"/>
            </a:pPr>
            <a:r>
              <a:rPr lang="en-US"/>
              <a:t>Prompt the students for additional examples. Have them classify their example(s).</a:t>
            </a:r>
          </a:p>
          <a:p>
            <a:pPr>
              <a:buFontTx/>
              <a:buChar char="•"/>
            </a:pPr>
            <a:r>
              <a:rPr lang="en-US"/>
              <a:t>Obtain a data model from a source other than the textbook. Ask the students to classify the entities.</a:t>
            </a:r>
          </a:p>
          <a:p>
            <a:endParaRPr lang="en-US" b="1"/>
          </a:p>
          <a:p>
            <a:endParaRPr lang="en-US" sz="800">
              <a:latin typeface="Times New Roman" pitchFamily="18" charset="0"/>
            </a:endParaRPr>
          </a:p>
          <a:p>
            <a:endParaRPr lang="en-US"/>
          </a:p>
        </p:txBody>
      </p:sp>
    </p:spTree>
    <p:extLst>
      <p:ext uri="{BB962C8B-B14F-4D97-AF65-F5344CB8AC3E}">
        <p14:creationId xmlns:p14="http://schemas.microsoft.com/office/powerpoint/2010/main" val="14145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BE41D-B3AB-4750-889D-E919A047D9CD}" type="slidenum">
              <a:rPr lang="en-US"/>
              <a:pPr/>
              <a:t>21</a:t>
            </a:fld>
            <a:endParaRPr lang="en-US"/>
          </a:p>
        </p:txBody>
      </p:sp>
      <p:sp>
        <p:nvSpPr>
          <p:cNvPr id="80898" name="Rectangle 2"/>
          <p:cNvSpPr>
            <a:spLocks noGrp="1" noRot="1" noChangeAspect="1" noChangeArrowheads="1" noTextEdit="1"/>
          </p:cNvSpPr>
          <p:nvPr>
            <p:ph type="sldImg"/>
          </p:nvPr>
        </p:nvSpPr>
        <p:spPr>
          <a:xfrm>
            <a:off x="392113" y="690563"/>
            <a:ext cx="6075362" cy="3417887"/>
          </a:xfrm>
          <a:ln/>
        </p:spPr>
      </p:sp>
      <p:sp>
        <p:nvSpPr>
          <p:cNvPr id="80899" name="Rectangle 3"/>
          <p:cNvSpPr>
            <a:spLocks noGrp="1" noChangeArrowheads="1"/>
          </p:cNvSpPr>
          <p:nvPr>
            <p:ph type="body" idx="1"/>
          </p:nvPr>
        </p:nvSpPr>
        <p:spPr>
          <a:xfrm>
            <a:off x="914400" y="4341813"/>
            <a:ext cx="5029200" cy="4116387"/>
          </a:xfrm>
          <a:ln/>
        </p:spPr>
        <p:txBody>
          <a:bodyPr/>
          <a:lstStyle/>
          <a:p>
            <a:r>
              <a:rPr lang="en-US" b="1"/>
              <a:t>Teaching Notes</a:t>
            </a:r>
            <a:endParaRPr lang="en-US"/>
          </a:p>
          <a:p>
            <a:pPr lvl="1"/>
            <a:r>
              <a:rPr lang="en-US"/>
              <a:t>Substitute the name(s) of one or more of your students.</a:t>
            </a:r>
          </a:p>
          <a:p>
            <a:pPr lvl="1"/>
            <a:r>
              <a:rPr lang="en-US"/>
              <a:t>Be sure to explain that these are “instances” and that instances do NOT appear in the names of entity symbols.</a:t>
            </a:r>
          </a:p>
        </p:txBody>
      </p:sp>
    </p:spTree>
    <p:extLst>
      <p:ext uri="{BB962C8B-B14F-4D97-AF65-F5344CB8AC3E}">
        <p14:creationId xmlns:p14="http://schemas.microsoft.com/office/powerpoint/2010/main" val="90593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D8694-4928-4C7F-B8CA-1B0E70201549}" type="slidenum">
              <a:rPr lang="en-US"/>
              <a:pPr/>
              <a:t>22</a:t>
            </a:fld>
            <a:endParaRPr lang="en-US"/>
          </a:p>
        </p:txBody>
      </p:sp>
      <p:sp>
        <p:nvSpPr>
          <p:cNvPr id="82946" name="Rectangle 2"/>
          <p:cNvSpPr>
            <a:spLocks noGrp="1" noRot="1" noChangeAspect="1" noChangeArrowheads="1" noTextEdit="1"/>
          </p:cNvSpPr>
          <p:nvPr>
            <p:ph type="sldImg"/>
          </p:nvPr>
        </p:nvSpPr>
        <p:spPr>
          <a:xfrm>
            <a:off x="392113" y="690563"/>
            <a:ext cx="6075362" cy="3417887"/>
          </a:xfrm>
          <a:ln/>
        </p:spPr>
      </p:sp>
      <p:sp>
        <p:nvSpPr>
          <p:cNvPr id="82947" name="Rectangle 3"/>
          <p:cNvSpPr>
            <a:spLocks noGrp="1" noChangeArrowheads="1"/>
          </p:cNvSpPr>
          <p:nvPr>
            <p:ph type="body" idx="1"/>
          </p:nvPr>
        </p:nvSpPr>
        <p:spPr>
          <a:xfrm>
            <a:off x="914400" y="4341813"/>
            <a:ext cx="5029200" cy="4116387"/>
          </a:xfrm>
          <a:ln/>
        </p:spPr>
        <p:txBody>
          <a:bodyPr/>
          <a:lstStyle/>
          <a:p>
            <a:r>
              <a:rPr lang="en-US" b="1"/>
              <a:t>Teaching Notes:</a:t>
            </a:r>
          </a:p>
          <a:p>
            <a:pPr lvl="1"/>
            <a:r>
              <a:rPr lang="en-US"/>
              <a:t>Go back to the slide showing the sample ERD (Figure 8-1). Pick an entity and ask the students to list attributes that they feel describe those entities.</a:t>
            </a:r>
          </a:p>
          <a:p>
            <a:pPr lvl="1"/>
            <a:r>
              <a:rPr lang="en-US"/>
              <a:t>Show the students a form. Ask the students to identify the attributes. Be sure that the students recognize what items appearing on the form are truly attributes and those that are simply headings or preprinted items. Also, often students accidentally identify attribute values as attributes. For example, they may say that an item that appears as a check box is an attribute when in fact it may be the value of an attribute (ie. Male and female are values, whereas GENDER is the real attribute). </a:t>
            </a:r>
          </a:p>
          <a:p>
            <a:endParaRPr lang="en-US" b="1"/>
          </a:p>
        </p:txBody>
      </p:sp>
    </p:spTree>
    <p:extLst>
      <p:ext uri="{BB962C8B-B14F-4D97-AF65-F5344CB8AC3E}">
        <p14:creationId xmlns:p14="http://schemas.microsoft.com/office/powerpoint/2010/main" val="397757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A8712-A835-492F-899E-49D5BABE6177}" type="slidenum">
              <a:rPr lang="en-US"/>
              <a:pPr/>
              <a:t>23</a:t>
            </a:fld>
            <a:endParaRPr lang="en-US"/>
          </a:p>
        </p:txBody>
      </p:sp>
      <p:sp>
        <p:nvSpPr>
          <p:cNvPr id="91138" name="Rectangle 2"/>
          <p:cNvSpPr>
            <a:spLocks noGrp="1" noRot="1" noChangeAspect="1" noChangeArrowheads="1" noTextEdit="1"/>
          </p:cNvSpPr>
          <p:nvPr>
            <p:ph type="sldImg"/>
          </p:nvPr>
        </p:nvSpPr>
        <p:spPr>
          <a:xfrm>
            <a:off x="392113" y="690563"/>
            <a:ext cx="6075362" cy="3417887"/>
          </a:xfrm>
          <a:ln/>
        </p:spPr>
      </p:sp>
      <p:sp>
        <p:nvSpPr>
          <p:cNvPr id="91139" name="Rectangle 3"/>
          <p:cNvSpPr>
            <a:spLocks noGrp="1" noChangeArrowheads="1"/>
          </p:cNvSpPr>
          <p:nvPr>
            <p:ph type="body" idx="1"/>
          </p:nvPr>
        </p:nvSpPr>
        <p:spPr>
          <a:xfrm>
            <a:off x="914400" y="4341813"/>
            <a:ext cx="5029200" cy="4116387"/>
          </a:xfrm>
          <a:ln/>
        </p:spPr>
        <p:txBody>
          <a:bodyPr/>
          <a:lstStyle/>
          <a:p>
            <a:r>
              <a:rPr lang="en-US" b="1"/>
              <a:t>Teaching Notes</a:t>
            </a:r>
          </a:p>
          <a:p>
            <a:pPr>
              <a:buFontTx/>
              <a:buChar char="•"/>
            </a:pPr>
            <a:r>
              <a:rPr lang="en-US"/>
              <a:t>Students can generally relate to the following example. Suppose you are working for an hourly wage. The employer has some method of tracking the hours you work. Whether that involves a time clock, an identification badge that it scanned, or a log book, the system records a certain number of hours and some employee identifier that says those hours are yours. Without that identifier, come pay day the employer would not know whose hours were whose. The employer might pay someone else for the hours you worked. That’s how important a primary key or identifier is.</a:t>
            </a:r>
          </a:p>
        </p:txBody>
      </p:sp>
    </p:spTree>
    <p:extLst>
      <p:ext uri="{BB962C8B-B14F-4D97-AF65-F5344CB8AC3E}">
        <p14:creationId xmlns:p14="http://schemas.microsoft.com/office/powerpoint/2010/main" val="310095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1D3BC-5CA1-480B-BD60-4239229E00CD}" type="slidenum">
              <a:rPr lang="en-US"/>
              <a:pPr/>
              <a:t>24</a:t>
            </a:fld>
            <a:endParaRPr lang="en-US"/>
          </a:p>
        </p:txBody>
      </p:sp>
      <p:sp>
        <p:nvSpPr>
          <p:cNvPr id="95234" name="Rectangle 2"/>
          <p:cNvSpPr>
            <a:spLocks noGrp="1" noRot="1" noChangeAspect="1" noChangeArrowheads="1" noTextEdit="1"/>
          </p:cNvSpPr>
          <p:nvPr>
            <p:ph type="sldImg"/>
          </p:nvPr>
        </p:nvSpPr>
        <p:spPr>
          <a:xfrm>
            <a:off x="392113" y="690563"/>
            <a:ext cx="6075362" cy="3417887"/>
          </a:xfrm>
          <a:ln/>
        </p:spPr>
      </p:sp>
      <p:sp>
        <p:nvSpPr>
          <p:cNvPr id="95235" name="Rectangle 3"/>
          <p:cNvSpPr>
            <a:spLocks noGrp="1" noChangeArrowheads="1"/>
          </p:cNvSpPr>
          <p:nvPr>
            <p:ph type="body" idx="1"/>
          </p:nvPr>
        </p:nvSpPr>
        <p:spPr>
          <a:xfrm>
            <a:off x="914400" y="4341813"/>
            <a:ext cx="5029200" cy="4116387"/>
          </a:xfrm>
          <a:ln/>
        </p:spPr>
        <p:txBody>
          <a:bodyPr/>
          <a:lstStyle/>
          <a:p>
            <a:r>
              <a:rPr lang="en-US" b="1"/>
              <a:t>Teaching Notes</a:t>
            </a:r>
            <a:endParaRPr lang="en-US"/>
          </a:p>
          <a:p>
            <a:pPr lvl="1"/>
            <a:r>
              <a:rPr lang="en-US"/>
              <a:t>Explain that there may be more than one relationship between two entities. You may reinforce this by adding additional relationships to the example (such as “transferred from” (to reflect a relationship where students changed from one curriculum to another).</a:t>
            </a:r>
          </a:p>
        </p:txBody>
      </p:sp>
    </p:spTree>
    <p:extLst>
      <p:ext uri="{BB962C8B-B14F-4D97-AF65-F5344CB8AC3E}">
        <p14:creationId xmlns:p14="http://schemas.microsoft.com/office/powerpoint/2010/main" val="306624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649A3-E352-4BAA-861D-853A46929E3B}" type="slidenum">
              <a:rPr lang="en-US"/>
              <a:pPr/>
              <a:t>25</a:t>
            </a:fld>
            <a:endParaRPr lang="en-US"/>
          </a:p>
        </p:txBody>
      </p:sp>
      <p:sp>
        <p:nvSpPr>
          <p:cNvPr id="109570" name="Rectangle 2"/>
          <p:cNvSpPr>
            <a:spLocks noGrp="1" noRot="1" noChangeAspect="1" noChangeArrowheads="1" noTextEdit="1"/>
          </p:cNvSpPr>
          <p:nvPr>
            <p:ph type="sldImg"/>
          </p:nvPr>
        </p:nvSpPr>
        <p:spPr>
          <a:xfrm>
            <a:off x="392113" y="690563"/>
            <a:ext cx="6075362" cy="3417887"/>
          </a:xfrm>
          <a:ln/>
        </p:spPr>
      </p:sp>
      <p:sp>
        <p:nvSpPr>
          <p:cNvPr id="109571" name="Rectangle 3"/>
          <p:cNvSpPr>
            <a:spLocks noGrp="1" noChangeArrowheads="1"/>
          </p:cNvSpPr>
          <p:nvPr>
            <p:ph type="body" idx="1"/>
          </p:nvPr>
        </p:nvSpPr>
        <p:spPr>
          <a:xfrm>
            <a:off x="914400" y="4341813"/>
            <a:ext cx="5029200" cy="4116387"/>
          </a:xfrm>
        </p:spPr>
        <p:txBody>
          <a:bodyPr/>
          <a:lstStyle/>
          <a:p>
            <a:r>
              <a:rPr lang="en-US" b="1"/>
              <a:t>Teaching Notes</a:t>
            </a:r>
          </a:p>
          <a:p>
            <a:pPr>
              <a:buFontTx/>
              <a:buChar char="•"/>
            </a:pPr>
            <a:r>
              <a:rPr lang="en-US"/>
              <a:t>Foreign keys are what make a relational database relational.</a:t>
            </a:r>
          </a:p>
        </p:txBody>
      </p:sp>
    </p:spTree>
    <p:extLst>
      <p:ext uri="{BB962C8B-B14F-4D97-AF65-F5344CB8AC3E}">
        <p14:creationId xmlns:p14="http://schemas.microsoft.com/office/powerpoint/2010/main" val="359981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649A3-E352-4BAA-861D-853A46929E3B}" type="slidenum">
              <a:rPr lang="en-US"/>
              <a:pPr/>
              <a:t>26</a:t>
            </a:fld>
            <a:endParaRPr lang="en-US"/>
          </a:p>
        </p:txBody>
      </p:sp>
      <p:sp>
        <p:nvSpPr>
          <p:cNvPr id="109570" name="Rectangle 2"/>
          <p:cNvSpPr>
            <a:spLocks noGrp="1" noRot="1" noChangeAspect="1" noChangeArrowheads="1" noTextEdit="1"/>
          </p:cNvSpPr>
          <p:nvPr>
            <p:ph type="sldImg"/>
          </p:nvPr>
        </p:nvSpPr>
        <p:spPr>
          <a:xfrm>
            <a:off x="392113" y="690563"/>
            <a:ext cx="6075362" cy="3417887"/>
          </a:xfrm>
          <a:ln/>
        </p:spPr>
      </p:sp>
      <p:sp>
        <p:nvSpPr>
          <p:cNvPr id="109571" name="Rectangle 3"/>
          <p:cNvSpPr>
            <a:spLocks noGrp="1" noChangeArrowheads="1"/>
          </p:cNvSpPr>
          <p:nvPr>
            <p:ph type="body" idx="1"/>
          </p:nvPr>
        </p:nvSpPr>
        <p:spPr>
          <a:xfrm>
            <a:off x="914400" y="4341813"/>
            <a:ext cx="5029200" cy="4116387"/>
          </a:xfrm>
        </p:spPr>
        <p:txBody>
          <a:bodyPr/>
          <a:lstStyle/>
          <a:p>
            <a:r>
              <a:rPr lang="en-US" b="1"/>
              <a:t>Teaching Notes</a:t>
            </a:r>
          </a:p>
          <a:p>
            <a:pPr>
              <a:buFontTx/>
              <a:buChar char="•"/>
            </a:pPr>
            <a:r>
              <a:rPr lang="en-US"/>
              <a:t>Foreign keys are what make a relational database relational.</a:t>
            </a:r>
          </a:p>
        </p:txBody>
      </p:sp>
    </p:spTree>
    <p:extLst>
      <p:ext uri="{BB962C8B-B14F-4D97-AF65-F5344CB8AC3E}">
        <p14:creationId xmlns:p14="http://schemas.microsoft.com/office/powerpoint/2010/main" val="268707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2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2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2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3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3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3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4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4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4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4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4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5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5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1" y="357188"/>
            <a:ext cx="11620500" cy="1071562"/>
          </a:xfrm>
          <a:prstGeom prst="rect">
            <a:avLst/>
          </a:prstGeom>
          <a:gradFill>
            <a:gsLst>
              <a:gs pos="0">
                <a:schemeClr val="tx2">
                  <a:lumMod val="40000"/>
                  <a:lumOff val="60000"/>
                </a:schemeClr>
              </a:gs>
              <a:gs pos="10000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1800"/>
          </a:p>
        </p:txBody>
      </p:sp>
      <p:sp>
        <p:nvSpPr>
          <p:cNvPr id="2" name="Title 1"/>
          <p:cNvSpPr>
            <a:spLocks noGrp="1"/>
          </p:cNvSpPr>
          <p:nvPr>
            <p:ph type="title"/>
          </p:nvPr>
        </p:nvSpPr>
        <p:spPr>
          <a:xfrm>
            <a:off x="609600" y="500042"/>
            <a:ext cx="10972800" cy="917596"/>
          </a:xfrm>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altLang="ko-KR"/>
              <a:t>Click to edit Master title style</a:t>
            </a:r>
            <a:endParaRPr lang="en-US" altLang="ko-KR" dirty="0"/>
          </a:p>
        </p:txBody>
      </p:sp>
      <p:sp>
        <p:nvSpPr>
          <p:cNvPr id="3" name="Content Placeholder 2"/>
          <p:cNvSpPr>
            <a:spLocks noGrp="1"/>
          </p:cNvSpPr>
          <p:nvPr>
            <p:ph idx="1"/>
          </p:nvPr>
        </p:nvSpPr>
        <p:spPr>
          <a:xfrm>
            <a:off x="609600" y="2285993"/>
            <a:ext cx="10972800" cy="3840171"/>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5" name="Date Placeholder 3"/>
          <p:cNvSpPr>
            <a:spLocks noGrp="1"/>
          </p:cNvSpPr>
          <p:nvPr>
            <p:ph type="dt" sz="half" idx="10"/>
          </p:nvPr>
        </p:nvSpPr>
        <p:spPr/>
        <p:txBody>
          <a:bodyPr/>
          <a:lstStyle>
            <a:lvl1pPr>
              <a:defRPr/>
            </a:lvl1pPr>
          </a:lstStyle>
          <a:p>
            <a:pPr>
              <a:defRPr/>
            </a:pPr>
            <a:fld id="{0A6C7FE5-E795-4B88-8CC7-24CA1470179C}" type="datetime1">
              <a:rPr lang="en-US" altLang="ko-KR" smtClean="0"/>
              <a:t>11/16/2023</a:t>
            </a:fld>
            <a:endParaRPr lang="en-US" altLang="ko-KR"/>
          </a:p>
        </p:txBody>
      </p:sp>
      <p:sp>
        <p:nvSpPr>
          <p:cNvPr id="6" name="Footer Placeholder 4"/>
          <p:cNvSpPr>
            <a:spLocks noGrp="1"/>
          </p:cNvSpPr>
          <p:nvPr>
            <p:ph type="ftr" sz="quarter" idx="11"/>
          </p:nvPr>
        </p:nvSpPr>
        <p:spPr/>
        <p:txBody>
          <a:bodyPr/>
          <a:lstStyle>
            <a:lvl1pPr>
              <a:defRPr/>
            </a:lvl1pPr>
          </a:lstStyle>
          <a:p>
            <a:pPr>
              <a:defRPr/>
            </a:pPr>
            <a:r>
              <a:rPr lang="en-US" altLang="ko-KR"/>
              <a:t>Data Mining: Concepts and Techniques</a:t>
            </a:r>
          </a:p>
        </p:txBody>
      </p:sp>
      <p:sp>
        <p:nvSpPr>
          <p:cNvPr id="7" name="Slide Number Placeholder 5"/>
          <p:cNvSpPr>
            <a:spLocks noGrp="1"/>
          </p:cNvSpPr>
          <p:nvPr>
            <p:ph type="sldNum" sz="quarter" idx="12"/>
          </p:nvPr>
        </p:nvSpPr>
        <p:spPr/>
        <p:txBody>
          <a:bodyPr/>
          <a:lstStyle>
            <a:lvl1pPr>
              <a:defRPr/>
            </a:lvl1pPr>
          </a:lstStyle>
          <a:p>
            <a:fld id="{EC98BD13-5FC3-4674-A032-C3C8C40D6516}" type="slidenum">
              <a:rPr lang="en-US" altLang="ko-KR"/>
              <a:pPr/>
              <a:t>‹#›</a:t>
            </a:fld>
            <a:endParaRPr lang="en-US" altLang="ko-KR"/>
          </a:p>
        </p:txBody>
      </p:sp>
    </p:spTree>
    <p:extLst>
      <p:ext uri="{BB962C8B-B14F-4D97-AF65-F5344CB8AC3E}">
        <p14:creationId xmlns:p14="http://schemas.microsoft.com/office/powerpoint/2010/main" val="568645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4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4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4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5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5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6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6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7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11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34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5.xml"/><Relationship Id="rId4" Type="http://schemas.openxmlformats.org/officeDocument/2006/relationships/image" Target="../media/image3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0" name="Group 7"/>
          <p:cNvGrpSpPr/>
          <p:nvPr/>
        </p:nvGrpSpPr>
        <p:grpSpPr>
          <a:xfrm>
            <a:off x="10046520" y="194400"/>
            <a:ext cx="1683720" cy="412920"/>
            <a:chOff x="10046520" y="194400"/>
            <a:chExt cx="1683720" cy="412920"/>
          </a:xfrm>
        </p:grpSpPr>
        <p:sp>
          <p:nvSpPr>
            <p:cNvPr id="381" name="Rounded Rectangle 7"/>
            <p:cNvSpPr/>
            <p:nvPr/>
          </p:nvSpPr>
          <p:spPr>
            <a:xfrm>
              <a:off x="10046520" y="194400"/>
              <a:ext cx="1683720" cy="412920"/>
            </a:xfrm>
            <a:prstGeom prst="roundRect">
              <a:avLst>
                <a:gd name="adj" fmla="val 50000"/>
              </a:avLst>
            </a:prstGeom>
            <a:noFill/>
            <a:ln w="15875">
              <a:solidFill>
                <a:srgbClr val="000000"/>
              </a:solidFill>
            </a:ln>
          </p:spPr>
          <p:style>
            <a:lnRef idx="2">
              <a:schemeClr val="accent1">
                <a:shade val="50000"/>
              </a:schemeClr>
            </a:lnRef>
            <a:fillRef idx="1">
              <a:schemeClr val="accent1"/>
            </a:fillRef>
            <a:effectRef idx="0">
              <a:schemeClr val="accent1"/>
            </a:effectRef>
            <a:fontRef idx="minor"/>
          </p:style>
        </p:sp>
        <p:sp>
          <p:nvSpPr>
            <p:cNvPr id="382" name="Freeform: Shape 9"/>
            <p:cNvSpPr/>
            <p:nvPr/>
          </p:nvSpPr>
          <p:spPr>
            <a:xfrm>
              <a:off x="10831680" y="278280"/>
              <a:ext cx="537120" cy="238320"/>
            </a:xfrm>
            <a:custGeom>
              <a:avLst/>
              <a:gdLst/>
              <a:ahLst/>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83" name="Freeform: Shape 10"/>
            <p:cNvSpPr/>
            <p:nvPr/>
          </p:nvSpPr>
          <p:spPr>
            <a:xfrm>
              <a:off x="10298520" y="290160"/>
              <a:ext cx="178560" cy="227880"/>
            </a:xfrm>
            <a:custGeom>
              <a:avLst/>
              <a:gdLst/>
              <a:ahLst/>
              <a:cxnLst/>
              <a:rect l="l" t="t" r="r" b="b"/>
              <a:pathLst>
                <a:path w="164495" h="212876">
                  <a:moveTo>
                    <a:pt x="0" y="208038"/>
                  </a:moveTo>
                  <a:lnTo>
                    <a:pt x="79828" y="0"/>
                  </a:lnTo>
                  <a:lnTo>
                    <a:pt x="164495" y="212876"/>
                  </a:lnTo>
                </a:path>
              </a:pathLst>
            </a:custGeom>
            <a:noFill/>
            <a:ln w="15875">
              <a:solidFill>
                <a:srgbClr val="000000"/>
              </a:solidFill>
            </a:ln>
          </p:spPr>
          <p:style>
            <a:lnRef idx="2">
              <a:schemeClr val="accent1">
                <a:shade val="50000"/>
              </a:schemeClr>
            </a:lnRef>
            <a:fillRef idx="1">
              <a:schemeClr val="accent1"/>
            </a:fillRef>
            <a:effectRef idx="0">
              <a:schemeClr val="accent1"/>
            </a:effectRef>
            <a:fontRef idx="minor"/>
          </p:style>
        </p:sp>
        <p:sp>
          <p:nvSpPr>
            <p:cNvPr id="384" name="Freeform: Shape 11"/>
            <p:cNvSpPr/>
            <p:nvPr/>
          </p:nvSpPr>
          <p:spPr>
            <a:xfrm>
              <a:off x="10522800" y="290160"/>
              <a:ext cx="110160" cy="227880"/>
            </a:xfrm>
            <a:custGeom>
              <a:avLst/>
              <a:gdLst/>
              <a:ahLst/>
              <a:cxnLst/>
              <a:rect l="l" t="t" r="r" b="b"/>
              <a:pathLst>
                <a:path w="101600" h="220133">
                  <a:moveTo>
                    <a:pt x="4838" y="0"/>
                  </a:moveTo>
                  <a:lnTo>
                    <a:pt x="0" y="220133"/>
                  </a:lnTo>
                  <a:lnTo>
                    <a:pt x="101600" y="220133"/>
                  </a:lnTo>
                </a:path>
              </a:pathLst>
            </a:custGeom>
            <a:noFill/>
            <a:ln w="15875">
              <a:solidFill>
                <a:srgbClr val="000000"/>
              </a:solidFill>
            </a:ln>
          </p:spPr>
          <p:style>
            <a:lnRef idx="2">
              <a:schemeClr val="accent1">
                <a:shade val="50000"/>
              </a:schemeClr>
            </a:lnRef>
            <a:fillRef idx="1">
              <a:schemeClr val="accent1"/>
            </a:fillRef>
            <a:effectRef idx="0">
              <a:schemeClr val="accent1"/>
            </a:effectRef>
            <a:fontRef idx="minor"/>
          </p:style>
        </p:sp>
        <p:sp>
          <p:nvSpPr>
            <p:cNvPr id="385" name="Freeform: Shape 12"/>
            <p:cNvSpPr/>
            <p:nvPr/>
          </p:nvSpPr>
          <p:spPr>
            <a:xfrm>
              <a:off x="10678320" y="290160"/>
              <a:ext cx="110160" cy="227880"/>
            </a:xfrm>
            <a:custGeom>
              <a:avLst/>
              <a:gdLst/>
              <a:ahLst/>
              <a:cxnLst/>
              <a:rect l="l" t="t" r="r" b="b"/>
              <a:pathLst>
                <a:path w="101600" h="220133">
                  <a:moveTo>
                    <a:pt x="4838" y="0"/>
                  </a:moveTo>
                  <a:lnTo>
                    <a:pt x="0" y="220133"/>
                  </a:lnTo>
                  <a:lnTo>
                    <a:pt x="101600" y="220133"/>
                  </a:lnTo>
                </a:path>
              </a:pathLst>
            </a:custGeom>
            <a:noFill/>
            <a:ln w="15875">
              <a:solidFill>
                <a:srgbClr val="000000"/>
              </a:solidFill>
            </a:ln>
          </p:spPr>
          <p:style>
            <a:lnRef idx="2">
              <a:schemeClr val="accent1">
                <a:shade val="50000"/>
              </a:schemeClr>
            </a:lnRef>
            <a:fillRef idx="1">
              <a:schemeClr val="accent1"/>
            </a:fillRef>
            <a:effectRef idx="0">
              <a:schemeClr val="accent1"/>
            </a:effectRef>
            <a:fontRef idx="minor"/>
          </p:style>
        </p:sp>
        <p:sp>
          <p:nvSpPr>
            <p:cNvPr id="386" name="Freeform: Shape 13"/>
            <p:cNvSpPr/>
            <p:nvPr/>
          </p:nvSpPr>
          <p:spPr>
            <a:xfrm>
              <a:off x="11328840" y="457200"/>
              <a:ext cx="217800" cy="60840"/>
            </a:xfrm>
            <a:custGeom>
              <a:avLst/>
              <a:gdLst/>
              <a:ahLst/>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grpSp>
      <p:sp>
        <p:nvSpPr>
          <p:cNvPr id="387" name="TextBox 20"/>
          <p:cNvSpPr/>
          <p:nvPr/>
        </p:nvSpPr>
        <p:spPr>
          <a:xfrm>
            <a:off x="4751640" y="3955648"/>
            <a:ext cx="715896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a:lnSpc>
                <a:spcPct val="100000"/>
              </a:lnSpc>
            </a:pPr>
            <a:r>
              <a:rPr lang="en-US" sz="5400" b="0" strike="noStrike" spc="-1">
                <a:solidFill>
                  <a:srgbClr val="FFFFFF"/>
                </a:solidFill>
                <a:latin typeface="Arial"/>
                <a:ea typeface="Arial Unicode MS"/>
              </a:rPr>
              <a:t>Data Model and Data Mining</a:t>
            </a:r>
            <a:endParaRPr lang="en-US" sz="5400" b="0" strike="noStrike" spc="-1">
              <a:latin typeface="Arial"/>
            </a:endParaRPr>
          </a:p>
        </p:txBody>
      </p:sp>
      <p:sp>
        <p:nvSpPr>
          <p:cNvPr id="388" name="TextBox 21"/>
          <p:cNvSpPr/>
          <p:nvPr/>
        </p:nvSpPr>
        <p:spPr>
          <a:xfrm>
            <a:off x="6903000" y="5708520"/>
            <a:ext cx="5007600" cy="37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a:lnSpc>
                <a:spcPct val="100000"/>
              </a:lnSpc>
            </a:pPr>
            <a:r>
              <a:rPr lang="en-US" sz="1870" b="0" strike="noStrike" spc="-1">
                <a:solidFill>
                  <a:srgbClr val="FFFFFF"/>
                </a:solidFill>
                <a:latin typeface="Arial"/>
                <a:ea typeface="Arial Unicode MS"/>
              </a:rPr>
              <a:t>Yudy Yunardy S.E., M.M.</a:t>
            </a:r>
            <a:endParaRPr lang="en-US" sz="187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206440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308316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286769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152742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8578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134164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122429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lintao-dashboards.com/wp-content/uploads/2016/02/ldm9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5716"/>
            <a:ext cx="12192001" cy="55322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1689" y="496449"/>
            <a:ext cx="3688830" cy="707886"/>
          </a:xfrm>
          <a:prstGeom prst="rect">
            <a:avLst/>
          </a:prstGeom>
        </p:spPr>
        <p:txBody>
          <a:bodyPr wrap="none">
            <a:spAutoFit/>
          </a:bodyPr>
          <a:lstStyle/>
          <a:p>
            <a:r>
              <a:rPr lang="id-ID" sz="40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Data Modeling</a:t>
            </a:r>
            <a:endParaRPr lang="en-US"/>
          </a:p>
        </p:txBody>
      </p:sp>
    </p:spTree>
    <p:extLst>
      <p:ext uri="{BB962C8B-B14F-4D97-AF65-F5344CB8AC3E}">
        <p14:creationId xmlns:p14="http://schemas.microsoft.com/office/powerpoint/2010/main" val="110026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id-ID" sz="4000" dirty="0"/>
              <a:t>Pemodelan </a:t>
            </a:r>
            <a:r>
              <a:rPr lang="en-US" sz="4000" dirty="0"/>
              <a:t>Data</a:t>
            </a:r>
            <a:r>
              <a:rPr lang="id-ID" sz="4000" dirty="0"/>
              <a:t> (Data Modeling)</a:t>
            </a:r>
            <a:endParaRPr lang="en-US" sz="4000" dirty="0"/>
          </a:p>
        </p:txBody>
      </p:sp>
      <p:sp>
        <p:nvSpPr>
          <p:cNvPr id="73731" name="Rectangle 3"/>
          <p:cNvSpPr>
            <a:spLocks noGrp="1" noChangeArrowheads="1"/>
          </p:cNvSpPr>
          <p:nvPr>
            <p:ph type="body" idx="1"/>
          </p:nvPr>
        </p:nvSpPr>
        <p:spPr>
          <a:xfrm>
            <a:off x="609600" y="1810513"/>
            <a:ext cx="10972800" cy="4315652"/>
          </a:xfrm>
        </p:spPr>
        <p:txBody>
          <a:bodyPr/>
          <a:lstStyle/>
          <a:p>
            <a:pPr marL="0" indent="0" algn="just">
              <a:buNone/>
            </a:pPr>
            <a:r>
              <a:rPr lang="en-US" sz="3600" b="1" dirty="0"/>
              <a:t>Data modeling</a:t>
            </a:r>
            <a:r>
              <a:rPr lang="en-US" sz="3600" dirty="0"/>
              <a:t> – </a:t>
            </a:r>
            <a:r>
              <a:rPr lang="id-ID" sz="3600" dirty="0"/>
              <a:t>suatu teknik untuk mengorganisasi </a:t>
            </a:r>
            <a:r>
              <a:rPr lang="id-ID" sz="3600"/>
              <a:t>dan mendok</a:t>
            </a:r>
            <a:r>
              <a:rPr lang="en-US" sz="3600"/>
              <a:t>u</a:t>
            </a:r>
            <a:r>
              <a:rPr lang="id-ID" sz="3600"/>
              <a:t>m</a:t>
            </a:r>
            <a:r>
              <a:rPr lang="en-US" sz="3600"/>
              <a:t>e</a:t>
            </a:r>
            <a:r>
              <a:rPr lang="id-ID" sz="3600"/>
              <a:t>ntasi </a:t>
            </a:r>
            <a:r>
              <a:rPr lang="id-ID" sz="3600" dirty="0"/>
              <a:t>data sistem</a:t>
            </a:r>
            <a:r>
              <a:rPr lang="en-US" sz="3600" dirty="0"/>
              <a:t>. </a:t>
            </a:r>
            <a:r>
              <a:rPr lang="id-ID" sz="3600" dirty="0"/>
              <a:t>Disebut juga </a:t>
            </a:r>
            <a:r>
              <a:rPr lang="en-US" sz="3600" i="1" dirty="0"/>
              <a:t>database modeling</a:t>
            </a:r>
            <a:endParaRPr lang="en-US" sz="3600" dirty="0"/>
          </a:p>
          <a:p>
            <a:pPr marL="0" indent="0" algn="just">
              <a:buNone/>
            </a:pPr>
            <a:endParaRPr lang="en-US"/>
          </a:p>
          <a:p>
            <a:pPr marL="0" indent="0" algn="just">
              <a:buNone/>
            </a:pPr>
            <a:endParaRPr lang="en-US" dirty="0"/>
          </a:p>
          <a:p>
            <a:pPr marL="0" indent="0" algn="just">
              <a:buNone/>
            </a:pPr>
            <a:r>
              <a:rPr lang="en-US" b="1" dirty="0"/>
              <a:t>Entity relationship diagram (ERD)</a:t>
            </a:r>
            <a:r>
              <a:rPr lang="en-US" dirty="0"/>
              <a:t> – </a:t>
            </a:r>
            <a:r>
              <a:rPr lang="id-ID" dirty="0"/>
              <a:t>suatu</a:t>
            </a:r>
            <a:r>
              <a:rPr lang="en-US" dirty="0"/>
              <a:t> model</a:t>
            </a:r>
            <a:r>
              <a:rPr lang="id-ID" dirty="0"/>
              <a:t> </a:t>
            </a:r>
            <a:r>
              <a:rPr lang="en-US" dirty="0"/>
              <a:t>data </a:t>
            </a:r>
            <a:r>
              <a:rPr lang="id-ID" dirty="0"/>
              <a:t>yang menggunakan beberapa notasi untuk menggambarkan data</a:t>
            </a:r>
            <a:r>
              <a:rPr lang="en-US" dirty="0"/>
              <a:t> </a:t>
            </a:r>
            <a:r>
              <a:rPr lang="id-ID" dirty="0"/>
              <a:t>dalam bentuk </a:t>
            </a:r>
            <a:r>
              <a:rPr lang="en-US" dirty="0" err="1"/>
              <a:t>entit</a:t>
            </a:r>
            <a:r>
              <a:rPr lang="id-ID" dirty="0"/>
              <a:t>a</a:t>
            </a:r>
            <a:r>
              <a:rPr lang="en-US" dirty="0"/>
              <a:t>s d</a:t>
            </a:r>
            <a:r>
              <a:rPr lang="id-ID" dirty="0"/>
              <a:t>an</a:t>
            </a:r>
            <a:r>
              <a:rPr lang="en-US" dirty="0"/>
              <a:t> </a:t>
            </a:r>
            <a:r>
              <a:rPr lang="en-US" dirty="0" err="1"/>
              <a:t>rela</a:t>
            </a:r>
            <a:r>
              <a:rPr lang="id-ID" dirty="0"/>
              <a:t>si</a:t>
            </a:r>
            <a:endParaRPr lang="en-US" dirty="0"/>
          </a:p>
        </p:txBody>
      </p:sp>
    </p:spTree>
    <p:extLst>
      <p:ext uri="{BB962C8B-B14F-4D97-AF65-F5344CB8AC3E}">
        <p14:creationId xmlns:p14="http://schemas.microsoft.com/office/powerpoint/2010/main" val="225786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p:txBody>
          <a:bodyPr/>
          <a:lstStyle/>
          <a:p>
            <a:r>
              <a:rPr lang="id-ID" sz="3800" dirty="0"/>
              <a:t>Contoh</a:t>
            </a:r>
            <a:r>
              <a:rPr lang="en-US" sz="3800" dirty="0"/>
              <a:t> Entity Relationship Diagram (ERD)</a:t>
            </a:r>
          </a:p>
        </p:txBody>
      </p:sp>
      <p:pic>
        <p:nvPicPr>
          <p:cNvPr id="75784" name="Picture 8" descr="whi74173_0801"/>
          <p:cNvPicPr>
            <a:picLocks noChangeAspect="1" noChangeArrowheads="1"/>
          </p:cNvPicPr>
          <p:nvPr/>
        </p:nvPicPr>
        <p:blipFill>
          <a:blip r:embed="rId3" cstate="print"/>
          <a:srcRect/>
          <a:stretch>
            <a:fillRect/>
          </a:stretch>
        </p:blipFill>
        <p:spPr bwMode="auto">
          <a:xfrm>
            <a:off x="609600" y="1676400"/>
            <a:ext cx="8229600" cy="4978400"/>
          </a:xfrm>
          <a:prstGeom prst="rect">
            <a:avLst/>
          </a:prstGeom>
          <a:noFill/>
        </p:spPr>
      </p:pic>
    </p:spTree>
    <p:extLst>
      <p:ext uri="{BB962C8B-B14F-4D97-AF65-F5344CB8AC3E}">
        <p14:creationId xmlns:p14="http://schemas.microsoft.com/office/powerpoint/2010/main" val="295009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chine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75360" y="5684690"/>
            <a:ext cx="10972800" cy="917596"/>
          </a:xfrm>
        </p:spPr>
        <p:txBody>
          <a:bodyPr/>
          <a:lstStyle/>
          <a:p>
            <a:pPr algn="r"/>
            <a:r>
              <a:rPr lang="en-US" sz="6600">
                <a:latin typeface="Bitwise" panose="020B0603050302020204" pitchFamily="34" charset="0"/>
              </a:rPr>
              <a:t>Machine Learning</a:t>
            </a:r>
          </a:p>
        </p:txBody>
      </p:sp>
    </p:spTree>
    <p:extLst>
      <p:ext uri="{BB962C8B-B14F-4D97-AF65-F5344CB8AC3E}">
        <p14:creationId xmlns:p14="http://schemas.microsoft.com/office/powerpoint/2010/main" val="149455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p:txBody>
          <a:bodyPr/>
          <a:lstStyle/>
          <a:p>
            <a:r>
              <a:rPr lang="en-US" dirty="0" err="1"/>
              <a:t>Entit</a:t>
            </a:r>
            <a:r>
              <a:rPr lang="id-ID" dirty="0"/>
              <a:t>as</a:t>
            </a:r>
            <a:endParaRPr lang="en-US" dirty="0"/>
          </a:p>
        </p:txBody>
      </p:sp>
      <p:pic>
        <p:nvPicPr>
          <p:cNvPr id="77832" name="Picture 8" descr="whi74173_ta0801"/>
          <p:cNvPicPr>
            <a:picLocks noChangeAspect="1" noChangeArrowheads="1"/>
          </p:cNvPicPr>
          <p:nvPr/>
        </p:nvPicPr>
        <p:blipFill rotWithShape="1">
          <a:blip r:embed="rId3" cstate="print"/>
          <a:srcRect b="5580"/>
          <a:stretch/>
        </p:blipFill>
        <p:spPr bwMode="auto">
          <a:xfrm>
            <a:off x="2337816" y="4267200"/>
            <a:ext cx="2381250" cy="1456944"/>
          </a:xfrm>
          <a:prstGeom prst="rect">
            <a:avLst/>
          </a:prstGeom>
          <a:noFill/>
        </p:spPr>
      </p:pic>
      <p:sp>
        <p:nvSpPr>
          <p:cNvPr id="8" name="Rectangle 7"/>
          <p:cNvSpPr/>
          <p:nvPr/>
        </p:nvSpPr>
        <p:spPr>
          <a:xfrm>
            <a:off x="609600" y="1563625"/>
            <a:ext cx="7772400" cy="2062103"/>
          </a:xfrm>
          <a:prstGeom prst="rect">
            <a:avLst/>
          </a:prstGeom>
        </p:spPr>
        <p:txBody>
          <a:bodyPr wrap="square">
            <a:spAutoFit/>
          </a:bodyPr>
          <a:lstStyle/>
          <a:p>
            <a:pPr algn="just"/>
            <a:r>
              <a:rPr lang="en-US" sz="3200" dirty="0" err="1"/>
              <a:t>suatu</a:t>
            </a:r>
            <a:r>
              <a:rPr lang="en-US" sz="3200" dirty="0"/>
              <a:t> </a:t>
            </a:r>
            <a:r>
              <a:rPr lang="en-US" sz="3200" dirty="0" err="1"/>
              <a:t>objek</a:t>
            </a:r>
            <a:r>
              <a:rPr lang="en-US" sz="3200" dirty="0"/>
              <a:t> yang </a:t>
            </a:r>
            <a:r>
              <a:rPr lang="en-US" sz="3200" dirty="0" err="1"/>
              <a:t>dapat</a:t>
            </a:r>
            <a:r>
              <a:rPr lang="en-US" sz="3200" dirty="0"/>
              <a:t> </a:t>
            </a:r>
            <a:r>
              <a:rPr lang="en-US" sz="3200" dirty="0" err="1"/>
              <a:t>diidentifikasi</a:t>
            </a:r>
            <a:r>
              <a:rPr lang="en-US" sz="3200" dirty="0"/>
              <a:t> </a:t>
            </a:r>
            <a:r>
              <a:rPr lang="en-US" sz="3200" dirty="0" err="1"/>
              <a:t>dalam</a:t>
            </a:r>
            <a:r>
              <a:rPr lang="en-US" sz="3200" dirty="0"/>
              <a:t> </a:t>
            </a:r>
            <a:r>
              <a:rPr lang="en-US" sz="3200" dirty="0" err="1"/>
              <a:t>lingkungan</a:t>
            </a:r>
            <a:r>
              <a:rPr lang="en-US" sz="3200" dirty="0"/>
              <a:t> </a:t>
            </a:r>
            <a:r>
              <a:rPr lang="en-US" sz="3200" dirty="0" err="1"/>
              <a:t>pemakai</a:t>
            </a:r>
            <a:r>
              <a:rPr lang="en-US" sz="3200" dirty="0"/>
              <a:t>, </a:t>
            </a:r>
            <a:r>
              <a:rPr lang="en-US" sz="3200" dirty="0" err="1"/>
              <a:t>sesuatu</a:t>
            </a:r>
            <a:r>
              <a:rPr lang="en-US" sz="3200" dirty="0"/>
              <a:t> yang </a:t>
            </a:r>
            <a:r>
              <a:rPr lang="en-US" sz="3200" dirty="0" err="1"/>
              <a:t>penting</a:t>
            </a:r>
            <a:r>
              <a:rPr lang="en-US" sz="3200" dirty="0"/>
              <a:t> </a:t>
            </a:r>
            <a:r>
              <a:rPr lang="en-US" sz="3200" dirty="0" err="1"/>
              <a:t>bagi</a:t>
            </a:r>
            <a:r>
              <a:rPr lang="en-US" sz="3200" dirty="0"/>
              <a:t> </a:t>
            </a:r>
            <a:r>
              <a:rPr lang="en-US" sz="3200" dirty="0" err="1"/>
              <a:t>pemakai</a:t>
            </a:r>
            <a:r>
              <a:rPr lang="en-US" sz="3200" dirty="0"/>
              <a:t> </a:t>
            </a:r>
            <a:r>
              <a:rPr lang="en-US" sz="3200" dirty="0" err="1"/>
              <a:t>dalam</a:t>
            </a:r>
            <a:r>
              <a:rPr lang="en-US" sz="3200" dirty="0"/>
              <a:t> </a:t>
            </a:r>
            <a:r>
              <a:rPr lang="en-US" sz="3200" dirty="0" err="1"/>
              <a:t>konteks</a:t>
            </a:r>
            <a:r>
              <a:rPr lang="en-US" sz="3200" dirty="0"/>
              <a:t> </a:t>
            </a:r>
            <a:r>
              <a:rPr lang="en-US" sz="3200" dirty="0" err="1"/>
              <a:t>sistem</a:t>
            </a:r>
            <a:r>
              <a:rPr lang="en-US" sz="3200" dirty="0"/>
              <a:t> yang </a:t>
            </a:r>
            <a:r>
              <a:rPr lang="en-US" sz="3200" dirty="0" err="1"/>
              <a:t>akan</a:t>
            </a:r>
            <a:r>
              <a:rPr lang="en-US" sz="3200" dirty="0"/>
              <a:t> </a:t>
            </a:r>
            <a:r>
              <a:rPr lang="en-US" sz="3200" dirty="0" err="1"/>
              <a:t>dibuat</a:t>
            </a:r>
            <a:endParaRPr lang="id-ID" sz="3200" dirty="0"/>
          </a:p>
        </p:txBody>
      </p:sp>
    </p:spTree>
    <p:extLst>
      <p:ext uri="{BB962C8B-B14F-4D97-AF65-F5344CB8AC3E}">
        <p14:creationId xmlns:p14="http://schemas.microsoft.com/office/powerpoint/2010/main" val="2342394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err="1"/>
              <a:t>Entit</a:t>
            </a:r>
            <a:r>
              <a:rPr lang="id-ID" dirty="0"/>
              <a:t>as</a:t>
            </a:r>
            <a:endParaRPr lang="en-US" dirty="0"/>
          </a:p>
        </p:txBody>
      </p:sp>
      <p:sp>
        <p:nvSpPr>
          <p:cNvPr id="79875" name="Rectangle 3"/>
          <p:cNvSpPr>
            <a:spLocks noGrp="1" noChangeArrowheads="1"/>
          </p:cNvSpPr>
          <p:nvPr>
            <p:ph type="body" idx="1"/>
          </p:nvPr>
        </p:nvSpPr>
        <p:spPr>
          <a:xfrm>
            <a:off x="609600" y="1712976"/>
            <a:ext cx="8077200" cy="685800"/>
          </a:xfrm>
        </p:spPr>
        <p:txBody>
          <a:bodyPr/>
          <a:lstStyle/>
          <a:p>
            <a:pPr>
              <a:buFontTx/>
              <a:buNone/>
            </a:pPr>
            <a:r>
              <a:rPr lang="en-US" dirty="0"/>
              <a:t>Entity instance  </a:t>
            </a:r>
          </a:p>
        </p:txBody>
      </p:sp>
      <p:graphicFrame>
        <p:nvGraphicFramePr>
          <p:cNvPr id="79917" name="Group 45"/>
          <p:cNvGraphicFramePr>
            <a:graphicFrameLocks noGrp="1"/>
          </p:cNvGraphicFramePr>
          <p:nvPr>
            <p:extLst>
              <p:ext uri="{D42A27DB-BD31-4B8C-83A1-F6EECF244321}">
                <p14:modId xmlns:p14="http://schemas.microsoft.com/office/powerpoint/2010/main" val="1078199333"/>
              </p:ext>
            </p:extLst>
          </p:nvPr>
        </p:nvGraphicFramePr>
        <p:xfrm>
          <a:off x="3594100" y="2962656"/>
          <a:ext cx="4418012" cy="3454402"/>
        </p:xfrm>
        <a:graphic>
          <a:graphicData uri="http://schemas.openxmlformats.org/drawingml/2006/table">
            <a:tbl>
              <a:tblPr/>
              <a:tblGrid>
                <a:gridCol w="1454150">
                  <a:extLst>
                    <a:ext uri="{9D8B030D-6E8A-4147-A177-3AD203B41FA5}">
                      <a16:colId xmlns:a16="http://schemas.microsoft.com/office/drawing/2014/main" val="20000"/>
                    </a:ext>
                  </a:extLst>
                </a:gridCol>
                <a:gridCol w="1468437">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tblGrid>
              <a:tr h="493713">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1" i="0" u="none" strike="noStrike" cap="none" normalizeH="0" baseline="0">
                          <a:ln>
                            <a:noFill/>
                          </a:ln>
                          <a:solidFill>
                            <a:schemeClr val="bg1"/>
                          </a:solidFill>
                          <a:effectLst/>
                          <a:latin typeface="Arial Narrow" pitchFamily="34" charset="0"/>
                        </a:rPr>
                        <a:t>Student ID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1" i="0" u="none" strike="noStrike" cap="none" normalizeH="0" baseline="0">
                          <a:ln>
                            <a:noFill/>
                          </a:ln>
                          <a:solidFill>
                            <a:schemeClr val="bg1"/>
                          </a:solidFill>
                          <a:effectLst/>
                          <a:latin typeface="Arial Narrow" pitchFamily="34" charset="0"/>
                        </a:rPr>
                        <a:t>Last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1" i="0" u="none" strike="noStrike" cap="none" normalizeH="0" baseline="0">
                          <a:ln>
                            <a:noFill/>
                          </a:ln>
                          <a:solidFill>
                            <a:schemeClr val="bg1"/>
                          </a:solidFill>
                          <a:effectLst/>
                          <a:latin typeface="Arial Narrow" pitchFamily="34" charset="0"/>
                        </a:rPr>
                        <a:t>First Name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0"/>
                  </a:ext>
                </a:extLst>
              </a:tr>
              <a:tr h="492125">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2144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Arnold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Betty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493713">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3122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Taylor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John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495300">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3843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Simmons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Lisa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493713">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9844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Macy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Bill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492125">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2837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Leath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Heather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493713">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2293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Wrench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2400" b="0" i="0" u="none" strike="noStrike" cap="none" normalizeH="0" baseline="0">
                          <a:ln>
                            <a:noFill/>
                          </a:ln>
                          <a:solidFill>
                            <a:schemeClr val="tx1"/>
                          </a:solidFill>
                          <a:effectLst/>
                          <a:latin typeface="Arial Narrow" pitchFamily="34" charset="0"/>
                        </a:rPr>
                        <a:t>Tim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79910" name="AutoShape 38"/>
          <p:cNvSpPr>
            <a:spLocks/>
          </p:cNvSpPr>
          <p:nvPr/>
        </p:nvSpPr>
        <p:spPr bwMode="auto">
          <a:xfrm>
            <a:off x="676276" y="5097526"/>
            <a:ext cx="1393825" cy="458788"/>
          </a:xfrm>
          <a:prstGeom prst="borderCallout2">
            <a:avLst>
              <a:gd name="adj1" fmla="val 24912"/>
              <a:gd name="adj2" fmla="val 105468"/>
              <a:gd name="adj3" fmla="val 24912"/>
              <a:gd name="adj4" fmla="val 154440"/>
              <a:gd name="adj5" fmla="val -107958"/>
              <a:gd name="adj6" fmla="val 205352"/>
            </a:avLst>
          </a:prstGeom>
          <a:solidFill>
            <a:schemeClr val="accent1"/>
          </a:solidFill>
          <a:ln w="12700">
            <a:solidFill>
              <a:schemeClr val="tx1"/>
            </a:solidFill>
            <a:miter lim="800000"/>
            <a:headEnd type="none" w="sm" len="sm"/>
            <a:tailEnd type="none" w="sm" len="sm"/>
          </a:ln>
          <a:effectLst/>
        </p:spPr>
        <p:txBody>
          <a:bodyPr/>
          <a:lstStyle/>
          <a:p>
            <a:pPr algn="ctr" eaLnBrk="0" hangingPunct="0"/>
            <a:r>
              <a:rPr lang="en-US" sz="2400" b="1">
                <a:solidFill>
                  <a:schemeClr val="bg1"/>
                </a:solidFill>
                <a:latin typeface="Times New Roman" pitchFamily="18" charset="0"/>
              </a:rPr>
              <a:t>instances</a:t>
            </a:r>
          </a:p>
        </p:txBody>
      </p:sp>
      <p:sp>
        <p:nvSpPr>
          <p:cNvPr id="79911" name="Line 39"/>
          <p:cNvSpPr>
            <a:spLocks noChangeShapeType="1"/>
          </p:cNvSpPr>
          <p:nvPr/>
        </p:nvSpPr>
        <p:spPr bwMode="auto">
          <a:xfrm>
            <a:off x="2451100" y="5208651"/>
            <a:ext cx="990600" cy="0"/>
          </a:xfrm>
          <a:prstGeom prst="line">
            <a:avLst/>
          </a:prstGeom>
          <a:noFill/>
          <a:ln w="12700">
            <a:solidFill>
              <a:schemeClr val="tx1"/>
            </a:solidFill>
            <a:round/>
            <a:headEnd type="none" w="sm" len="sm"/>
            <a:tailEnd type="none" w="sm" len="sm"/>
          </a:ln>
          <a:effectLst/>
        </p:spPr>
        <p:txBody>
          <a:bodyPr/>
          <a:lstStyle/>
          <a:p>
            <a:endParaRPr lang="id-ID"/>
          </a:p>
        </p:txBody>
      </p:sp>
      <p:sp>
        <p:nvSpPr>
          <p:cNvPr id="79912" name="Line 40"/>
          <p:cNvSpPr>
            <a:spLocks noChangeShapeType="1"/>
          </p:cNvSpPr>
          <p:nvPr/>
        </p:nvSpPr>
        <p:spPr bwMode="auto">
          <a:xfrm>
            <a:off x="2832100" y="5218176"/>
            <a:ext cx="762000" cy="533400"/>
          </a:xfrm>
          <a:prstGeom prst="line">
            <a:avLst/>
          </a:prstGeom>
          <a:noFill/>
          <a:ln w="12700">
            <a:solidFill>
              <a:schemeClr val="tx1"/>
            </a:solidFill>
            <a:round/>
            <a:headEnd type="none" w="sm" len="sm"/>
            <a:tailEnd type="none" w="sm" len="sm"/>
          </a:ln>
          <a:effectLst/>
        </p:spPr>
        <p:txBody>
          <a:bodyPr/>
          <a:lstStyle/>
          <a:p>
            <a:endParaRPr lang="id-ID"/>
          </a:p>
        </p:txBody>
      </p:sp>
      <p:sp>
        <p:nvSpPr>
          <p:cNvPr id="79913" name="AutoShape 41"/>
          <p:cNvSpPr>
            <a:spLocks/>
          </p:cNvSpPr>
          <p:nvPr/>
        </p:nvSpPr>
        <p:spPr bwMode="auto">
          <a:xfrm>
            <a:off x="1007904" y="2726118"/>
            <a:ext cx="1204913" cy="473075"/>
          </a:xfrm>
          <a:prstGeom prst="borderCallout2">
            <a:avLst>
              <a:gd name="adj1" fmla="val 24162"/>
              <a:gd name="adj2" fmla="val 106324"/>
              <a:gd name="adj3" fmla="val 24162"/>
              <a:gd name="adj4" fmla="val 158500"/>
              <a:gd name="adj5" fmla="val 86241"/>
              <a:gd name="adj6" fmla="val 212519"/>
            </a:avLst>
          </a:prstGeom>
          <a:solidFill>
            <a:schemeClr val="accent1"/>
          </a:solidFill>
          <a:ln w="12700">
            <a:solidFill>
              <a:schemeClr val="tx1"/>
            </a:solidFill>
            <a:miter lim="800000"/>
            <a:headEnd type="none" w="sm" len="sm"/>
            <a:tailEnd type="none" w="sm" len="sm"/>
          </a:ln>
          <a:effectLst/>
        </p:spPr>
        <p:txBody>
          <a:bodyPr/>
          <a:lstStyle/>
          <a:p>
            <a:pPr algn="ctr" eaLnBrk="0" hangingPunct="0"/>
            <a:r>
              <a:rPr lang="en-US" sz="2400" b="1">
                <a:solidFill>
                  <a:schemeClr val="bg1"/>
                </a:solidFill>
                <a:latin typeface="Times New Roman" pitchFamily="18" charset="0"/>
              </a:rPr>
              <a:t>entity</a:t>
            </a:r>
          </a:p>
        </p:txBody>
      </p:sp>
    </p:spTree>
    <p:extLst>
      <p:ext uri="{BB962C8B-B14F-4D97-AF65-F5344CB8AC3E}">
        <p14:creationId xmlns:p14="http://schemas.microsoft.com/office/powerpoint/2010/main" val="7760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Data Modeling Concepts: Attributes</a:t>
            </a:r>
          </a:p>
        </p:txBody>
      </p:sp>
      <p:sp>
        <p:nvSpPr>
          <p:cNvPr id="81923" name="Rectangle 3"/>
          <p:cNvSpPr>
            <a:spLocks noGrp="1" noChangeArrowheads="1"/>
          </p:cNvSpPr>
          <p:nvPr>
            <p:ph type="body" idx="1"/>
          </p:nvPr>
        </p:nvSpPr>
        <p:spPr>
          <a:xfrm>
            <a:off x="3090672" y="1600201"/>
            <a:ext cx="7479792" cy="4855463"/>
          </a:xfrm>
        </p:spPr>
        <p:txBody>
          <a:bodyPr>
            <a:normAutofit fontScale="92500" lnSpcReduction="10000"/>
          </a:bodyPr>
          <a:lstStyle/>
          <a:p>
            <a:pPr marL="0" indent="0">
              <a:buNone/>
            </a:pPr>
            <a:r>
              <a:rPr lang="en-US" sz="2400" dirty="0" err="1"/>
              <a:t>Atribut</a:t>
            </a:r>
            <a:r>
              <a:rPr lang="en-US" sz="2400" dirty="0"/>
              <a:t> </a:t>
            </a:r>
            <a:r>
              <a:rPr lang="en-US" sz="2400" dirty="0" err="1"/>
              <a:t>mendekripsikan</a:t>
            </a:r>
            <a:r>
              <a:rPr lang="en-US" sz="2400" dirty="0"/>
              <a:t> </a:t>
            </a:r>
            <a:r>
              <a:rPr lang="en-US" sz="2400" dirty="0" err="1"/>
              <a:t>karakteristik</a:t>
            </a:r>
            <a:r>
              <a:rPr lang="en-US" sz="2400" dirty="0"/>
              <a:t> (</a:t>
            </a:r>
            <a:r>
              <a:rPr lang="en-US" sz="2400" i="1" dirty="0" err="1"/>
              <a:t>properti</a:t>
            </a:r>
            <a:r>
              <a:rPr lang="en-US" sz="2400" dirty="0"/>
              <a:t>) </a:t>
            </a:r>
            <a:r>
              <a:rPr lang="id-ID" sz="2400" dirty="0"/>
              <a:t> </a:t>
            </a:r>
            <a:r>
              <a:rPr lang="en-US" sz="2400" dirty="0" err="1"/>
              <a:t>dari</a:t>
            </a:r>
            <a:r>
              <a:rPr lang="en-US" sz="2400" dirty="0"/>
              <a:t> </a:t>
            </a:r>
            <a:r>
              <a:rPr lang="en-US" sz="2400" err="1"/>
              <a:t>suatu</a:t>
            </a:r>
            <a:r>
              <a:rPr lang="en-US" sz="2400"/>
              <a:t> entitas</a:t>
            </a:r>
          </a:p>
          <a:p>
            <a:pPr marL="182563" indent="-182563">
              <a:buNone/>
            </a:pPr>
            <a:endParaRPr lang="en-US" sz="2000" dirty="0"/>
          </a:p>
          <a:p>
            <a:pPr marL="0" indent="0" algn="just">
              <a:buNone/>
            </a:pPr>
            <a:r>
              <a:rPr lang="en-US" sz="2400" b="1"/>
              <a:t>Contoh atribut : </a:t>
            </a:r>
          </a:p>
          <a:p>
            <a:pPr marL="0" indent="0" algn="just">
              <a:buNone/>
            </a:pPr>
            <a:r>
              <a:rPr lang="en-US" sz="2400" i="1"/>
              <a:t>Integer</a:t>
            </a:r>
            <a:r>
              <a:rPr lang="en-US" sz="2400"/>
              <a:t> : hanya boleh angka tanpa desimal</a:t>
            </a:r>
          </a:p>
          <a:p>
            <a:pPr marL="0" indent="0" algn="just">
              <a:buNone/>
            </a:pPr>
            <a:r>
              <a:rPr lang="en-US" sz="2400" i="1"/>
              <a:t>Float</a:t>
            </a:r>
            <a:r>
              <a:rPr lang="en-US" sz="2400"/>
              <a:t> : hanya boleh angka, dengan decimal</a:t>
            </a:r>
          </a:p>
          <a:p>
            <a:pPr marL="0" indent="0" algn="just">
              <a:buNone/>
            </a:pPr>
            <a:r>
              <a:rPr lang="en-US" sz="2400" i="1"/>
              <a:t>Character</a:t>
            </a:r>
            <a:r>
              <a:rPr lang="en-US" sz="2400"/>
              <a:t> : hanya boleh huruf dan tanda baca</a:t>
            </a:r>
          </a:p>
          <a:p>
            <a:pPr marL="0" indent="0" algn="just">
              <a:buNone/>
            </a:pPr>
            <a:r>
              <a:rPr lang="en-US" sz="2400" i="1"/>
              <a:t>Numeric</a:t>
            </a:r>
            <a:r>
              <a:rPr lang="en-US" sz="2400"/>
              <a:t> : hanya boleh angka (int + float)</a:t>
            </a:r>
          </a:p>
          <a:p>
            <a:pPr marL="0" indent="0" algn="just">
              <a:buNone/>
            </a:pPr>
            <a:r>
              <a:rPr lang="en-US" sz="2400" i="1"/>
              <a:t>Alphanumeric</a:t>
            </a:r>
            <a:r>
              <a:rPr lang="en-US" sz="2400"/>
              <a:t> : character + numeric</a:t>
            </a:r>
          </a:p>
          <a:p>
            <a:pPr marL="0" indent="0" algn="just">
              <a:buNone/>
            </a:pPr>
            <a:r>
              <a:rPr lang="en-US" sz="2400" i="1"/>
              <a:t>Date</a:t>
            </a:r>
            <a:r>
              <a:rPr lang="en-US" sz="2400"/>
              <a:t> : hanya boleh angka dlm format tanggal</a:t>
            </a:r>
          </a:p>
          <a:p>
            <a:pPr marL="0" indent="0" algn="just">
              <a:buNone/>
            </a:pPr>
            <a:r>
              <a:rPr lang="en-US" sz="2400" i="1"/>
              <a:t>Time</a:t>
            </a:r>
            <a:r>
              <a:rPr lang="en-US" sz="2400"/>
              <a:t> : hanya boleh angka dlm format waktu</a:t>
            </a:r>
          </a:p>
          <a:p>
            <a:pPr marL="0" indent="0" algn="just">
              <a:buNone/>
            </a:pPr>
            <a:r>
              <a:rPr lang="en-US" sz="2400" i="1"/>
              <a:t>Memo </a:t>
            </a:r>
            <a:r>
              <a:rPr lang="en-US" sz="2400"/>
              <a:t>: text dengan ukuran tidak terbatas</a:t>
            </a:r>
          </a:p>
          <a:p>
            <a:pPr marL="0" indent="0" algn="just">
              <a:buNone/>
            </a:pPr>
            <a:r>
              <a:rPr lang="en-US" sz="2400" i="1"/>
              <a:t>Yes/No </a:t>
            </a:r>
            <a:r>
              <a:rPr lang="en-US" sz="2400"/>
              <a:t>: biner, hanya memiliki dua kemungkinan</a:t>
            </a:r>
            <a:endParaRPr lang="en-US" sz="2400" dirty="0"/>
          </a:p>
        </p:txBody>
      </p:sp>
      <p:pic>
        <p:nvPicPr>
          <p:cNvPr id="81926" name="Picture 6" descr="whi74173_ta0802"/>
          <p:cNvPicPr>
            <a:picLocks noChangeAspect="1" noChangeArrowheads="1"/>
          </p:cNvPicPr>
          <p:nvPr/>
        </p:nvPicPr>
        <p:blipFill rotWithShape="1">
          <a:blip r:embed="rId3" cstate="print"/>
          <a:srcRect b="3088"/>
          <a:stretch/>
        </p:blipFill>
        <p:spPr bwMode="auto">
          <a:xfrm>
            <a:off x="252984" y="1600201"/>
            <a:ext cx="2541588" cy="4855463"/>
          </a:xfrm>
          <a:prstGeom prst="rect">
            <a:avLst/>
          </a:prstGeom>
          <a:noFill/>
        </p:spPr>
      </p:pic>
    </p:spTree>
    <p:extLst>
      <p:ext uri="{BB962C8B-B14F-4D97-AF65-F5344CB8AC3E}">
        <p14:creationId xmlns:p14="http://schemas.microsoft.com/office/powerpoint/2010/main" val="296885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id-ID" dirty="0"/>
              <a:t>Key</a:t>
            </a:r>
            <a:endParaRPr lang="en-US" dirty="0"/>
          </a:p>
        </p:txBody>
      </p:sp>
      <p:sp>
        <p:nvSpPr>
          <p:cNvPr id="90115" name="Rectangle 3"/>
          <p:cNvSpPr>
            <a:spLocks noGrp="1" noChangeArrowheads="1"/>
          </p:cNvSpPr>
          <p:nvPr>
            <p:ph type="body" idx="1"/>
          </p:nvPr>
        </p:nvSpPr>
        <p:spPr>
          <a:xfrm>
            <a:off x="2590800" y="1524000"/>
            <a:ext cx="5543550" cy="4876800"/>
          </a:xfrm>
        </p:spPr>
        <p:txBody>
          <a:bodyPr/>
          <a:lstStyle/>
          <a:p>
            <a:pPr marL="0" indent="0">
              <a:lnSpc>
                <a:spcPct val="85000"/>
              </a:lnSpc>
              <a:buNone/>
            </a:pPr>
            <a:r>
              <a:rPr lang="en-US" sz="2400" b="1" dirty="0"/>
              <a:t>Key</a:t>
            </a:r>
            <a:r>
              <a:rPr lang="en-US" sz="2400" dirty="0"/>
              <a:t> – </a:t>
            </a:r>
            <a:r>
              <a:rPr lang="id-ID" sz="2400" dirty="0"/>
              <a:t>satu </a:t>
            </a:r>
            <a:r>
              <a:rPr lang="id-ID" sz="2400"/>
              <a:t>atau lebi</a:t>
            </a:r>
            <a:r>
              <a:rPr lang="en-US" sz="2400"/>
              <a:t>h</a:t>
            </a:r>
            <a:r>
              <a:rPr lang="id-ID" sz="2400"/>
              <a:t> </a:t>
            </a:r>
            <a:r>
              <a:rPr lang="en-US" sz="2400"/>
              <a:t> </a:t>
            </a:r>
            <a:r>
              <a:rPr lang="en-US" sz="2400" dirty="0"/>
              <a:t>at</a:t>
            </a:r>
            <a:r>
              <a:rPr lang="id-ID" sz="2400" dirty="0"/>
              <a:t>ri</a:t>
            </a:r>
            <a:r>
              <a:rPr lang="en-US" sz="2400"/>
              <a:t>but</a:t>
            </a:r>
            <a:r>
              <a:rPr lang="id-ID" sz="2400"/>
              <a:t> mem</a:t>
            </a:r>
            <a:r>
              <a:rPr lang="en-US" sz="2400"/>
              <a:t>p</a:t>
            </a:r>
            <a:r>
              <a:rPr lang="id-ID" sz="2400"/>
              <a:t>unyai </a:t>
            </a:r>
            <a:r>
              <a:rPr lang="id-ID" sz="2400" dirty="0"/>
              <a:t>nilai yang unik. Nama lain </a:t>
            </a:r>
            <a:r>
              <a:rPr lang="en-US" sz="2400" i="1" dirty="0"/>
              <a:t>identifier</a:t>
            </a:r>
            <a:r>
              <a:rPr lang="en-US" sz="2400" dirty="0"/>
              <a:t>.</a:t>
            </a:r>
          </a:p>
          <a:p>
            <a:pPr marL="749300" lvl="1" indent="-292100">
              <a:lnSpc>
                <a:spcPct val="85000"/>
              </a:lnSpc>
              <a:spcBef>
                <a:spcPct val="30000"/>
              </a:spcBef>
            </a:pPr>
            <a:endParaRPr lang="en-US" sz="2000" dirty="0"/>
          </a:p>
        </p:txBody>
      </p:sp>
      <p:pic>
        <p:nvPicPr>
          <p:cNvPr id="90118" name="Picture 6" descr="whi74173_ta0803"/>
          <p:cNvPicPr>
            <a:picLocks noChangeAspect="1" noChangeArrowheads="1"/>
          </p:cNvPicPr>
          <p:nvPr/>
        </p:nvPicPr>
        <p:blipFill>
          <a:blip r:embed="rId3" cstate="print"/>
          <a:srcRect/>
          <a:stretch>
            <a:fillRect/>
          </a:stretch>
        </p:blipFill>
        <p:spPr bwMode="auto">
          <a:xfrm>
            <a:off x="277368" y="1524000"/>
            <a:ext cx="2152650" cy="4762500"/>
          </a:xfrm>
          <a:prstGeom prst="rect">
            <a:avLst/>
          </a:prstGeom>
          <a:noFill/>
        </p:spPr>
      </p:pic>
    </p:spTree>
    <p:extLst>
      <p:ext uri="{BB962C8B-B14F-4D97-AF65-F5344CB8AC3E}">
        <p14:creationId xmlns:p14="http://schemas.microsoft.com/office/powerpoint/2010/main" val="13081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err="1"/>
              <a:t>Rela</a:t>
            </a:r>
            <a:r>
              <a:rPr lang="id-ID" dirty="0"/>
              <a:t>si</a:t>
            </a:r>
            <a:endParaRPr lang="en-US" dirty="0"/>
          </a:p>
        </p:txBody>
      </p:sp>
      <p:sp>
        <p:nvSpPr>
          <p:cNvPr id="94211" name="Rectangle 3"/>
          <p:cNvSpPr>
            <a:spLocks noGrp="1" noChangeArrowheads="1"/>
          </p:cNvSpPr>
          <p:nvPr>
            <p:ph type="body" idx="1"/>
          </p:nvPr>
        </p:nvSpPr>
        <p:spPr>
          <a:xfrm>
            <a:off x="609600" y="1600200"/>
            <a:ext cx="8001000" cy="2895600"/>
          </a:xfrm>
        </p:spPr>
        <p:txBody>
          <a:bodyPr/>
          <a:lstStyle/>
          <a:p>
            <a:pPr marL="0" indent="0" algn="just">
              <a:buNone/>
            </a:pPr>
            <a:r>
              <a:rPr lang="en-US" dirty="0" err="1"/>
              <a:t>Menunjukkan</a:t>
            </a:r>
            <a:r>
              <a:rPr lang="en-US" dirty="0"/>
              <a:t> </a:t>
            </a:r>
            <a:r>
              <a:rPr lang="en-US" dirty="0" err="1"/>
              <a:t>hubungan</a:t>
            </a:r>
            <a:r>
              <a:rPr lang="en-US" dirty="0"/>
              <a:t> yang </a:t>
            </a:r>
            <a:r>
              <a:rPr lang="en-US" dirty="0" err="1"/>
              <a:t>terjadi</a:t>
            </a:r>
            <a:r>
              <a:rPr lang="en-US" dirty="0"/>
              <a:t> </a:t>
            </a:r>
            <a:r>
              <a:rPr lang="en-US" dirty="0" err="1"/>
              <a:t>diantara</a:t>
            </a:r>
            <a:r>
              <a:rPr lang="en-US" dirty="0"/>
              <a:t> </a:t>
            </a:r>
            <a:r>
              <a:rPr lang="en-US" dirty="0" err="1"/>
              <a:t>sejumlah</a:t>
            </a:r>
            <a:r>
              <a:rPr lang="en-US" dirty="0"/>
              <a:t> </a:t>
            </a:r>
            <a:r>
              <a:rPr lang="en-US" dirty="0" err="1"/>
              <a:t>entitas</a:t>
            </a:r>
            <a:r>
              <a:rPr lang="en-US" dirty="0"/>
              <a:t> yang </a:t>
            </a:r>
            <a:r>
              <a:rPr lang="en-US" dirty="0" err="1"/>
              <a:t>berasal</a:t>
            </a:r>
            <a:r>
              <a:rPr lang="en-US" dirty="0"/>
              <a:t> </a:t>
            </a:r>
            <a:r>
              <a:rPr lang="en-US" dirty="0" err="1"/>
              <a:t>dari</a:t>
            </a:r>
            <a:r>
              <a:rPr lang="en-US" dirty="0"/>
              <a:t> </a:t>
            </a:r>
            <a:r>
              <a:rPr lang="en-US" dirty="0" err="1"/>
              <a:t>himpunan</a:t>
            </a:r>
            <a:r>
              <a:rPr lang="en-US" dirty="0"/>
              <a:t> </a:t>
            </a:r>
            <a:r>
              <a:rPr lang="en-US" dirty="0" err="1"/>
              <a:t>entitas</a:t>
            </a:r>
            <a:r>
              <a:rPr lang="en-US" dirty="0"/>
              <a:t> yang </a:t>
            </a:r>
            <a:r>
              <a:rPr lang="en-US" dirty="0" err="1"/>
              <a:t>berbeda</a:t>
            </a:r>
            <a:endParaRPr lang="en-US" dirty="0"/>
          </a:p>
          <a:p>
            <a:pPr lvl="1">
              <a:buFontTx/>
              <a:buNone/>
            </a:pPr>
            <a:r>
              <a:rPr lang="en-US" dirty="0"/>
              <a:t> </a:t>
            </a:r>
          </a:p>
        </p:txBody>
      </p:sp>
      <p:pic>
        <p:nvPicPr>
          <p:cNvPr id="94213" name="Picture 5" descr="Chap08_1"/>
          <p:cNvPicPr>
            <a:picLocks noChangeAspect="1" noChangeArrowheads="1"/>
          </p:cNvPicPr>
          <p:nvPr/>
        </p:nvPicPr>
        <p:blipFill>
          <a:blip r:embed="rId3" cstate="print"/>
          <a:srcRect/>
          <a:stretch>
            <a:fillRect/>
          </a:stretch>
        </p:blipFill>
        <p:spPr bwMode="auto">
          <a:xfrm>
            <a:off x="609600" y="4940364"/>
            <a:ext cx="7543800" cy="1344612"/>
          </a:xfrm>
          <a:prstGeom prst="rect">
            <a:avLst/>
          </a:prstGeom>
          <a:noFill/>
        </p:spPr>
      </p:pic>
    </p:spTree>
    <p:extLst>
      <p:ext uri="{BB962C8B-B14F-4D97-AF65-F5344CB8AC3E}">
        <p14:creationId xmlns:p14="http://schemas.microsoft.com/office/powerpoint/2010/main" val="123907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99872" y="512827"/>
            <a:ext cx="10972800" cy="649224"/>
          </a:xfrm>
          <a:noFill/>
          <a:ln w="0">
            <a:noFill/>
          </a:ln>
        </p:spPr>
        <p:txBody>
          <a:bodyPr lIns="0" tIns="0" rIns="0" bIns="0" anchor="ctr">
            <a:noAutofit/>
          </a:bodyPr>
          <a:lstStyle/>
          <a:p>
            <a:r>
              <a:rPr lang="en-US"/>
              <a:t>Foreign </a:t>
            </a:r>
            <a:r>
              <a:rPr lang="en-US" dirty="0"/>
              <a:t>Key</a:t>
            </a:r>
          </a:p>
        </p:txBody>
      </p:sp>
      <p:sp>
        <p:nvSpPr>
          <p:cNvPr id="108547" name="Rectangle 3"/>
          <p:cNvSpPr>
            <a:spLocks noGrp="1" noChangeArrowheads="1"/>
          </p:cNvSpPr>
          <p:nvPr>
            <p:ph type="body" idx="1"/>
          </p:nvPr>
        </p:nvSpPr>
        <p:spPr>
          <a:xfrm>
            <a:off x="8348472" y="1905000"/>
            <a:ext cx="3124200" cy="3681984"/>
          </a:xfrm>
        </p:spPr>
        <p:txBody>
          <a:bodyPr>
            <a:normAutofit/>
          </a:bodyPr>
          <a:lstStyle/>
          <a:p>
            <a:pPr>
              <a:lnSpc>
                <a:spcPct val="90000"/>
              </a:lnSpc>
              <a:buFontTx/>
              <a:buNone/>
            </a:pPr>
            <a:r>
              <a:rPr lang="en-US" dirty="0"/>
              <a:t>	</a:t>
            </a:r>
            <a:r>
              <a:rPr lang="en-US" b="1" dirty="0"/>
              <a:t>Foreign key</a:t>
            </a:r>
            <a:r>
              <a:rPr lang="en-US" dirty="0"/>
              <a:t> – </a:t>
            </a:r>
            <a:r>
              <a:rPr lang="id-ID" dirty="0"/>
              <a:t>atribut yang merupakan atribut </a:t>
            </a:r>
            <a:r>
              <a:rPr lang="en-US" dirty="0"/>
              <a:t> primary key </a:t>
            </a:r>
            <a:r>
              <a:rPr lang="id-ID" dirty="0"/>
              <a:t>pada entitas yang lain</a:t>
            </a:r>
            <a:endParaRPr lang="en-US" sz="2400" dirty="0"/>
          </a:p>
        </p:txBody>
      </p:sp>
      <p:graphicFrame>
        <p:nvGraphicFramePr>
          <p:cNvPr id="4" name="Group 70"/>
          <p:cNvGraphicFramePr>
            <a:graphicFrameLocks noGrp="1"/>
          </p:cNvGraphicFramePr>
          <p:nvPr>
            <p:extLst>
              <p:ext uri="{D42A27DB-BD31-4B8C-83A1-F6EECF244321}">
                <p14:modId xmlns:p14="http://schemas.microsoft.com/office/powerpoint/2010/main" val="1397441285"/>
              </p:ext>
            </p:extLst>
          </p:nvPr>
        </p:nvGraphicFramePr>
        <p:xfrm>
          <a:off x="2417064" y="1905000"/>
          <a:ext cx="5715000" cy="2743202"/>
        </p:xfrm>
        <a:graphic>
          <a:graphicData uri="http://schemas.openxmlformats.org/drawingml/2006/table">
            <a:tbl>
              <a:tblPr/>
              <a:tblGrid>
                <a:gridCol w="1600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Student ID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Last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First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Dorm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0"/>
                  </a:ext>
                </a:extLst>
              </a:tr>
              <a:tr h="390525">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2144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Arnold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Betty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3122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Taylor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John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93700">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3843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Simmons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Lisa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9844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Macy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Bill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endParaRPr kumimoji="0" lang="id-ID" sz="2000" b="0" i="0" u="none" strike="noStrike" cap="none" normalizeH="0" baseline="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90525">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2837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Leath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Heather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2293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Wrench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Tim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 name="Group 74"/>
          <p:cNvGraphicFramePr>
            <a:graphicFrameLocks noGrp="1"/>
          </p:cNvGraphicFramePr>
          <p:nvPr>
            <p:extLst>
              <p:ext uri="{D42A27DB-BD31-4B8C-83A1-F6EECF244321}">
                <p14:modId xmlns:p14="http://schemas.microsoft.com/office/powerpoint/2010/main" val="612832164"/>
              </p:ext>
            </p:extLst>
          </p:nvPr>
        </p:nvGraphicFramePr>
        <p:xfrm>
          <a:off x="1767840" y="5391151"/>
          <a:ext cx="2895600" cy="1174751"/>
        </p:xfrm>
        <a:graphic>
          <a:graphicData uri="http://schemas.openxmlformats.org/drawingml/2006/table">
            <a:tbl>
              <a:tblPr/>
              <a:tblGrid>
                <a:gridCol w="914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92113">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1" i="0" u="none" strike="noStrike" cap="none" normalizeH="0" baseline="0">
                          <a:ln>
                            <a:noFill/>
                          </a:ln>
                          <a:solidFill>
                            <a:schemeClr val="bg1"/>
                          </a:solidFill>
                          <a:effectLst/>
                          <a:latin typeface="Arial Narrow" pitchFamily="34" charset="0"/>
                        </a:rPr>
                        <a:t>Dorm</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1" i="0" u="none" strike="noStrike" cap="none" normalizeH="0" baseline="0">
                          <a:ln>
                            <a:noFill/>
                          </a:ln>
                          <a:solidFill>
                            <a:schemeClr val="bg1"/>
                          </a:solidFill>
                          <a:effectLst/>
                          <a:latin typeface="Arial Narrow" pitchFamily="34" charset="0"/>
                        </a:rPr>
                        <a:t>Residence Director</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0"/>
                  </a:ext>
                </a:extLst>
              </a:tr>
              <a:tr h="390525">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0" i="0" u="none" strike="noStrike" cap="none" normalizeH="0" baseline="0">
                          <a:ln>
                            <a:noFill/>
                          </a:ln>
                          <a:solidFill>
                            <a:schemeClr val="tx1"/>
                          </a:solidFill>
                          <a:effectLst/>
                          <a:latin typeface="Arial Narrow" pitchFamily="34" charset="0"/>
                        </a:rPr>
                        <a:t>Smith</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0" i="0" u="none" strike="noStrike" cap="none" normalizeH="0" baseline="0">
                          <a:ln>
                            <a:noFill/>
                          </a:ln>
                          <a:solidFill>
                            <a:schemeClr val="tx1"/>
                          </a:solidFill>
                          <a:effectLst/>
                          <a:latin typeface="Arial Narrow" pitchFamily="34" charset="0"/>
                        </a:rPr>
                        <a:t>Andrea Fernandez</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392113">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0" i="0" u="none" strike="noStrike" cap="none" normalizeH="0" baseline="0">
                          <a:ln>
                            <a:noFill/>
                          </a:ln>
                          <a:solidFill>
                            <a:schemeClr val="tx1"/>
                          </a:solidFill>
                          <a:effectLst/>
                          <a:latin typeface="Arial Narrow" pitchFamily="34" charset="0"/>
                        </a:rPr>
                        <a:t>Jones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0" i="0" u="none" strike="noStrike" cap="none" normalizeH="0" baseline="0">
                          <a:ln>
                            <a:noFill/>
                          </a:ln>
                          <a:solidFill>
                            <a:schemeClr val="tx1"/>
                          </a:solidFill>
                          <a:effectLst/>
                          <a:latin typeface="Arial Narrow" pitchFamily="34" charset="0"/>
                        </a:rPr>
                        <a:t>Daniel Abidjan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 name="AutoShape 59"/>
          <p:cNvSpPr>
            <a:spLocks/>
          </p:cNvSpPr>
          <p:nvPr/>
        </p:nvSpPr>
        <p:spPr bwMode="auto">
          <a:xfrm>
            <a:off x="131065" y="1600200"/>
            <a:ext cx="1693863" cy="452438"/>
          </a:xfrm>
          <a:prstGeom prst="borderCallout2">
            <a:avLst>
              <a:gd name="adj1" fmla="val 25264"/>
              <a:gd name="adj2" fmla="val 104500"/>
              <a:gd name="adj3" fmla="val 25264"/>
              <a:gd name="adj4" fmla="val 125306"/>
              <a:gd name="adj5" fmla="val 61755"/>
              <a:gd name="adj6" fmla="val 146861"/>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000" b="1">
                <a:latin typeface="Times New Roman" pitchFamily="18" charset="0"/>
              </a:rPr>
              <a:t>Primary Key</a:t>
            </a:r>
          </a:p>
        </p:txBody>
      </p:sp>
      <p:sp>
        <p:nvSpPr>
          <p:cNvPr id="7" name="AutoShape 60"/>
          <p:cNvSpPr>
            <a:spLocks/>
          </p:cNvSpPr>
          <p:nvPr/>
        </p:nvSpPr>
        <p:spPr bwMode="auto">
          <a:xfrm>
            <a:off x="167641" y="4552950"/>
            <a:ext cx="1693863" cy="452438"/>
          </a:xfrm>
          <a:prstGeom prst="borderCallout2">
            <a:avLst>
              <a:gd name="adj1" fmla="val 25264"/>
              <a:gd name="adj2" fmla="val 104500"/>
              <a:gd name="adj3" fmla="val 25264"/>
              <a:gd name="adj4" fmla="val 111903"/>
              <a:gd name="adj5" fmla="val 161403"/>
              <a:gd name="adj6" fmla="val 119681"/>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000" b="1">
                <a:latin typeface="Times New Roman" pitchFamily="18" charset="0"/>
              </a:rPr>
              <a:t>Primary Key</a:t>
            </a:r>
          </a:p>
        </p:txBody>
      </p:sp>
      <p:sp>
        <p:nvSpPr>
          <p:cNvPr id="8" name="AutoShape 61"/>
          <p:cNvSpPr>
            <a:spLocks/>
          </p:cNvSpPr>
          <p:nvPr/>
        </p:nvSpPr>
        <p:spPr bwMode="auto">
          <a:xfrm>
            <a:off x="5026152" y="4819365"/>
            <a:ext cx="2209800" cy="1905000"/>
          </a:xfrm>
          <a:prstGeom prst="borderCallout2">
            <a:avLst>
              <a:gd name="adj1" fmla="val 11280"/>
              <a:gd name="adj2" fmla="val 100966"/>
              <a:gd name="adj3" fmla="val 6000"/>
              <a:gd name="adj4" fmla="val 109338"/>
              <a:gd name="adj5" fmla="val -8050"/>
              <a:gd name="adj6" fmla="val 114278"/>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000" b="1">
                <a:latin typeface="Times New Roman" pitchFamily="18" charset="0"/>
              </a:rPr>
              <a:t>Foreign Key</a:t>
            </a:r>
          </a:p>
          <a:p>
            <a:pPr algn="ctr" eaLnBrk="0" hangingPunct="0"/>
            <a:r>
              <a:rPr lang="en-US" sz="2000" b="1">
                <a:latin typeface="Times New Roman" pitchFamily="18" charset="0"/>
              </a:rPr>
              <a:t>Duplicated from primary key of Dorm entity</a:t>
            </a:r>
          </a:p>
          <a:p>
            <a:pPr algn="ctr" eaLnBrk="0" hangingPunct="0"/>
            <a:r>
              <a:rPr lang="en-US" sz="2000" b="1">
                <a:latin typeface="Times New Roman" pitchFamily="18" charset="0"/>
              </a:rPr>
              <a:t>(not unique in Student entity)</a:t>
            </a:r>
          </a:p>
        </p:txBody>
      </p:sp>
    </p:spTree>
    <p:extLst>
      <p:ext uri="{BB962C8B-B14F-4D97-AF65-F5344CB8AC3E}">
        <p14:creationId xmlns:p14="http://schemas.microsoft.com/office/powerpoint/2010/main" val="10364492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99872" y="512827"/>
            <a:ext cx="10972800" cy="649224"/>
          </a:xfrm>
          <a:noFill/>
          <a:ln w="0">
            <a:noFill/>
          </a:ln>
        </p:spPr>
        <p:txBody>
          <a:bodyPr lIns="0" tIns="0" rIns="0" bIns="0" anchor="ctr">
            <a:noAutofit/>
          </a:bodyPr>
          <a:lstStyle/>
          <a:p>
            <a:r>
              <a:rPr lang="en-US"/>
              <a:t>Join Table Query</a:t>
            </a:r>
            <a:endParaRPr lang="en-US" dirty="0"/>
          </a:p>
        </p:txBody>
      </p:sp>
      <p:graphicFrame>
        <p:nvGraphicFramePr>
          <p:cNvPr id="4" name="Group 70"/>
          <p:cNvGraphicFramePr>
            <a:graphicFrameLocks noGrp="1"/>
          </p:cNvGraphicFramePr>
          <p:nvPr>
            <p:extLst>
              <p:ext uri="{D42A27DB-BD31-4B8C-83A1-F6EECF244321}">
                <p14:modId xmlns:p14="http://schemas.microsoft.com/office/powerpoint/2010/main" val="2068462394"/>
              </p:ext>
            </p:extLst>
          </p:nvPr>
        </p:nvGraphicFramePr>
        <p:xfrm>
          <a:off x="499872" y="1758696"/>
          <a:ext cx="7263383" cy="2743202"/>
        </p:xfrm>
        <a:graphic>
          <a:graphicData uri="http://schemas.openxmlformats.org/drawingml/2006/table">
            <a:tbl>
              <a:tblPr/>
              <a:tblGrid>
                <a:gridCol w="1255776">
                  <a:extLst>
                    <a:ext uri="{9D8B030D-6E8A-4147-A177-3AD203B41FA5}">
                      <a16:colId xmlns:a16="http://schemas.microsoft.com/office/drawing/2014/main" val="20000"/>
                    </a:ext>
                  </a:extLst>
                </a:gridCol>
                <a:gridCol w="1271016">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2633471">
                  <a:extLst>
                    <a:ext uri="{9D8B030D-6E8A-4147-A177-3AD203B41FA5}">
                      <a16:colId xmlns:a16="http://schemas.microsoft.com/office/drawing/2014/main" val="2539944363"/>
                    </a:ext>
                  </a:extLst>
                </a:gridCol>
              </a:tblGrid>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Student ID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Last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First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Dorm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Residence Director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0"/>
                  </a:ext>
                </a:extLst>
              </a:tr>
              <a:tr h="390525">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2144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Arnold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Betty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defRPr/>
                      </a:pPr>
                      <a:r>
                        <a:rPr kumimoji="0" lang="en-US" sz="2000" b="0" i="0" u="none" strike="noStrike" cap="none" normalizeH="0" baseline="0">
                          <a:ln>
                            <a:noFill/>
                          </a:ln>
                          <a:solidFill>
                            <a:schemeClr val="tx1"/>
                          </a:solidFill>
                          <a:effectLst/>
                          <a:latin typeface="Arial Narrow" pitchFamily="34" charset="0"/>
                        </a:rPr>
                        <a:t>Andrea Fernandez</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3122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Taylor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John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Daniel Abidjan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93700">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3843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Simmons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Lisa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Andrea Fernandez</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9844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Macy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Bill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endParaRPr kumimoji="0" lang="id-ID" sz="2000" b="0" i="0" u="none" strike="noStrike" cap="none" normalizeH="0" baseline="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endParaRPr kumimoji="0" lang="id-ID" sz="2000" b="0" i="0" u="none" strike="noStrike" cap="none" normalizeH="0" baseline="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90525">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2837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Leath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Heather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Andrea Fernandez</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2293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Wrench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Tim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Daniel Abidjan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 name="Group 74"/>
          <p:cNvGraphicFramePr>
            <a:graphicFrameLocks noGrp="1"/>
          </p:cNvGraphicFramePr>
          <p:nvPr>
            <p:extLst>
              <p:ext uri="{D42A27DB-BD31-4B8C-83A1-F6EECF244321}">
                <p14:modId xmlns:p14="http://schemas.microsoft.com/office/powerpoint/2010/main" val="190753764"/>
              </p:ext>
            </p:extLst>
          </p:nvPr>
        </p:nvGraphicFramePr>
        <p:xfrm>
          <a:off x="4291584" y="5418583"/>
          <a:ext cx="2895600" cy="1174751"/>
        </p:xfrm>
        <a:graphic>
          <a:graphicData uri="http://schemas.openxmlformats.org/drawingml/2006/table">
            <a:tbl>
              <a:tblPr/>
              <a:tblGrid>
                <a:gridCol w="914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92113">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1" i="0" u="none" strike="noStrike" cap="none" normalizeH="0" baseline="0">
                          <a:ln>
                            <a:noFill/>
                          </a:ln>
                          <a:solidFill>
                            <a:schemeClr val="bg1"/>
                          </a:solidFill>
                          <a:effectLst/>
                          <a:latin typeface="Arial Narrow" pitchFamily="34" charset="0"/>
                        </a:rPr>
                        <a:t>Dorm</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1" i="0" u="none" strike="noStrike" cap="none" normalizeH="0" baseline="0">
                          <a:ln>
                            <a:noFill/>
                          </a:ln>
                          <a:solidFill>
                            <a:schemeClr val="bg1"/>
                          </a:solidFill>
                          <a:effectLst/>
                          <a:latin typeface="Arial Narrow" pitchFamily="34" charset="0"/>
                        </a:rPr>
                        <a:t>Residence Director</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0"/>
                  </a:ext>
                </a:extLst>
              </a:tr>
              <a:tr h="390525">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0" i="0" u="none" strike="noStrike" cap="none" normalizeH="0" baseline="0">
                          <a:ln>
                            <a:noFill/>
                          </a:ln>
                          <a:solidFill>
                            <a:schemeClr val="tx1"/>
                          </a:solidFill>
                          <a:effectLst/>
                          <a:latin typeface="Arial Narrow" pitchFamily="34" charset="0"/>
                        </a:rPr>
                        <a:t>Smith</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0" i="0" u="none" strike="noStrike" cap="none" normalizeH="0" baseline="0">
                          <a:ln>
                            <a:noFill/>
                          </a:ln>
                          <a:solidFill>
                            <a:schemeClr val="tx1"/>
                          </a:solidFill>
                          <a:effectLst/>
                          <a:latin typeface="Arial Narrow" pitchFamily="34" charset="0"/>
                        </a:rPr>
                        <a:t>Andrea Fernandez</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392113">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0" i="0" u="none" strike="noStrike" cap="none" normalizeH="0" baseline="0">
                          <a:ln>
                            <a:noFill/>
                          </a:ln>
                          <a:solidFill>
                            <a:schemeClr val="tx1"/>
                          </a:solidFill>
                          <a:effectLst/>
                          <a:latin typeface="Arial Narrow" pitchFamily="34" charset="0"/>
                        </a:rPr>
                        <a:t>Jones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18A42"/>
                        </a:buClr>
                        <a:buSzTx/>
                        <a:buFontTx/>
                        <a:buNone/>
                        <a:tabLst/>
                      </a:pPr>
                      <a:r>
                        <a:rPr kumimoji="0" lang="en-US" sz="1800" b="0" i="0" u="none" strike="noStrike" cap="none" normalizeH="0" baseline="0">
                          <a:ln>
                            <a:noFill/>
                          </a:ln>
                          <a:solidFill>
                            <a:schemeClr val="tx1"/>
                          </a:solidFill>
                          <a:effectLst/>
                          <a:latin typeface="Arial Narrow" pitchFamily="34" charset="0"/>
                        </a:rPr>
                        <a:t>Daniel Abidjan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 name="Up Arrow 1"/>
          <p:cNvSpPr/>
          <p:nvPr/>
        </p:nvSpPr>
        <p:spPr>
          <a:xfrm>
            <a:off x="4517136" y="4636008"/>
            <a:ext cx="493776" cy="6492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379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99872" y="512827"/>
            <a:ext cx="10972800" cy="649224"/>
          </a:xfrm>
          <a:noFill/>
          <a:ln w="0">
            <a:noFill/>
          </a:ln>
        </p:spPr>
        <p:txBody>
          <a:bodyPr lIns="0" tIns="0" rIns="0" bIns="0" anchor="ctr">
            <a:noAutofit/>
          </a:bodyPr>
          <a:lstStyle/>
          <a:p>
            <a:r>
              <a:rPr lang="en-US"/>
              <a:t>Relational Schema – no duplicate</a:t>
            </a:r>
            <a:endParaRPr lang="en-US" dirty="0"/>
          </a:p>
        </p:txBody>
      </p:sp>
      <p:graphicFrame>
        <p:nvGraphicFramePr>
          <p:cNvPr id="4" name="Group 70"/>
          <p:cNvGraphicFramePr>
            <a:graphicFrameLocks noGrp="1"/>
          </p:cNvGraphicFramePr>
          <p:nvPr>
            <p:extLst>
              <p:ext uri="{D42A27DB-BD31-4B8C-83A1-F6EECF244321}">
                <p14:modId xmlns:p14="http://schemas.microsoft.com/office/powerpoint/2010/main" val="1825195638"/>
              </p:ext>
            </p:extLst>
          </p:nvPr>
        </p:nvGraphicFramePr>
        <p:xfrm>
          <a:off x="499872" y="1868424"/>
          <a:ext cx="5715000" cy="3135315"/>
        </p:xfrm>
        <a:graphic>
          <a:graphicData uri="http://schemas.openxmlformats.org/drawingml/2006/table">
            <a:tbl>
              <a:tblPr/>
              <a:tblGrid>
                <a:gridCol w="1600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Student ID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Last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First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Dorm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0"/>
                  </a:ext>
                </a:extLst>
              </a:tr>
              <a:tr h="390525">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2144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Arnold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Betty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3122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Taylor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John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93700">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3843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Simmons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Lisa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9844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Macy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Bill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endParaRPr kumimoji="0" lang="id-ID" sz="2000" b="0" i="0" u="none" strike="noStrike" cap="none" normalizeH="0" baseline="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90525">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2837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Leath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Heather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2293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Wrench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Tim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2293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Wrench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Tim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00"/>
                    </a:solidFill>
                  </a:tcPr>
                </a:tc>
                <a:extLst>
                  <a:ext uri="{0D108BD9-81ED-4DB2-BD59-A6C34878D82A}">
                    <a16:rowId xmlns:a16="http://schemas.microsoft.com/office/drawing/2014/main" val="2401902799"/>
                  </a:ext>
                </a:extLst>
              </a:tr>
            </a:tbl>
          </a:graphicData>
        </a:graphic>
      </p:graphicFrame>
      <p:sp>
        <p:nvSpPr>
          <p:cNvPr id="3" name="Curved Left Arrow 2"/>
          <p:cNvSpPr/>
          <p:nvPr/>
        </p:nvSpPr>
        <p:spPr>
          <a:xfrm>
            <a:off x="6291072" y="4434840"/>
            <a:ext cx="448056"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6815328" y="4478774"/>
            <a:ext cx="1212191" cy="400110"/>
          </a:xfrm>
          <a:prstGeom prst="rect">
            <a:avLst/>
          </a:prstGeom>
        </p:spPr>
        <p:txBody>
          <a:bodyPr wrap="none">
            <a:spAutoFit/>
          </a:bodyPr>
          <a:lstStyle/>
          <a:p>
            <a:r>
              <a:rPr lang="en-US" sz="2000"/>
              <a:t>duplicate</a:t>
            </a:r>
          </a:p>
        </p:txBody>
      </p:sp>
    </p:spTree>
    <p:extLst>
      <p:ext uri="{BB962C8B-B14F-4D97-AF65-F5344CB8AC3E}">
        <p14:creationId xmlns:p14="http://schemas.microsoft.com/office/powerpoint/2010/main" val="282802646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99872" y="512827"/>
            <a:ext cx="10972800" cy="649224"/>
          </a:xfrm>
          <a:noFill/>
          <a:ln w="0">
            <a:noFill/>
          </a:ln>
        </p:spPr>
        <p:txBody>
          <a:bodyPr lIns="0" tIns="0" rIns="0" bIns="0" anchor="ctr">
            <a:noAutofit/>
          </a:bodyPr>
          <a:lstStyle/>
          <a:p>
            <a:r>
              <a:rPr lang="en-US"/>
              <a:t>Relational Schema – no dissimilar</a:t>
            </a:r>
            <a:endParaRPr lang="en-US" dirty="0"/>
          </a:p>
        </p:txBody>
      </p:sp>
      <p:graphicFrame>
        <p:nvGraphicFramePr>
          <p:cNvPr id="4" name="Group 70"/>
          <p:cNvGraphicFramePr>
            <a:graphicFrameLocks noGrp="1"/>
          </p:cNvGraphicFramePr>
          <p:nvPr>
            <p:extLst>
              <p:ext uri="{D42A27DB-BD31-4B8C-83A1-F6EECF244321}">
                <p14:modId xmlns:p14="http://schemas.microsoft.com/office/powerpoint/2010/main" val="3157616688"/>
              </p:ext>
            </p:extLst>
          </p:nvPr>
        </p:nvGraphicFramePr>
        <p:xfrm>
          <a:off x="499872" y="1868424"/>
          <a:ext cx="5715000" cy="3135315"/>
        </p:xfrm>
        <a:graphic>
          <a:graphicData uri="http://schemas.openxmlformats.org/drawingml/2006/table">
            <a:tbl>
              <a:tblPr/>
              <a:tblGrid>
                <a:gridCol w="1600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Student ID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Last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First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1" i="0" u="none" strike="noStrike" cap="none" normalizeH="0" baseline="0">
                          <a:ln>
                            <a:noFill/>
                          </a:ln>
                          <a:solidFill>
                            <a:schemeClr val="bg1"/>
                          </a:solidFill>
                          <a:effectLst/>
                          <a:latin typeface="Arial Narrow" pitchFamily="34" charset="0"/>
                        </a:rPr>
                        <a:t>Dorm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0"/>
                  </a:ext>
                </a:extLst>
              </a:tr>
              <a:tr h="390525">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2144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Arnold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Betty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3122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Taylor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John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93700">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3843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Simmons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Lisa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9844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Macy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Bill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endParaRPr kumimoji="0" lang="id-ID" sz="2000" b="0" i="0" u="none" strike="noStrike" cap="none" normalizeH="0" baseline="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90525">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2837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Leath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Heather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Smith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2293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Wrench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Tim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92113">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Tim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Wrench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2293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
                          <a:srgbClr val="818A42"/>
                        </a:buClr>
                        <a:buSzTx/>
                        <a:buFontTx/>
                        <a:buNone/>
                        <a:tabLst/>
                      </a:pPr>
                      <a:r>
                        <a:rPr kumimoji="0" lang="en-US" sz="2000" b="0" i="0" u="none" strike="noStrike" cap="none" normalizeH="0" baseline="0">
                          <a:ln>
                            <a:noFill/>
                          </a:ln>
                          <a:solidFill>
                            <a:schemeClr val="tx1"/>
                          </a:solidFill>
                          <a:effectLst/>
                          <a:latin typeface="Arial Narrow" pitchFamily="34" charset="0"/>
                        </a:rPr>
                        <a:t>Jones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00"/>
                    </a:solidFill>
                  </a:tcPr>
                </a:tc>
                <a:extLst>
                  <a:ext uri="{0D108BD9-81ED-4DB2-BD59-A6C34878D82A}">
                    <a16:rowId xmlns:a16="http://schemas.microsoft.com/office/drawing/2014/main" val="2401902799"/>
                  </a:ext>
                </a:extLst>
              </a:tr>
            </a:tbl>
          </a:graphicData>
        </a:graphic>
      </p:graphicFrame>
      <p:sp>
        <p:nvSpPr>
          <p:cNvPr id="2" name="Left Arrow 1"/>
          <p:cNvSpPr/>
          <p:nvPr/>
        </p:nvSpPr>
        <p:spPr>
          <a:xfrm>
            <a:off x="6281928" y="4592259"/>
            <a:ext cx="530352" cy="411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79336" y="4592259"/>
            <a:ext cx="3116559" cy="400110"/>
          </a:xfrm>
          <a:prstGeom prst="rect">
            <a:avLst/>
          </a:prstGeom>
        </p:spPr>
        <p:txBody>
          <a:bodyPr wrap="none">
            <a:spAutoFit/>
          </a:bodyPr>
          <a:lstStyle/>
          <a:p>
            <a:r>
              <a:rPr lang="en-US" sz="2000"/>
              <a:t>Not according to structure</a:t>
            </a:r>
          </a:p>
        </p:txBody>
      </p:sp>
    </p:spTree>
    <p:extLst>
      <p:ext uri="{BB962C8B-B14F-4D97-AF65-F5344CB8AC3E}">
        <p14:creationId xmlns:p14="http://schemas.microsoft.com/office/powerpoint/2010/main" val="41614378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Spesiali</a:t>
            </a:r>
            <a:r>
              <a:rPr lang="id-ID"/>
              <a:t>sasi</a:t>
            </a:r>
            <a:r>
              <a:rPr lang="en-US"/>
              <a:t> - pemisahan</a:t>
            </a:r>
            <a:endParaRPr lang="en-US" dirty="0"/>
          </a:p>
        </p:txBody>
      </p:sp>
      <p:sp>
        <p:nvSpPr>
          <p:cNvPr id="126979" name="Rectangle 3"/>
          <p:cNvSpPr>
            <a:spLocks noGrp="1" noChangeArrowheads="1"/>
          </p:cNvSpPr>
          <p:nvPr>
            <p:ph type="body" idx="1"/>
          </p:nvPr>
        </p:nvSpPr>
        <p:spPr>
          <a:xfrm>
            <a:off x="609600" y="1728209"/>
            <a:ext cx="10972800" cy="969271"/>
          </a:xfrm>
        </p:spPr>
        <p:txBody>
          <a:bodyPr/>
          <a:lstStyle/>
          <a:p>
            <a:pPr marL="0" indent="0" algn="just">
              <a:buNone/>
            </a:pPr>
            <a:r>
              <a:rPr lang="en-US" dirty="0" err="1"/>
              <a:t>Spesialisasi</a:t>
            </a:r>
            <a:r>
              <a:rPr lang="en-US" dirty="0"/>
              <a:t> : </a:t>
            </a:r>
            <a:r>
              <a:rPr lang="en-US" dirty="0" err="1"/>
              <a:t>pengelompokkan</a:t>
            </a:r>
            <a:r>
              <a:rPr lang="en-US" dirty="0"/>
              <a:t> </a:t>
            </a:r>
            <a:r>
              <a:rPr lang="en-US" dirty="0" err="1"/>
              <a:t>suatu</a:t>
            </a:r>
            <a:r>
              <a:rPr lang="en-US" dirty="0"/>
              <a:t> </a:t>
            </a:r>
            <a:r>
              <a:rPr lang="en-US" dirty="0" err="1"/>
              <a:t>entitas</a:t>
            </a:r>
            <a:r>
              <a:rPr lang="en-US" dirty="0"/>
              <a:t> </a:t>
            </a:r>
            <a:r>
              <a:rPr lang="en-US" dirty="0" err="1"/>
              <a:t>menjadi</a:t>
            </a:r>
            <a:r>
              <a:rPr lang="en-US" dirty="0"/>
              <a:t> </a:t>
            </a:r>
            <a:r>
              <a:rPr lang="en-US" dirty="0" err="1"/>
              <a:t>entitas-entitas</a:t>
            </a:r>
            <a:r>
              <a:rPr lang="en-US" dirty="0"/>
              <a:t> </a:t>
            </a:r>
            <a:r>
              <a:rPr lang="en-US" dirty="0" err="1"/>
              <a:t>baru</a:t>
            </a:r>
            <a:r>
              <a:rPr lang="en-US" dirty="0"/>
              <a:t> (</a:t>
            </a:r>
            <a:r>
              <a:rPr lang="en-US" dirty="0" err="1"/>
              <a:t>proses</a:t>
            </a:r>
            <a:r>
              <a:rPr lang="en-US" dirty="0"/>
              <a:t> </a:t>
            </a:r>
            <a:r>
              <a:rPr lang="en-US" i="1" dirty="0"/>
              <a:t>top-down</a:t>
            </a:r>
            <a:r>
              <a:rPr lang="en-US" dirty="0"/>
              <a:t>) </a:t>
            </a:r>
            <a:endParaRPr lang="id-ID" dirty="0"/>
          </a:p>
          <a:p>
            <a:pPr marL="0" indent="0" algn="just">
              <a:buNone/>
            </a:pPr>
            <a:endParaRPr lang="en-US" dirty="0"/>
          </a:p>
        </p:txBody>
      </p:sp>
      <p:sp>
        <p:nvSpPr>
          <p:cNvPr id="2" name="Oval 1"/>
          <p:cNvSpPr/>
          <p:nvPr/>
        </p:nvSpPr>
        <p:spPr>
          <a:xfrm>
            <a:off x="1325880" y="338328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84148" y="366522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36548" y="414070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72768" y="368350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06880" y="342138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66544" y="419404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24128" y="422300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81684" y="445770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59864" y="455218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37260" y="493776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24940" y="493776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84048" y="3044952"/>
            <a:ext cx="2596896" cy="258775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991356" y="3906774"/>
            <a:ext cx="1673352" cy="1071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21880" y="318516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80148" y="346710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32548" y="394258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68768" y="348538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802880" y="322326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162544" y="399592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120128" y="402488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77684" y="425958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055864" y="435406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33260" y="473964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520940" y="4739640"/>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20128" y="3044952"/>
            <a:ext cx="1085088" cy="77571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926324" y="3806190"/>
            <a:ext cx="614172" cy="92887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54190" y="4576572"/>
            <a:ext cx="1098804" cy="54406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33260" y="3822192"/>
            <a:ext cx="794004" cy="71475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65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969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err="1"/>
              <a:t>Generali</a:t>
            </a:r>
            <a:r>
              <a:rPr lang="id-ID"/>
              <a:t>sasi</a:t>
            </a:r>
            <a:r>
              <a:rPr lang="en-US"/>
              <a:t> - penggabungan</a:t>
            </a:r>
            <a:endParaRPr lang="en-US" dirty="0"/>
          </a:p>
        </p:txBody>
      </p:sp>
      <p:sp>
        <p:nvSpPr>
          <p:cNvPr id="126979" name="Rectangle 3"/>
          <p:cNvSpPr>
            <a:spLocks noGrp="1" noChangeArrowheads="1"/>
          </p:cNvSpPr>
          <p:nvPr>
            <p:ph type="body" idx="1"/>
          </p:nvPr>
        </p:nvSpPr>
        <p:spPr>
          <a:xfrm>
            <a:off x="609600" y="1691633"/>
            <a:ext cx="10972800" cy="987559"/>
          </a:xfrm>
        </p:spPr>
        <p:txBody>
          <a:bodyPr/>
          <a:lstStyle/>
          <a:p>
            <a:pPr marL="0" indent="0" algn="just">
              <a:buNone/>
            </a:pPr>
            <a:r>
              <a:rPr lang="en-US"/>
              <a:t>Generalisasi </a:t>
            </a:r>
            <a:r>
              <a:rPr lang="en-US" dirty="0"/>
              <a:t>: </a:t>
            </a:r>
            <a:r>
              <a:rPr lang="en-US" dirty="0" err="1"/>
              <a:t>entitas-entitas</a:t>
            </a:r>
            <a:r>
              <a:rPr lang="en-US" dirty="0"/>
              <a:t> yang </a:t>
            </a:r>
            <a:r>
              <a:rPr lang="en-US" dirty="0" err="1"/>
              <a:t>mula-mula</a:t>
            </a:r>
            <a:r>
              <a:rPr lang="en-US" dirty="0"/>
              <a:t> </a:t>
            </a:r>
            <a:r>
              <a:rPr lang="en-US" dirty="0" err="1"/>
              <a:t>terpisah</a:t>
            </a:r>
            <a:r>
              <a:rPr lang="en-US" dirty="0"/>
              <a:t> </a:t>
            </a:r>
            <a:r>
              <a:rPr lang="en-US" dirty="0" err="1"/>
              <a:t>kemudian</a:t>
            </a:r>
            <a:r>
              <a:rPr lang="en-US" dirty="0"/>
              <a:t> </a:t>
            </a:r>
            <a:r>
              <a:rPr lang="en-US" dirty="0" err="1"/>
              <a:t>disatukan</a:t>
            </a:r>
            <a:r>
              <a:rPr lang="en-US" dirty="0"/>
              <a:t> </a:t>
            </a:r>
            <a:r>
              <a:rPr lang="en-US" dirty="0" err="1"/>
              <a:t>menjadi</a:t>
            </a:r>
            <a:r>
              <a:rPr lang="en-US" dirty="0"/>
              <a:t> </a:t>
            </a:r>
            <a:r>
              <a:rPr lang="en-US" dirty="0" err="1"/>
              <a:t>satu</a:t>
            </a:r>
            <a:r>
              <a:rPr lang="en-US" dirty="0"/>
              <a:t> </a:t>
            </a:r>
            <a:r>
              <a:rPr lang="en-US" dirty="0" err="1"/>
              <a:t>entitas</a:t>
            </a:r>
            <a:r>
              <a:rPr lang="en-US" dirty="0"/>
              <a:t> (</a:t>
            </a:r>
            <a:r>
              <a:rPr lang="en-US" dirty="0" err="1"/>
              <a:t>proses</a:t>
            </a:r>
            <a:r>
              <a:rPr lang="en-US" dirty="0"/>
              <a:t> </a:t>
            </a:r>
            <a:r>
              <a:rPr lang="en-US" i="1" dirty="0"/>
              <a:t>bottom-up</a:t>
            </a:r>
            <a:r>
              <a:rPr lang="en-US" dirty="0"/>
              <a:t>)</a:t>
            </a:r>
            <a:endParaRPr lang="en-US" sz="2400" dirty="0"/>
          </a:p>
        </p:txBody>
      </p:sp>
      <p:sp>
        <p:nvSpPr>
          <p:cNvPr id="4" name="Oval 3"/>
          <p:cNvSpPr/>
          <p:nvPr/>
        </p:nvSpPr>
        <p:spPr>
          <a:xfrm>
            <a:off x="1423416" y="342290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81684" y="370484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434084" y="4180332"/>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70304" y="3723132"/>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04416" y="346100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64080" y="4233672"/>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21664" y="426262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379220" y="449732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57400" y="4591812"/>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34796" y="497738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522476" y="497738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21664" y="3282696"/>
            <a:ext cx="1085088" cy="77571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27860" y="4043934"/>
            <a:ext cx="614172" cy="92887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55726" y="4814316"/>
            <a:ext cx="1098804" cy="54406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34796" y="4059936"/>
            <a:ext cx="794004" cy="71475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677412" y="3906012"/>
            <a:ext cx="1673352" cy="1071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44918" y="340766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03186" y="368960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55586" y="4165092"/>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591806" y="3707892"/>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725918" y="344576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085582" y="4218432"/>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43166" y="4247388"/>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00722" y="448208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978902" y="4576572"/>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956298" y="496214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443978" y="4962144"/>
            <a:ext cx="246888"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03086" y="3069336"/>
            <a:ext cx="2596896" cy="258775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585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www.solusi247.com/wp-content/uploads/2017/10/Data-Mining-Solutions-by-Solusi247-Labs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82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23257" y="5970657"/>
            <a:ext cx="4071949" cy="788293"/>
          </a:xfrm>
          <a:prstGeom prst="rect">
            <a:avLst/>
          </a:prstGeom>
          <a:solidFill>
            <a:srgbClr val="FFCDAC"/>
          </a:solidFill>
        </p:spPr>
        <p:txBody>
          <a:bodyPr wrap="none" rtlCol="0">
            <a:spAutoFit/>
          </a:bodyPr>
          <a:lstStyle/>
          <a:p>
            <a:pPr>
              <a:lnSpc>
                <a:spcPct val="150000"/>
              </a:lnSpc>
            </a:pPr>
            <a:r>
              <a:rPr lang="en-US" sz="3400" b="1">
                <a:solidFill>
                  <a:srgbClr val="FF0000"/>
                </a:solidFill>
                <a:latin typeface="Advanced Dot Digital-7" panose="02000000000000000000" pitchFamily="2" charset="0"/>
              </a:rPr>
              <a:t>Data Mining</a:t>
            </a:r>
          </a:p>
        </p:txBody>
      </p:sp>
    </p:spTree>
    <p:extLst>
      <p:ext uri="{BB962C8B-B14F-4D97-AF65-F5344CB8AC3E}">
        <p14:creationId xmlns:p14="http://schemas.microsoft.com/office/powerpoint/2010/main" val="316680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rtlCol="0">
            <a:normAutofit/>
          </a:bodyPr>
          <a:lstStyle/>
          <a:p>
            <a:pPr>
              <a:defRPr/>
            </a:pPr>
            <a:r>
              <a:rPr lang="en-US" sz="3200"/>
              <a:t>Why </a:t>
            </a:r>
            <a:r>
              <a:rPr lang="en-US" sz="3200" dirty="0"/>
              <a:t>Data </a:t>
            </a:r>
            <a:r>
              <a:rPr lang="en-US" sz="3200"/>
              <a:t>Mining? Explosion of Data</a:t>
            </a:r>
            <a:endParaRPr lang="en-US" sz="3200" dirty="0"/>
          </a:p>
        </p:txBody>
      </p:sp>
      <p:pic>
        <p:nvPicPr>
          <p:cNvPr id="5122" name="Picture 2" descr="https://miro.medium.com/max/1086/1*_sIf35S9d9qkLuh62phOHw.jpeg"/>
          <p:cNvPicPr>
            <a:picLocks noChangeAspect="1" noChangeArrowheads="1"/>
          </p:cNvPicPr>
          <p:nvPr/>
        </p:nvPicPr>
        <p:blipFill rotWithShape="1">
          <a:blip r:embed="rId2">
            <a:extLst>
              <a:ext uri="{28A0092B-C50C-407E-A947-70E740481C1C}">
                <a14:useLocalDpi xmlns:a14="http://schemas.microsoft.com/office/drawing/2010/main" val="0"/>
              </a:ext>
            </a:extLst>
          </a:blip>
          <a:srcRect t="15562"/>
          <a:stretch/>
        </p:blipFill>
        <p:spPr bwMode="auto">
          <a:xfrm>
            <a:off x="740790" y="1417638"/>
            <a:ext cx="10569707"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74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560324" y="604838"/>
            <a:ext cx="6794500" cy="619125"/>
          </a:xfrm>
          <a:ln>
            <a:miter lim="800000"/>
            <a:headEnd/>
            <a:tailEnd/>
          </a:ln>
        </p:spPr>
        <p:txBody>
          <a:bodyPr lIns="92075" tIns="46038" rIns="92075" bIns="46038" anchor="ctr">
            <a:noAutofit/>
          </a:bodyPr>
          <a:lstStyle/>
          <a:p>
            <a:pPr eaLnBrk="1" hangingPunct="1">
              <a:defRPr/>
            </a:pPr>
            <a:r>
              <a:rPr lang="en-US" sz="3200"/>
              <a:t>What </a:t>
            </a:r>
            <a:r>
              <a:rPr lang="en-US" sz="3200" dirty="0"/>
              <a:t>Is Data Mining?</a:t>
            </a:r>
          </a:p>
        </p:txBody>
      </p:sp>
      <p:sp>
        <p:nvSpPr>
          <p:cNvPr id="1030" name="Rectangle 3"/>
          <p:cNvSpPr>
            <a:spLocks noGrp="1" noChangeArrowheads="1"/>
          </p:cNvSpPr>
          <p:nvPr>
            <p:ph type="body" idx="1"/>
          </p:nvPr>
        </p:nvSpPr>
        <p:spPr>
          <a:xfrm>
            <a:off x="560324" y="1527048"/>
            <a:ext cx="8382000" cy="5105400"/>
          </a:xfrm>
          <a:noFill/>
        </p:spPr>
        <p:txBody>
          <a:bodyPr lIns="92075" tIns="46038" rIns="92075" bIns="46038" anchor="t">
            <a:normAutofit/>
          </a:bodyPr>
          <a:lstStyle/>
          <a:p>
            <a:pPr eaLnBrk="1" hangingPunct="1">
              <a:lnSpc>
                <a:spcPct val="110000"/>
              </a:lnSpc>
            </a:pPr>
            <a:r>
              <a:rPr lang="en-US" altLang="en-US" sz="2400"/>
              <a:t>Data mining (knowledge discovery from data) </a:t>
            </a:r>
          </a:p>
          <a:p>
            <a:pPr lvl="1" eaLnBrk="1" hangingPunct="1">
              <a:lnSpc>
                <a:spcPct val="110000"/>
              </a:lnSpc>
            </a:pPr>
            <a:r>
              <a:rPr lang="en-US" altLang="en-US" sz="2000"/>
              <a:t>Extraction of interesting </a:t>
            </a:r>
            <a:r>
              <a:rPr lang="en-US" altLang="en-US" sz="1600"/>
              <a:t>(</a:t>
            </a:r>
            <a:r>
              <a:rPr lang="en-GB" altLang="en-US" sz="2000" u="sng"/>
              <a:t>non-trivial,</a:t>
            </a:r>
            <a:r>
              <a:rPr lang="en-GB" altLang="en-US" sz="2000"/>
              <a:t> </a:t>
            </a:r>
            <a:r>
              <a:rPr lang="en-GB" altLang="en-US" sz="2000" u="sng"/>
              <a:t>implicit</a:t>
            </a:r>
            <a:r>
              <a:rPr lang="en-GB" altLang="en-US" sz="2000"/>
              <a:t>, </a:t>
            </a:r>
            <a:r>
              <a:rPr lang="en-GB" altLang="en-US" sz="2000" u="sng"/>
              <a:t>previously unknown</a:t>
            </a:r>
            <a:r>
              <a:rPr lang="en-GB" altLang="en-US" sz="2000"/>
              <a:t> and </a:t>
            </a:r>
            <a:r>
              <a:rPr lang="en-GB" altLang="en-US" sz="2000" u="sng"/>
              <a:t>potentially useful)</a:t>
            </a:r>
            <a:r>
              <a:rPr lang="en-GB" altLang="en-US"/>
              <a:t> </a:t>
            </a:r>
            <a:r>
              <a:rPr lang="en-GB" altLang="en-US" sz="2000"/>
              <a:t>patterns or knowledge from huge amount of data</a:t>
            </a:r>
          </a:p>
          <a:p>
            <a:pPr eaLnBrk="1" hangingPunct="1">
              <a:lnSpc>
                <a:spcPct val="110000"/>
              </a:lnSpc>
            </a:pPr>
            <a:r>
              <a:rPr lang="en-US" altLang="en-US" sz="2400"/>
              <a:t>Alternative names</a:t>
            </a:r>
          </a:p>
          <a:p>
            <a:pPr lvl="1" eaLnBrk="1" hangingPunct="1">
              <a:lnSpc>
                <a:spcPct val="110000"/>
              </a:lnSpc>
            </a:pPr>
            <a:r>
              <a:rPr lang="en-US" altLang="en-US" sz="2000"/>
              <a:t>Knowledge discovery (mining) in databases (KDD), knowledge </a:t>
            </a:r>
          </a:p>
          <a:p>
            <a:pPr lvl="1" eaLnBrk="1" hangingPunct="1">
              <a:lnSpc>
                <a:spcPct val="110000"/>
              </a:lnSpc>
              <a:buFont typeface="Arial" panose="020B0604020202020204" pitchFamily="34" charset="0"/>
              <a:buNone/>
            </a:pPr>
            <a:r>
              <a:rPr lang="en-US" altLang="en-US" sz="2000"/>
              <a:t>	extraction, data/pattern analysis, data archeology, data dredging, information harvesting, business intelligence, etc.</a:t>
            </a:r>
          </a:p>
        </p:txBody>
      </p:sp>
    </p:spTree>
    <p:extLst>
      <p:ext uri="{BB962C8B-B14F-4D97-AF65-F5344CB8AC3E}">
        <p14:creationId xmlns:p14="http://schemas.microsoft.com/office/powerpoint/2010/main" val="33485352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rtlCol="0">
            <a:normAutofit/>
          </a:bodyPr>
          <a:lstStyle/>
          <a:p>
            <a:pPr>
              <a:defRPr/>
            </a:pPr>
            <a:r>
              <a:rPr lang="en-US" sz="3200" dirty="0"/>
              <a:t>Potential Applications</a:t>
            </a:r>
          </a:p>
        </p:txBody>
      </p:sp>
      <p:sp>
        <p:nvSpPr>
          <p:cNvPr id="8195" name="Content Placeholder 2"/>
          <p:cNvSpPr>
            <a:spLocks noGrp="1"/>
          </p:cNvSpPr>
          <p:nvPr>
            <p:ph idx="1"/>
          </p:nvPr>
        </p:nvSpPr>
        <p:spPr>
          <a:xfrm>
            <a:off x="609600" y="1566672"/>
            <a:ext cx="8686800" cy="5181600"/>
          </a:xfrm>
        </p:spPr>
        <p:txBody>
          <a:bodyPr/>
          <a:lstStyle/>
          <a:p>
            <a:pPr algn="just" eaLnBrk="1" hangingPunct="1">
              <a:lnSpc>
                <a:spcPct val="120000"/>
              </a:lnSpc>
            </a:pPr>
            <a:r>
              <a:rPr lang="en-US" altLang="en-US" sz="2000"/>
              <a:t>Data analysis and decision support</a:t>
            </a:r>
          </a:p>
          <a:p>
            <a:pPr lvl="1" algn="just" eaLnBrk="1" hangingPunct="1">
              <a:lnSpc>
                <a:spcPct val="120000"/>
              </a:lnSpc>
            </a:pPr>
            <a:r>
              <a:rPr lang="en-US" altLang="en-US" sz="2000"/>
              <a:t>Market analysis and management</a:t>
            </a:r>
          </a:p>
          <a:p>
            <a:pPr lvl="2" eaLnBrk="1" hangingPunct="1">
              <a:lnSpc>
                <a:spcPct val="120000"/>
              </a:lnSpc>
            </a:pPr>
            <a:r>
              <a:rPr lang="en-US" altLang="en-US"/>
              <a:t>Target marketing, customer relationship management (CRM),  </a:t>
            </a:r>
          </a:p>
          <a:p>
            <a:pPr lvl="2" eaLnBrk="1" hangingPunct="1">
              <a:lnSpc>
                <a:spcPct val="120000"/>
              </a:lnSpc>
              <a:buFont typeface="Arial" panose="020B0604020202020204" pitchFamily="34" charset="0"/>
              <a:buNone/>
            </a:pPr>
            <a:r>
              <a:rPr lang="en-US" altLang="en-US"/>
              <a:t>   market basket analysis, cross selling, market segmentation</a:t>
            </a:r>
          </a:p>
          <a:p>
            <a:pPr lvl="1" algn="just" eaLnBrk="1" hangingPunct="1">
              <a:lnSpc>
                <a:spcPct val="120000"/>
              </a:lnSpc>
            </a:pPr>
            <a:r>
              <a:rPr lang="en-US" altLang="en-US" sz="2000"/>
              <a:t>Risk analysis and management</a:t>
            </a:r>
          </a:p>
          <a:p>
            <a:pPr lvl="2" eaLnBrk="1" hangingPunct="1">
              <a:lnSpc>
                <a:spcPct val="120000"/>
              </a:lnSpc>
            </a:pPr>
            <a:r>
              <a:rPr lang="en-US" altLang="en-US"/>
              <a:t>Forecasting, customer retention, improved underwriting, quality </a:t>
            </a:r>
          </a:p>
          <a:p>
            <a:pPr lvl="2" eaLnBrk="1" hangingPunct="1">
              <a:lnSpc>
                <a:spcPct val="120000"/>
              </a:lnSpc>
              <a:buFont typeface="Arial" panose="020B0604020202020204" pitchFamily="34" charset="0"/>
              <a:buNone/>
            </a:pPr>
            <a:r>
              <a:rPr lang="en-US" altLang="en-US"/>
              <a:t>   control, competitive analysis</a:t>
            </a:r>
          </a:p>
          <a:p>
            <a:pPr lvl="1" algn="just" eaLnBrk="1" hangingPunct="1">
              <a:lnSpc>
                <a:spcPct val="120000"/>
              </a:lnSpc>
            </a:pPr>
            <a:r>
              <a:rPr lang="en-US" altLang="en-US" sz="2000"/>
              <a:t>Fraud detection and detection of unusual patterns (outliers)</a:t>
            </a:r>
          </a:p>
          <a:p>
            <a:pPr algn="just" eaLnBrk="1" hangingPunct="1">
              <a:lnSpc>
                <a:spcPct val="120000"/>
              </a:lnSpc>
            </a:pPr>
            <a:r>
              <a:rPr lang="en-US" altLang="en-US" sz="2000"/>
              <a:t>Other Applications</a:t>
            </a:r>
          </a:p>
          <a:p>
            <a:pPr lvl="1" algn="just" eaLnBrk="1" hangingPunct="1">
              <a:lnSpc>
                <a:spcPct val="120000"/>
              </a:lnSpc>
            </a:pPr>
            <a:r>
              <a:rPr lang="en-US" altLang="en-US" sz="2000"/>
              <a:t>Text mining (news group, email, documents) and Web mining</a:t>
            </a:r>
          </a:p>
          <a:p>
            <a:pPr lvl="1" algn="just" eaLnBrk="1" hangingPunct="1">
              <a:lnSpc>
                <a:spcPct val="120000"/>
              </a:lnSpc>
            </a:pPr>
            <a:r>
              <a:rPr lang="en-US" altLang="en-US" sz="2000"/>
              <a:t>Stream data mining</a:t>
            </a:r>
          </a:p>
          <a:p>
            <a:pPr lvl="1" algn="just" eaLnBrk="1" hangingPunct="1">
              <a:lnSpc>
                <a:spcPct val="120000"/>
              </a:lnSpc>
            </a:pPr>
            <a:r>
              <a:rPr lang="en-US" altLang="en-US" sz="2000"/>
              <a:t>Bioinformatics and bio-data analysis</a:t>
            </a:r>
          </a:p>
          <a:p>
            <a:pPr eaLnBrk="1" hangingPunct="1"/>
            <a:endParaRPr lang="en-US" altLang="en-US"/>
          </a:p>
        </p:txBody>
      </p:sp>
    </p:spTree>
    <p:extLst>
      <p:ext uri="{BB962C8B-B14F-4D97-AF65-F5344CB8AC3E}">
        <p14:creationId xmlns:p14="http://schemas.microsoft.com/office/powerpoint/2010/main" val="3303776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1026"/>
          <p:cNvSpPr>
            <a:spLocks noGrp="1" noChangeArrowheads="1"/>
          </p:cNvSpPr>
          <p:nvPr>
            <p:ph type="title"/>
          </p:nvPr>
        </p:nvSpPr>
        <p:spPr>
          <a:xfrm>
            <a:off x="499872" y="579120"/>
            <a:ext cx="8763000" cy="685800"/>
          </a:xfrm>
          <a:ln>
            <a:miter lim="800000"/>
            <a:headEnd/>
            <a:tailEnd/>
          </a:ln>
        </p:spPr>
        <p:txBody>
          <a:bodyPr lIns="92075" tIns="46038" rIns="92075" bIns="46038" rtlCol="0" anchor="ctr">
            <a:normAutofit/>
          </a:bodyPr>
          <a:lstStyle/>
          <a:p>
            <a:pPr>
              <a:defRPr/>
            </a:pPr>
            <a:r>
              <a:rPr lang="en-US" sz="3200" dirty="0"/>
              <a:t>Ex.: Market Analysis and Management</a:t>
            </a:r>
          </a:p>
        </p:txBody>
      </p:sp>
      <p:sp>
        <p:nvSpPr>
          <p:cNvPr id="9220" name="Rectangle 1027"/>
          <p:cNvSpPr>
            <a:spLocks noGrp="1" noChangeArrowheads="1"/>
          </p:cNvSpPr>
          <p:nvPr>
            <p:ph type="body" idx="1"/>
          </p:nvPr>
        </p:nvSpPr>
        <p:spPr>
          <a:xfrm>
            <a:off x="614172" y="1722120"/>
            <a:ext cx="8534400" cy="4648200"/>
          </a:xfrm>
          <a:noFill/>
        </p:spPr>
        <p:txBody>
          <a:bodyPr lIns="92075" tIns="46038" rIns="92075" bIns="46038" anchor="t">
            <a:normAutofit/>
          </a:bodyPr>
          <a:lstStyle/>
          <a:p>
            <a:pPr eaLnBrk="1" hangingPunct="1">
              <a:lnSpc>
                <a:spcPct val="110000"/>
              </a:lnSpc>
            </a:pPr>
            <a:r>
              <a:rPr lang="en-US" altLang="en-US" sz="1800"/>
              <a:t>Where does the data come from?—Credit card transactions, loyalty cards, </a:t>
            </a:r>
          </a:p>
          <a:p>
            <a:pPr eaLnBrk="1" hangingPunct="1">
              <a:lnSpc>
                <a:spcPct val="110000"/>
              </a:lnSpc>
              <a:buFont typeface="Arial" panose="020B0604020202020204" pitchFamily="34" charset="0"/>
              <a:buNone/>
            </a:pPr>
            <a:r>
              <a:rPr lang="en-US" altLang="en-US" sz="1800"/>
              <a:t>	discount coupons, customer complaint calls, surveys …</a:t>
            </a:r>
          </a:p>
          <a:p>
            <a:pPr eaLnBrk="1" hangingPunct="1">
              <a:lnSpc>
                <a:spcPct val="110000"/>
              </a:lnSpc>
            </a:pPr>
            <a:r>
              <a:rPr lang="en-US" altLang="en-US" sz="1800"/>
              <a:t>Target marketing</a:t>
            </a:r>
          </a:p>
          <a:p>
            <a:pPr lvl="1" eaLnBrk="1" hangingPunct="1">
              <a:lnSpc>
                <a:spcPct val="110000"/>
              </a:lnSpc>
            </a:pPr>
            <a:r>
              <a:rPr lang="en-US" altLang="en-US" sz="1600"/>
              <a:t>Find clusters of “model” customers who share the same characteristics: interest, </a:t>
            </a:r>
          </a:p>
          <a:p>
            <a:pPr lvl="1" eaLnBrk="1" hangingPunct="1">
              <a:lnSpc>
                <a:spcPct val="110000"/>
              </a:lnSpc>
              <a:buFont typeface="Arial" panose="020B0604020202020204" pitchFamily="34" charset="0"/>
              <a:buNone/>
            </a:pPr>
            <a:r>
              <a:rPr lang="en-US" altLang="en-US" sz="1600"/>
              <a:t>	income level, spending habits, etc., </a:t>
            </a:r>
          </a:p>
          <a:p>
            <a:pPr lvl="2" eaLnBrk="1" hangingPunct="1">
              <a:lnSpc>
                <a:spcPct val="110000"/>
              </a:lnSpc>
            </a:pPr>
            <a:r>
              <a:rPr lang="en-US" altLang="en-US" sz="1200"/>
              <a:t>E.g. Most customers with income level 60k – 80k with food expenses $600 - $800 a month live in that area</a:t>
            </a:r>
          </a:p>
          <a:p>
            <a:pPr lvl="1" eaLnBrk="1" hangingPunct="1">
              <a:lnSpc>
                <a:spcPct val="110000"/>
              </a:lnSpc>
            </a:pPr>
            <a:r>
              <a:rPr lang="en-US" altLang="en-US" sz="1600"/>
              <a:t>Determine customer purchasing patterns over time</a:t>
            </a:r>
          </a:p>
          <a:p>
            <a:pPr lvl="2" eaLnBrk="1" hangingPunct="1">
              <a:lnSpc>
                <a:spcPct val="110000"/>
              </a:lnSpc>
            </a:pPr>
            <a:r>
              <a:rPr lang="en-US" altLang="en-US" sz="1200"/>
              <a:t>E.g. Customers who are between 20 and 29 years old, with income of 20k – 29k usually buy this type of  CD player</a:t>
            </a:r>
          </a:p>
          <a:p>
            <a:pPr eaLnBrk="1" hangingPunct="1">
              <a:lnSpc>
                <a:spcPct val="110000"/>
              </a:lnSpc>
            </a:pPr>
            <a:r>
              <a:rPr lang="en-US" altLang="en-US" sz="1800"/>
              <a:t>Cross-market analysis—Find associations/co-relations between product sales, &amp; predict based on such association </a:t>
            </a:r>
          </a:p>
          <a:p>
            <a:pPr lvl="1" eaLnBrk="1" hangingPunct="1">
              <a:lnSpc>
                <a:spcPct val="110000"/>
              </a:lnSpc>
            </a:pPr>
            <a:r>
              <a:rPr lang="en-US" altLang="en-US" sz="1400"/>
              <a:t>E.g. Customers who buy computer A usually buy software B</a:t>
            </a:r>
          </a:p>
        </p:txBody>
      </p:sp>
    </p:spTree>
    <p:extLst>
      <p:ext uri="{BB962C8B-B14F-4D97-AF65-F5344CB8AC3E}">
        <p14:creationId xmlns:p14="http://schemas.microsoft.com/office/powerpoint/2010/main" val="356988904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1026"/>
          <p:cNvSpPr>
            <a:spLocks noGrp="1" noChangeArrowheads="1"/>
          </p:cNvSpPr>
          <p:nvPr>
            <p:ph type="title"/>
          </p:nvPr>
        </p:nvSpPr>
        <p:spPr>
          <a:xfrm>
            <a:off x="463296" y="487680"/>
            <a:ext cx="9372600" cy="685800"/>
          </a:xfrm>
          <a:ln>
            <a:miter lim="800000"/>
            <a:headEnd/>
            <a:tailEnd/>
          </a:ln>
        </p:spPr>
        <p:txBody>
          <a:bodyPr lIns="92075" tIns="46038" rIns="92075" bIns="46038" rtlCol="0" anchor="ctr">
            <a:normAutofit/>
          </a:bodyPr>
          <a:lstStyle/>
          <a:p>
            <a:pPr>
              <a:defRPr/>
            </a:pPr>
            <a:r>
              <a:rPr lang="en-US" sz="3200" dirty="0"/>
              <a:t>Ex.: Market Analysis and Management (2)</a:t>
            </a:r>
          </a:p>
        </p:txBody>
      </p:sp>
      <p:sp>
        <p:nvSpPr>
          <p:cNvPr id="10244" name="Rectangle 1027"/>
          <p:cNvSpPr>
            <a:spLocks noGrp="1" noChangeArrowheads="1"/>
          </p:cNvSpPr>
          <p:nvPr>
            <p:ph type="body" idx="1"/>
          </p:nvPr>
        </p:nvSpPr>
        <p:spPr>
          <a:xfrm>
            <a:off x="463296" y="1642872"/>
            <a:ext cx="8534400" cy="4572000"/>
          </a:xfrm>
          <a:noFill/>
        </p:spPr>
        <p:txBody>
          <a:bodyPr lIns="92075" tIns="46038" rIns="92075" bIns="46038" anchor="t">
            <a:normAutofit lnSpcReduction="10000"/>
          </a:bodyPr>
          <a:lstStyle/>
          <a:p>
            <a:pPr eaLnBrk="1" hangingPunct="1">
              <a:lnSpc>
                <a:spcPct val="110000"/>
              </a:lnSpc>
            </a:pPr>
            <a:r>
              <a:rPr lang="en-US" altLang="en-US" sz="1800"/>
              <a:t>Customer requirement analysis</a:t>
            </a:r>
          </a:p>
          <a:p>
            <a:pPr lvl="1" eaLnBrk="1" hangingPunct="1">
              <a:lnSpc>
                <a:spcPct val="110000"/>
              </a:lnSpc>
            </a:pPr>
            <a:r>
              <a:rPr lang="en-US" altLang="en-US" sz="1600"/>
              <a:t>Identify the best products for different customers</a:t>
            </a:r>
          </a:p>
          <a:p>
            <a:pPr lvl="1" eaLnBrk="1" hangingPunct="1">
              <a:lnSpc>
                <a:spcPct val="110000"/>
              </a:lnSpc>
            </a:pPr>
            <a:r>
              <a:rPr lang="en-US" altLang="en-US" sz="1600"/>
              <a:t>Predict what factors will attract new customers</a:t>
            </a:r>
          </a:p>
          <a:p>
            <a:pPr eaLnBrk="1" hangingPunct="1">
              <a:lnSpc>
                <a:spcPct val="110000"/>
              </a:lnSpc>
            </a:pPr>
            <a:r>
              <a:rPr lang="en-US" altLang="en-US" sz="1800"/>
              <a:t>Provision of summary information</a:t>
            </a:r>
          </a:p>
          <a:p>
            <a:pPr lvl="1" eaLnBrk="1" hangingPunct="1">
              <a:lnSpc>
                <a:spcPct val="110000"/>
              </a:lnSpc>
            </a:pPr>
            <a:r>
              <a:rPr lang="en-US" altLang="en-US" sz="1600"/>
              <a:t>Multidimensional summary reports</a:t>
            </a:r>
          </a:p>
          <a:p>
            <a:pPr lvl="2" eaLnBrk="1" hangingPunct="1">
              <a:lnSpc>
                <a:spcPct val="110000"/>
              </a:lnSpc>
            </a:pPr>
            <a:r>
              <a:rPr lang="en-US" altLang="en-US" sz="1200"/>
              <a:t>E.g. Summarize all transactions of the first quarter from three different branches</a:t>
            </a:r>
          </a:p>
          <a:p>
            <a:pPr lvl="2" eaLnBrk="1" hangingPunct="1">
              <a:lnSpc>
                <a:spcPct val="110000"/>
              </a:lnSpc>
              <a:buFont typeface="Arial" panose="020B0604020202020204" pitchFamily="34" charset="0"/>
              <a:buNone/>
            </a:pPr>
            <a:r>
              <a:rPr lang="en-US" altLang="en-US" sz="1200"/>
              <a:t>	        Summarize all transactions of last year from a particular branch</a:t>
            </a:r>
          </a:p>
          <a:p>
            <a:pPr lvl="2" eaLnBrk="1" hangingPunct="1">
              <a:lnSpc>
                <a:spcPct val="110000"/>
              </a:lnSpc>
              <a:buFont typeface="Arial" panose="020B0604020202020204" pitchFamily="34" charset="0"/>
              <a:buNone/>
            </a:pPr>
            <a:r>
              <a:rPr lang="en-US" altLang="en-US" sz="1200"/>
              <a:t>	        Summarize all transactions of a particular product</a:t>
            </a:r>
          </a:p>
          <a:p>
            <a:pPr lvl="1" eaLnBrk="1" hangingPunct="1">
              <a:lnSpc>
                <a:spcPct val="110000"/>
              </a:lnSpc>
            </a:pPr>
            <a:r>
              <a:rPr lang="en-US" altLang="en-US" sz="1600"/>
              <a:t>Statistical summary information</a:t>
            </a:r>
          </a:p>
          <a:p>
            <a:pPr lvl="2" eaLnBrk="1" hangingPunct="1">
              <a:lnSpc>
                <a:spcPct val="110000"/>
              </a:lnSpc>
            </a:pPr>
            <a:r>
              <a:rPr lang="en-US" altLang="en-US" sz="1200"/>
              <a:t>E.g. What is the average age for customers who buy product A?</a:t>
            </a:r>
          </a:p>
          <a:p>
            <a:pPr eaLnBrk="1" hangingPunct="1">
              <a:lnSpc>
                <a:spcPct val="110000"/>
              </a:lnSpc>
            </a:pPr>
            <a:r>
              <a:rPr lang="en-US" altLang="en-US" sz="2000"/>
              <a:t>Fraud detection</a:t>
            </a:r>
          </a:p>
          <a:p>
            <a:pPr lvl="1" eaLnBrk="1" hangingPunct="1">
              <a:lnSpc>
                <a:spcPct val="110000"/>
              </a:lnSpc>
            </a:pPr>
            <a:r>
              <a:rPr lang="en-US" altLang="en-US" sz="1600"/>
              <a:t>Find outliers of unusual transactions</a:t>
            </a:r>
          </a:p>
          <a:p>
            <a:pPr eaLnBrk="1" hangingPunct="1">
              <a:lnSpc>
                <a:spcPct val="110000"/>
              </a:lnSpc>
            </a:pPr>
            <a:r>
              <a:rPr lang="en-US" altLang="en-US" sz="2000"/>
              <a:t>Financial planning</a:t>
            </a:r>
          </a:p>
          <a:p>
            <a:pPr lvl="1" eaLnBrk="1" hangingPunct="1">
              <a:lnSpc>
                <a:spcPct val="110000"/>
              </a:lnSpc>
            </a:pPr>
            <a:r>
              <a:rPr lang="en-US" altLang="en-US" sz="1600"/>
              <a:t>Summarize and compare the resources and spending</a:t>
            </a:r>
          </a:p>
          <a:p>
            <a:pPr lvl="1" eaLnBrk="1" hangingPunct="1">
              <a:lnSpc>
                <a:spcPct val="110000"/>
              </a:lnSpc>
            </a:pPr>
            <a:endParaRPr lang="en-US" altLang="en-US" sz="1600"/>
          </a:p>
        </p:txBody>
      </p:sp>
    </p:spTree>
    <p:extLst>
      <p:ext uri="{BB962C8B-B14F-4D97-AF65-F5344CB8AC3E}">
        <p14:creationId xmlns:p14="http://schemas.microsoft.com/office/powerpoint/2010/main" val="22215240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454344"/>
            <a:ext cx="8229600" cy="917575"/>
          </a:xfrm>
          <a:ln>
            <a:miter lim="800000"/>
            <a:headEnd/>
            <a:tailEnd/>
          </a:ln>
        </p:spPr>
        <p:txBody>
          <a:bodyPr rtlCol="0">
            <a:normAutofit/>
          </a:bodyPr>
          <a:lstStyle/>
          <a:p>
            <a:pPr>
              <a:defRPr/>
            </a:pPr>
            <a:r>
              <a:rPr lang="en-US" sz="3200" dirty="0"/>
              <a:t>A typical DM System Architecture</a:t>
            </a:r>
          </a:p>
        </p:txBody>
      </p:sp>
      <p:sp>
        <p:nvSpPr>
          <p:cNvPr id="14339" name="Content Placeholder 2"/>
          <p:cNvSpPr>
            <a:spLocks noGrp="1"/>
          </p:cNvSpPr>
          <p:nvPr>
            <p:ph idx="1"/>
          </p:nvPr>
        </p:nvSpPr>
        <p:spPr>
          <a:xfrm>
            <a:off x="518160" y="1627632"/>
            <a:ext cx="8229600" cy="4876800"/>
          </a:xfrm>
        </p:spPr>
        <p:txBody>
          <a:bodyPr/>
          <a:lstStyle/>
          <a:p>
            <a:pPr eaLnBrk="1" hangingPunct="1"/>
            <a:r>
              <a:rPr lang="en-US" altLang="en-US" sz="2400"/>
              <a:t>Database, data warehouse, WWW or other information </a:t>
            </a:r>
          </a:p>
          <a:p>
            <a:pPr eaLnBrk="1" hangingPunct="1">
              <a:buFont typeface="Arial" panose="020B0604020202020204" pitchFamily="34" charset="0"/>
              <a:buNone/>
            </a:pPr>
            <a:r>
              <a:rPr lang="en-US" altLang="en-US" sz="2400"/>
              <a:t>	repository </a:t>
            </a:r>
            <a:r>
              <a:rPr lang="en-US" altLang="en-US" sz="2400">
                <a:solidFill>
                  <a:srgbClr val="0070C0"/>
                </a:solidFill>
              </a:rPr>
              <a:t>(store data)</a:t>
            </a:r>
          </a:p>
          <a:p>
            <a:pPr eaLnBrk="1" hangingPunct="1"/>
            <a:r>
              <a:rPr lang="en-US" altLang="en-US" sz="2400"/>
              <a:t>Database or data warehouse server </a:t>
            </a:r>
            <a:r>
              <a:rPr lang="en-US" altLang="en-US" sz="2400">
                <a:solidFill>
                  <a:srgbClr val="0070C0"/>
                </a:solidFill>
              </a:rPr>
              <a:t>(fetch and </a:t>
            </a:r>
          </a:p>
          <a:p>
            <a:pPr eaLnBrk="1" hangingPunct="1">
              <a:buFont typeface="Arial" panose="020B0604020202020204" pitchFamily="34" charset="0"/>
              <a:buNone/>
            </a:pPr>
            <a:r>
              <a:rPr lang="en-US" altLang="en-US" sz="2400">
                <a:solidFill>
                  <a:srgbClr val="0070C0"/>
                </a:solidFill>
              </a:rPr>
              <a:t>	combine data)</a:t>
            </a:r>
          </a:p>
          <a:p>
            <a:pPr eaLnBrk="1" hangingPunct="1"/>
            <a:r>
              <a:rPr lang="en-US" altLang="en-US" sz="2400"/>
              <a:t>Knowledge base </a:t>
            </a:r>
            <a:r>
              <a:rPr lang="en-US" altLang="en-US" sz="2400">
                <a:solidFill>
                  <a:srgbClr val="0070C0"/>
                </a:solidFill>
              </a:rPr>
              <a:t>(turn data into meaningful groups </a:t>
            </a:r>
          </a:p>
          <a:p>
            <a:pPr eaLnBrk="1" hangingPunct="1">
              <a:buFont typeface="Arial" panose="020B0604020202020204" pitchFamily="34" charset="0"/>
              <a:buNone/>
            </a:pPr>
            <a:r>
              <a:rPr lang="en-US" altLang="en-US" sz="2400">
                <a:solidFill>
                  <a:srgbClr val="0070C0"/>
                </a:solidFill>
              </a:rPr>
              <a:t>	according to domain knowledge)</a:t>
            </a:r>
          </a:p>
          <a:p>
            <a:pPr eaLnBrk="1" hangingPunct="1"/>
            <a:r>
              <a:rPr lang="en-US" altLang="en-US" sz="2400"/>
              <a:t>Data mining engine </a:t>
            </a:r>
            <a:r>
              <a:rPr lang="en-US" altLang="en-US" sz="2400">
                <a:solidFill>
                  <a:srgbClr val="0070C0"/>
                </a:solidFill>
              </a:rPr>
              <a:t>(perform mining tasks)</a:t>
            </a:r>
          </a:p>
          <a:p>
            <a:pPr eaLnBrk="1" hangingPunct="1"/>
            <a:r>
              <a:rPr lang="en-US" altLang="en-US" sz="2400"/>
              <a:t>Pattern evaluation module </a:t>
            </a:r>
            <a:r>
              <a:rPr lang="en-US" altLang="en-US" sz="2400">
                <a:solidFill>
                  <a:srgbClr val="0070C0"/>
                </a:solidFill>
              </a:rPr>
              <a:t>(find interesting patterns)</a:t>
            </a:r>
          </a:p>
          <a:p>
            <a:pPr eaLnBrk="1" hangingPunct="1"/>
            <a:r>
              <a:rPr lang="en-US" altLang="en-US" sz="2400"/>
              <a:t>User interface </a:t>
            </a:r>
            <a:r>
              <a:rPr lang="en-US" altLang="en-US" sz="2400">
                <a:solidFill>
                  <a:srgbClr val="0070C0"/>
                </a:solidFill>
              </a:rPr>
              <a:t>(interact with the user)</a:t>
            </a:r>
          </a:p>
          <a:p>
            <a:pPr eaLnBrk="1" hangingPunct="1"/>
            <a:endParaRPr lang="en-US" altLang="en-US" sz="2400"/>
          </a:p>
        </p:txBody>
      </p:sp>
    </p:spTree>
    <p:extLst>
      <p:ext uri="{BB962C8B-B14F-4D97-AF65-F5344CB8AC3E}">
        <p14:creationId xmlns:p14="http://schemas.microsoft.com/office/powerpoint/2010/main" val="4144200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417576" y="518160"/>
            <a:ext cx="8686800" cy="685800"/>
          </a:xfrm>
          <a:ln>
            <a:miter lim="800000"/>
            <a:headEnd/>
            <a:tailEnd/>
          </a:ln>
        </p:spPr>
        <p:txBody>
          <a:bodyPr lIns="92075" tIns="46038" rIns="92075" bIns="46038" anchor="ctr">
            <a:noAutofit/>
          </a:bodyPr>
          <a:lstStyle/>
          <a:p>
            <a:pPr eaLnBrk="1" hangingPunct="1">
              <a:defRPr/>
            </a:pPr>
            <a:r>
              <a:rPr lang="en-US" sz="3600"/>
              <a:t>On </a:t>
            </a:r>
            <a:r>
              <a:rPr lang="en-US" sz="3600" dirty="0"/>
              <a:t>What Kinds of Data?</a:t>
            </a:r>
            <a:endParaRPr lang="en-US" sz="3600" b="0" u="sng" dirty="0"/>
          </a:p>
        </p:txBody>
      </p:sp>
      <p:sp>
        <p:nvSpPr>
          <p:cNvPr id="17413" name="Rectangle 3"/>
          <p:cNvSpPr>
            <a:spLocks noGrp="1" noChangeArrowheads="1"/>
          </p:cNvSpPr>
          <p:nvPr>
            <p:ph type="body" idx="1"/>
          </p:nvPr>
        </p:nvSpPr>
        <p:spPr>
          <a:xfrm>
            <a:off x="417576" y="1676400"/>
            <a:ext cx="8610600" cy="5181600"/>
          </a:xfrm>
          <a:noFill/>
        </p:spPr>
        <p:txBody>
          <a:bodyPr lIns="92075" tIns="46038" rIns="92075" bIns="46038" anchor="t">
            <a:normAutofit/>
          </a:bodyPr>
          <a:lstStyle/>
          <a:p>
            <a:pPr eaLnBrk="1" hangingPunct="1">
              <a:lnSpc>
                <a:spcPct val="130000"/>
              </a:lnSpc>
            </a:pPr>
            <a:r>
              <a:rPr lang="en-US" altLang="en-US" sz="1800"/>
              <a:t>Database-oriented data sets and applications</a:t>
            </a:r>
          </a:p>
          <a:p>
            <a:pPr lvl="1" eaLnBrk="1" hangingPunct="1">
              <a:lnSpc>
                <a:spcPct val="130000"/>
              </a:lnSpc>
            </a:pPr>
            <a:r>
              <a:rPr lang="en-US" altLang="en-US" sz="1800"/>
              <a:t>Relational database, data warehouse, transactional database</a:t>
            </a:r>
          </a:p>
          <a:p>
            <a:pPr eaLnBrk="1" hangingPunct="1">
              <a:lnSpc>
                <a:spcPct val="130000"/>
              </a:lnSpc>
            </a:pPr>
            <a:r>
              <a:rPr lang="en-US" altLang="en-US" sz="1800"/>
              <a:t>Advanced data sets and advanced applications </a:t>
            </a:r>
          </a:p>
          <a:p>
            <a:pPr lvl="1" eaLnBrk="1" hangingPunct="1">
              <a:lnSpc>
                <a:spcPct val="130000"/>
              </a:lnSpc>
            </a:pPr>
            <a:r>
              <a:rPr lang="en-US" altLang="en-US" sz="1800"/>
              <a:t>Object-Relational Databases</a:t>
            </a:r>
          </a:p>
          <a:p>
            <a:pPr lvl="1" eaLnBrk="1" hangingPunct="1">
              <a:lnSpc>
                <a:spcPct val="130000"/>
              </a:lnSpc>
            </a:pPr>
            <a:r>
              <a:rPr lang="en-US" altLang="en-US" sz="1800"/>
              <a:t>Temporal Databases, Sequence Databases, Time-Series databases</a:t>
            </a:r>
          </a:p>
          <a:p>
            <a:pPr lvl="1" eaLnBrk="1" hangingPunct="1">
              <a:lnSpc>
                <a:spcPct val="130000"/>
              </a:lnSpc>
            </a:pPr>
            <a:r>
              <a:rPr lang="en-US" altLang="en-US" sz="1800"/>
              <a:t>Spatial Databases and Spatiotemporal Databases</a:t>
            </a:r>
          </a:p>
          <a:p>
            <a:pPr lvl="1" eaLnBrk="1" hangingPunct="1">
              <a:lnSpc>
                <a:spcPct val="130000"/>
              </a:lnSpc>
            </a:pPr>
            <a:r>
              <a:rPr lang="en-US" altLang="en-US" sz="1800"/>
              <a:t>Text databases and Multimedia databases</a:t>
            </a:r>
          </a:p>
          <a:p>
            <a:pPr lvl="1" eaLnBrk="1" hangingPunct="1">
              <a:lnSpc>
                <a:spcPct val="130000"/>
              </a:lnSpc>
            </a:pPr>
            <a:r>
              <a:rPr lang="en-US" altLang="en-US" sz="1800"/>
              <a:t>Heterogeneous Databases and Legacy Databases</a:t>
            </a:r>
          </a:p>
          <a:p>
            <a:pPr lvl="1" eaLnBrk="1" hangingPunct="1">
              <a:lnSpc>
                <a:spcPct val="130000"/>
              </a:lnSpc>
            </a:pPr>
            <a:r>
              <a:rPr lang="en-US" altLang="en-US" sz="1800"/>
              <a:t>Data Streams</a:t>
            </a:r>
          </a:p>
          <a:p>
            <a:pPr lvl="1" eaLnBrk="1" hangingPunct="1">
              <a:lnSpc>
                <a:spcPct val="130000"/>
              </a:lnSpc>
            </a:pPr>
            <a:r>
              <a:rPr lang="en-US" altLang="en-US" sz="1800"/>
              <a:t>The World-Wide Web</a:t>
            </a:r>
          </a:p>
        </p:txBody>
      </p:sp>
    </p:spTree>
    <p:extLst>
      <p:ext uri="{BB962C8B-B14F-4D97-AF65-F5344CB8AC3E}">
        <p14:creationId xmlns:p14="http://schemas.microsoft.com/office/powerpoint/2010/main" val="25609623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28" y="420561"/>
            <a:ext cx="8229600" cy="917575"/>
          </a:xfrm>
          <a:ln>
            <a:miter lim="800000"/>
            <a:headEnd/>
            <a:tailEnd/>
          </a:ln>
        </p:spPr>
        <p:txBody>
          <a:bodyPr rtlCol="0">
            <a:normAutofit/>
          </a:bodyPr>
          <a:lstStyle/>
          <a:p>
            <a:pPr>
              <a:defRPr/>
            </a:pPr>
            <a:r>
              <a:rPr lang="en-US" sz="3200" dirty="0"/>
              <a:t>Data Warehouses</a:t>
            </a:r>
          </a:p>
        </p:txBody>
      </p:sp>
      <p:sp>
        <p:nvSpPr>
          <p:cNvPr id="21507" name="Content Placeholder 2"/>
          <p:cNvSpPr>
            <a:spLocks noGrp="1"/>
          </p:cNvSpPr>
          <p:nvPr>
            <p:ph idx="1"/>
          </p:nvPr>
        </p:nvSpPr>
        <p:spPr>
          <a:xfrm>
            <a:off x="719328" y="1524000"/>
            <a:ext cx="8229600" cy="1600200"/>
          </a:xfrm>
        </p:spPr>
        <p:txBody>
          <a:bodyPr/>
          <a:lstStyle/>
          <a:p>
            <a:pPr eaLnBrk="1" hangingPunct="1"/>
            <a:r>
              <a:rPr lang="en-US" altLang="en-US" sz="2000"/>
              <a:t>A repository of information collected from multiple sources, stored </a:t>
            </a:r>
          </a:p>
          <a:p>
            <a:pPr eaLnBrk="1" hangingPunct="1">
              <a:buFont typeface="Arial" panose="020B0604020202020204" pitchFamily="34" charset="0"/>
              <a:buNone/>
            </a:pPr>
            <a:r>
              <a:rPr lang="en-US" altLang="en-US" sz="2000"/>
              <a:t>	under a unified schema, and that usually resides at a single site. </a:t>
            </a:r>
          </a:p>
          <a:p>
            <a:pPr eaLnBrk="1" hangingPunct="1"/>
            <a:r>
              <a:rPr lang="en-US" altLang="en-US" sz="2000"/>
              <a:t>Constructed via a process of data cleaning, data integration, data </a:t>
            </a:r>
          </a:p>
          <a:p>
            <a:pPr eaLnBrk="1" hangingPunct="1">
              <a:buFont typeface="Arial" panose="020B0604020202020204" pitchFamily="34" charset="0"/>
              <a:buNone/>
            </a:pPr>
            <a:r>
              <a:rPr lang="en-US" altLang="en-US" sz="2000"/>
              <a:t>	transformation, data loading and periodic data refreshing. </a:t>
            </a:r>
          </a:p>
          <a:p>
            <a:pPr eaLnBrk="1" hangingPunct="1">
              <a:buFont typeface="Arial" panose="020B0604020202020204" pitchFamily="34" charset="0"/>
              <a:buNone/>
            </a:pPr>
            <a:endParaRPr lang="en-US" altLang="en-US" sz="2000"/>
          </a:p>
          <a:p>
            <a:pPr eaLnBrk="1" hangingPunct="1"/>
            <a:endParaRPr lang="en-US" altLang="en-US" sz="2000"/>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 y="3124200"/>
            <a:ext cx="6511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72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3293520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371856" y="705994"/>
            <a:ext cx="8458200" cy="942975"/>
          </a:xfrm>
          <a:ln>
            <a:miter lim="800000"/>
            <a:headEnd/>
            <a:tailEnd/>
          </a:ln>
        </p:spPr>
        <p:txBody>
          <a:bodyPr lIns="92075" tIns="46038" rIns="92075" bIns="46038" anchor="ctr">
            <a:noAutofit/>
          </a:bodyPr>
          <a:lstStyle/>
          <a:p>
            <a:pPr eaLnBrk="1" hangingPunct="1">
              <a:defRPr/>
            </a:pPr>
            <a:r>
              <a:rPr lang="en-US" sz="3200"/>
              <a:t>Data </a:t>
            </a:r>
            <a:r>
              <a:rPr lang="en-US" sz="3200" dirty="0"/>
              <a:t>Mining Functionalities</a:t>
            </a:r>
            <a:br>
              <a:rPr lang="en-US" sz="3600" dirty="0"/>
            </a:br>
            <a:r>
              <a:rPr lang="en-US" sz="3600" dirty="0"/>
              <a:t>	- </a:t>
            </a:r>
            <a:r>
              <a:rPr lang="en-US" sz="2400" dirty="0"/>
              <a:t>What kinds of patterns can be mined?</a:t>
            </a:r>
            <a:br>
              <a:rPr lang="en-US" sz="3600" dirty="0"/>
            </a:br>
            <a:endParaRPr lang="en-US" sz="3600" b="0" dirty="0"/>
          </a:p>
        </p:txBody>
      </p:sp>
      <p:sp>
        <p:nvSpPr>
          <p:cNvPr id="25605" name="Rectangle 3"/>
          <p:cNvSpPr>
            <a:spLocks noGrp="1" noChangeArrowheads="1"/>
          </p:cNvSpPr>
          <p:nvPr>
            <p:ph type="body" idx="1"/>
          </p:nvPr>
        </p:nvSpPr>
        <p:spPr>
          <a:xfrm>
            <a:off x="371856" y="1557528"/>
            <a:ext cx="8763000" cy="4953000"/>
          </a:xfrm>
          <a:noFill/>
        </p:spPr>
        <p:txBody>
          <a:bodyPr lIns="92075" tIns="46038" rIns="92075" bIns="46038" anchor="t">
            <a:normAutofit/>
          </a:bodyPr>
          <a:lstStyle/>
          <a:p>
            <a:pPr eaLnBrk="1" hangingPunct="1">
              <a:lnSpc>
                <a:spcPct val="120000"/>
              </a:lnSpc>
            </a:pPr>
            <a:r>
              <a:rPr lang="en-US" altLang="en-US" sz="2400"/>
              <a:t>Concept/Class Description: Characterization and Discrimination</a:t>
            </a:r>
          </a:p>
          <a:p>
            <a:pPr lvl="1" eaLnBrk="1" hangingPunct="1">
              <a:lnSpc>
                <a:spcPct val="120000"/>
              </a:lnSpc>
            </a:pPr>
            <a:r>
              <a:rPr lang="en-US" altLang="en-US" sz="2000"/>
              <a:t>Data can be associated with classes or concepts. </a:t>
            </a:r>
          </a:p>
          <a:p>
            <a:pPr lvl="2" eaLnBrk="1" hangingPunct="1">
              <a:lnSpc>
                <a:spcPct val="120000"/>
              </a:lnSpc>
            </a:pPr>
            <a:r>
              <a:rPr lang="en-US" altLang="en-US" sz="1800"/>
              <a:t>E.g. classes of items – computers, printers, …</a:t>
            </a:r>
          </a:p>
          <a:p>
            <a:pPr lvl="2" eaLnBrk="1" hangingPunct="1">
              <a:lnSpc>
                <a:spcPct val="120000"/>
              </a:lnSpc>
              <a:buFont typeface="Arial" panose="020B0604020202020204" pitchFamily="34" charset="0"/>
              <a:buNone/>
            </a:pPr>
            <a:r>
              <a:rPr lang="en-US" altLang="en-US" sz="1800"/>
              <a:t>	       concepts of customers – bigSpenders, budgetSpenders, …</a:t>
            </a:r>
          </a:p>
          <a:p>
            <a:pPr lvl="2" eaLnBrk="1" hangingPunct="1">
              <a:lnSpc>
                <a:spcPct val="120000"/>
              </a:lnSpc>
            </a:pPr>
            <a:r>
              <a:rPr lang="en-US" altLang="en-US" sz="1800"/>
              <a:t>How to describe these items or concepts?</a:t>
            </a:r>
          </a:p>
          <a:p>
            <a:pPr lvl="1" eaLnBrk="1" hangingPunct="1">
              <a:lnSpc>
                <a:spcPct val="120000"/>
              </a:lnSpc>
            </a:pPr>
            <a:r>
              <a:rPr lang="en-US" altLang="en-US" sz="2000"/>
              <a:t>Descriptions can be derived via</a:t>
            </a:r>
          </a:p>
          <a:p>
            <a:pPr lvl="2" eaLnBrk="1" hangingPunct="1">
              <a:lnSpc>
                <a:spcPct val="120000"/>
              </a:lnSpc>
            </a:pPr>
            <a:r>
              <a:rPr lang="en-US" altLang="en-US" sz="1800"/>
              <a:t>Data characterization – summarizing the general characteristics of a </a:t>
            </a:r>
          </a:p>
          <a:p>
            <a:pPr lvl="2" eaLnBrk="1" hangingPunct="1">
              <a:lnSpc>
                <a:spcPct val="120000"/>
              </a:lnSpc>
              <a:buFont typeface="Arial" panose="020B0604020202020204" pitchFamily="34" charset="0"/>
              <a:buNone/>
            </a:pPr>
            <a:r>
              <a:rPr lang="en-US" altLang="en-US" sz="1800"/>
              <a:t>	target class of data. </a:t>
            </a:r>
          </a:p>
          <a:p>
            <a:pPr lvl="3" eaLnBrk="1" hangingPunct="1">
              <a:lnSpc>
                <a:spcPct val="120000"/>
              </a:lnSpc>
            </a:pPr>
            <a:r>
              <a:rPr lang="en-US" altLang="en-US" sz="1400"/>
              <a:t>E.g. summarizing the characteristics of customers who spend more than $1,000 a year </a:t>
            </a:r>
          </a:p>
          <a:p>
            <a:pPr lvl="3" eaLnBrk="1" hangingPunct="1">
              <a:lnSpc>
                <a:spcPct val="120000"/>
              </a:lnSpc>
              <a:buFont typeface="Arial" panose="020B0604020202020204" pitchFamily="34" charset="0"/>
              <a:buNone/>
            </a:pPr>
            <a:r>
              <a:rPr lang="en-US" altLang="en-US" sz="1400"/>
              <a:t>	at</a:t>
            </a:r>
            <a:r>
              <a:rPr lang="en-US" altLang="en-US" sz="1400" i="1"/>
              <a:t> AllElectronics</a:t>
            </a:r>
            <a:r>
              <a:rPr lang="en-US" altLang="en-US" sz="1400"/>
              <a:t>. Result can be a general profile of the customers, such as 40 – 50 years old, employed, have excellent credit ratings. </a:t>
            </a:r>
          </a:p>
        </p:txBody>
      </p:sp>
    </p:spTree>
    <p:extLst>
      <p:ext uri="{BB962C8B-B14F-4D97-AF65-F5344CB8AC3E}">
        <p14:creationId xmlns:p14="http://schemas.microsoft.com/office/powerpoint/2010/main" val="7702499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362712" y="660274"/>
            <a:ext cx="8458200" cy="942975"/>
          </a:xfrm>
          <a:ln>
            <a:miter lim="800000"/>
            <a:headEnd/>
            <a:tailEnd/>
          </a:ln>
        </p:spPr>
        <p:txBody>
          <a:bodyPr lIns="92075" tIns="46038" rIns="92075" bIns="46038" anchor="ctr">
            <a:noAutofit/>
          </a:bodyPr>
          <a:lstStyle/>
          <a:p>
            <a:pPr eaLnBrk="1" hangingPunct="1">
              <a:defRPr/>
            </a:pPr>
            <a:r>
              <a:rPr lang="en-US" sz="3200"/>
              <a:t>Data </a:t>
            </a:r>
            <a:r>
              <a:rPr lang="en-US" sz="3200" dirty="0"/>
              <a:t>Mining Functionalities</a:t>
            </a:r>
            <a:br>
              <a:rPr lang="en-US" sz="3600" dirty="0"/>
            </a:br>
            <a:r>
              <a:rPr lang="en-US" sz="3600" dirty="0"/>
              <a:t>	- </a:t>
            </a:r>
            <a:r>
              <a:rPr lang="en-US" sz="2400" dirty="0"/>
              <a:t>What kinds of patterns can be mined?</a:t>
            </a:r>
            <a:br>
              <a:rPr lang="en-US" sz="3600" dirty="0"/>
            </a:br>
            <a:endParaRPr lang="en-US" sz="3600" b="0" dirty="0"/>
          </a:p>
        </p:txBody>
      </p:sp>
      <p:sp>
        <p:nvSpPr>
          <p:cNvPr id="26629" name="Rectangle 3"/>
          <p:cNvSpPr>
            <a:spLocks noGrp="1" noChangeArrowheads="1"/>
          </p:cNvSpPr>
          <p:nvPr>
            <p:ph type="body" idx="1"/>
          </p:nvPr>
        </p:nvSpPr>
        <p:spPr>
          <a:xfrm>
            <a:off x="362712" y="1530096"/>
            <a:ext cx="8763000" cy="4953000"/>
          </a:xfrm>
          <a:noFill/>
        </p:spPr>
        <p:txBody>
          <a:bodyPr lIns="92075" tIns="46038" rIns="92075" bIns="46038" anchor="t">
            <a:normAutofit/>
          </a:bodyPr>
          <a:lstStyle/>
          <a:p>
            <a:pPr lvl="2" eaLnBrk="1" hangingPunct="1">
              <a:lnSpc>
                <a:spcPct val="120000"/>
              </a:lnSpc>
            </a:pPr>
            <a:r>
              <a:rPr lang="en-US" altLang="en-US" sz="1800"/>
              <a:t>Data discrimination – comparing the target class with one or a set of </a:t>
            </a:r>
          </a:p>
          <a:p>
            <a:pPr lvl="2" eaLnBrk="1" hangingPunct="1">
              <a:lnSpc>
                <a:spcPct val="120000"/>
              </a:lnSpc>
              <a:buFont typeface="Arial" panose="020B0604020202020204" pitchFamily="34" charset="0"/>
              <a:buNone/>
            </a:pPr>
            <a:r>
              <a:rPr lang="en-US" altLang="en-US" sz="1800"/>
              <a:t>	comparative classes</a:t>
            </a:r>
          </a:p>
          <a:p>
            <a:pPr lvl="3" eaLnBrk="1" hangingPunct="1">
              <a:lnSpc>
                <a:spcPct val="120000"/>
              </a:lnSpc>
            </a:pPr>
            <a:r>
              <a:rPr lang="en-US" altLang="en-US" sz="1400"/>
              <a:t>E.g. Compare the general features of software products whole sales increase by 10% in the last year with those whose sales decrease by 30% during the same period</a:t>
            </a:r>
          </a:p>
          <a:p>
            <a:pPr lvl="2" eaLnBrk="1" hangingPunct="1">
              <a:lnSpc>
                <a:spcPct val="120000"/>
              </a:lnSpc>
            </a:pPr>
            <a:r>
              <a:rPr lang="en-US" altLang="en-US" sz="1800"/>
              <a:t>Or both of the above</a:t>
            </a:r>
          </a:p>
          <a:p>
            <a:pPr eaLnBrk="1" hangingPunct="1">
              <a:lnSpc>
                <a:spcPct val="120000"/>
              </a:lnSpc>
            </a:pPr>
            <a:r>
              <a:rPr lang="en-US" altLang="en-US" sz="2400"/>
              <a:t>Mining Frequent Patterns, Associations and </a:t>
            </a:r>
          </a:p>
          <a:p>
            <a:pPr eaLnBrk="1" hangingPunct="1">
              <a:lnSpc>
                <a:spcPct val="120000"/>
              </a:lnSpc>
              <a:buFont typeface="Arial" panose="020B0604020202020204" pitchFamily="34" charset="0"/>
              <a:buNone/>
            </a:pPr>
            <a:r>
              <a:rPr lang="en-US" altLang="en-US" sz="2400"/>
              <a:t>	Correlations</a:t>
            </a:r>
          </a:p>
          <a:p>
            <a:pPr lvl="1" eaLnBrk="1" hangingPunct="1">
              <a:lnSpc>
                <a:spcPct val="120000"/>
              </a:lnSpc>
            </a:pPr>
            <a:r>
              <a:rPr lang="en-US" altLang="en-US" sz="2000"/>
              <a:t>Frequent itemset: a set of items that frequently appear </a:t>
            </a:r>
          </a:p>
          <a:p>
            <a:pPr lvl="1" eaLnBrk="1" hangingPunct="1">
              <a:lnSpc>
                <a:spcPct val="120000"/>
              </a:lnSpc>
              <a:buFont typeface="Arial" panose="020B0604020202020204" pitchFamily="34" charset="0"/>
              <a:buNone/>
            </a:pPr>
            <a:r>
              <a:rPr lang="en-US" altLang="en-US" sz="2000"/>
              <a:t>		together in a transactional data set (e.g. milk and bread)</a:t>
            </a:r>
          </a:p>
          <a:p>
            <a:pPr lvl="1" eaLnBrk="1" hangingPunct="1">
              <a:lnSpc>
                <a:spcPct val="120000"/>
              </a:lnSpc>
            </a:pPr>
            <a:r>
              <a:rPr lang="en-US" altLang="en-US" sz="2000"/>
              <a:t>Frequent subsequence: a pattern that customers tend to purchase product A, followed by a purchase of product B</a:t>
            </a:r>
          </a:p>
          <a:p>
            <a:pPr lvl="1" eaLnBrk="1" hangingPunct="1">
              <a:lnSpc>
                <a:spcPct val="120000"/>
              </a:lnSpc>
            </a:pPr>
            <a:endParaRPr lang="en-US" altLang="en-US"/>
          </a:p>
          <a:p>
            <a:pPr eaLnBrk="1" hangingPunct="1">
              <a:lnSpc>
                <a:spcPct val="120000"/>
              </a:lnSpc>
            </a:pPr>
            <a:endParaRPr lang="en-US" altLang="en-US" sz="2600"/>
          </a:p>
        </p:txBody>
      </p:sp>
    </p:spTree>
    <p:extLst>
      <p:ext uri="{BB962C8B-B14F-4D97-AF65-F5344CB8AC3E}">
        <p14:creationId xmlns:p14="http://schemas.microsoft.com/office/powerpoint/2010/main" val="64541933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252984" y="669418"/>
            <a:ext cx="8458200" cy="942975"/>
          </a:xfrm>
          <a:ln>
            <a:miter lim="800000"/>
            <a:headEnd/>
            <a:tailEnd/>
          </a:ln>
        </p:spPr>
        <p:txBody>
          <a:bodyPr lIns="92075" tIns="46038" rIns="92075" bIns="46038" anchor="ctr">
            <a:noAutofit/>
          </a:bodyPr>
          <a:lstStyle/>
          <a:p>
            <a:pPr eaLnBrk="1" hangingPunct="1">
              <a:defRPr/>
            </a:pPr>
            <a:r>
              <a:rPr lang="en-US" sz="3200"/>
              <a:t>Data </a:t>
            </a:r>
            <a:r>
              <a:rPr lang="en-US" sz="3200" dirty="0"/>
              <a:t>Mining Functionalities</a:t>
            </a:r>
            <a:br>
              <a:rPr lang="en-US" sz="3600" dirty="0"/>
            </a:br>
            <a:r>
              <a:rPr lang="en-US" sz="3600" dirty="0"/>
              <a:t>	- </a:t>
            </a:r>
            <a:r>
              <a:rPr lang="en-US" sz="2400" dirty="0"/>
              <a:t>What kinds of patterns can be mined?</a:t>
            </a:r>
            <a:br>
              <a:rPr lang="en-US" sz="3600" dirty="0"/>
            </a:br>
            <a:endParaRPr lang="en-US" sz="3600" b="0" dirty="0"/>
          </a:p>
        </p:txBody>
      </p:sp>
      <p:sp>
        <p:nvSpPr>
          <p:cNvPr id="27653" name="Rectangle 3"/>
          <p:cNvSpPr>
            <a:spLocks noGrp="1" noChangeArrowheads="1"/>
          </p:cNvSpPr>
          <p:nvPr>
            <p:ph type="body" idx="1"/>
          </p:nvPr>
        </p:nvSpPr>
        <p:spPr>
          <a:xfrm>
            <a:off x="252984" y="1612393"/>
            <a:ext cx="8763000" cy="4953000"/>
          </a:xfrm>
          <a:noFill/>
        </p:spPr>
        <p:txBody>
          <a:bodyPr lIns="92075" tIns="46038" rIns="92075" bIns="46038" anchor="t">
            <a:normAutofit/>
          </a:bodyPr>
          <a:lstStyle/>
          <a:p>
            <a:pPr lvl="1" eaLnBrk="1" hangingPunct="1">
              <a:lnSpc>
                <a:spcPct val="120000"/>
              </a:lnSpc>
            </a:pPr>
            <a:r>
              <a:rPr lang="en-US" altLang="en-US" sz="2000"/>
              <a:t>Association Analysis: find frequent patterns</a:t>
            </a:r>
          </a:p>
          <a:p>
            <a:pPr lvl="2" eaLnBrk="1" hangingPunct="1">
              <a:lnSpc>
                <a:spcPct val="120000"/>
              </a:lnSpc>
            </a:pPr>
            <a:r>
              <a:rPr lang="en-US" altLang="en-US" sz="1600"/>
              <a:t>E.g. a sample analysis result – an association rule:</a:t>
            </a:r>
          </a:p>
          <a:p>
            <a:pPr lvl="2" eaLnBrk="1" hangingPunct="1">
              <a:lnSpc>
                <a:spcPct val="120000"/>
              </a:lnSpc>
              <a:buFont typeface="Arial" panose="020B0604020202020204" pitchFamily="34" charset="0"/>
              <a:buNone/>
            </a:pPr>
            <a:r>
              <a:rPr lang="en-US" altLang="en-US" sz="1600"/>
              <a:t>	buys(X, “computer”) =&gt; buys(X, “software”) [support = 1%, confidence = 50%]</a:t>
            </a:r>
          </a:p>
          <a:p>
            <a:pPr lvl="2" eaLnBrk="1" hangingPunct="1">
              <a:lnSpc>
                <a:spcPct val="120000"/>
              </a:lnSpc>
              <a:buFont typeface="Arial" panose="020B0604020202020204" pitchFamily="34" charset="0"/>
              <a:buNone/>
            </a:pPr>
            <a:r>
              <a:rPr lang="en-US" altLang="en-US" sz="1600"/>
              <a:t>    (if a customer buys a computer, there is a 50% chance that she will buy software. 1% of all of the transactions under analysis showed that computer and software </a:t>
            </a:r>
          </a:p>
          <a:p>
            <a:pPr lvl="2" eaLnBrk="1" hangingPunct="1">
              <a:lnSpc>
                <a:spcPct val="120000"/>
              </a:lnSpc>
              <a:buFont typeface="Arial" panose="020B0604020202020204" pitchFamily="34" charset="0"/>
              <a:buNone/>
            </a:pPr>
            <a:r>
              <a:rPr lang="en-US" altLang="en-US" sz="1600"/>
              <a:t>	are purchased together. )</a:t>
            </a:r>
          </a:p>
          <a:p>
            <a:pPr lvl="2" eaLnBrk="1" hangingPunct="1">
              <a:lnSpc>
                <a:spcPct val="120000"/>
              </a:lnSpc>
            </a:pPr>
            <a:r>
              <a:rPr lang="en-US" altLang="en-US" sz="1600"/>
              <a:t>Associations rules are discarded as uninteresting if they do not satisfy both a minimum support threshold and a minimum confidence threshold. </a:t>
            </a:r>
          </a:p>
          <a:p>
            <a:pPr lvl="1" eaLnBrk="1" hangingPunct="1">
              <a:lnSpc>
                <a:spcPct val="120000"/>
              </a:lnSpc>
            </a:pPr>
            <a:r>
              <a:rPr lang="en-US" altLang="en-US" sz="2000"/>
              <a:t>Correlation Analysis: additional analysis to find statistical correlations between associated pairs</a:t>
            </a:r>
          </a:p>
          <a:p>
            <a:pPr lvl="1" eaLnBrk="1" hangingPunct="1">
              <a:lnSpc>
                <a:spcPct val="120000"/>
              </a:lnSpc>
            </a:pPr>
            <a:endParaRPr lang="en-US" altLang="en-US"/>
          </a:p>
          <a:p>
            <a:pPr eaLnBrk="1" hangingPunct="1">
              <a:lnSpc>
                <a:spcPct val="120000"/>
              </a:lnSpc>
            </a:pPr>
            <a:endParaRPr lang="en-US" altLang="en-US" sz="2600"/>
          </a:p>
        </p:txBody>
      </p:sp>
    </p:spTree>
    <p:extLst>
      <p:ext uri="{BB962C8B-B14F-4D97-AF65-F5344CB8AC3E}">
        <p14:creationId xmlns:p14="http://schemas.microsoft.com/office/powerpoint/2010/main" val="359095790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271272" y="715138"/>
            <a:ext cx="8458200" cy="942975"/>
          </a:xfrm>
          <a:ln>
            <a:miter lim="800000"/>
            <a:headEnd/>
            <a:tailEnd/>
          </a:ln>
        </p:spPr>
        <p:txBody>
          <a:bodyPr lIns="92075" tIns="46038" rIns="92075" bIns="46038" anchor="ctr">
            <a:noAutofit/>
          </a:bodyPr>
          <a:lstStyle/>
          <a:p>
            <a:pPr eaLnBrk="1" hangingPunct="1">
              <a:defRPr/>
            </a:pPr>
            <a:r>
              <a:rPr lang="en-US" sz="3200"/>
              <a:t>Data </a:t>
            </a:r>
            <a:r>
              <a:rPr lang="en-US" sz="3200" dirty="0"/>
              <a:t>Mining Functionalities</a:t>
            </a:r>
            <a:br>
              <a:rPr lang="en-US" sz="3600" dirty="0"/>
            </a:br>
            <a:r>
              <a:rPr lang="en-US" sz="3600" dirty="0"/>
              <a:t>	- </a:t>
            </a:r>
            <a:r>
              <a:rPr lang="en-US" sz="2400" dirty="0"/>
              <a:t>What kinds of patterns can be mined?</a:t>
            </a:r>
            <a:br>
              <a:rPr lang="en-US" sz="3600" dirty="0"/>
            </a:br>
            <a:endParaRPr lang="en-US" sz="3600" b="0" dirty="0"/>
          </a:p>
        </p:txBody>
      </p:sp>
      <p:sp>
        <p:nvSpPr>
          <p:cNvPr id="28677" name="Rectangle 3"/>
          <p:cNvSpPr>
            <a:spLocks noGrp="1" noChangeArrowheads="1"/>
          </p:cNvSpPr>
          <p:nvPr>
            <p:ph type="body" idx="1"/>
          </p:nvPr>
        </p:nvSpPr>
        <p:spPr>
          <a:xfrm>
            <a:off x="271272" y="1575816"/>
            <a:ext cx="8763000" cy="4953000"/>
          </a:xfrm>
          <a:noFill/>
        </p:spPr>
        <p:txBody>
          <a:bodyPr lIns="92075" tIns="46038" rIns="92075" bIns="46038" anchor="t">
            <a:normAutofit/>
          </a:bodyPr>
          <a:lstStyle/>
          <a:p>
            <a:pPr eaLnBrk="1" hangingPunct="1">
              <a:lnSpc>
                <a:spcPct val="120000"/>
              </a:lnSpc>
            </a:pPr>
            <a:r>
              <a:rPr lang="en-US" altLang="en-US" sz="2400"/>
              <a:t>Classification and Prediction</a:t>
            </a:r>
          </a:p>
          <a:p>
            <a:pPr lvl="1" eaLnBrk="1" hangingPunct="1">
              <a:lnSpc>
                <a:spcPct val="120000"/>
              </a:lnSpc>
            </a:pPr>
            <a:r>
              <a:rPr lang="en-US" altLang="en-US" sz="2000"/>
              <a:t>Classification </a:t>
            </a:r>
            <a:endParaRPr lang="en-US" altLang="en-US" sz="1600"/>
          </a:p>
          <a:p>
            <a:pPr lvl="2" eaLnBrk="1" hangingPunct="1">
              <a:lnSpc>
                <a:spcPct val="120000"/>
              </a:lnSpc>
            </a:pPr>
            <a:r>
              <a:rPr lang="en-US" altLang="en-US" sz="1600"/>
              <a:t>The process of finding a model that describes and distinguishes the data classes or concepts, for the purpose of being able to use the model to predict the class of </a:t>
            </a:r>
          </a:p>
          <a:p>
            <a:pPr lvl="2" eaLnBrk="1" hangingPunct="1">
              <a:lnSpc>
                <a:spcPct val="120000"/>
              </a:lnSpc>
              <a:buFont typeface="Arial" panose="020B0604020202020204" pitchFamily="34" charset="0"/>
              <a:buNone/>
            </a:pPr>
            <a:r>
              <a:rPr lang="en-US" altLang="en-US" sz="1600"/>
              <a:t>	objects whose class label is unknown.</a:t>
            </a:r>
          </a:p>
          <a:p>
            <a:pPr lvl="2" eaLnBrk="1" hangingPunct="1">
              <a:lnSpc>
                <a:spcPct val="120000"/>
              </a:lnSpc>
            </a:pPr>
            <a:r>
              <a:rPr lang="en-US" altLang="en-US" sz="1600"/>
              <a:t>The derived model is based on the analysis of a set of training data (data objects whose class label is known). </a:t>
            </a:r>
          </a:p>
          <a:p>
            <a:pPr lvl="2" eaLnBrk="1" hangingPunct="1">
              <a:lnSpc>
                <a:spcPct val="120000"/>
              </a:lnSpc>
            </a:pPr>
            <a:r>
              <a:rPr lang="en-US" altLang="en-US" sz="1600"/>
              <a:t>The model can be represented in </a:t>
            </a:r>
            <a:r>
              <a:rPr lang="en-US" altLang="en-US" sz="1600" i="1"/>
              <a:t>classification (IF-THEN) rules, </a:t>
            </a:r>
            <a:r>
              <a:rPr lang="en-US" altLang="en-US" sz="1600"/>
              <a:t>decision trees, </a:t>
            </a:r>
          </a:p>
          <a:p>
            <a:pPr lvl="2" eaLnBrk="1" hangingPunct="1">
              <a:lnSpc>
                <a:spcPct val="120000"/>
              </a:lnSpc>
              <a:buFont typeface="Arial" panose="020B0604020202020204" pitchFamily="34" charset="0"/>
              <a:buNone/>
            </a:pPr>
            <a:r>
              <a:rPr lang="en-US" altLang="en-US" sz="1600"/>
              <a:t>	</a:t>
            </a:r>
            <a:r>
              <a:rPr lang="en-US" altLang="en-US" sz="1600" i="1"/>
              <a:t>neural networks, </a:t>
            </a:r>
            <a:r>
              <a:rPr lang="en-US" altLang="en-US" sz="1600"/>
              <a:t>etc.  </a:t>
            </a:r>
          </a:p>
          <a:p>
            <a:pPr lvl="1" eaLnBrk="1" hangingPunct="1">
              <a:lnSpc>
                <a:spcPct val="120000"/>
              </a:lnSpc>
            </a:pPr>
            <a:r>
              <a:rPr lang="en-US" altLang="en-US" sz="2000"/>
              <a:t>Prediction</a:t>
            </a:r>
          </a:p>
          <a:p>
            <a:pPr lvl="2" eaLnBrk="1" hangingPunct="1">
              <a:lnSpc>
                <a:spcPct val="120000"/>
              </a:lnSpc>
            </a:pPr>
            <a:r>
              <a:rPr lang="en-US" altLang="en-US" sz="1600"/>
              <a:t>Predict missing or unavailable numerical data values</a:t>
            </a:r>
          </a:p>
        </p:txBody>
      </p:sp>
    </p:spTree>
    <p:extLst>
      <p:ext uri="{BB962C8B-B14F-4D97-AF65-F5344CB8AC3E}">
        <p14:creationId xmlns:p14="http://schemas.microsoft.com/office/powerpoint/2010/main" val="403355181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161544" y="660274"/>
            <a:ext cx="8458200" cy="942975"/>
          </a:xfrm>
          <a:ln>
            <a:miter lim="800000"/>
            <a:headEnd/>
            <a:tailEnd/>
          </a:ln>
        </p:spPr>
        <p:txBody>
          <a:bodyPr lIns="92075" tIns="46038" rIns="92075" bIns="46038" anchor="ctr">
            <a:noAutofit/>
          </a:bodyPr>
          <a:lstStyle/>
          <a:p>
            <a:pPr eaLnBrk="1" hangingPunct="1">
              <a:defRPr/>
            </a:pPr>
            <a:r>
              <a:rPr lang="en-US" sz="3200"/>
              <a:t>Data </a:t>
            </a:r>
            <a:r>
              <a:rPr lang="en-US" sz="3200" dirty="0"/>
              <a:t>Mining Functionalities</a:t>
            </a:r>
            <a:br>
              <a:rPr lang="en-US" sz="3600" dirty="0"/>
            </a:br>
            <a:r>
              <a:rPr lang="en-US" sz="3600" dirty="0"/>
              <a:t>	- </a:t>
            </a:r>
            <a:r>
              <a:rPr lang="en-US" sz="2400" dirty="0"/>
              <a:t>What kinds of patterns can be mined?</a:t>
            </a:r>
            <a:br>
              <a:rPr lang="en-US" sz="3600" dirty="0"/>
            </a:br>
            <a:endParaRPr lang="en-US" sz="3600" b="0" dirty="0"/>
          </a:p>
        </p:txBody>
      </p:sp>
      <p:pic>
        <p:nvPicPr>
          <p:cNvPr id="2970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5844" y="1758697"/>
            <a:ext cx="8229600" cy="4525963"/>
          </a:xfrm>
        </p:spPr>
      </p:pic>
    </p:spTree>
    <p:extLst>
      <p:ext uri="{BB962C8B-B14F-4D97-AF65-F5344CB8AC3E}">
        <p14:creationId xmlns:p14="http://schemas.microsoft.com/office/powerpoint/2010/main" val="241847079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1026"/>
          <p:cNvSpPr>
            <a:spLocks noGrp="1" noChangeArrowheads="1"/>
          </p:cNvSpPr>
          <p:nvPr>
            <p:ph type="title"/>
          </p:nvPr>
        </p:nvSpPr>
        <p:spPr>
          <a:xfrm>
            <a:off x="201168" y="450088"/>
            <a:ext cx="7543800" cy="635000"/>
          </a:xfrm>
          <a:ln>
            <a:miter lim="800000"/>
            <a:headEnd/>
            <a:tailEnd/>
          </a:ln>
        </p:spPr>
        <p:txBody>
          <a:bodyPr lIns="92075" tIns="46038" rIns="92075" bIns="46038" anchor="ctr">
            <a:noAutofit/>
          </a:bodyPr>
          <a:lstStyle/>
          <a:p>
            <a:pPr eaLnBrk="1" hangingPunct="1">
              <a:defRPr/>
            </a:pPr>
            <a:r>
              <a:rPr lang="en-US" sz="3200" dirty="0"/>
              <a:t>Data Mining Functionalities (2)</a:t>
            </a:r>
          </a:p>
        </p:txBody>
      </p:sp>
      <p:sp>
        <p:nvSpPr>
          <p:cNvPr id="30725" name="Rectangle 1027"/>
          <p:cNvSpPr>
            <a:spLocks noGrp="1" noChangeArrowheads="1"/>
          </p:cNvSpPr>
          <p:nvPr>
            <p:ph type="body" idx="1"/>
          </p:nvPr>
        </p:nvSpPr>
        <p:spPr>
          <a:xfrm>
            <a:off x="201168" y="1502664"/>
            <a:ext cx="8686800" cy="2286000"/>
          </a:xfrm>
          <a:noFill/>
        </p:spPr>
        <p:txBody>
          <a:bodyPr lIns="92075" tIns="46038" rIns="92075" bIns="46038" anchor="t">
            <a:normAutofit/>
          </a:bodyPr>
          <a:lstStyle/>
          <a:p>
            <a:pPr marL="0" indent="0" eaLnBrk="1" hangingPunct="1">
              <a:buNone/>
            </a:pPr>
            <a:r>
              <a:rPr lang="en-US" altLang="en-US" sz="2400"/>
              <a:t>Cluster Analysis</a:t>
            </a:r>
          </a:p>
          <a:p>
            <a:pPr lvl="1" eaLnBrk="1" hangingPunct="1"/>
            <a:r>
              <a:rPr lang="en-US" altLang="en-US" sz="2000"/>
              <a:t>Class label is unknown: group data to form new classes</a:t>
            </a:r>
          </a:p>
          <a:p>
            <a:pPr lvl="1" eaLnBrk="1" hangingPunct="1"/>
            <a:r>
              <a:rPr lang="en-US" altLang="en-US" sz="2000"/>
              <a:t>Clusters of objects  are formed based on the principle of </a:t>
            </a:r>
            <a:r>
              <a:rPr lang="en-US" altLang="en-US" sz="2000" i="1"/>
              <a:t>maximizing intra-class similarity &amp; minimizing interclass similarity</a:t>
            </a:r>
          </a:p>
          <a:p>
            <a:pPr lvl="2" eaLnBrk="1" hangingPunct="1"/>
            <a:r>
              <a:rPr lang="en-US" altLang="en-US" sz="1600"/>
              <a:t>E.g. Identify homogeneous subpopulations of customers. These clusters may </a:t>
            </a:r>
          </a:p>
          <a:p>
            <a:pPr lvl="2" eaLnBrk="1" hangingPunct="1">
              <a:buFont typeface="Arial" panose="020B0604020202020204" pitchFamily="34" charset="0"/>
              <a:buNone/>
            </a:pPr>
            <a:r>
              <a:rPr lang="en-US" altLang="en-US" sz="1600"/>
              <a:t>	represent individual target groups for marketing.</a:t>
            </a:r>
          </a:p>
        </p:txBody>
      </p:sp>
      <p:pic>
        <p:nvPicPr>
          <p:cNvPr id="307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84" y="353568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65048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1026"/>
          <p:cNvSpPr>
            <a:spLocks noGrp="1" noChangeArrowheads="1"/>
          </p:cNvSpPr>
          <p:nvPr>
            <p:ph type="title"/>
          </p:nvPr>
        </p:nvSpPr>
        <p:spPr>
          <a:xfrm>
            <a:off x="274320" y="504952"/>
            <a:ext cx="7543800" cy="635000"/>
          </a:xfrm>
          <a:ln>
            <a:miter lim="800000"/>
            <a:headEnd/>
            <a:tailEnd/>
          </a:ln>
        </p:spPr>
        <p:txBody>
          <a:bodyPr lIns="92075" tIns="46038" rIns="92075" bIns="46038" anchor="ctr">
            <a:noAutofit/>
          </a:bodyPr>
          <a:lstStyle/>
          <a:p>
            <a:pPr eaLnBrk="1" hangingPunct="1">
              <a:defRPr/>
            </a:pPr>
            <a:r>
              <a:rPr lang="en-US" sz="3200" dirty="0"/>
              <a:t>Data Mining Functionalities (2)</a:t>
            </a:r>
          </a:p>
        </p:txBody>
      </p:sp>
      <p:sp>
        <p:nvSpPr>
          <p:cNvPr id="31749" name="Rectangle 1027"/>
          <p:cNvSpPr>
            <a:spLocks noGrp="1" noChangeArrowheads="1"/>
          </p:cNvSpPr>
          <p:nvPr>
            <p:ph type="body" idx="1"/>
          </p:nvPr>
        </p:nvSpPr>
        <p:spPr>
          <a:xfrm>
            <a:off x="274320" y="1603248"/>
            <a:ext cx="8686800" cy="3581400"/>
          </a:xfrm>
          <a:noFill/>
        </p:spPr>
        <p:txBody>
          <a:bodyPr lIns="92075" tIns="46038" rIns="92075" bIns="46038" anchor="t">
            <a:normAutofit/>
          </a:bodyPr>
          <a:lstStyle/>
          <a:p>
            <a:pPr eaLnBrk="1" hangingPunct="1"/>
            <a:r>
              <a:rPr lang="en-US" altLang="en-US" sz="2400"/>
              <a:t>Outlier Analysis</a:t>
            </a:r>
          </a:p>
          <a:p>
            <a:pPr lvl="1" eaLnBrk="1" hangingPunct="1"/>
            <a:r>
              <a:rPr lang="en-US" altLang="en-US" sz="2000"/>
              <a:t>Data that do no comply with the general behavior or model. </a:t>
            </a:r>
          </a:p>
          <a:p>
            <a:pPr lvl="1" eaLnBrk="1" hangingPunct="1"/>
            <a:r>
              <a:rPr lang="en-US" altLang="en-US" sz="2000"/>
              <a:t>Outliers are usually discarded as noise or exceptions. </a:t>
            </a:r>
          </a:p>
          <a:p>
            <a:pPr lvl="1" eaLnBrk="1" hangingPunct="1"/>
            <a:r>
              <a:rPr lang="en-US" altLang="en-US" sz="2000"/>
              <a:t>Useful for fraud detection. </a:t>
            </a:r>
          </a:p>
          <a:p>
            <a:pPr lvl="2" eaLnBrk="1" hangingPunct="1"/>
            <a:r>
              <a:rPr lang="en-US" altLang="en-US" sz="1600"/>
              <a:t>E.g. Detect purchases of extremely large amounts</a:t>
            </a:r>
          </a:p>
          <a:p>
            <a:pPr eaLnBrk="1" hangingPunct="1"/>
            <a:r>
              <a:rPr lang="en-US" altLang="en-US" sz="2400"/>
              <a:t>Evolution Analysis</a:t>
            </a:r>
          </a:p>
          <a:p>
            <a:pPr lvl="1" eaLnBrk="1" hangingPunct="1"/>
            <a:r>
              <a:rPr lang="en-US" altLang="en-US" sz="2000"/>
              <a:t>Describes and models regularities or trends for objects whose </a:t>
            </a:r>
          </a:p>
          <a:p>
            <a:pPr lvl="1" eaLnBrk="1" hangingPunct="1">
              <a:buFont typeface="Arial" panose="020B0604020202020204" pitchFamily="34" charset="0"/>
              <a:buNone/>
            </a:pPr>
            <a:r>
              <a:rPr lang="en-US" altLang="en-US" sz="2000"/>
              <a:t>	behavior changes over time.</a:t>
            </a:r>
          </a:p>
          <a:p>
            <a:pPr lvl="2" eaLnBrk="1" hangingPunct="1"/>
            <a:r>
              <a:rPr lang="en-US" altLang="en-US" sz="1600"/>
              <a:t>E.g. Identify stock evolution regularities for overall stocks and for the stocks of </a:t>
            </a:r>
          </a:p>
          <a:p>
            <a:pPr lvl="2" eaLnBrk="1" hangingPunct="1">
              <a:buFont typeface="Arial" panose="020B0604020202020204" pitchFamily="34" charset="0"/>
              <a:buNone/>
            </a:pPr>
            <a:r>
              <a:rPr lang="en-US" altLang="en-US" sz="1600"/>
              <a:t>	particular companies. </a:t>
            </a:r>
          </a:p>
        </p:txBody>
      </p:sp>
    </p:spTree>
    <p:extLst>
      <p:ext uri="{BB962C8B-B14F-4D97-AF65-F5344CB8AC3E}">
        <p14:creationId xmlns:p14="http://schemas.microsoft.com/office/powerpoint/2010/main" val="232620830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Monte Carlo Simulation/Prediction</a:t>
            </a:r>
          </a:p>
        </p:txBody>
      </p:sp>
      <p:pic>
        <p:nvPicPr>
          <p:cNvPr id="7" name="Picture 6"/>
          <p:cNvPicPr>
            <a:picLocks noChangeAspect="1"/>
          </p:cNvPicPr>
          <p:nvPr/>
        </p:nvPicPr>
        <p:blipFill>
          <a:blip r:embed="rId2"/>
          <a:stretch>
            <a:fillRect/>
          </a:stretch>
        </p:blipFill>
        <p:spPr>
          <a:xfrm>
            <a:off x="609600" y="1630772"/>
            <a:ext cx="4185474" cy="2648620"/>
          </a:xfrm>
          <a:prstGeom prst="rect">
            <a:avLst/>
          </a:prstGeom>
        </p:spPr>
      </p:pic>
      <p:pic>
        <p:nvPicPr>
          <p:cNvPr id="8" name="Picture 7"/>
          <p:cNvPicPr>
            <a:picLocks noChangeAspect="1"/>
          </p:cNvPicPr>
          <p:nvPr/>
        </p:nvPicPr>
        <p:blipFill>
          <a:blip r:embed="rId3"/>
          <a:stretch>
            <a:fillRect/>
          </a:stretch>
        </p:blipFill>
        <p:spPr>
          <a:xfrm>
            <a:off x="5184647" y="3709818"/>
            <a:ext cx="6739205" cy="3007579"/>
          </a:xfrm>
          <a:prstGeom prst="rect">
            <a:avLst/>
          </a:prstGeom>
        </p:spPr>
      </p:pic>
      <p:sp>
        <p:nvSpPr>
          <p:cNvPr id="3" name="TextBox 2"/>
          <p:cNvSpPr txBox="1"/>
          <p:nvPr/>
        </p:nvSpPr>
        <p:spPr>
          <a:xfrm>
            <a:off x="118872" y="2286000"/>
            <a:ext cx="396262" cy="76944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4400" b="1">
                <a:solidFill>
                  <a:srgbClr val="0070C0"/>
                </a:solidFill>
                <a:latin typeface="Bernard MT Condensed" panose="02050806060905020404" pitchFamily="18" charset="0"/>
              </a:rPr>
              <a:t>1</a:t>
            </a:r>
          </a:p>
        </p:txBody>
      </p:sp>
      <p:sp>
        <p:nvSpPr>
          <p:cNvPr id="6" name="TextBox 5"/>
          <p:cNvSpPr txBox="1"/>
          <p:nvPr/>
        </p:nvSpPr>
        <p:spPr>
          <a:xfrm>
            <a:off x="4593599" y="4974210"/>
            <a:ext cx="461986" cy="76944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a:defRPr sz="4400" b="1">
                <a:solidFill>
                  <a:srgbClr val="0070C0"/>
                </a:solidFill>
                <a:latin typeface="Bernard MT Condensed" panose="02050806060905020404" pitchFamily="18" charset="0"/>
              </a:defRPr>
            </a:lvl1pPr>
          </a:lstStyle>
          <a:p>
            <a:r>
              <a:rPr lang="en-US"/>
              <a:t>2</a:t>
            </a:r>
          </a:p>
        </p:txBody>
      </p:sp>
    </p:spTree>
    <p:extLst>
      <p:ext uri="{BB962C8B-B14F-4D97-AF65-F5344CB8AC3E}">
        <p14:creationId xmlns:p14="http://schemas.microsoft.com/office/powerpoint/2010/main" val="1610585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Monte Carlo Simulation/Prediction</a:t>
            </a:r>
          </a:p>
        </p:txBody>
      </p:sp>
      <p:pic>
        <p:nvPicPr>
          <p:cNvPr id="6" name="Picture 5"/>
          <p:cNvPicPr>
            <a:picLocks noChangeAspect="1"/>
          </p:cNvPicPr>
          <p:nvPr/>
        </p:nvPicPr>
        <p:blipFill rotWithShape="1">
          <a:blip r:embed="rId2"/>
          <a:srcRect l="5188"/>
          <a:stretch/>
        </p:blipFill>
        <p:spPr>
          <a:xfrm>
            <a:off x="612648" y="4080204"/>
            <a:ext cx="7543800" cy="2503475"/>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609600" y="1556999"/>
            <a:ext cx="7563719" cy="2393208"/>
          </a:xfrm>
          <a:prstGeom prst="rect">
            <a:avLst/>
          </a:prstGeom>
        </p:spPr>
      </p:pic>
      <p:pic>
        <p:nvPicPr>
          <p:cNvPr id="11" name="Picture 10"/>
          <p:cNvPicPr>
            <a:picLocks noChangeAspect="1"/>
          </p:cNvPicPr>
          <p:nvPr/>
        </p:nvPicPr>
        <p:blipFill>
          <a:blip r:embed="rId4"/>
          <a:stretch>
            <a:fillRect/>
          </a:stretch>
        </p:blipFill>
        <p:spPr>
          <a:xfrm>
            <a:off x="8812896" y="2005653"/>
            <a:ext cx="2983626" cy="3889105"/>
          </a:xfrm>
          <a:prstGeom prst="rect">
            <a:avLst/>
          </a:prstGeom>
        </p:spPr>
      </p:pic>
      <p:sp>
        <p:nvSpPr>
          <p:cNvPr id="7" name="TextBox 6"/>
          <p:cNvSpPr txBox="1"/>
          <p:nvPr/>
        </p:nvSpPr>
        <p:spPr>
          <a:xfrm>
            <a:off x="61867" y="2368882"/>
            <a:ext cx="461986" cy="76944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a:defRPr sz="4400" b="1">
                <a:solidFill>
                  <a:srgbClr val="0070C0"/>
                </a:solidFill>
                <a:latin typeface="Bernard MT Condensed" panose="02050806060905020404" pitchFamily="18" charset="0"/>
              </a:defRPr>
            </a:lvl1pPr>
          </a:lstStyle>
          <a:p>
            <a:r>
              <a:rPr lang="en-US"/>
              <a:t>3</a:t>
            </a:r>
          </a:p>
        </p:txBody>
      </p:sp>
      <p:sp>
        <p:nvSpPr>
          <p:cNvPr id="8" name="TextBox 7"/>
          <p:cNvSpPr txBox="1"/>
          <p:nvPr/>
        </p:nvSpPr>
        <p:spPr>
          <a:xfrm>
            <a:off x="61867" y="4947220"/>
            <a:ext cx="461986" cy="76944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a:defRPr sz="4400" b="1">
                <a:solidFill>
                  <a:srgbClr val="0070C0"/>
                </a:solidFill>
                <a:latin typeface="Bernard MT Condensed" panose="02050806060905020404" pitchFamily="18" charset="0"/>
              </a:defRPr>
            </a:lvl1pPr>
          </a:lstStyle>
          <a:p>
            <a:r>
              <a:rPr lang="en-US"/>
              <a:t>4</a:t>
            </a:r>
          </a:p>
        </p:txBody>
      </p:sp>
      <p:sp>
        <p:nvSpPr>
          <p:cNvPr id="9" name="TextBox 8"/>
          <p:cNvSpPr txBox="1"/>
          <p:nvPr/>
        </p:nvSpPr>
        <p:spPr>
          <a:xfrm>
            <a:off x="8350910" y="3565484"/>
            <a:ext cx="461986" cy="76944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a:defRPr sz="4400" b="1">
                <a:solidFill>
                  <a:srgbClr val="0070C0"/>
                </a:solidFill>
                <a:latin typeface="Bernard MT Condensed" panose="02050806060905020404" pitchFamily="18" charset="0"/>
              </a:defRPr>
            </a:lvl1pPr>
          </a:lstStyle>
          <a:p>
            <a:r>
              <a:rPr lang="en-US"/>
              <a:t>5</a:t>
            </a:r>
          </a:p>
        </p:txBody>
      </p:sp>
    </p:spTree>
    <p:extLst>
      <p:ext uri="{BB962C8B-B14F-4D97-AF65-F5344CB8AC3E}">
        <p14:creationId xmlns:p14="http://schemas.microsoft.com/office/powerpoint/2010/main" val="2782793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271272" y="541782"/>
            <a:ext cx="9372600" cy="704850"/>
          </a:xfrm>
          <a:ln>
            <a:miter lim="800000"/>
            <a:headEnd/>
            <a:tailEnd/>
          </a:ln>
        </p:spPr>
        <p:txBody>
          <a:bodyPr lIns="92075" tIns="46038" rIns="92075" bIns="46038" anchor="ctr">
            <a:noAutofit/>
          </a:bodyPr>
          <a:lstStyle/>
          <a:p>
            <a:pPr eaLnBrk="1" hangingPunct="1">
              <a:defRPr/>
            </a:pPr>
            <a:r>
              <a:rPr lang="en-US" sz="3200"/>
              <a:t>Are </a:t>
            </a:r>
            <a:r>
              <a:rPr lang="en-US" sz="3200" dirty="0"/>
              <a:t>All of the Patterns Interesting?</a:t>
            </a:r>
            <a:endParaRPr lang="en-US" sz="3200" b="0" dirty="0"/>
          </a:p>
        </p:txBody>
      </p:sp>
      <p:sp>
        <p:nvSpPr>
          <p:cNvPr id="33797" name="Rectangle 3"/>
          <p:cNvSpPr>
            <a:spLocks noGrp="1" noChangeArrowheads="1"/>
          </p:cNvSpPr>
          <p:nvPr>
            <p:ph type="body" idx="1"/>
          </p:nvPr>
        </p:nvSpPr>
        <p:spPr>
          <a:xfrm>
            <a:off x="271272" y="1581912"/>
            <a:ext cx="8763000" cy="5181600"/>
          </a:xfrm>
          <a:noFill/>
        </p:spPr>
        <p:txBody>
          <a:bodyPr lIns="92075" tIns="46038" rIns="92075" bIns="46038" anchor="t">
            <a:normAutofit/>
          </a:bodyPr>
          <a:lstStyle/>
          <a:p>
            <a:pPr eaLnBrk="1" hangingPunct="1">
              <a:lnSpc>
                <a:spcPct val="130000"/>
              </a:lnSpc>
            </a:pPr>
            <a:r>
              <a:rPr lang="en-US" altLang="en-US" sz="2000"/>
              <a:t>Objective measures</a:t>
            </a:r>
          </a:p>
          <a:p>
            <a:pPr lvl="1" eaLnBrk="1" hangingPunct="1">
              <a:lnSpc>
                <a:spcPct val="130000"/>
              </a:lnSpc>
            </a:pPr>
            <a:r>
              <a:rPr lang="en-US" altLang="en-US" sz="1800"/>
              <a:t>Based on </a:t>
            </a:r>
            <a:r>
              <a:rPr lang="en-US" altLang="en-US" sz="1800">
                <a:solidFill>
                  <a:srgbClr val="0070C0"/>
                </a:solidFill>
              </a:rPr>
              <a:t>statistics and structures of patterns</a:t>
            </a:r>
            <a:r>
              <a:rPr lang="en-US" altLang="en-US" sz="1800"/>
              <a:t>, e.g., support, confidence, etc. (Rules that do not satisfy a threshold are considered uninteresting.)</a:t>
            </a:r>
          </a:p>
          <a:p>
            <a:pPr eaLnBrk="1" hangingPunct="1">
              <a:lnSpc>
                <a:spcPct val="130000"/>
              </a:lnSpc>
            </a:pPr>
            <a:r>
              <a:rPr lang="en-US" altLang="en-US" sz="2000"/>
              <a:t>Subjective measures</a:t>
            </a:r>
          </a:p>
          <a:p>
            <a:pPr lvl="1" eaLnBrk="1" hangingPunct="1">
              <a:lnSpc>
                <a:spcPct val="130000"/>
              </a:lnSpc>
            </a:pPr>
            <a:r>
              <a:rPr lang="en-US" altLang="en-US" sz="1800"/>
              <a:t>Reflect the </a:t>
            </a:r>
            <a:r>
              <a:rPr lang="en-US" altLang="en-US" sz="1800">
                <a:solidFill>
                  <a:srgbClr val="0070C0"/>
                </a:solidFill>
              </a:rPr>
              <a:t>needs and interests </a:t>
            </a:r>
            <a:r>
              <a:rPr lang="en-US" altLang="en-US" sz="1800"/>
              <a:t>of a particular user.</a:t>
            </a:r>
          </a:p>
          <a:p>
            <a:pPr lvl="2" eaLnBrk="1" hangingPunct="1">
              <a:lnSpc>
                <a:spcPct val="130000"/>
              </a:lnSpc>
            </a:pPr>
            <a:r>
              <a:rPr lang="en-US" altLang="en-US" sz="1400"/>
              <a:t>E.g. A marketing manager is only interested in characteristics of customers who shop </a:t>
            </a:r>
          </a:p>
          <a:p>
            <a:pPr lvl="2" eaLnBrk="1" hangingPunct="1">
              <a:lnSpc>
                <a:spcPct val="130000"/>
              </a:lnSpc>
              <a:buFont typeface="Arial" panose="020B0604020202020204" pitchFamily="34" charset="0"/>
              <a:buNone/>
            </a:pPr>
            <a:r>
              <a:rPr lang="en-US" altLang="en-US" sz="1400"/>
              <a:t>	frequently.</a:t>
            </a:r>
          </a:p>
          <a:p>
            <a:pPr lvl="1" eaLnBrk="1" hangingPunct="1">
              <a:lnSpc>
                <a:spcPct val="130000"/>
              </a:lnSpc>
            </a:pPr>
            <a:r>
              <a:rPr lang="en-US" altLang="en-US" sz="1800"/>
              <a:t>Based on </a:t>
            </a:r>
            <a:r>
              <a:rPr lang="en-US" altLang="en-US" sz="1800">
                <a:solidFill>
                  <a:srgbClr val="0070C0"/>
                </a:solidFill>
              </a:rPr>
              <a:t>user’s belief </a:t>
            </a:r>
            <a:r>
              <a:rPr lang="en-US" altLang="en-US" sz="1800"/>
              <a:t>in the data.</a:t>
            </a:r>
          </a:p>
          <a:p>
            <a:pPr lvl="2" eaLnBrk="1" hangingPunct="1">
              <a:lnSpc>
                <a:spcPct val="130000"/>
              </a:lnSpc>
            </a:pPr>
            <a:r>
              <a:rPr lang="en-US" altLang="en-US" sz="1400"/>
              <a:t> e.g., Patterns are interesting if they are unexpected, or can be used for strategic planning, etc</a:t>
            </a:r>
          </a:p>
          <a:p>
            <a:pPr eaLnBrk="1" hangingPunct="1">
              <a:lnSpc>
                <a:spcPct val="130000"/>
              </a:lnSpc>
            </a:pPr>
            <a:r>
              <a:rPr lang="en-US" altLang="en-US" sz="2200"/>
              <a:t>Objective and subjective measures need to be combined.</a:t>
            </a:r>
          </a:p>
        </p:txBody>
      </p:sp>
    </p:spTree>
    <p:extLst>
      <p:ext uri="{BB962C8B-B14F-4D97-AF65-F5344CB8AC3E}">
        <p14:creationId xmlns:p14="http://schemas.microsoft.com/office/powerpoint/2010/main" val="10175442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2834011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307848" y="560832"/>
            <a:ext cx="9144000" cy="685800"/>
          </a:xfrm>
          <a:ln>
            <a:miter lim="800000"/>
            <a:headEnd/>
            <a:tailEnd/>
          </a:ln>
        </p:spPr>
        <p:txBody>
          <a:bodyPr lIns="92075" tIns="46038" rIns="92075" bIns="46038" anchor="ctr">
            <a:noAutofit/>
          </a:bodyPr>
          <a:lstStyle/>
          <a:p>
            <a:pPr eaLnBrk="1" hangingPunct="1">
              <a:defRPr/>
            </a:pPr>
            <a:r>
              <a:rPr lang="en-US" sz="3200"/>
              <a:t>Are </a:t>
            </a:r>
            <a:r>
              <a:rPr lang="en-US" sz="3200" dirty="0"/>
              <a:t>All of the Patterns Interesting?</a:t>
            </a:r>
            <a:endParaRPr lang="en-US" sz="2800" b="0" dirty="0"/>
          </a:p>
        </p:txBody>
      </p:sp>
      <p:sp>
        <p:nvSpPr>
          <p:cNvPr id="34821" name="Rectangle 3"/>
          <p:cNvSpPr>
            <a:spLocks noGrp="1" noChangeArrowheads="1"/>
          </p:cNvSpPr>
          <p:nvPr>
            <p:ph type="body" idx="1"/>
          </p:nvPr>
        </p:nvSpPr>
        <p:spPr>
          <a:xfrm>
            <a:off x="307848" y="1676400"/>
            <a:ext cx="8610600" cy="5181600"/>
          </a:xfrm>
          <a:noFill/>
        </p:spPr>
        <p:txBody>
          <a:bodyPr lIns="92075" tIns="46038" rIns="92075" bIns="46038" anchor="t">
            <a:normAutofit/>
          </a:bodyPr>
          <a:lstStyle/>
          <a:p>
            <a:pPr eaLnBrk="1" hangingPunct="1">
              <a:lnSpc>
                <a:spcPct val="120000"/>
              </a:lnSpc>
            </a:pPr>
            <a:r>
              <a:rPr lang="en-US" altLang="en-US" sz="2000"/>
              <a:t>Find </a:t>
            </a:r>
            <a:r>
              <a:rPr lang="en-US" altLang="en-US" sz="2000">
                <a:solidFill>
                  <a:srgbClr val="0070C0"/>
                </a:solidFill>
              </a:rPr>
              <a:t>all</a:t>
            </a:r>
            <a:r>
              <a:rPr lang="en-US" altLang="en-US" sz="2000"/>
              <a:t> the interesting patterns: </a:t>
            </a:r>
            <a:r>
              <a:rPr lang="en-US" altLang="en-US" sz="2000">
                <a:solidFill>
                  <a:srgbClr val="0070C0"/>
                </a:solidFill>
              </a:rPr>
              <a:t>Completeness</a:t>
            </a:r>
          </a:p>
          <a:p>
            <a:pPr lvl="1" eaLnBrk="1" hangingPunct="1">
              <a:lnSpc>
                <a:spcPct val="120000"/>
              </a:lnSpc>
            </a:pPr>
            <a:r>
              <a:rPr lang="en-US" altLang="en-US" sz="1800"/>
              <a:t>Unrealistic and inefficient</a:t>
            </a:r>
          </a:p>
          <a:p>
            <a:pPr lvl="1" eaLnBrk="1" hangingPunct="1">
              <a:lnSpc>
                <a:spcPct val="120000"/>
              </a:lnSpc>
            </a:pPr>
            <a:r>
              <a:rPr lang="en-US" altLang="en-US" sz="1800"/>
              <a:t>User-provided constraints and interestingness measures should be used</a:t>
            </a:r>
          </a:p>
          <a:p>
            <a:pPr eaLnBrk="1" hangingPunct="1">
              <a:lnSpc>
                <a:spcPct val="120000"/>
              </a:lnSpc>
            </a:pPr>
            <a:r>
              <a:rPr lang="en-US" altLang="en-US" sz="2000"/>
              <a:t>Search for </a:t>
            </a:r>
            <a:r>
              <a:rPr lang="en-US" altLang="en-US" sz="2000">
                <a:solidFill>
                  <a:srgbClr val="0070C0"/>
                </a:solidFill>
              </a:rPr>
              <a:t>only</a:t>
            </a:r>
            <a:r>
              <a:rPr lang="en-US" altLang="en-US" sz="2000"/>
              <a:t> interesting patterns: An optimization problem</a:t>
            </a:r>
          </a:p>
          <a:p>
            <a:pPr lvl="1" eaLnBrk="1" hangingPunct="1">
              <a:lnSpc>
                <a:spcPct val="120000"/>
              </a:lnSpc>
            </a:pPr>
            <a:r>
              <a:rPr lang="en-US" altLang="en-US" sz="1800"/>
              <a:t>Highly desirable</a:t>
            </a:r>
          </a:p>
          <a:p>
            <a:pPr lvl="1" eaLnBrk="1" hangingPunct="1">
              <a:lnSpc>
                <a:spcPct val="120000"/>
              </a:lnSpc>
            </a:pPr>
            <a:r>
              <a:rPr lang="en-US" altLang="en-US" sz="1800"/>
              <a:t>No need to search through the generated patterns to identify truly </a:t>
            </a:r>
          </a:p>
          <a:p>
            <a:pPr lvl="1" eaLnBrk="1" hangingPunct="1">
              <a:lnSpc>
                <a:spcPct val="120000"/>
              </a:lnSpc>
              <a:buFont typeface="Arial" panose="020B0604020202020204" pitchFamily="34" charset="0"/>
              <a:buNone/>
            </a:pPr>
            <a:r>
              <a:rPr lang="en-US" altLang="en-US" sz="1800"/>
              <a:t>	interesting ones.</a:t>
            </a:r>
          </a:p>
          <a:p>
            <a:pPr lvl="1" eaLnBrk="1" hangingPunct="1">
              <a:lnSpc>
                <a:spcPct val="120000"/>
              </a:lnSpc>
            </a:pPr>
            <a:r>
              <a:rPr lang="en-US" altLang="en-US" sz="1800"/>
              <a:t>Measures can be used to rank the discovered patterns according their </a:t>
            </a:r>
          </a:p>
          <a:p>
            <a:pPr lvl="1" eaLnBrk="1" hangingPunct="1">
              <a:lnSpc>
                <a:spcPct val="120000"/>
              </a:lnSpc>
              <a:buFont typeface="Arial" panose="020B0604020202020204" pitchFamily="34" charset="0"/>
              <a:buNone/>
            </a:pPr>
            <a:r>
              <a:rPr lang="en-US" altLang="en-US" sz="1800"/>
              <a:t>	interestingness. </a:t>
            </a:r>
          </a:p>
        </p:txBody>
      </p:sp>
    </p:spTree>
    <p:extLst>
      <p:ext uri="{BB962C8B-B14F-4D97-AF65-F5344CB8AC3E}">
        <p14:creationId xmlns:p14="http://schemas.microsoft.com/office/powerpoint/2010/main" val="17405375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36" y="530204"/>
            <a:ext cx="9448800" cy="917596"/>
          </a:xfrm>
          <a:ln>
            <a:miter lim="800000"/>
            <a:headEnd/>
            <a:tailEnd/>
          </a:ln>
        </p:spPr>
        <p:txBody>
          <a:bodyPr/>
          <a:lstStyle/>
          <a:p>
            <a:pPr eaLnBrk="1" hangingPunct="1">
              <a:defRPr/>
            </a:pPr>
            <a:r>
              <a:rPr lang="en-US" sz="2800"/>
              <a:t>Classification </a:t>
            </a:r>
            <a:r>
              <a:rPr lang="en-US" sz="2800" dirty="0"/>
              <a:t>of data </a:t>
            </a:r>
            <a:r>
              <a:rPr lang="en-US" sz="2800"/>
              <a:t>mining systems</a:t>
            </a:r>
            <a:endParaRPr lang="en-US" dirty="0"/>
          </a:p>
        </p:txBody>
      </p:sp>
      <p:sp>
        <p:nvSpPr>
          <p:cNvPr id="36867" name="Content Placeholder 2"/>
          <p:cNvSpPr>
            <a:spLocks noGrp="1"/>
          </p:cNvSpPr>
          <p:nvPr>
            <p:ph idx="1"/>
          </p:nvPr>
        </p:nvSpPr>
        <p:spPr>
          <a:xfrm>
            <a:off x="326136" y="1728217"/>
            <a:ext cx="8686800" cy="4525963"/>
          </a:xfrm>
        </p:spPr>
        <p:txBody>
          <a:bodyPr>
            <a:normAutofit fontScale="92500" lnSpcReduction="10000"/>
          </a:bodyPr>
          <a:lstStyle/>
          <a:p>
            <a:pPr eaLnBrk="1" hangingPunct="1">
              <a:lnSpc>
                <a:spcPct val="120000"/>
              </a:lnSpc>
            </a:pPr>
            <a:r>
              <a:rPr lang="en-US" altLang="en-US" sz="1800" b="1"/>
              <a:t>Database</a:t>
            </a:r>
            <a:endParaRPr lang="en-US" altLang="en-US" sz="1800"/>
          </a:p>
          <a:p>
            <a:pPr lvl="1" eaLnBrk="1" hangingPunct="1">
              <a:lnSpc>
                <a:spcPct val="120000"/>
              </a:lnSpc>
            </a:pPr>
            <a:r>
              <a:rPr lang="en-US" altLang="en-US" sz="1800"/>
              <a:t>Relational, data warehouse, transactional, stream, object-oriented/relational, active, spatial, time-series, text, multi-media, heterogeneous, legacy, WWW</a:t>
            </a:r>
          </a:p>
          <a:p>
            <a:pPr eaLnBrk="1" hangingPunct="1">
              <a:lnSpc>
                <a:spcPct val="120000"/>
              </a:lnSpc>
            </a:pPr>
            <a:r>
              <a:rPr lang="en-US" altLang="en-US" sz="1800" b="1"/>
              <a:t>Knowledge</a:t>
            </a:r>
            <a:endParaRPr lang="en-US" altLang="en-US" sz="1800"/>
          </a:p>
          <a:p>
            <a:pPr lvl="1" eaLnBrk="1" hangingPunct="1">
              <a:lnSpc>
                <a:spcPct val="120000"/>
              </a:lnSpc>
            </a:pPr>
            <a:r>
              <a:rPr lang="en-US" altLang="en-US" sz="1800"/>
              <a:t>Characterization, discrimination, association, classification, clustering, trend/deviation, outlier analysis, etc.</a:t>
            </a:r>
          </a:p>
          <a:p>
            <a:pPr lvl="1" eaLnBrk="1" hangingPunct="1">
              <a:lnSpc>
                <a:spcPct val="120000"/>
              </a:lnSpc>
            </a:pPr>
            <a:r>
              <a:rPr lang="en-US" altLang="en-US" sz="1800"/>
              <a:t>Multiple/integrated functions and mining at multiple levels</a:t>
            </a:r>
          </a:p>
          <a:p>
            <a:pPr eaLnBrk="1" hangingPunct="1">
              <a:lnSpc>
                <a:spcPct val="120000"/>
              </a:lnSpc>
            </a:pPr>
            <a:r>
              <a:rPr lang="en-US" altLang="en-US" sz="1800" b="1"/>
              <a:t>Techniques utilized</a:t>
            </a:r>
          </a:p>
          <a:p>
            <a:pPr lvl="1" eaLnBrk="1" hangingPunct="1">
              <a:lnSpc>
                <a:spcPct val="120000"/>
              </a:lnSpc>
            </a:pPr>
            <a:r>
              <a:rPr lang="en-US" altLang="en-US" sz="1800"/>
              <a:t>Database-oriented, data warehouse (OLAP – OnLine Analytical Processing), machine learning, statistics, visualization, etc.</a:t>
            </a:r>
          </a:p>
          <a:p>
            <a:pPr eaLnBrk="1" hangingPunct="1">
              <a:lnSpc>
                <a:spcPct val="120000"/>
              </a:lnSpc>
            </a:pPr>
            <a:r>
              <a:rPr lang="en-US" altLang="en-US" sz="1800" b="1"/>
              <a:t>Applications adapted</a:t>
            </a:r>
          </a:p>
          <a:p>
            <a:pPr lvl="1" eaLnBrk="1" hangingPunct="1">
              <a:lnSpc>
                <a:spcPct val="120000"/>
              </a:lnSpc>
            </a:pPr>
            <a:r>
              <a:rPr lang="en-US" altLang="en-US" sz="1800"/>
              <a:t>Retail, telecommunication, banking, fraud analysis, bio-data mining, stock </a:t>
            </a:r>
          </a:p>
          <a:p>
            <a:pPr lvl="1" eaLnBrk="1" hangingPunct="1">
              <a:lnSpc>
                <a:spcPct val="120000"/>
              </a:lnSpc>
              <a:buFont typeface="Arial" panose="020B0604020202020204" pitchFamily="34" charset="0"/>
              <a:buNone/>
            </a:pPr>
            <a:r>
              <a:rPr lang="en-US" altLang="en-US" sz="1800"/>
              <a:t>	market analysis, text mining, Web mining, etc.</a:t>
            </a:r>
          </a:p>
          <a:p>
            <a:pPr eaLnBrk="1" hangingPunct="1"/>
            <a:endParaRPr lang="en-US" altLang="en-US"/>
          </a:p>
        </p:txBody>
      </p:sp>
    </p:spTree>
    <p:extLst>
      <p:ext uri="{BB962C8B-B14F-4D97-AF65-F5344CB8AC3E}">
        <p14:creationId xmlns:p14="http://schemas.microsoft.com/office/powerpoint/2010/main" val="2871118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How Data Analysis In Sports Is Changing The Game</a:t>
            </a:r>
          </a:p>
        </p:txBody>
      </p:sp>
      <p:sp>
        <p:nvSpPr>
          <p:cNvPr id="3" name="Content Placeholder 2"/>
          <p:cNvSpPr>
            <a:spLocks noGrp="1"/>
          </p:cNvSpPr>
          <p:nvPr>
            <p:ph idx="1"/>
          </p:nvPr>
        </p:nvSpPr>
        <p:spPr>
          <a:xfrm>
            <a:off x="609600" y="1609344"/>
            <a:ext cx="10972800" cy="4864607"/>
          </a:xfrm>
        </p:spPr>
        <p:txBody>
          <a:bodyPr>
            <a:noAutofit/>
          </a:bodyPr>
          <a:lstStyle/>
          <a:p>
            <a:pPr>
              <a:lnSpc>
                <a:spcPct val="150000"/>
              </a:lnSpc>
            </a:pPr>
            <a:r>
              <a:rPr lang="en-US" sz="3600"/>
              <a:t>Helping Teams Win</a:t>
            </a:r>
          </a:p>
          <a:p>
            <a:pPr>
              <a:lnSpc>
                <a:spcPct val="150000"/>
              </a:lnSpc>
            </a:pPr>
            <a:r>
              <a:rPr lang="en-US" sz="3600"/>
              <a:t>Driving Customer Engagement</a:t>
            </a:r>
          </a:p>
          <a:p>
            <a:pPr>
              <a:lnSpc>
                <a:spcPct val="150000"/>
              </a:lnSpc>
            </a:pPr>
            <a:r>
              <a:rPr lang="en-US" sz="3600"/>
              <a:t>Benefiting The Broader Ecosystem</a:t>
            </a:r>
          </a:p>
          <a:p>
            <a:pPr>
              <a:lnSpc>
                <a:spcPct val="150000"/>
              </a:lnSpc>
            </a:pPr>
            <a:r>
              <a:rPr lang="en-US" sz="3600"/>
              <a:t>Improving Back-Office Intelligence</a:t>
            </a:r>
          </a:p>
          <a:p>
            <a:pPr>
              <a:lnSpc>
                <a:spcPct val="150000"/>
              </a:lnSpc>
            </a:pPr>
            <a:r>
              <a:rPr lang="en-US" sz="3600"/>
              <a:t>Expanding Partnerships</a:t>
            </a:r>
          </a:p>
          <a:p>
            <a:pPr>
              <a:lnSpc>
                <a:spcPct val="150000"/>
              </a:lnSpc>
            </a:pPr>
            <a:endParaRPr lang="en-US" sz="3600"/>
          </a:p>
        </p:txBody>
      </p:sp>
    </p:spTree>
    <p:extLst>
      <p:ext uri="{BB962C8B-B14F-4D97-AF65-F5344CB8AC3E}">
        <p14:creationId xmlns:p14="http://schemas.microsoft.com/office/powerpoint/2010/main" val="130861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463466"/>
            <a:ext cx="11515344" cy="917596"/>
          </a:xfrm>
        </p:spPr>
        <p:txBody>
          <a:bodyPr/>
          <a:lstStyle/>
          <a:p>
            <a:r>
              <a:rPr lang="en-US" sz="4000"/>
              <a:t>Entities and their relationships associated in sports big data</a:t>
            </a:r>
          </a:p>
        </p:txBody>
      </p:sp>
      <p:pic>
        <p:nvPicPr>
          <p:cNvPr id="5" name="Picture 4"/>
          <p:cNvPicPr>
            <a:picLocks noChangeAspect="1"/>
          </p:cNvPicPr>
          <p:nvPr/>
        </p:nvPicPr>
        <p:blipFill>
          <a:blip r:embed="rId2"/>
          <a:stretch>
            <a:fillRect/>
          </a:stretch>
        </p:blipFill>
        <p:spPr>
          <a:xfrm>
            <a:off x="2058733" y="2255901"/>
            <a:ext cx="8696325" cy="4248150"/>
          </a:xfrm>
          <a:prstGeom prst="rect">
            <a:avLst/>
          </a:prstGeom>
        </p:spPr>
      </p:pic>
    </p:spTree>
    <p:extLst>
      <p:ext uri="{BB962C8B-B14F-4D97-AF65-F5344CB8AC3E}">
        <p14:creationId xmlns:p14="http://schemas.microsoft.com/office/powerpoint/2010/main" val="3344789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framework of sports big data platform</a:t>
            </a:r>
          </a:p>
        </p:txBody>
      </p:sp>
      <p:pic>
        <p:nvPicPr>
          <p:cNvPr id="5" name="Picture 4"/>
          <p:cNvPicPr>
            <a:picLocks noChangeAspect="1"/>
          </p:cNvPicPr>
          <p:nvPr/>
        </p:nvPicPr>
        <p:blipFill>
          <a:blip r:embed="rId2"/>
          <a:stretch>
            <a:fillRect/>
          </a:stretch>
        </p:blipFill>
        <p:spPr>
          <a:xfrm>
            <a:off x="1522666" y="1808226"/>
            <a:ext cx="8524875" cy="4686300"/>
          </a:xfrm>
          <a:prstGeom prst="rect">
            <a:avLst/>
          </a:prstGeom>
        </p:spPr>
      </p:pic>
    </p:spTree>
    <p:extLst>
      <p:ext uri="{BB962C8B-B14F-4D97-AF65-F5344CB8AC3E}">
        <p14:creationId xmlns:p14="http://schemas.microsoft.com/office/powerpoint/2010/main" val="3458590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59" y="417746"/>
            <a:ext cx="11231880" cy="917596"/>
          </a:xfrm>
        </p:spPr>
        <p:txBody>
          <a:bodyPr/>
          <a:lstStyle/>
          <a:p>
            <a:r>
              <a:rPr lang="en-US" sz="4000"/>
              <a:t>A model for predicting athlete’s performance</a:t>
            </a:r>
          </a:p>
        </p:txBody>
      </p:sp>
      <p:pic>
        <p:nvPicPr>
          <p:cNvPr id="5" name="Picture 4"/>
          <p:cNvPicPr>
            <a:picLocks noChangeAspect="1"/>
          </p:cNvPicPr>
          <p:nvPr/>
        </p:nvPicPr>
        <p:blipFill>
          <a:blip r:embed="rId2"/>
          <a:stretch>
            <a:fillRect/>
          </a:stretch>
        </p:blipFill>
        <p:spPr>
          <a:xfrm>
            <a:off x="1795462" y="1750314"/>
            <a:ext cx="8601075" cy="4838700"/>
          </a:xfrm>
          <a:prstGeom prst="rect">
            <a:avLst/>
          </a:prstGeom>
        </p:spPr>
      </p:pic>
    </p:spTree>
    <p:extLst>
      <p:ext uri="{BB962C8B-B14F-4D97-AF65-F5344CB8AC3E}">
        <p14:creationId xmlns:p14="http://schemas.microsoft.com/office/powerpoint/2010/main" val="3351666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7" name="Group 1"/>
          <p:cNvGrpSpPr/>
          <p:nvPr/>
        </p:nvGrpSpPr>
        <p:grpSpPr>
          <a:xfrm>
            <a:off x="3469320" y="2276280"/>
            <a:ext cx="5267880" cy="3419640"/>
            <a:chOff x="3469320" y="2276280"/>
            <a:chExt cx="5267880" cy="3419640"/>
          </a:xfrm>
        </p:grpSpPr>
        <p:grpSp>
          <p:nvGrpSpPr>
            <p:cNvPr id="558" name="Group 5"/>
            <p:cNvGrpSpPr/>
            <p:nvPr/>
          </p:nvGrpSpPr>
          <p:grpSpPr>
            <a:xfrm>
              <a:off x="6527880" y="2573280"/>
              <a:ext cx="2209320" cy="2674440"/>
              <a:chOff x="6527880" y="2573280"/>
              <a:chExt cx="2209320" cy="2674440"/>
            </a:xfrm>
          </p:grpSpPr>
          <p:sp>
            <p:nvSpPr>
              <p:cNvPr id="559" name="Connector: Elbow 11"/>
              <p:cNvSpPr/>
              <p:nvPr/>
            </p:nvSpPr>
            <p:spPr>
              <a:xfrm rot="16200000" flipH="1">
                <a:off x="6642360" y="2906640"/>
                <a:ext cx="1963080" cy="1296360"/>
              </a:xfrm>
              <a:prstGeom prst="bentConnector3">
                <a:avLst>
                  <a:gd name="adj1" fmla="val 98706"/>
                </a:avLst>
              </a:prstGeom>
              <a:noFill/>
              <a:ln w="38100">
                <a:solidFill>
                  <a:srgbClr val="FFFFFF"/>
                </a:solidFill>
                <a:tailEnd type="oval" w="med" len="med"/>
              </a:ln>
            </p:spPr>
            <p:style>
              <a:lnRef idx="1">
                <a:schemeClr val="accent1"/>
              </a:lnRef>
              <a:fillRef idx="0">
                <a:schemeClr val="accent1"/>
              </a:fillRef>
              <a:effectRef idx="0">
                <a:schemeClr val="accent1"/>
              </a:effectRef>
              <a:fontRef idx="minor"/>
            </p:style>
          </p:sp>
          <p:sp>
            <p:nvSpPr>
              <p:cNvPr id="560" name="Connector: Elbow 12"/>
              <p:cNvSpPr/>
              <p:nvPr/>
            </p:nvSpPr>
            <p:spPr>
              <a:xfrm rot="16200000" flipH="1">
                <a:off x="6294960" y="2805840"/>
                <a:ext cx="2674440" cy="2209320"/>
              </a:xfrm>
              <a:prstGeom prst="bentConnector3">
                <a:avLst>
                  <a:gd name="adj1" fmla="val 101319"/>
                </a:avLst>
              </a:prstGeom>
              <a:noFill/>
              <a:ln w="38100">
                <a:solidFill>
                  <a:srgbClr val="FFFFFF"/>
                </a:solidFill>
                <a:tailEnd type="oval" w="med" len="med"/>
              </a:ln>
            </p:spPr>
            <p:style>
              <a:lnRef idx="1">
                <a:schemeClr val="accent1"/>
              </a:lnRef>
              <a:fillRef idx="0">
                <a:schemeClr val="accent1"/>
              </a:fillRef>
              <a:effectRef idx="0">
                <a:schemeClr val="accent1"/>
              </a:effectRef>
              <a:fontRef idx="minor"/>
            </p:style>
          </p:sp>
        </p:grpSp>
        <p:sp>
          <p:nvSpPr>
            <p:cNvPr id="561" name="Straight Connector 6"/>
            <p:cNvSpPr/>
            <p:nvPr/>
          </p:nvSpPr>
          <p:spPr>
            <a:xfrm>
              <a:off x="6077520" y="2276280"/>
              <a:ext cx="25560" cy="3419640"/>
            </a:xfrm>
            <a:prstGeom prst="line">
              <a:avLst/>
            </a:prstGeom>
            <a:ln w="38100">
              <a:solidFill>
                <a:srgbClr val="FFFFFF"/>
              </a:solidFill>
              <a:tailEnd type="oval" w="med" len="med"/>
            </a:ln>
          </p:spPr>
          <p:style>
            <a:lnRef idx="1">
              <a:schemeClr val="accent1"/>
            </a:lnRef>
            <a:fillRef idx="0">
              <a:schemeClr val="accent1"/>
            </a:fillRef>
            <a:effectRef idx="0">
              <a:schemeClr val="accent1"/>
            </a:effectRef>
            <a:fontRef idx="minor"/>
          </p:style>
        </p:sp>
        <p:grpSp>
          <p:nvGrpSpPr>
            <p:cNvPr id="562" name="Group 7"/>
            <p:cNvGrpSpPr/>
            <p:nvPr/>
          </p:nvGrpSpPr>
          <p:grpSpPr>
            <a:xfrm>
              <a:off x="3469320" y="2573280"/>
              <a:ext cx="2247840" cy="2674440"/>
              <a:chOff x="3469320" y="2573280"/>
              <a:chExt cx="2247840" cy="2674440"/>
            </a:xfrm>
          </p:grpSpPr>
          <p:sp>
            <p:nvSpPr>
              <p:cNvPr id="563" name="Connector: Elbow 9"/>
              <p:cNvSpPr/>
              <p:nvPr/>
            </p:nvSpPr>
            <p:spPr>
              <a:xfrm rot="5400000">
                <a:off x="3628080" y="2865240"/>
                <a:ext cx="1963080" cy="1379160"/>
              </a:xfrm>
              <a:prstGeom prst="bentConnector3">
                <a:avLst>
                  <a:gd name="adj1" fmla="val 100929"/>
                </a:avLst>
              </a:prstGeom>
              <a:noFill/>
              <a:ln w="38100">
                <a:solidFill>
                  <a:srgbClr val="FFFFFF"/>
                </a:solidFill>
                <a:tailEnd type="oval" w="med" len="med"/>
              </a:ln>
            </p:spPr>
            <p:style>
              <a:lnRef idx="1">
                <a:schemeClr val="accent1"/>
              </a:lnRef>
              <a:fillRef idx="0">
                <a:schemeClr val="accent1"/>
              </a:fillRef>
              <a:effectRef idx="0">
                <a:schemeClr val="accent1"/>
              </a:effectRef>
              <a:fontRef idx="minor"/>
            </p:style>
          </p:sp>
          <p:sp>
            <p:nvSpPr>
              <p:cNvPr id="564" name="Connector: Elbow 10"/>
              <p:cNvSpPr/>
              <p:nvPr/>
            </p:nvSpPr>
            <p:spPr>
              <a:xfrm rot="5400000">
                <a:off x="3255840" y="2786400"/>
                <a:ext cx="2674440" cy="2247840"/>
              </a:xfrm>
              <a:prstGeom prst="bentConnector3">
                <a:avLst>
                  <a:gd name="adj1" fmla="val 99215"/>
                </a:avLst>
              </a:prstGeom>
              <a:noFill/>
              <a:ln w="38100">
                <a:solidFill>
                  <a:srgbClr val="FFFFFF"/>
                </a:solidFill>
                <a:tailEnd type="oval" w="med" len="med"/>
              </a:ln>
            </p:spPr>
            <p:style>
              <a:lnRef idx="1">
                <a:schemeClr val="accent1"/>
              </a:lnRef>
              <a:fillRef idx="0">
                <a:schemeClr val="accent1"/>
              </a:fillRef>
              <a:effectRef idx="0">
                <a:schemeClr val="accent1"/>
              </a:effectRef>
              <a:fontRef idx="minor"/>
            </p:style>
          </p:sp>
        </p:grpSp>
      </p:grpSp>
      <p:sp>
        <p:nvSpPr>
          <p:cNvPr id="565" name="Rectangle 25"/>
          <p:cNvSpPr/>
          <p:nvPr/>
        </p:nvSpPr>
        <p:spPr>
          <a:xfrm>
            <a:off x="-9360" y="2836080"/>
            <a:ext cx="12196080" cy="135972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566" name="Rectangle 24"/>
          <p:cNvSpPr/>
          <p:nvPr/>
        </p:nvSpPr>
        <p:spPr>
          <a:xfrm>
            <a:off x="-4680" y="2938680"/>
            <a:ext cx="12196080" cy="11548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567" name="TextBox 2"/>
          <p:cNvSpPr/>
          <p:nvPr/>
        </p:nvSpPr>
        <p:spPr>
          <a:xfrm>
            <a:off x="-4680" y="2893680"/>
            <a:ext cx="12191400" cy="100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6000" b="0" strike="noStrike" spc="-1">
                <a:solidFill>
                  <a:srgbClr val="FFFFFF"/>
                </a:solidFill>
                <a:latin typeface="Arial"/>
                <a:ea typeface="Arial Unicode MS"/>
              </a:rPr>
              <a:t>TERIMA KASIH</a:t>
            </a:r>
            <a:endParaRPr lang="en-US" sz="6000" b="0" strike="noStrike" spc="-1">
              <a:latin typeface="Arial"/>
            </a:endParaRPr>
          </a:p>
        </p:txBody>
      </p:sp>
      <p:sp>
        <p:nvSpPr>
          <p:cNvPr id="568" name="TextBox 3"/>
          <p:cNvSpPr/>
          <p:nvPr/>
        </p:nvSpPr>
        <p:spPr>
          <a:xfrm>
            <a:off x="4680" y="3716640"/>
            <a:ext cx="12191040" cy="37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1870" b="0" strike="noStrike" spc="-1">
                <a:solidFill>
                  <a:srgbClr val="FFFFFF"/>
                </a:solidFill>
                <a:latin typeface="Arial"/>
                <a:ea typeface="Arial Unicode MS"/>
              </a:rPr>
              <a:t>Jangan lupa mengikuti kuis karena sekaligus merupakan absensi</a:t>
            </a:r>
            <a:endParaRPr lang="en-US" sz="1870" b="0" strike="noStrike" spc="-1">
              <a:latin typeface="Arial"/>
            </a:endParaRPr>
          </a:p>
        </p:txBody>
      </p:sp>
      <p:sp>
        <p:nvSpPr>
          <p:cNvPr id="569" name="Freeform 13"/>
          <p:cNvSpPr/>
          <p:nvPr/>
        </p:nvSpPr>
        <p:spPr>
          <a:xfrm flipH="1">
            <a:off x="4878000" y="1368000"/>
            <a:ext cx="2433600" cy="131076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70" name="TMAutoTimeShape"/>
          <p:cNvSpPr/>
          <p:nvPr/>
        </p:nvSpPr>
        <p:spPr>
          <a:xfrm>
            <a:off x="12600" y="12600"/>
            <a:ext cx="253944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900" b="0" strike="noStrike" spc="-1">
                <a:solidFill>
                  <a:srgbClr val="000000"/>
                </a:solidFill>
                <a:latin typeface="Arial"/>
                <a:ea typeface="Arial Unicode MS"/>
              </a:rPr>
              <a:t>00:00:00</a:t>
            </a:r>
            <a:endParaRPr lang="en-US" sz="9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9395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254560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218024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3139847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13012</TotalTime>
  <Words>2694</Words>
  <Application>Microsoft Office PowerPoint</Application>
  <PresentationFormat>Widescreen</PresentationFormat>
  <Paragraphs>431</Paragraphs>
  <Slides>56</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56</vt:i4>
      </vt:variant>
    </vt:vector>
  </HeadingPairs>
  <TitlesOfParts>
    <vt:vector size="68" baseType="lpstr">
      <vt:lpstr>Advanced Dot Digital-7</vt:lpstr>
      <vt:lpstr>Arial</vt:lpstr>
      <vt:lpstr>Arial Narrow</vt:lpstr>
      <vt:lpstr>Bernard MT Condensed</vt:lpstr>
      <vt:lpstr>Bitwise</vt:lpstr>
      <vt:lpstr>Calibri</vt:lpstr>
      <vt:lpstr>Symbol</vt:lpstr>
      <vt:lpstr>Times New Roman</vt:lpstr>
      <vt:lpstr>Wingdings</vt:lpstr>
      <vt:lpstr>Office Theme</vt:lpstr>
      <vt:lpstr>Office Theme</vt:lpstr>
      <vt:lpstr>Office Theme</vt:lpstr>
      <vt:lpstr>PowerPoint Presentation</vt:lpstr>
      <vt:lpstr>Machine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Pemodelan Data (Data Modeling)</vt:lpstr>
      <vt:lpstr>Contoh Entity Relationship Diagram (ERD)</vt:lpstr>
      <vt:lpstr>Entitas</vt:lpstr>
      <vt:lpstr>Entitas</vt:lpstr>
      <vt:lpstr>Data Modeling Concepts: Attributes</vt:lpstr>
      <vt:lpstr>Key</vt:lpstr>
      <vt:lpstr>Relasi</vt:lpstr>
      <vt:lpstr>Foreign Key</vt:lpstr>
      <vt:lpstr>Join Table Query</vt:lpstr>
      <vt:lpstr>Relational Schema – no duplicate</vt:lpstr>
      <vt:lpstr>Relational Schema – no dissimilar</vt:lpstr>
      <vt:lpstr>Spesialisasi - pemisahan</vt:lpstr>
      <vt:lpstr>Generalisasi - penggabungan</vt:lpstr>
      <vt:lpstr>PowerPoint Presentation</vt:lpstr>
      <vt:lpstr>Why Data Mining? Explosion of Data</vt:lpstr>
      <vt:lpstr>What Is Data Mining?</vt:lpstr>
      <vt:lpstr>Potential Applications</vt:lpstr>
      <vt:lpstr>Ex.: Market Analysis and Management</vt:lpstr>
      <vt:lpstr>Ex.: Market Analysis and Management (2)</vt:lpstr>
      <vt:lpstr>A typical DM System Architecture</vt:lpstr>
      <vt:lpstr>On What Kinds of Data?</vt:lpstr>
      <vt:lpstr>Data Warehouses</vt:lpstr>
      <vt:lpstr>Data Mining Functionalities  - What kinds of patterns can be mined? </vt:lpstr>
      <vt:lpstr>Data Mining Functionalities  - What kinds of patterns can be mined? </vt:lpstr>
      <vt:lpstr>Data Mining Functionalities  - What kinds of patterns can be mined? </vt:lpstr>
      <vt:lpstr>Data Mining Functionalities  - What kinds of patterns can be mined? </vt:lpstr>
      <vt:lpstr>Data Mining Functionalities  - What kinds of patterns can be mined? </vt:lpstr>
      <vt:lpstr>Data Mining Functionalities (2)</vt:lpstr>
      <vt:lpstr>Data Mining Functionalities (2)</vt:lpstr>
      <vt:lpstr>Monte Carlo Simulation/Prediction</vt:lpstr>
      <vt:lpstr>Monte Carlo Simulation/Prediction</vt:lpstr>
      <vt:lpstr>Are All of the Patterns Interesting?</vt:lpstr>
      <vt:lpstr>Are All of the Patterns Interesting?</vt:lpstr>
      <vt:lpstr>Classification of data mining systems</vt:lpstr>
      <vt:lpstr>How Data Analysis In Sports Is Changing The Game</vt:lpstr>
      <vt:lpstr>Entities and their relationships associated in sports big data</vt:lpstr>
      <vt:lpstr>A framework of sports big data platform</vt:lpstr>
      <vt:lpstr>A model for predicting athlete’s performance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&amp; Data Science</dc:title>
  <dc:subject>Data Clustering</dc:subject>
  <dc:creator>Allppt.com</dc:creator>
  <dc:description/>
  <cp:lastModifiedBy>deni</cp:lastModifiedBy>
  <cp:revision>264</cp:revision>
  <dcterms:created xsi:type="dcterms:W3CDTF">2019-01-14T06:35:35Z</dcterms:created>
  <dcterms:modified xsi:type="dcterms:W3CDTF">2023-11-15T18:14:47Z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5</vt:i4>
  </property>
  <property fmtid="{D5CDD505-2E9C-101B-9397-08002B2CF9AE}" pid="3" name="PresentationFormat">
    <vt:lpwstr>Widescreen</vt:lpwstr>
  </property>
  <property fmtid="{D5CDD505-2E9C-101B-9397-08002B2CF9AE}" pid="4" name="Slides">
    <vt:i4>38</vt:i4>
  </property>
</Properties>
</file>