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765" r:id="rId3"/>
  </p:sldMasterIdLst>
  <p:notesMasterIdLst>
    <p:notesMasterId r:id="rId50"/>
  </p:notesMasterIdLst>
  <p:sldIdLst>
    <p:sldId id="256" r:id="rId4"/>
    <p:sldId id="340" r:id="rId5"/>
    <p:sldId id="341" r:id="rId6"/>
    <p:sldId id="342" r:id="rId7"/>
    <p:sldId id="344" r:id="rId8"/>
    <p:sldId id="345" r:id="rId9"/>
    <p:sldId id="346" r:id="rId10"/>
    <p:sldId id="347" r:id="rId11"/>
    <p:sldId id="348" r:id="rId12"/>
    <p:sldId id="351" r:id="rId13"/>
    <p:sldId id="349" r:id="rId14"/>
    <p:sldId id="350" r:id="rId15"/>
    <p:sldId id="352" r:id="rId16"/>
    <p:sldId id="353" r:id="rId17"/>
    <p:sldId id="354" r:id="rId18"/>
    <p:sldId id="356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293" r:id="rId49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B4C"/>
    <a:srgbClr val="A80500"/>
    <a:srgbClr val="0453A1"/>
    <a:srgbClr val="A85406"/>
    <a:srgbClr val="06397B"/>
    <a:srgbClr val="0070C0"/>
    <a:srgbClr val="FFC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94EA5-311A-4B30-8C1E-8089FF1B20F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FAC95-7E9D-43D3-AA08-CF7EAE00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357188"/>
            <a:ext cx="11620500" cy="107156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10972800" cy="917596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altLang="ko-KR"/>
              <a:t>Click to edit Master title style</a:t>
            </a:r>
            <a:endParaRPr lang="en-US" alt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5993"/>
            <a:ext cx="10972800" cy="3840171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7FE5-E795-4B88-8CC7-24CA1470179C}" type="datetime1">
              <a:rPr lang="en-US" altLang="ko-KR" smtClean="0"/>
              <a:t>11/23/2023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Data Mining: Concepts and Techniques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BD13-5FC3-4674-A032-C3C8C40D65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864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7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roup 7"/>
          <p:cNvGrpSpPr/>
          <p:nvPr/>
        </p:nvGrpSpPr>
        <p:grpSpPr>
          <a:xfrm>
            <a:off x="10046520" y="194400"/>
            <a:ext cx="1683720" cy="412920"/>
            <a:chOff x="10046520" y="194400"/>
            <a:chExt cx="1683720" cy="412920"/>
          </a:xfrm>
        </p:grpSpPr>
        <p:sp>
          <p:nvSpPr>
            <p:cNvPr id="381" name="Rounded Rectangle 7"/>
            <p:cNvSpPr/>
            <p:nvPr/>
          </p:nvSpPr>
          <p:spPr>
            <a:xfrm>
              <a:off x="10046520" y="194400"/>
              <a:ext cx="1683720" cy="41292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" name="Freeform: Shape 9"/>
            <p:cNvSpPr/>
            <p:nvPr/>
          </p:nvSpPr>
          <p:spPr>
            <a:xfrm>
              <a:off x="10831680" y="278280"/>
              <a:ext cx="537120" cy="238320"/>
            </a:xfrm>
            <a:custGeom>
              <a:avLst/>
              <a:gdLst/>
              <a:ahLst/>
              <a:cxnLst/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3" name="Freeform: Shape 10"/>
            <p:cNvSpPr/>
            <p:nvPr/>
          </p:nvSpPr>
          <p:spPr>
            <a:xfrm>
              <a:off x="10298520" y="290160"/>
              <a:ext cx="178560" cy="227880"/>
            </a:xfrm>
            <a:custGeom>
              <a:avLst/>
              <a:gdLst/>
              <a:ahLst/>
              <a:cxnLst/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" name="Freeform: Shape 11"/>
            <p:cNvSpPr/>
            <p:nvPr/>
          </p:nvSpPr>
          <p:spPr>
            <a:xfrm>
              <a:off x="10522800" y="290160"/>
              <a:ext cx="110160" cy="227880"/>
            </a:xfrm>
            <a:custGeom>
              <a:avLst/>
              <a:gdLst/>
              <a:ahLst/>
              <a:cxnLst/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" name="Freeform: Shape 12"/>
            <p:cNvSpPr/>
            <p:nvPr/>
          </p:nvSpPr>
          <p:spPr>
            <a:xfrm>
              <a:off x="10678320" y="290160"/>
              <a:ext cx="110160" cy="227880"/>
            </a:xfrm>
            <a:custGeom>
              <a:avLst/>
              <a:gdLst/>
              <a:ahLst/>
              <a:cxnLst/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" name="Freeform: Shape 13"/>
            <p:cNvSpPr/>
            <p:nvPr/>
          </p:nvSpPr>
          <p:spPr>
            <a:xfrm>
              <a:off x="11328840" y="457200"/>
              <a:ext cx="217800" cy="60840"/>
            </a:xfrm>
            <a:custGeom>
              <a:avLst/>
              <a:gdLst/>
              <a:ahLst/>
              <a:cxnLst/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7" name="TextBox 20"/>
          <p:cNvSpPr/>
          <p:nvPr/>
        </p:nvSpPr>
        <p:spPr>
          <a:xfrm>
            <a:off x="4751640" y="4371146"/>
            <a:ext cx="715896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54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Regresi pada Data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388" name="TextBox 21"/>
          <p:cNvSpPr/>
          <p:nvPr/>
        </p:nvSpPr>
        <p:spPr>
          <a:xfrm>
            <a:off x="6903000" y="5708520"/>
            <a:ext cx="500760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Yudy Yunardy S.E., M.M.</a:t>
            </a:r>
            <a:endParaRPr lang="en-US" sz="187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0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6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7036" y="5742432"/>
                <a:ext cx="3209725" cy="646331"/>
              </a:xfrm>
              <a:prstGeom prst="rect">
                <a:avLst/>
              </a:prstGeom>
              <a:noFill/>
              <a:ln w="38100">
                <a:solidFill>
                  <a:srgbClr val="CD5B4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A85406"/>
                          </a:solidFill>
                          <a:latin typeface="Cambria Math" panose="02040503050406030204" pitchFamily="18" charset="0"/>
                        </a:rPr>
                        <m:t>𝟏𝟐𝟓</m:t>
                      </m:r>
                      <m:r>
                        <a:rPr lang="en-US" sz="2800" b="1" i="0" smtClean="0">
                          <a:solidFill>
                            <a:srgbClr val="A8540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smtClean="0">
                          <a:solidFill>
                            <a:srgbClr val="A85406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rgbClr val="0453A1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036" y="5742432"/>
                <a:ext cx="32097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D5B4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64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0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49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2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1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1857" y="3428999"/>
            <a:ext cx="3428999" cy="1200329"/>
          </a:xfrm>
          <a:prstGeom prst="rect">
            <a:avLst/>
          </a:prstGeom>
          <a:noFill/>
          <a:ln w="28575">
            <a:solidFill>
              <a:srgbClr val="06397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Regression is the process of predicting a continuous value</a:t>
            </a:r>
          </a:p>
        </p:txBody>
      </p:sp>
    </p:spTree>
    <p:extLst>
      <p:ext uri="{BB962C8B-B14F-4D97-AF65-F5344CB8AC3E}">
        <p14:creationId xmlns:p14="http://schemas.microsoft.com/office/powerpoint/2010/main" val="609699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00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1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6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6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67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24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85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0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37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4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9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3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9EA1D4-E84C-AC89-0917-2BB51FCC90AC}"/>
              </a:ext>
            </a:extLst>
          </p:cNvPr>
          <p:cNvSpPr txBox="1"/>
          <p:nvPr/>
        </p:nvSpPr>
        <p:spPr>
          <a:xfrm>
            <a:off x="460514" y="586408"/>
            <a:ext cx="3465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TUGAS</a:t>
            </a:r>
            <a:endParaRPr lang="en-ID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7C8436-9770-5406-3FE3-3CDB78D05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16149"/>
              </p:ext>
            </p:extLst>
          </p:nvPr>
        </p:nvGraphicFramePr>
        <p:xfrm>
          <a:off x="5280989" y="1555313"/>
          <a:ext cx="657308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536">
                  <a:extLst>
                    <a:ext uri="{9D8B030D-6E8A-4147-A177-3AD203B41FA5}">
                      <a16:colId xmlns:a16="http://schemas.microsoft.com/office/drawing/2014/main" val="1588045218"/>
                    </a:ext>
                  </a:extLst>
                </a:gridCol>
                <a:gridCol w="1004717">
                  <a:extLst>
                    <a:ext uri="{9D8B030D-6E8A-4147-A177-3AD203B41FA5}">
                      <a16:colId xmlns:a16="http://schemas.microsoft.com/office/drawing/2014/main" val="2820463828"/>
                    </a:ext>
                  </a:extLst>
                </a:gridCol>
                <a:gridCol w="932377">
                  <a:extLst>
                    <a:ext uri="{9D8B030D-6E8A-4147-A177-3AD203B41FA5}">
                      <a16:colId xmlns:a16="http://schemas.microsoft.com/office/drawing/2014/main" val="1132058873"/>
                    </a:ext>
                  </a:extLst>
                </a:gridCol>
                <a:gridCol w="1099927">
                  <a:extLst>
                    <a:ext uri="{9D8B030D-6E8A-4147-A177-3AD203B41FA5}">
                      <a16:colId xmlns:a16="http://schemas.microsoft.com/office/drawing/2014/main" val="1854072762"/>
                    </a:ext>
                  </a:extLst>
                </a:gridCol>
                <a:gridCol w="1161211">
                  <a:extLst>
                    <a:ext uri="{9D8B030D-6E8A-4147-A177-3AD203B41FA5}">
                      <a16:colId xmlns:a16="http://schemas.microsoft.com/office/drawing/2014/main" val="3766074936"/>
                    </a:ext>
                  </a:extLst>
                </a:gridCol>
                <a:gridCol w="1527313">
                  <a:extLst>
                    <a:ext uri="{9D8B030D-6E8A-4147-A177-3AD203B41FA5}">
                      <a16:colId xmlns:a16="http://schemas.microsoft.com/office/drawing/2014/main" val="21956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Sepatu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Kaos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Celana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Kemeja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Keuntungan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242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60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20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5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260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319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76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3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260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290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23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70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584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93276C-1C0A-808D-B978-93120949BF43}"/>
              </a:ext>
            </a:extLst>
          </p:cNvPr>
          <p:cNvSpPr txBox="1"/>
          <p:nvPr/>
        </p:nvSpPr>
        <p:spPr>
          <a:xfrm>
            <a:off x="182218" y="1562848"/>
            <a:ext cx="4958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Disamping</a:t>
            </a:r>
            <a:r>
              <a:rPr lang="en-US" dirty="0"/>
              <a:t> ini merupakan tabel penjualan produk pada suatu took. </a:t>
            </a:r>
          </a:p>
          <a:p>
            <a:r>
              <a:rPr lang="en-US" dirty="0"/>
              <a:t>Dari data tersebut </a:t>
            </a:r>
            <a:r>
              <a:rPr lang="en-US" dirty="0" err="1"/>
              <a:t>jawablah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berikut:</a:t>
            </a:r>
          </a:p>
          <a:p>
            <a:pPr marL="342900" indent="-342900">
              <a:buAutoNum type="arabicPeriod"/>
            </a:pPr>
            <a:r>
              <a:rPr lang="en-US" dirty="0" err="1"/>
              <a:t>Buatlah</a:t>
            </a:r>
            <a:r>
              <a:rPr lang="en-US" dirty="0"/>
              <a:t> persamaan regresinya!</a:t>
            </a:r>
          </a:p>
          <a:p>
            <a:pPr marL="342900" indent="-342900">
              <a:buAutoNum type="arabicPeriod"/>
            </a:pP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forcasting</a:t>
            </a:r>
            <a:r>
              <a:rPr lang="en-US" dirty="0"/>
              <a:t> dari masing-masing </a:t>
            </a:r>
            <a:r>
              <a:rPr lang="en-US" dirty="0" err="1"/>
              <a:t>deretan</a:t>
            </a:r>
            <a:r>
              <a:rPr lang="en-US" dirty="0"/>
              <a:t> data tersebut!</a:t>
            </a:r>
          </a:p>
          <a:p>
            <a:pPr marL="342900" indent="-342900">
              <a:buAutoNum type="arabicPeriod"/>
            </a:pP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erorr-nya</a:t>
            </a:r>
            <a:r>
              <a:rPr lang="en-US" dirty="0"/>
              <a:t> dari </a:t>
            </a:r>
            <a:r>
              <a:rPr lang="en-US" dirty="0" err="1"/>
              <a:t>deretan</a:t>
            </a:r>
            <a:r>
              <a:rPr lang="en-US" dirty="0"/>
              <a:t> data tersebut!</a:t>
            </a:r>
          </a:p>
          <a:p>
            <a:pPr marL="342900" indent="-342900">
              <a:buAutoNum type="arabicPeriod"/>
            </a:pPr>
            <a:r>
              <a:rPr lang="en-US" dirty="0" err="1"/>
              <a:t>Berapakah</a:t>
            </a:r>
            <a:r>
              <a:rPr lang="en-US" dirty="0"/>
              <a:t> jumlah penjualan dengan data Topi = 18, Sepatu 20, Kaos 16, </a:t>
            </a:r>
            <a:r>
              <a:rPr lang="en-US" dirty="0" err="1"/>
              <a:t>Celana</a:t>
            </a:r>
            <a:r>
              <a:rPr lang="en-US" dirty="0"/>
              <a:t>= 19, dan </a:t>
            </a:r>
            <a:r>
              <a:rPr lang="en-US" dirty="0" err="1"/>
              <a:t>kemeja</a:t>
            </a:r>
            <a:r>
              <a:rPr lang="en-US" dirty="0"/>
              <a:t>= 20?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64002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roup 1"/>
          <p:cNvGrpSpPr/>
          <p:nvPr/>
        </p:nvGrpSpPr>
        <p:grpSpPr>
          <a:xfrm>
            <a:off x="3469320" y="2276280"/>
            <a:ext cx="5267880" cy="3419640"/>
            <a:chOff x="3469320" y="2276280"/>
            <a:chExt cx="5267880" cy="3419640"/>
          </a:xfrm>
        </p:grpSpPr>
        <p:grpSp>
          <p:nvGrpSpPr>
            <p:cNvPr id="558" name="Group 5"/>
            <p:cNvGrpSpPr/>
            <p:nvPr/>
          </p:nvGrpSpPr>
          <p:grpSpPr>
            <a:xfrm>
              <a:off x="6527880" y="2573280"/>
              <a:ext cx="2209320" cy="2674440"/>
              <a:chOff x="6527880" y="2573280"/>
              <a:chExt cx="2209320" cy="2674440"/>
            </a:xfrm>
          </p:grpSpPr>
          <p:sp>
            <p:nvSpPr>
              <p:cNvPr id="559" name="Connector: Elbow 11"/>
              <p:cNvSpPr/>
              <p:nvPr/>
            </p:nvSpPr>
            <p:spPr>
              <a:xfrm rot="16200000" flipH="1">
                <a:off x="6642360" y="2906640"/>
                <a:ext cx="1963080" cy="1296360"/>
              </a:xfrm>
              <a:prstGeom prst="bentConnector3">
                <a:avLst>
                  <a:gd name="adj1" fmla="val 98706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0" name="Connector: Elbow 12"/>
              <p:cNvSpPr/>
              <p:nvPr/>
            </p:nvSpPr>
            <p:spPr>
              <a:xfrm rot="16200000" flipH="1">
                <a:off x="6294960" y="2805840"/>
                <a:ext cx="2674440" cy="2209320"/>
              </a:xfrm>
              <a:prstGeom prst="bentConnector3">
                <a:avLst>
                  <a:gd name="adj1" fmla="val 10131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561" name="Straight Connector 6"/>
            <p:cNvSpPr/>
            <p:nvPr/>
          </p:nvSpPr>
          <p:spPr>
            <a:xfrm>
              <a:off x="6077520" y="2276280"/>
              <a:ext cx="25560" cy="3419640"/>
            </a:xfrm>
            <a:prstGeom prst="line">
              <a:avLst/>
            </a:prstGeom>
            <a:ln w="38100">
              <a:solidFill>
                <a:srgbClr val="FFFFFF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2" name="Group 7"/>
            <p:cNvGrpSpPr/>
            <p:nvPr/>
          </p:nvGrpSpPr>
          <p:grpSpPr>
            <a:xfrm>
              <a:off x="3469320" y="2573280"/>
              <a:ext cx="2247840" cy="2674440"/>
              <a:chOff x="3469320" y="2573280"/>
              <a:chExt cx="2247840" cy="2674440"/>
            </a:xfrm>
          </p:grpSpPr>
          <p:sp>
            <p:nvSpPr>
              <p:cNvPr id="563" name="Connector: Elbow 9"/>
              <p:cNvSpPr/>
              <p:nvPr/>
            </p:nvSpPr>
            <p:spPr>
              <a:xfrm rot="5400000">
                <a:off x="3628080" y="2865240"/>
                <a:ext cx="1963080" cy="1379160"/>
              </a:xfrm>
              <a:prstGeom prst="bentConnector3">
                <a:avLst>
                  <a:gd name="adj1" fmla="val 10092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4" name="Connector: Elbow 10"/>
              <p:cNvSpPr/>
              <p:nvPr/>
            </p:nvSpPr>
            <p:spPr>
              <a:xfrm rot="5400000">
                <a:off x="3255840" y="2786400"/>
                <a:ext cx="2674440" cy="2247840"/>
              </a:xfrm>
              <a:prstGeom prst="bentConnector3">
                <a:avLst>
                  <a:gd name="adj1" fmla="val 99215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565" name="Rectangle 25"/>
          <p:cNvSpPr/>
          <p:nvPr/>
        </p:nvSpPr>
        <p:spPr>
          <a:xfrm>
            <a:off x="-9360" y="2836080"/>
            <a:ext cx="12196080" cy="13597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6" name="Rectangle 24"/>
          <p:cNvSpPr/>
          <p:nvPr/>
        </p:nvSpPr>
        <p:spPr>
          <a:xfrm>
            <a:off x="-4680" y="2938680"/>
            <a:ext cx="12196080" cy="11548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7" name="TextBox 2"/>
          <p:cNvSpPr/>
          <p:nvPr/>
        </p:nvSpPr>
        <p:spPr>
          <a:xfrm>
            <a:off x="-4680" y="2893680"/>
            <a:ext cx="1219140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TERIMA KASIH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568" name="TextBox 3"/>
          <p:cNvSpPr/>
          <p:nvPr/>
        </p:nvSpPr>
        <p:spPr>
          <a:xfrm>
            <a:off x="4680" y="3716640"/>
            <a:ext cx="12191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Jangan lupa mengikuti kuis karena sekaligus merupakan absensi</a:t>
            </a:r>
            <a:endParaRPr lang="en-US" sz="1870" b="0" strike="noStrike" spc="-1">
              <a:latin typeface="Arial"/>
            </a:endParaRPr>
          </a:p>
        </p:txBody>
      </p:sp>
      <p:sp>
        <p:nvSpPr>
          <p:cNvPr id="569" name="Freeform 13"/>
          <p:cNvSpPr/>
          <p:nvPr/>
        </p:nvSpPr>
        <p:spPr>
          <a:xfrm flipH="1">
            <a:off x="4878000" y="1368000"/>
            <a:ext cx="2433600" cy="131076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TMAutoTimeShape"/>
          <p:cNvSpPr/>
          <p:nvPr/>
        </p:nvSpPr>
        <p:spPr>
          <a:xfrm>
            <a:off x="12600" y="12600"/>
            <a:ext cx="25394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00:00:00</a:t>
            </a:r>
            <a:endParaRPr lang="en-US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4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15740</TotalTime>
  <Words>167</Words>
  <Application>Microsoft Office PowerPoint</Application>
  <PresentationFormat>Widescreen</PresentationFormat>
  <Paragraphs>80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Black</vt:lpstr>
      <vt:lpstr>Calibri</vt:lpstr>
      <vt:lpstr>Cambria Math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&amp; Data Science</dc:title>
  <dc:subject>Data Clustering</dc:subject>
  <dc:creator>Yudy Yunardy</dc:creator>
  <dc:description/>
  <cp:lastModifiedBy>deni</cp:lastModifiedBy>
  <cp:revision>309</cp:revision>
  <dcterms:created xsi:type="dcterms:W3CDTF">2019-01-14T06:35:35Z</dcterms:created>
  <dcterms:modified xsi:type="dcterms:W3CDTF">2023-11-23T00:55:40Z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Widescreen</vt:lpwstr>
  </property>
  <property fmtid="{D5CDD505-2E9C-101B-9397-08002B2CF9AE}" pid="4" name="Slides">
    <vt:i4>38</vt:i4>
  </property>
</Properties>
</file>