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9144000"/>
  <p:notesSz cx="9144000" cy="6858000"/>
  <p:embeddedFontLst>
    <p:embeddedFont>
      <p:font typeface="Tahoma"/>
      <p:regular r:id="rId45"/>
      <p:bold r:id="rId46"/>
    </p:embeddedFont>
    <p:embeddedFont>
      <p:font typeface="Arial Black"/>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EC2574C-75A5-4937-93C3-5542E9578AAE}">
  <a:tblStyle styleId="{8EC2574C-75A5-4937-93C3-5542E9578AAE}"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Tahoma-bold.fntdata"/><Relationship Id="rId23" Type="http://schemas.openxmlformats.org/officeDocument/2006/relationships/slide" Target="slides/slide17.xml"/><Relationship Id="rId45" Type="http://schemas.openxmlformats.org/officeDocument/2006/relationships/font" Target="fonts/Tahom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ArialBlack-regular.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11" name="Shape 11"/>
        <p:cNvGrpSpPr/>
        <p:nvPr/>
      </p:nvGrpSpPr>
      <p:grpSpPr>
        <a:xfrm>
          <a:off x="0" y="0"/>
          <a:ext cx="0" cy="0"/>
          <a:chOff x="0" y="0"/>
          <a:chExt cx="0" cy="0"/>
        </a:xfrm>
      </p:grpSpPr>
      <p:sp>
        <p:nvSpPr>
          <p:cNvPr id="12" name="Google Shape;12;p2"/>
          <p:cNvSpPr txBox="1"/>
          <p:nvPr>
            <p:ph type="ctrTitle"/>
          </p:nvPr>
        </p:nvSpPr>
        <p:spPr>
          <a:xfrm>
            <a:off x="1079499" y="2714244"/>
            <a:ext cx="6985000" cy="11404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886618" y="4651755"/>
            <a:ext cx="7370763" cy="88518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08960" y="6377940"/>
            <a:ext cx="292608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2" type="sldNum"/>
          </p:nvPr>
        </p:nvSpPr>
        <p:spPr>
          <a:xfrm>
            <a:off x="6583680" y="6377940"/>
            <a:ext cx="210312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 name="Shape 17"/>
        <p:cNvGrpSpPr/>
        <p:nvPr/>
      </p:nvGrpSpPr>
      <p:grpSpPr>
        <a:xfrm>
          <a:off x="0" y="0"/>
          <a:ext cx="0" cy="0"/>
          <a:chOff x="0" y="0"/>
          <a:chExt cx="0" cy="0"/>
        </a:xfrm>
      </p:grpSpPr>
      <p:sp>
        <p:nvSpPr>
          <p:cNvPr id="18" name="Google Shape;18;p3"/>
          <p:cNvSpPr txBox="1"/>
          <p:nvPr>
            <p:ph type="title"/>
          </p:nvPr>
        </p:nvSpPr>
        <p:spPr>
          <a:xfrm>
            <a:off x="902334" y="258571"/>
            <a:ext cx="7339330" cy="112014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3546475" y="3173412"/>
            <a:ext cx="4643755" cy="18288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a:solidFill>
                  <a:schemeClr val="dk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 name="Google Shape;20;p3"/>
          <p:cNvSpPr txBox="1"/>
          <p:nvPr>
            <p:ph idx="11" type="ftr"/>
          </p:nvPr>
        </p:nvSpPr>
        <p:spPr>
          <a:xfrm>
            <a:off x="3108960" y="6377940"/>
            <a:ext cx="292608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txBox="1"/>
          <p:nvPr>
            <p:ph idx="12" type="sldNum"/>
          </p:nvPr>
        </p:nvSpPr>
        <p:spPr>
          <a:xfrm>
            <a:off x="6583680" y="6377940"/>
            <a:ext cx="210312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3" name="Shape 23"/>
        <p:cNvGrpSpPr/>
        <p:nvPr/>
      </p:nvGrpSpPr>
      <p:grpSpPr>
        <a:xfrm>
          <a:off x="0" y="0"/>
          <a:ext cx="0" cy="0"/>
          <a:chOff x="0" y="0"/>
          <a:chExt cx="0" cy="0"/>
        </a:xfrm>
      </p:grpSpPr>
      <p:sp>
        <p:nvSpPr>
          <p:cNvPr id="24" name="Google Shape;24;p4"/>
          <p:cNvSpPr txBox="1"/>
          <p:nvPr>
            <p:ph type="title"/>
          </p:nvPr>
        </p:nvSpPr>
        <p:spPr>
          <a:xfrm>
            <a:off x="902334" y="258571"/>
            <a:ext cx="7339330" cy="112014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1" type="ftr"/>
          </p:nvPr>
        </p:nvSpPr>
        <p:spPr>
          <a:xfrm>
            <a:off x="3108960" y="6377940"/>
            <a:ext cx="292608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2" type="sldNum"/>
          </p:nvPr>
        </p:nvSpPr>
        <p:spPr>
          <a:xfrm>
            <a:off x="6583680" y="6377940"/>
            <a:ext cx="210312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8" name="Shape 28"/>
        <p:cNvGrpSpPr/>
        <p:nvPr/>
      </p:nvGrpSpPr>
      <p:grpSpPr>
        <a:xfrm>
          <a:off x="0" y="0"/>
          <a:ext cx="0" cy="0"/>
          <a:chOff x="0" y="0"/>
          <a:chExt cx="0" cy="0"/>
        </a:xfrm>
      </p:grpSpPr>
      <p:sp>
        <p:nvSpPr>
          <p:cNvPr id="29" name="Google Shape;29;p5"/>
          <p:cNvSpPr txBox="1"/>
          <p:nvPr>
            <p:ph idx="11" type="ftr"/>
          </p:nvPr>
        </p:nvSpPr>
        <p:spPr>
          <a:xfrm>
            <a:off x="3108960" y="6377940"/>
            <a:ext cx="292608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2" type="sldNum"/>
          </p:nvPr>
        </p:nvSpPr>
        <p:spPr>
          <a:xfrm>
            <a:off x="6583680" y="6377940"/>
            <a:ext cx="210312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2" name="Shape 32"/>
        <p:cNvGrpSpPr/>
        <p:nvPr/>
      </p:nvGrpSpPr>
      <p:grpSpPr>
        <a:xfrm>
          <a:off x="0" y="0"/>
          <a:ext cx="0" cy="0"/>
          <a:chOff x="0" y="0"/>
          <a:chExt cx="0" cy="0"/>
        </a:xfrm>
      </p:grpSpPr>
      <p:sp>
        <p:nvSpPr>
          <p:cNvPr id="33" name="Google Shape;33;p6"/>
          <p:cNvSpPr txBox="1"/>
          <p:nvPr>
            <p:ph type="title"/>
          </p:nvPr>
        </p:nvSpPr>
        <p:spPr>
          <a:xfrm>
            <a:off x="902334" y="258571"/>
            <a:ext cx="7339330" cy="112014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6"/>
          <p:cNvSpPr txBox="1"/>
          <p:nvPr>
            <p:ph idx="1" type="body"/>
          </p:nvPr>
        </p:nvSpPr>
        <p:spPr>
          <a:xfrm>
            <a:off x="457200" y="1577340"/>
            <a:ext cx="397764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6"/>
          <p:cNvSpPr txBox="1"/>
          <p:nvPr>
            <p:ph idx="2" type="body"/>
          </p:nvPr>
        </p:nvSpPr>
        <p:spPr>
          <a:xfrm>
            <a:off x="4709160" y="1577340"/>
            <a:ext cx="397764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 name="Google Shape;36;p6"/>
          <p:cNvSpPr txBox="1"/>
          <p:nvPr>
            <p:ph idx="11" type="ftr"/>
          </p:nvPr>
        </p:nvSpPr>
        <p:spPr>
          <a:xfrm>
            <a:off x="3108960" y="6377940"/>
            <a:ext cx="292608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2" type="sldNum"/>
          </p:nvPr>
        </p:nvSpPr>
        <p:spPr>
          <a:xfrm>
            <a:off x="6583680" y="6377940"/>
            <a:ext cx="210312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02334" y="258571"/>
            <a:ext cx="7339330" cy="112014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546475" y="3173412"/>
            <a:ext cx="4643755" cy="182880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1"/>
          <p:cNvSpPr txBox="1"/>
          <p:nvPr>
            <p:ph idx="11" type="ftr"/>
          </p:nvPr>
        </p:nvSpPr>
        <p:spPr>
          <a:xfrm>
            <a:off x="3108960" y="6377940"/>
            <a:ext cx="292608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1"/>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2" type="sldNum"/>
          </p:nvPr>
        </p:nvSpPr>
        <p:spPr>
          <a:xfrm>
            <a:off x="6583680" y="6377940"/>
            <a:ext cx="2103120" cy="342900"/>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 name="Shape 42"/>
        <p:cNvGrpSpPr/>
        <p:nvPr/>
      </p:nvGrpSpPr>
      <p:grpSpPr>
        <a:xfrm>
          <a:off x="0" y="0"/>
          <a:ext cx="0" cy="0"/>
          <a:chOff x="0" y="0"/>
          <a:chExt cx="0" cy="0"/>
        </a:xfrm>
      </p:grpSpPr>
      <p:sp>
        <p:nvSpPr>
          <p:cNvPr id="43" name="Google Shape;43;p7"/>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descr="A black background with red text&#10;&#10;Description automatically generated" id="44" name="Google Shape;44;p7"/>
          <p:cNvPicPr preferRelativeResize="0"/>
          <p:nvPr/>
        </p:nvPicPr>
        <p:blipFill rotWithShape="1">
          <a:blip r:embed="rId3">
            <a:alphaModFix/>
          </a:blip>
          <a:srcRect b="0" l="0" r="0" t="0"/>
          <a:stretch/>
        </p:blipFill>
        <p:spPr>
          <a:xfrm>
            <a:off x="966977" y="1613080"/>
            <a:ext cx="7210048" cy="1225707"/>
          </a:xfrm>
          <a:prstGeom prst="rect">
            <a:avLst/>
          </a:prstGeom>
          <a:noFill/>
          <a:ln>
            <a:noFill/>
          </a:ln>
        </p:spPr>
      </p:pic>
      <p:sp>
        <p:nvSpPr>
          <p:cNvPr id="45" name="Google Shape;45;p7"/>
          <p:cNvSpPr/>
          <p:nvPr/>
        </p:nvSpPr>
        <p:spPr>
          <a:xfrm flipH="1">
            <a:off x="6432540" y="3335867"/>
            <a:ext cx="2468880" cy="3200400"/>
          </a:xfrm>
          <a:prstGeom prst="rtTriangle">
            <a:avLst/>
          </a:prstGeom>
          <a:solidFill>
            <a:schemeClr val="accent4"/>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6" name="Google Shape;46;p7"/>
          <p:cNvSpPr/>
          <p:nvPr/>
        </p:nvSpPr>
        <p:spPr>
          <a:xfrm>
            <a:off x="481330" y="623275"/>
            <a:ext cx="8178790" cy="5607882"/>
          </a:xfrm>
          <a:prstGeom prst="rect">
            <a:avLst/>
          </a:prstGeom>
          <a:noFill/>
          <a:ln cap="flat" cmpd="sng" w="19050">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7" name="Google Shape;47;p7"/>
          <p:cNvSpPr txBox="1"/>
          <p:nvPr>
            <p:ph type="ctrTitle"/>
          </p:nvPr>
        </p:nvSpPr>
        <p:spPr>
          <a:xfrm>
            <a:off x="784798" y="4678718"/>
            <a:ext cx="7292402" cy="171330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None/>
            </a:pP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br>
              <a:rPr lang="en-US" sz="3900">
                <a:solidFill>
                  <a:schemeClr val="dk1"/>
                </a:solidFill>
                <a:latin typeface="Calibri"/>
                <a:ea typeface="Calibri"/>
                <a:cs typeface="Calibri"/>
                <a:sym typeface="Calibri"/>
              </a:rPr>
            </a:br>
            <a:r>
              <a:rPr lang="en-US" sz="3100">
                <a:solidFill>
                  <a:schemeClr val="dk1"/>
                </a:solidFill>
                <a:latin typeface="Calibri"/>
                <a:ea typeface="Calibri"/>
                <a:cs typeface="Calibri"/>
                <a:sym typeface="Calibri"/>
              </a:rPr>
              <a:t>IBS Design Thinking Team Teaching</a:t>
            </a:r>
            <a:br>
              <a:rPr lang="en-US" sz="39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meta@ibs.ac.id</a:t>
            </a:r>
            <a:br>
              <a:rPr lang="en-US" sz="3900">
                <a:solidFill>
                  <a:schemeClr val="dk1"/>
                </a:solidFill>
                <a:latin typeface="Calibri"/>
                <a:ea typeface="Calibri"/>
                <a:cs typeface="Calibri"/>
                <a:sym typeface="Calibri"/>
              </a:rPr>
            </a:br>
            <a:endParaRPr sz="3900">
              <a:solidFill>
                <a:schemeClr val="dk1"/>
              </a:solidFill>
              <a:latin typeface="Calibri"/>
              <a:ea typeface="Calibri"/>
              <a:cs typeface="Calibri"/>
              <a:sym typeface="Calibri"/>
            </a:endParaRPr>
          </a:p>
        </p:txBody>
      </p:sp>
      <p:sp>
        <p:nvSpPr>
          <p:cNvPr id="48" name="Google Shape;48;p7"/>
          <p:cNvSpPr txBox="1"/>
          <p:nvPr>
            <p:ph idx="1" type="subTitle"/>
          </p:nvPr>
        </p:nvSpPr>
        <p:spPr>
          <a:xfrm>
            <a:off x="773912" y="3050633"/>
            <a:ext cx="5490973" cy="753165"/>
          </a:xfrm>
          <a:prstGeom prst="rect">
            <a:avLst/>
          </a:prstGeom>
          <a:noFill/>
          <a:ln>
            <a:noFill/>
          </a:ln>
        </p:spPr>
        <p:txBody>
          <a:bodyPr anchorCtr="0" anchor="t" bIns="45700" lIns="91425" spcFirstLastPara="1" rIns="91425" wrap="square" tIns="45700">
            <a:normAutofit/>
          </a:bodyPr>
          <a:lstStyle/>
          <a:p>
            <a:pPr indent="0" lvl="0" marL="0" marR="5080" rtl="0" algn="l">
              <a:lnSpc>
                <a:spcPct val="90000"/>
              </a:lnSpc>
              <a:spcBef>
                <a:spcPts val="0"/>
              </a:spcBef>
              <a:spcAft>
                <a:spcPts val="0"/>
              </a:spcAft>
              <a:buNone/>
            </a:pPr>
            <a:r>
              <a:rPr b="1" lang="en-US" sz="2400">
                <a:solidFill>
                  <a:schemeClr val="dk1"/>
                </a:solidFill>
                <a:latin typeface="Calibri"/>
                <a:ea typeface="Calibri"/>
                <a:cs typeface="Calibri"/>
                <a:sym typeface="Calibri"/>
              </a:rPr>
              <a:t>Design Thinking Implementation &amp; Building Value Proposition</a:t>
            </a:r>
            <a:endParaRPr sz="24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7" name="Shape 107"/>
        <p:cNvGrpSpPr/>
        <p:nvPr/>
      </p:nvGrpSpPr>
      <p:grpSpPr>
        <a:xfrm>
          <a:off x="0" y="0"/>
          <a:ext cx="0" cy="0"/>
          <a:chOff x="0" y="0"/>
          <a:chExt cx="0" cy="0"/>
        </a:xfrm>
      </p:grpSpPr>
      <p:sp>
        <p:nvSpPr>
          <p:cNvPr id="108" name="Google Shape;108;p16"/>
          <p:cNvSpPr txBox="1"/>
          <p:nvPr>
            <p:ph type="title"/>
          </p:nvPr>
        </p:nvSpPr>
        <p:spPr>
          <a:xfrm>
            <a:off x="535924" y="662939"/>
            <a:ext cx="4870450" cy="82740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200"/>
              <a:t>Design Thinking Process</a:t>
            </a:r>
            <a:endParaRPr sz="3200"/>
          </a:p>
          <a:p>
            <a:pPr indent="0" lvl="0" marL="12700" rtl="0" algn="l">
              <a:lnSpc>
                <a:spcPct val="100000"/>
              </a:lnSpc>
              <a:spcBef>
                <a:spcPts val="70"/>
              </a:spcBef>
              <a:spcAft>
                <a:spcPts val="0"/>
              </a:spcAft>
              <a:buNone/>
            </a:pPr>
            <a:r>
              <a:rPr b="0" lang="en-US" sz="2000">
                <a:latin typeface="Calibri"/>
                <a:ea typeface="Calibri"/>
                <a:cs typeface="Calibri"/>
                <a:sym typeface="Calibri"/>
              </a:rPr>
              <a:t>(Hasso-Plattner Institute of Design at Stanford)</a:t>
            </a:r>
            <a:endParaRPr sz="2000">
              <a:latin typeface="Calibri"/>
              <a:ea typeface="Calibri"/>
              <a:cs typeface="Calibri"/>
              <a:sym typeface="Calibri"/>
            </a:endParaRPr>
          </a:p>
        </p:txBody>
      </p:sp>
      <p:grpSp>
        <p:nvGrpSpPr>
          <p:cNvPr id="109" name="Google Shape;109;p16"/>
          <p:cNvGrpSpPr/>
          <p:nvPr/>
        </p:nvGrpSpPr>
        <p:grpSpPr>
          <a:xfrm>
            <a:off x="457200" y="2743200"/>
            <a:ext cx="1371600" cy="1371600"/>
            <a:chOff x="457200" y="2743200"/>
            <a:chExt cx="1371600" cy="1371600"/>
          </a:xfrm>
        </p:grpSpPr>
        <p:sp>
          <p:nvSpPr>
            <p:cNvPr id="110" name="Google Shape;110;p16"/>
            <p:cNvSpPr/>
            <p:nvPr/>
          </p:nvSpPr>
          <p:spPr>
            <a:xfrm>
              <a:off x="457200" y="2743200"/>
              <a:ext cx="1371600" cy="1371600"/>
            </a:xfrm>
            <a:custGeom>
              <a:rect b="b" l="l" r="r" t="t"/>
              <a:pathLst>
                <a:path extrusionOk="0" h="1371600" w="1371600">
                  <a:moveTo>
                    <a:pt x="1142994" y="0"/>
                  </a:moveTo>
                  <a:lnTo>
                    <a:pt x="228604" y="0"/>
                  </a:lnTo>
                  <a:lnTo>
                    <a:pt x="182532" y="4644"/>
                  </a:lnTo>
                  <a:lnTo>
                    <a:pt x="139621" y="17964"/>
                  </a:lnTo>
                  <a:lnTo>
                    <a:pt x="100789" y="39041"/>
                  </a:lnTo>
                  <a:lnTo>
                    <a:pt x="66956" y="66956"/>
                  </a:lnTo>
                  <a:lnTo>
                    <a:pt x="39042" y="100789"/>
                  </a:lnTo>
                  <a:lnTo>
                    <a:pt x="17964" y="139620"/>
                  </a:lnTo>
                  <a:lnTo>
                    <a:pt x="4644" y="182532"/>
                  </a:lnTo>
                  <a:lnTo>
                    <a:pt x="0" y="228603"/>
                  </a:lnTo>
                  <a:lnTo>
                    <a:pt x="0" y="1142994"/>
                  </a:lnTo>
                  <a:lnTo>
                    <a:pt x="4644" y="1189067"/>
                  </a:lnTo>
                  <a:lnTo>
                    <a:pt x="17964" y="1231978"/>
                  </a:lnTo>
                  <a:lnTo>
                    <a:pt x="39042" y="1270810"/>
                  </a:lnTo>
                  <a:lnTo>
                    <a:pt x="66956" y="1304643"/>
                  </a:lnTo>
                  <a:lnTo>
                    <a:pt x="100789" y="1332558"/>
                  </a:lnTo>
                  <a:lnTo>
                    <a:pt x="139621" y="1353635"/>
                  </a:lnTo>
                  <a:lnTo>
                    <a:pt x="182532" y="1366955"/>
                  </a:lnTo>
                  <a:lnTo>
                    <a:pt x="228604" y="1371600"/>
                  </a:lnTo>
                  <a:lnTo>
                    <a:pt x="1142994" y="1371600"/>
                  </a:lnTo>
                  <a:lnTo>
                    <a:pt x="1189067" y="1366955"/>
                  </a:lnTo>
                  <a:lnTo>
                    <a:pt x="1231978" y="1353635"/>
                  </a:lnTo>
                  <a:lnTo>
                    <a:pt x="1270810" y="1332558"/>
                  </a:lnTo>
                  <a:lnTo>
                    <a:pt x="1304643" y="1304643"/>
                  </a:lnTo>
                  <a:lnTo>
                    <a:pt x="1332558" y="1270810"/>
                  </a:lnTo>
                  <a:lnTo>
                    <a:pt x="1353635" y="1231978"/>
                  </a:lnTo>
                  <a:lnTo>
                    <a:pt x="1366955" y="1189067"/>
                  </a:lnTo>
                  <a:lnTo>
                    <a:pt x="1371600" y="1142994"/>
                  </a:lnTo>
                  <a:lnTo>
                    <a:pt x="1371600" y="228603"/>
                  </a:lnTo>
                  <a:lnTo>
                    <a:pt x="1366955" y="182532"/>
                  </a:lnTo>
                  <a:lnTo>
                    <a:pt x="1353635" y="139620"/>
                  </a:lnTo>
                  <a:lnTo>
                    <a:pt x="1332558" y="100789"/>
                  </a:lnTo>
                  <a:lnTo>
                    <a:pt x="1304643" y="66956"/>
                  </a:lnTo>
                  <a:lnTo>
                    <a:pt x="1270810" y="39041"/>
                  </a:lnTo>
                  <a:lnTo>
                    <a:pt x="1231978" y="17964"/>
                  </a:lnTo>
                  <a:lnTo>
                    <a:pt x="1189067" y="4644"/>
                  </a:lnTo>
                  <a:lnTo>
                    <a:pt x="1142994" y="0"/>
                  </a:lnTo>
                  <a:close/>
                </a:path>
              </a:pathLst>
            </a:custGeom>
            <a:solidFill>
              <a:srgbClr val="A6A6A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11" name="Google Shape;111;p16"/>
            <p:cNvSpPr/>
            <p:nvPr/>
          </p:nvSpPr>
          <p:spPr>
            <a:xfrm>
              <a:off x="457200" y="2743200"/>
              <a:ext cx="1371600" cy="1371600"/>
            </a:xfrm>
            <a:custGeom>
              <a:rect b="b" l="l" r="r" t="t"/>
              <a:pathLst>
                <a:path extrusionOk="0" h="1371600" w="1371600">
                  <a:moveTo>
                    <a:pt x="0" y="228604"/>
                  </a:moveTo>
                  <a:lnTo>
                    <a:pt x="4644" y="182532"/>
                  </a:lnTo>
                  <a:lnTo>
                    <a:pt x="17964" y="139621"/>
                  </a:lnTo>
                  <a:lnTo>
                    <a:pt x="39042" y="100789"/>
                  </a:lnTo>
                  <a:lnTo>
                    <a:pt x="66956" y="66956"/>
                  </a:lnTo>
                  <a:lnTo>
                    <a:pt x="100789" y="39042"/>
                  </a:lnTo>
                  <a:lnTo>
                    <a:pt x="139621" y="17964"/>
                  </a:lnTo>
                  <a:lnTo>
                    <a:pt x="182532" y="4644"/>
                  </a:lnTo>
                  <a:lnTo>
                    <a:pt x="228604" y="0"/>
                  </a:lnTo>
                  <a:lnTo>
                    <a:pt x="1142996" y="0"/>
                  </a:lnTo>
                  <a:lnTo>
                    <a:pt x="1189067" y="4644"/>
                  </a:lnTo>
                  <a:lnTo>
                    <a:pt x="1231978" y="17964"/>
                  </a:lnTo>
                  <a:lnTo>
                    <a:pt x="1270810" y="39042"/>
                  </a:lnTo>
                  <a:lnTo>
                    <a:pt x="1304643" y="66956"/>
                  </a:lnTo>
                  <a:lnTo>
                    <a:pt x="1332557" y="100789"/>
                  </a:lnTo>
                  <a:lnTo>
                    <a:pt x="1353635" y="139621"/>
                  </a:lnTo>
                  <a:lnTo>
                    <a:pt x="1366955" y="182532"/>
                  </a:lnTo>
                  <a:lnTo>
                    <a:pt x="1371600" y="228604"/>
                  </a:lnTo>
                  <a:lnTo>
                    <a:pt x="1371600" y="1142996"/>
                  </a:lnTo>
                  <a:lnTo>
                    <a:pt x="1366955" y="1189067"/>
                  </a:lnTo>
                  <a:lnTo>
                    <a:pt x="1353635" y="1231978"/>
                  </a:lnTo>
                  <a:lnTo>
                    <a:pt x="1332557" y="1270810"/>
                  </a:lnTo>
                  <a:lnTo>
                    <a:pt x="1304643" y="1304643"/>
                  </a:lnTo>
                  <a:lnTo>
                    <a:pt x="1270810" y="1332557"/>
                  </a:lnTo>
                  <a:lnTo>
                    <a:pt x="1231978" y="1353635"/>
                  </a:lnTo>
                  <a:lnTo>
                    <a:pt x="1189067" y="1366955"/>
                  </a:lnTo>
                  <a:lnTo>
                    <a:pt x="1142996" y="1371600"/>
                  </a:lnTo>
                  <a:lnTo>
                    <a:pt x="228604" y="1371600"/>
                  </a:lnTo>
                  <a:lnTo>
                    <a:pt x="182532" y="1366955"/>
                  </a:lnTo>
                  <a:lnTo>
                    <a:pt x="139621" y="1353635"/>
                  </a:lnTo>
                  <a:lnTo>
                    <a:pt x="100789" y="1332557"/>
                  </a:lnTo>
                  <a:lnTo>
                    <a:pt x="66956" y="1304643"/>
                  </a:lnTo>
                  <a:lnTo>
                    <a:pt x="39042" y="1270810"/>
                  </a:lnTo>
                  <a:lnTo>
                    <a:pt x="17964" y="1231978"/>
                  </a:lnTo>
                  <a:lnTo>
                    <a:pt x="4644" y="1189067"/>
                  </a:lnTo>
                  <a:lnTo>
                    <a:pt x="0" y="1142996"/>
                  </a:lnTo>
                  <a:lnTo>
                    <a:pt x="0" y="228604"/>
                  </a:lnTo>
                  <a:close/>
                </a:path>
              </a:pathLst>
            </a:custGeom>
            <a:noFill/>
            <a:ln cap="flat" cmpd="sng" w="9525">
              <a:solidFill>
                <a:srgbClr val="7F7F7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12" name="Google Shape;112;p16"/>
          <p:cNvSpPr txBox="1"/>
          <p:nvPr/>
        </p:nvSpPr>
        <p:spPr>
          <a:xfrm>
            <a:off x="631825" y="3266947"/>
            <a:ext cx="102235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800">
                <a:solidFill>
                  <a:srgbClr val="FFFFFF"/>
                </a:solidFill>
                <a:latin typeface="Calibri"/>
                <a:ea typeface="Calibri"/>
                <a:cs typeface="Calibri"/>
                <a:sym typeface="Calibri"/>
              </a:rPr>
              <a:t>emphatise</a:t>
            </a:r>
            <a:endParaRPr sz="1800">
              <a:latin typeface="Calibri"/>
              <a:ea typeface="Calibri"/>
              <a:cs typeface="Calibri"/>
              <a:sym typeface="Calibri"/>
            </a:endParaRPr>
          </a:p>
        </p:txBody>
      </p:sp>
      <p:grpSp>
        <p:nvGrpSpPr>
          <p:cNvPr id="113" name="Google Shape;113;p16"/>
          <p:cNvGrpSpPr/>
          <p:nvPr/>
        </p:nvGrpSpPr>
        <p:grpSpPr>
          <a:xfrm>
            <a:off x="2184400" y="2743200"/>
            <a:ext cx="1371600" cy="1371600"/>
            <a:chOff x="2184400" y="2743200"/>
            <a:chExt cx="1371600" cy="1371600"/>
          </a:xfrm>
        </p:grpSpPr>
        <p:sp>
          <p:nvSpPr>
            <p:cNvPr id="114" name="Google Shape;114;p16"/>
            <p:cNvSpPr/>
            <p:nvPr/>
          </p:nvSpPr>
          <p:spPr>
            <a:xfrm>
              <a:off x="2184400" y="2743200"/>
              <a:ext cx="1371600" cy="1371600"/>
            </a:xfrm>
            <a:custGeom>
              <a:rect b="b" l="l" r="r" t="t"/>
              <a:pathLst>
                <a:path extrusionOk="0" h="1371600" w="1371600">
                  <a:moveTo>
                    <a:pt x="1142994" y="0"/>
                  </a:moveTo>
                  <a:lnTo>
                    <a:pt x="228605" y="0"/>
                  </a:lnTo>
                  <a:lnTo>
                    <a:pt x="182532" y="4644"/>
                  </a:lnTo>
                  <a:lnTo>
                    <a:pt x="139621" y="17964"/>
                  </a:lnTo>
                  <a:lnTo>
                    <a:pt x="100789" y="39041"/>
                  </a:lnTo>
                  <a:lnTo>
                    <a:pt x="66956" y="66956"/>
                  </a:lnTo>
                  <a:lnTo>
                    <a:pt x="39041" y="100789"/>
                  </a:lnTo>
                  <a:lnTo>
                    <a:pt x="17964" y="139620"/>
                  </a:lnTo>
                  <a:lnTo>
                    <a:pt x="4644" y="182532"/>
                  </a:lnTo>
                  <a:lnTo>
                    <a:pt x="0" y="228603"/>
                  </a:lnTo>
                  <a:lnTo>
                    <a:pt x="0" y="1142994"/>
                  </a:lnTo>
                  <a:lnTo>
                    <a:pt x="4644" y="1189067"/>
                  </a:lnTo>
                  <a:lnTo>
                    <a:pt x="17964" y="1231978"/>
                  </a:lnTo>
                  <a:lnTo>
                    <a:pt x="39041" y="1270810"/>
                  </a:lnTo>
                  <a:lnTo>
                    <a:pt x="66956" y="1304643"/>
                  </a:lnTo>
                  <a:lnTo>
                    <a:pt x="100789" y="1332558"/>
                  </a:lnTo>
                  <a:lnTo>
                    <a:pt x="139621" y="1353635"/>
                  </a:lnTo>
                  <a:lnTo>
                    <a:pt x="182532" y="1366955"/>
                  </a:lnTo>
                  <a:lnTo>
                    <a:pt x="228605" y="1371600"/>
                  </a:lnTo>
                  <a:lnTo>
                    <a:pt x="1142994" y="1371600"/>
                  </a:lnTo>
                  <a:lnTo>
                    <a:pt x="1189067" y="1366955"/>
                  </a:lnTo>
                  <a:lnTo>
                    <a:pt x="1231978" y="1353635"/>
                  </a:lnTo>
                  <a:lnTo>
                    <a:pt x="1270810" y="1332558"/>
                  </a:lnTo>
                  <a:lnTo>
                    <a:pt x="1304643" y="1304643"/>
                  </a:lnTo>
                  <a:lnTo>
                    <a:pt x="1332558" y="1270810"/>
                  </a:lnTo>
                  <a:lnTo>
                    <a:pt x="1353635" y="1231978"/>
                  </a:lnTo>
                  <a:lnTo>
                    <a:pt x="1366955" y="1189067"/>
                  </a:lnTo>
                  <a:lnTo>
                    <a:pt x="1371600" y="1142994"/>
                  </a:lnTo>
                  <a:lnTo>
                    <a:pt x="1371600" y="228603"/>
                  </a:lnTo>
                  <a:lnTo>
                    <a:pt x="1366955" y="182532"/>
                  </a:lnTo>
                  <a:lnTo>
                    <a:pt x="1353635" y="139620"/>
                  </a:lnTo>
                  <a:lnTo>
                    <a:pt x="1332558" y="100789"/>
                  </a:lnTo>
                  <a:lnTo>
                    <a:pt x="1304643" y="66956"/>
                  </a:lnTo>
                  <a:lnTo>
                    <a:pt x="1270810" y="39041"/>
                  </a:lnTo>
                  <a:lnTo>
                    <a:pt x="1231978" y="17964"/>
                  </a:lnTo>
                  <a:lnTo>
                    <a:pt x="1189067" y="4644"/>
                  </a:lnTo>
                  <a:lnTo>
                    <a:pt x="1142994" y="0"/>
                  </a:lnTo>
                  <a:close/>
                </a:path>
              </a:pathLst>
            </a:custGeom>
            <a:solidFill>
              <a:srgbClr val="A6A6A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15" name="Google Shape;115;p16"/>
            <p:cNvSpPr/>
            <p:nvPr/>
          </p:nvSpPr>
          <p:spPr>
            <a:xfrm>
              <a:off x="2184400" y="2743200"/>
              <a:ext cx="1371600" cy="1371600"/>
            </a:xfrm>
            <a:custGeom>
              <a:rect b="b" l="l" r="r" t="t"/>
              <a:pathLst>
                <a:path extrusionOk="0" h="1371600" w="1371600">
                  <a:moveTo>
                    <a:pt x="0" y="228604"/>
                  </a:moveTo>
                  <a:lnTo>
                    <a:pt x="4644" y="182532"/>
                  </a:lnTo>
                  <a:lnTo>
                    <a:pt x="17964" y="139621"/>
                  </a:lnTo>
                  <a:lnTo>
                    <a:pt x="39042" y="100789"/>
                  </a:lnTo>
                  <a:lnTo>
                    <a:pt x="66956" y="66956"/>
                  </a:lnTo>
                  <a:lnTo>
                    <a:pt x="100789" y="39042"/>
                  </a:lnTo>
                  <a:lnTo>
                    <a:pt x="139621" y="17964"/>
                  </a:lnTo>
                  <a:lnTo>
                    <a:pt x="182532" y="4644"/>
                  </a:lnTo>
                  <a:lnTo>
                    <a:pt x="228604" y="0"/>
                  </a:lnTo>
                  <a:lnTo>
                    <a:pt x="1142996" y="0"/>
                  </a:lnTo>
                  <a:lnTo>
                    <a:pt x="1189067" y="4644"/>
                  </a:lnTo>
                  <a:lnTo>
                    <a:pt x="1231978" y="17964"/>
                  </a:lnTo>
                  <a:lnTo>
                    <a:pt x="1270810" y="39042"/>
                  </a:lnTo>
                  <a:lnTo>
                    <a:pt x="1304643" y="66956"/>
                  </a:lnTo>
                  <a:lnTo>
                    <a:pt x="1332557" y="100789"/>
                  </a:lnTo>
                  <a:lnTo>
                    <a:pt x="1353635" y="139621"/>
                  </a:lnTo>
                  <a:lnTo>
                    <a:pt x="1366955" y="182532"/>
                  </a:lnTo>
                  <a:lnTo>
                    <a:pt x="1371600" y="228604"/>
                  </a:lnTo>
                  <a:lnTo>
                    <a:pt x="1371600" y="1142996"/>
                  </a:lnTo>
                  <a:lnTo>
                    <a:pt x="1366955" y="1189067"/>
                  </a:lnTo>
                  <a:lnTo>
                    <a:pt x="1353635" y="1231978"/>
                  </a:lnTo>
                  <a:lnTo>
                    <a:pt x="1332557" y="1270810"/>
                  </a:lnTo>
                  <a:lnTo>
                    <a:pt x="1304643" y="1304643"/>
                  </a:lnTo>
                  <a:lnTo>
                    <a:pt x="1270810" y="1332557"/>
                  </a:lnTo>
                  <a:lnTo>
                    <a:pt x="1231978" y="1353635"/>
                  </a:lnTo>
                  <a:lnTo>
                    <a:pt x="1189067" y="1366955"/>
                  </a:lnTo>
                  <a:lnTo>
                    <a:pt x="1142996" y="1371600"/>
                  </a:lnTo>
                  <a:lnTo>
                    <a:pt x="228604" y="1371600"/>
                  </a:lnTo>
                  <a:lnTo>
                    <a:pt x="182532" y="1366955"/>
                  </a:lnTo>
                  <a:lnTo>
                    <a:pt x="139621" y="1353635"/>
                  </a:lnTo>
                  <a:lnTo>
                    <a:pt x="100789" y="1332557"/>
                  </a:lnTo>
                  <a:lnTo>
                    <a:pt x="66956" y="1304643"/>
                  </a:lnTo>
                  <a:lnTo>
                    <a:pt x="39042" y="1270810"/>
                  </a:lnTo>
                  <a:lnTo>
                    <a:pt x="17964" y="1231978"/>
                  </a:lnTo>
                  <a:lnTo>
                    <a:pt x="4644" y="1189067"/>
                  </a:lnTo>
                  <a:lnTo>
                    <a:pt x="0" y="1142996"/>
                  </a:lnTo>
                  <a:lnTo>
                    <a:pt x="0" y="228604"/>
                  </a:lnTo>
                  <a:close/>
                </a:path>
              </a:pathLst>
            </a:custGeom>
            <a:noFill/>
            <a:ln cap="flat" cmpd="sng" w="9525">
              <a:solidFill>
                <a:srgbClr val="7F7F7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16" name="Google Shape;116;p16"/>
          <p:cNvSpPr txBox="1"/>
          <p:nvPr/>
        </p:nvSpPr>
        <p:spPr>
          <a:xfrm>
            <a:off x="2556668" y="3266947"/>
            <a:ext cx="62738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800">
                <a:solidFill>
                  <a:srgbClr val="FFFFFF"/>
                </a:solidFill>
                <a:latin typeface="Calibri"/>
                <a:ea typeface="Calibri"/>
                <a:cs typeface="Calibri"/>
                <a:sym typeface="Calibri"/>
              </a:rPr>
              <a:t>define</a:t>
            </a:r>
            <a:endParaRPr sz="1800">
              <a:latin typeface="Calibri"/>
              <a:ea typeface="Calibri"/>
              <a:cs typeface="Calibri"/>
              <a:sym typeface="Calibri"/>
            </a:endParaRPr>
          </a:p>
        </p:txBody>
      </p:sp>
      <p:grpSp>
        <p:nvGrpSpPr>
          <p:cNvPr id="117" name="Google Shape;117;p16"/>
          <p:cNvGrpSpPr/>
          <p:nvPr/>
        </p:nvGrpSpPr>
        <p:grpSpPr>
          <a:xfrm>
            <a:off x="3886200" y="2743200"/>
            <a:ext cx="1371600" cy="1371600"/>
            <a:chOff x="3886200" y="2743200"/>
            <a:chExt cx="1371600" cy="1371600"/>
          </a:xfrm>
        </p:grpSpPr>
        <p:sp>
          <p:nvSpPr>
            <p:cNvPr id="118" name="Google Shape;118;p16"/>
            <p:cNvSpPr/>
            <p:nvPr/>
          </p:nvSpPr>
          <p:spPr>
            <a:xfrm>
              <a:off x="3886200" y="2743200"/>
              <a:ext cx="1371600" cy="1371600"/>
            </a:xfrm>
            <a:custGeom>
              <a:rect b="b" l="l" r="r" t="t"/>
              <a:pathLst>
                <a:path extrusionOk="0" h="1371600" w="1371600">
                  <a:moveTo>
                    <a:pt x="1142994" y="0"/>
                  </a:moveTo>
                  <a:lnTo>
                    <a:pt x="228603" y="0"/>
                  </a:lnTo>
                  <a:lnTo>
                    <a:pt x="182532" y="4644"/>
                  </a:lnTo>
                  <a:lnTo>
                    <a:pt x="139620" y="17964"/>
                  </a:lnTo>
                  <a:lnTo>
                    <a:pt x="100789" y="39041"/>
                  </a:lnTo>
                  <a:lnTo>
                    <a:pt x="66956" y="66956"/>
                  </a:lnTo>
                  <a:lnTo>
                    <a:pt x="39041" y="100789"/>
                  </a:lnTo>
                  <a:lnTo>
                    <a:pt x="17964" y="139620"/>
                  </a:lnTo>
                  <a:lnTo>
                    <a:pt x="4644" y="182532"/>
                  </a:lnTo>
                  <a:lnTo>
                    <a:pt x="0" y="228603"/>
                  </a:lnTo>
                  <a:lnTo>
                    <a:pt x="0" y="1142994"/>
                  </a:lnTo>
                  <a:lnTo>
                    <a:pt x="4644" y="1189067"/>
                  </a:lnTo>
                  <a:lnTo>
                    <a:pt x="17964" y="1231978"/>
                  </a:lnTo>
                  <a:lnTo>
                    <a:pt x="39041" y="1270810"/>
                  </a:lnTo>
                  <a:lnTo>
                    <a:pt x="66956" y="1304643"/>
                  </a:lnTo>
                  <a:lnTo>
                    <a:pt x="100789" y="1332558"/>
                  </a:lnTo>
                  <a:lnTo>
                    <a:pt x="139620" y="1353635"/>
                  </a:lnTo>
                  <a:lnTo>
                    <a:pt x="182532" y="1366955"/>
                  </a:lnTo>
                  <a:lnTo>
                    <a:pt x="228603" y="1371600"/>
                  </a:lnTo>
                  <a:lnTo>
                    <a:pt x="1142994" y="1371600"/>
                  </a:lnTo>
                  <a:lnTo>
                    <a:pt x="1189067" y="1366955"/>
                  </a:lnTo>
                  <a:lnTo>
                    <a:pt x="1231978" y="1353635"/>
                  </a:lnTo>
                  <a:lnTo>
                    <a:pt x="1270810" y="1332558"/>
                  </a:lnTo>
                  <a:lnTo>
                    <a:pt x="1304643" y="1304643"/>
                  </a:lnTo>
                  <a:lnTo>
                    <a:pt x="1332558" y="1270810"/>
                  </a:lnTo>
                  <a:lnTo>
                    <a:pt x="1353635" y="1231978"/>
                  </a:lnTo>
                  <a:lnTo>
                    <a:pt x="1366955" y="1189067"/>
                  </a:lnTo>
                  <a:lnTo>
                    <a:pt x="1371600" y="1142994"/>
                  </a:lnTo>
                  <a:lnTo>
                    <a:pt x="1371600" y="228603"/>
                  </a:lnTo>
                  <a:lnTo>
                    <a:pt x="1366955" y="182532"/>
                  </a:lnTo>
                  <a:lnTo>
                    <a:pt x="1353635" y="139620"/>
                  </a:lnTo>
                  <a:lnTo>
                    <a:pt x="1332558" y="100789"/>
                  </a:lnTo>
                  <a:lnTo>
                    <a:pt x="1304643" y="66956"/>
                  </a:lnTo>
                  <a:lnTo>
                    <a:pt x="1270810" y="39041"/>
                  </a:lnTo>
                  <a:lnTo>
                    <a:pt x="1231978" y="17964"/>
                  </a:lnTo>
                  <a:lnTo>
                    <a:pt x="1189067" y="4644"/>
                  </a:lnTo>
                  <a:lnTo>
                    <a:pt x="1142994" y="0"/>
                  </a:lnTo>
                  <a:close/>
                </a:path>
              </a:pathLst>
            </a:custGeom>
            <a:solidFill>
              <a:srgbClr val="A6A6A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19" name="Google Shape;119;p16"/>
            <p:cNvSpPr/>
            <p:nvPr/>
          </p:nvSpPr>
          <p:spPr>
            <a:xfrm>
              <a:off x="3886200" y="2743200"/>
              <a:ext cx="1371600" cy="1371600"/>
            </a:xfrm>
            <a:custGeom>
              <a:rect b="b" l="l" r="r" t="t"/>
              <a:pathLst>
                <a:path extrusionOk="0" h="1371600" w="1371600">
                  <a:moveTo>
                    <a:pt x="0" y="228604"/>
                  </a:moveTo>
                  <a:lnTo>
                    <a:pt x="4644" y="182532"/>
                  </a:lnTo>
                  <a:lnTo>
                    <a:pt x="17964" y="139621"/>
                  </a:lnTo>
                  <a:lnTo>
                    <a:pt x="39042" y="100789"/>
                  </a:lnTo>
                  <a:lnTo>
                    <a:pt x="66956" y="66956"/>
                  </a:lnTo>
                  <a:lnTo>
                    <a:pt x="100789" y="39042"/>
                  </a:lnTo>
                  <a:lnTo>
                    <a:pt x="139621" y="17964"/>
                  </a:lnTo>
                  <a:lnTo>
                    <a:pt x="182532" y="4644"/>
                  </a:lnTo>
                  <a:lnTo>
                    <a:pt x="228604" y="0"/>
                  </a:lnTo>
                  <a:lnTo>
                    <a:pt x="1142996" y="0"/>
                  </a:lnTo>
                  <a:lnTo>
                    <a:pt x="1189067" y="4644"/>
                  </a:lnTo>
                  <a:lnTo>
                    <a:pt x="1231978" y="17964"/>
                  </a:lnTo>
                  <a:lnTo>
                    <a:pt x="1270810" y="39042"/>
                  </a:lnTo>
                  <a:lnTo>
                    <a:pt x="1304643" y="66956"/>
                  </a:lnTo>
                  <a:lnTo>
                    <a:pt x="1332557" y="100789"/>
                  </a:lnTo>
                  <a:lnTo>
                    <a:pt x="1353635" y="139621"/>
                  </a:lnTo>
                  <a:lnTo>
                    <a:pt x="1366955" y="182532"/>
                  </a:lnTo>
                  <a:lnTo>
                    <a:pt x="1371600" y="228604"/>
                  </a:lnTo>
                  <a:lnTo>
                    <a:pt x="1371600" y="1142996"/>
                  </a:lnTo>
                  <a:lnTo>
                    <a:pt x="1366955" y="1189067"/>
                  </a:lnTo>
                  <a:lnTo>
                    <a:pt x="1353635" y="1231978"/>
                  </a:lnTo>
                  <a:lnTo>
                    <a:pt x="1332557" y="1270810"/>
                  </a:lnTo>
                  <a:lnTo>
                    <a:pt x="1304643" y="1304643"/>
                  </a:lnTo>
                  <a:lnTo>
                    <a:pt x="1270810" y="1332557"/>
                  </a:lnTo>
                  <a:lnTo>
                    <a:pt x="1231978" y="1353635"/>
                  </a:lnTo>
                  <a:lnTo>
                    <a:pt x="1189067" y="1366955"/>
                  </a:lnTo>
                  <a:lnTo>
                    <a:pt x="1142996" y="1371600"/>
                  </a:lnTo>
                  <a:lnTo>
                    <a:pt x="228604" y="1371600"/>
                  </a:lnTo>
                  <a:lnTo>
                    <a:pt x="182532" y="1366955"/>
                  </a:lnTo>
                  <a:lnTo>
                    <a:pt x="139621" y="1353635"/>
                  </a:lnTo>
                  <a:lnTo>
                    <a:pt x="100789" y="1332557"/>
                  </a:lnTo>
                  <a:lnTo>
                    <a:pt x="66956" y="1304643"/>
                  </a:lnTo>
                  <a:lnTo>
                    <a:pt x="39042" y="1270810"/>
                  </a:lnTo>
                  <a:lnTo>
                    <a:pt x="17964" y="1231978"/>
                  </a:lnTo>
                  <a:lnTo>
                    <a:pt x="4644" y="1189067"/>
                  </a:lnTo>
                  <a:lnTo>
                    <a:pt x="0" y="1142996"/>
                  </a:lnTo>
                  <a:lnTo>
                    <a:pt x="0" y="228604"/>
                  </a:lnTo>
                  <a:close/>
                </a:path>
              </a:pathLst>
            </a:custGeom>
            <a:noFill/>
            <a:ln cap="flat" cmpd="sng" w="9525">
              <a:solidFill>
                <a:srgbClr val="7F7F7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20" name="Google Shape;120;p16"/>
          <p:cNvSpPr txBox="1"/>
          <p:nvPr/>
        </p:nvSpPr>
        <p:spPr>
          <a:xfrm>
            <a:off x="4260056" y="3266947"/>
            <a:ext cx="625475"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800">
                <a:solidFill>
                  <a:srgbClr val="FFFFFF"/>
                </a:solidFill>
                <a:latin typeface="Calibri"/>
                <a:ea typeface="Calibri"/>
                <a:cs typeface="Calibri"/>
                <a:sym typeface="Calibri"/>
              </a:rPr>
              <a:t>ideate</a:t>
            </a:r>
            <a:endParaRPr sz="1800">
              <a:latin typeface="Calibri"/>
              <a:ea typeface="Calibri"/>
              <a:cs typeface="Calibri"/>
              <a:sym typeface="Calibri"/>
            </a:endParaRPr>
          </a:p>
        </p:txBody>
      </p:sp>
      <p:grpSp>
        <p:nvGrpSpPr>
          <p:cNvPr id="121" name="Google Shape;121;p16"/>
          <p:cNvGrpSpPr/>
          <p:nvPr/>
        </p:nvGrpSpPr>
        <p:grpSpPr>
          <a:xfrm>
            <a:off x="5607050" y="2743200"/>
            <a:ext cx="1371600" cy="1371600"/>
            <a:chOff x="5607050" y="2743200"/>
            <a:chExt cx="1371600" cy="1371600"/>
          </a:xfrm>
        </p:grpSpPr>
        <p:sp>
          <p:nvSpPr>
            <p:cNvPr id="122" name="Google Shape;122;p16"/>
            <p:cNvSpPr/>
            <p:nvPr/>
          </p:nvSpPr>
          <p:spPr>
            <a:xfrm>
              <a:off x="5607050" y="2743200"/>
              <a:ext cx="1371600" cy="1371600"/>
            </a:xfrm>
            <a:custGeom>
              <a:rect b="b" l="l" r="r" t="t"/>
              <a:pathLst>
                <a:path extrusionOk="0" h="1371600" w="1371600">
                  <a:moveTo>
                    <a:pt x="1142994" y="0"/>
                  </a:moveTo>
                  <a:lnTo>
                    <a:pt x="228605" y="0"/>
                  </a:lnTo>
                  <a:lnTo>
                    <a:pt x="182532" y="4644"/>
                  </a:lnTo>
                  <a:lnTo>
                    <a:pt x="139621" y="17964"/>
                  </a:lnTo>
                  <a:lnTo>
                    <a:pt x="100789" y="39041"/>
                  </a:lnTo>
                  <a:lnTo>
                    <a:pt x="66956" y="66956"/>
                  </a:lnTo>
                  <a:lnTo>
                    <a:pt x="39041" y="100789"/>
                  </a:lnTo>
                  <a:lnTo>
                    <a:pt x="17964" y="139620"/>
                  </a:lnTo>
                  <a:lnTo>
                    <a:pt x="4644" y="182532"/>
                  </a:lnTo>
                  <a:lnTo>
                    <a:pt x="0" y="228603"/>
                  </a:lnTo>
                  <a:lnTo>
                    <a:pt x="0" y="1142994"/>
                  </a:lnTo>
                  <a:lnTo>
                    <a:pt x="4644" y="1189067"/>
                  </a:lnTo>
                  <a:lnTo>
                    <a:pt x="17964" y="1231978"/>
                  </a:lnTo>
                  <a:lnTo>
                    <a:pt x="39041" y="1270810"/>
                  </a:lnTo>
                  <a:lnTo>
                    <a:pt x="66956" y="1304643"/>
                  </a:lnTo>
                  <a:lnTo>
                    <a:pt x="100789" y="1332558"/>
                  </a:lnTo>
                  <a:lnTo>
                    <a:pt x="139621" y="1353635"/>
                  </a:lnTo>
                  <a:lnTo>
                    <a:pt x="182532" y="1366955"/>
                  </a:lnTo>
                  <a:lnTo>
                    <a:pt x="228605" y="1371600"/>
                  </a:lnTo>
                  <a:lnTo>
                    <a:pt x="1142994" y="1371600"/>
                  </a:lnTo>
                  <a:lnTo>
                    <a:pt x="1189067" y="1366955"/>
                  </a:lnTo>
                  <a:lnTo>
                    <a:pt x="1231978" y="1353635"/>
                  </a:lnTo>
                  <a:lnTo>
                    <a:pt x="1270810" y="1332558"/>
                  </a:lnTo>
                  <a:lnTo>
                    <a:pt x="1304643" y="1304643"/>
                  </a:lnTo>
                  <a:lnTo>
                    <a:pt x="1332558" y="1270810"/>
                  </a:lnTo>
                  <a:lnTo>
                    <a:pt x="1353635" y="1231978"/>
                  </a:lnTo>
                  <a:lnTo>
                    <a:pt x="1366955" y="1189067"/>
                  </a:lnTo>
                  <a:lnTo>
                    <a:pt x="1371600" y="1142994"/>
                  </a:lnTo>
                  <a:lnTo>
                    <a:pt x="1371600" y="228603"/>
                  </a:lnTo>
                  <a:lnTo>
                    <a:pt x="1366955" y="182532"/>
                  </a:lnTo>
                  <a:lnTo>
                    <a:pt x="1353635" y="139620"/>
                  </a:lnTo>
                  <a:lnTo>
                    <a:pt x="1332558" y="100789"/>
                  </a:lnTo>
                  <a:lnTo>
                    <a:pt x="1304643" y="66956"/>
                  </a:lnTo>
                  <a:lnTo>
                    <a:pt x="1270810" y="39041"/>
                  </a:lnTo>
                  <a:lnTo>
                    <a:pt x="1231978" y="17964"/>
                  </a:lnTo>
                  <a:lnTo>
                    <a:pt x="1189067" y="4644"/>
                  </a:lnTo>
                  <a:lnTo>
                    <a:pt x="1142994" y="0"/>
                  </a:lnTo>
                  <a:close/>
                </a:path>
              </a:pathLst>
            </a:custGeom>
            <a:solidFill>
              <a:srgbClr val="A6A6A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23" name="Google Shape;123;p16"/>
            <p:cNvSpPr/>
            <p:nvPr/>
          </p:nvSpPr>
          <p:spPr>
            <a:xfrm>
              <a:off x="5607050" y="2743200"/>
              <a:ext cx="1371600" cy="1371600"/>
            </a:xfrm>
            <a:custGeom>
              <a:rect b="b" l="l" r="r" t="t"/>
              <a:pathLst>
                <a:path extrusionOk="0" h="1371600" w="1371600">
                  <a:moveTo>
                    <a:pt x="0" y="228604"/>
                  </a:moveTo>
                  <a:lnTo>
                    <a:pt x="4644" y="182532"/>
                  </a:lnTo>
                  <a:lnTo>
                    <a:pt x="17964" y="139621"/>
                  </a:lnTo>
                  <a:lnTo>
                    <a:pt x="39042" y="100789"/>
                  </a:lnTo>
                  <a:lnTo>
                    <a:pt x="66956" y="66956"/>
                  </a:lnTo>
                  <a:lnTo>
                    <a:pt x="100789" y="39042"/>
                  </a:lnTo>
                  <a:lnTo>
                    <a:pt x="139621" y="17964"/>
                  </a:lnTo>
                  <a:lnTo>
                    <a:pt x="182532" y="4644"/>
                  </a:lnTo>
                  <a:lnTo>
                    <a:pt x="228604" y="0"/>
                  </a:lnTo>
                  <a:lnTo>
                    <a:pt x="1142996" y="0"/>
                  </a:lnTo>
                  <a:lnTo>
                    <a:pt x="1189067" y="4644"/>
                  </a:lnTo>
                  <a:lnTo>
                    <a:pt x="1231978" y="17964"/>
                  </a:lnTo>
                  <a:lnTo>
                    <a:pt x="1270810" y="39042"/>
                  </a:lnTo>
                  <a:lnTo>
                    <a:pt x="1304643" y="66956"/>
                  </a:lnTo>
                  <a:lnTo>
                    <a:pt x="1332557" y="100789"/>
                  </a:lnTo>
                  <a:lnTo>
                    <a:pt x="1353635" y="139621"/>
                  </a:lnTo>
                  <a:lnTo>
                    <a:pt x="1366955" y="182532"/>
                  </a:lnTo>
                  <a:lnTo>
                    <a:pt x="1371600" y="228604"/>
                  </a:lnTo>
                  <a:lnTo>
                    <a:pt x="1371600" y="1142996"/>
                  </a:lnTo>
                  <a:lnTo>
                    <a:pt x="1366955" y="1189067"/>
                  </a:lnTo>
                  <a:lnTo>
                    <a:pt x="1353635" y="1231978"/>
                  </a:lnTo>
                  <a:lnTo>
                    <a:pt x="1332557" y="1270810"/>
                  </a:lnTo>
                  <a:lnTo>
                    <a:pt x="1304643" y="1304643"/>
                  </a:lnTo>
                  <a:lnTo>
                    <a:pt x="1270810" y="1332557"/>
                  </a:lnTo>
                  <a:lnTo>
                    <a:pt x="1231978" y="1353635"/>
                  </a:lnTo>
                  <a:lnTo>
                    <a:pt x="1189067" y="1366955"/>
                  </a:lnTo>
                  <a:lnTo>
                    <a:pt x="1142996" y="1371600"/>
                  </a:lnTo>
                  <a:lnTo>
                    <a:pt x="228604" y="1371600"/>
                  </a:lnTo>
                  <a:lnTo>
                    <a:pt x="182532" y="1366955"/>
                  </a:lnTo>
                  <a:lnTo>
                    <a:pt x="139621" y="1353635"/>
                  </a:lnTo>
                  <a:lnTo>
                    <a:pt x="100789" y="1332557"/>
                  </a:lnTo>
                  <a:lnTo>
                    <a:pt x="66956" y="1304643"/>
                  </a:lnTo>
                  <a:lnTo>
                    <a:pt x="39042" y="1270810"/>
                  </a:lnTo>
                  <a:lnTo>
                    <a:pt x="17964" y="1231978"/>
                  </a:lnTo>
                  <a:lnTo>
                    <a:pt x="4644" y="1189067"/>
                  </a:lnTo>
                  <a:lnTo>
                    <a:pt x="0" y="1142996"/>
                  </a:lnTo>
                  <a:lnTo>
                    <a:pt x="0" y="228604"/>
                  </a:lnTo>
                  <a:close/>
                </a:path>
              </a:pathLst>
            </a:custGeom>
            <a:noFill/>
            <a:ln cap="flat" cmpd="sng" w="9525">
              <a:solidFill>
                <a:srgbClr val="7F7F7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24" name="Google Shape;124;p16"/>
          <p:cNvSpPr txBox="1"/>
          <p:nvPr/>
        </p:nvSpPr>
        <p:spPr>
          <a:xfrm>
            <a:off x="5804693" y="3266947"/>
            <a:ext cx="975994"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800">
                <a:solidFill>
                  <a:srgbClr val="FFFFFF"/>
                </a:solidFill>
                <a:latin typeface="Calibri"/>
                <a:ea typeface="Calibri"/>
                <a:cs typeface="Calibri"/>
                <a:sym typeface="Calibri"/>
              </a:rPr>
              <a:t>prototype</a:t>
            </a:r>
            <a:endParaRPr sz="1800">
              <a:latin typeface="Calibri"/>
              <a:ea typeface="Calibri"/>
              <a:cs typeface="Calibri"/>
              <a:sym typeface="Calibri"/>
            </a:endParaRPr>
          </a:p>
        </p:txBody>
      </p:sp>
      <p:grpSp>
        <p:nvGrpSpPr>
          <p:cNvPr id="125" name="Google Shape;125;p16"/>
          <p:cNvGrpSpPr/>
          <p:nvPr/>
        </p:nvGrpSpPr>
        <p:grpSpPr>
          <a:xfrm>
            <a:off x="7315200" y="2743200"/>
            <a:ext cx="1371600" cy="1371600"/>
            <a:chOff x="7315200" y="2743200"/>
            <a:chExt cx="1371600" cy="1371600"/>
          </a:xfrm>
        </p:grpSpPr>
        <p:sp>
          <p:nvSpPr>
            <p:cNvPr id="126" name="Google Shape;126;p16"/>
            <p:cNvSpPr/>
            <p:nvPr/>
          </p:nvSpPr>
          <p:spPr>
            <a:xfrm>
              <a:off x="7315200" y="2743200"/>
              <a:ext cx="1371600" cy="1371600"/>
            </a:xfrm>
            <a:custGeom>
              <a:rect b="b" l="l" r="r" t="t"/>
              <a:pathLst>
                <a:path extrusionOk="0" h="1371600" w="1371600">
                  <a:moveTo>
                    <a:pt x="1142994" y="0"/>
                  </a:moveTo>
                  <a:lnTo>
                    <a:pt x="228603" y="0"/>
                  </a:lnTo>
                  <a:lnTo>
                    <a:pt x="182532" y="4644"/>
                  </a:lnTo>
                  <a:lnTo>
                    <a:pt x="139620" y="17964"/>
                  </a:lnTo>
                  <a:lnTo>
                    <a:pt x="100789" y="39041"/>
                  </a:lnTo>
                  <a:lnTo>
                    <a:pt x="66956" y="66956"/>
                  </a:lnTo>
                  <a:lnTo>
                    <a:pt x="39041" y="100789"/>
                  </a:lnTo>
                  <a:lnTo>
                    <a:pt x="17964" y="139620"/>
                  </a:lnTo>
                  <a:lnTo>
                    <a:pt x="4644" y="182532"/>
                  </a:lnTo>
                  <a:lnTo>
                    <a:pt x="0" y="228603"/>
                  </a:lnTo>
                  <a:lnTo>
                    <a:pt x="0" y="1142994"/>
                  </a:lnTo>
                  <a:lnTo>
                    <a:pt x="4644" y="1189067"/>
                  </a:lnTo>
                  <a:lnTo>
                    <a:pt x="17964" y="1231978"/>
                  </a:lnTo>
                  <a:lnTo>
                    <a:pt x="39041" y="1270810"/>
                  </a:lnTo>
                  <a:lnTo>
                    <a:pt x="66956" y="1304643"/>
                  </a:lnTo>
                  <a:lnTo>
                    <a:pt x="100789" y="1332558"/>
                  </a:lnTo>
                  <a:lnTo>
                    <a:pt x="139620" y="1353635"/>
                  </a:lnTo>
                  <a:lnTo>
                    <a:pt x="182532" y="1366955"/>
                  </a:lnTo>
                  <a:lnTo>
                    <a:pt x="228603" y="1371600"/>
                  </a:lnTo>
                  <a:lnTo>
                    <a:pt x="1142994" y="1371600"/>
                  </a:lnTo>
                  <a:lnTo>
                    <a:pt x="1189067" y="1366955"/>
                  </a:lnTo>
                  <a:lnTo>
                    <a:pt x="1231978" y="1353635"/>
                  </a:lnTo>
                  <a:lnTo>
                    <a:pt x="1270810" y="1332558"/>
                  </a:lnTo>
                  <a:lnTo>
                    <a:pt x="1304643" y="1304643"/>
                  </a:lnTo>
                  <a:lnTo>
                    <a:pt x="1332558" y="1270810"/>
                  </a:lnTo>
                  <a:lnTo>
                    <a:pt x="1353635" y="1231978"/>
                  </a:lnTo>
                  <a:lnTo>
                    <a:pt x="1366955" y="1189067"/>
                  </a:lnTo>
                  <a:lnTo>
                    <a:pt x="1371600" y="1142994"/>
                  </a:lnTo>
                  <a:lnTo>
                    <a:pt x="1371600" y="228603"/>
                  </a:lnTo>
                  <a:lnTo>
                    <a:pt x="1366955" y="182532"/>
                  </a:lnTo>
                  <a:lnTo>
                    <a:pt x="1353635" y="139620"/>
                  </a:lnTo>
                  <a:lnTo>
                    <a:pt x="1332558" y="100789"/>
                  </a:lnTo>
                  <a:lnTo>
                    <a:pt x="1304643" y="66956"/>
                  </a:lnTo>
                  <a:lnTo>
                    <a:pt x="1270810" y="39041"/>
                  </a:lnTo>
                  <a:lnTo>
                    <a:pt x="1231978" y="17964"/>
                  </a:lnTo>
                  <a:lnTo>
                    <a:pt x="1189067" y="4644"/>
                  </a:lnTo>
                  <a:lnTo>
                    <a:pt x="1142994" y="0"/>
                  </a:lnTo>
                  <a:close/>
                </a:path>
              </a:pathLst>
            </a:custGeom>
            <a:solidFill>
              <a:srgbClr val="A6A6A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27" name="Google Shape;127;p16"/>
            <p:cNvSpPr/>
            <p:nvPr/>
          </p:nvSpPr>
          <p:spPr>
            <a:xfrm>
              <a:off x="7315200" y="2743200"/>
              <a:ext cx="1371600" cy="1371600"/>
            </a:xfrm>
            <a:custGeom>
              <a:rect b="b" l="l" r="r" t="t"/>
              <a:pathLst>
                <a:path extrusionOk="0" h="1371600" w="1371600">
                  <a:moveTo>
                    <a:pt x="0" y="228604"/>
                  </a:moveTo>
                  <a:lnTo>
                    <a:pt x="4644" y="182532"/>
                  </a:lnTo>
                  <a:lnTo>
                    <a:pt x="17964" y="139621"/>
                  </a:lnTo>
                  <a:lnTo>
                    <a:pt x="39042" y="100789"/>
                  </a:lnTo>
                  <a:lnTo>
                    <a:pt x="66956" y="66956"/>
                  </a:lnTo>
                  <a:lnTo>
                    <a:pt x="100789" y="39042"/>
                  </a:lnTo>
                  <a:lnTo>
                    <a:pt x="139621" y="17964"/>
                  </a:lnTo>
                  <a:lnTo>
                    <a:pt x="182532" y="4644"/>
                  </a:lnTo>
                  <a:lnTo>
                    <a:pt x="228604" y="0"/>
                  </a:lnTo>
                  <a:lnTo>
                    <a:pt x="1142996" y="0"/>
                  </a:lnTo>
                  <a:lnTo>
                    <a:pt x="1189067" y="4644"/>
                  </a:lnTo>
                  <a:lnTo>
                    <a:pt x="1231978" y="17964"/>
                  </a:lnTo>
                  <a:lnTo>
                    <a:pt x="1270810" y="39042"/>
                  </a:lnTo>
                  <a:lnTo>
                    <a:pt x="1304643" y="66956"/>
                  </a:lnTo>
                  <a:lnTo>
                    <a:pt x="1332557" y="100789"/>
                  </a:lnTo>
                  <a:lnTo>
                    <a:pt x="1353635" y="139621"/>
                  </a:lnTo>
                  <a:lnTo>
                    <a:pt x="1366955" y="182532"/>
                  </a:lnTo>
                  <a:lnTo>
                    <a:pt x="1371600" y="228604"/>
                  </a:lnTo>
                  <a:lnTo>
                    <a:pt x="1371600" y="1142996"/>
                  </a:lnTo>
                  <a:lnTo>
                    <a:pt x="1366955" y="1189067"/>
                  </a:lnTo>
                  <a:lnTo>
                    <a:pt x="1353635" y="1231978"/>
                  </a:lnTo>
                  <a:lnTo>
                    <a:pt x="1332557" y="1270810"/>
                  </a:lnTo>
                  <a:lnTo>
                    <a:pt x="1304643" y="1304643"/>
                  </a:lnTo>
                  <a:lnTo>
                    <a:pt x="1270810" y="1332557"/>
                  </a:lnTo>
                  <a:lnTo>
                    <a:pt x="1231978" y="1353635"/>
                  </a:lnTo>
                  <a:lnTo>
                    <a:pt x="1189067" y="1366955"/>
                  </a:lnTo>
                  <a:lnTo>
                    <a:pt x="1142996" y="1371600"/>
                  </a:lnTo>
                  <a:lnTo>
                    <a:pt x="228604" y="1371600"/>
                  </a:lnTo>
                  <a:lnTo>
                    <a:pt x="182532" y="1366955"/>
                  </a:lnTo>
                  <a:lnTo>
                    <a:pt x="139621" y="1353635"/>
                  </a:lnTo>
                  <a:lnTo>
                    <a:pt x="100789" y="1332557"/>
                  </a:lnTo>
                  <a:lnTo>
                    <a:pt x="66956" y="1304643"/>
                  </a:lnTo>
                  <a:lnTo>
                    <a:pt x="39042" y="1270810"/>
                  </a:lnTo>
                  <a:lnTo>
                    <a:pt x="17964" y="1231978"/>
                  </a:lnTo>
                  <a:lnTo>
                    <a:pt x="4644" y="1189067"/>
                  </a:lnTo>
                  <a:lnTo>
                    <a:pt x="0" y="1142996"/>
                  </a:lnTo>
                  <a:lnTo>
                    <a:pt x="0" y="228604"/>
                  </a:lnTo>
                  <a:close/>
                </a:path>
              </a:pathLst>
            </a:custGeom>
            <a:noFill/>
            <a:ln cap="flat" cmpd="sng" w="9525">
              <a:solidFill>
                <a:srgbClr val="7F7F7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28" name="Google Shape;128;p16"/>
          <p:cNvSpPr txBox="1"/>
          <p:nvPr/>
        </p:nvSpPr>
        <p:spPr>
          <a:xfrm>
            <a:off x="7806531" y="3266947"/>
            <a:ext cx="389255"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800">
                <a:solidFill>
                  <a:srgbClr val="FFFFFF"/>
                </a:solidFill>
                <a:latin typeface="Calibri"/>
                <a:ea typeface="Calibri"/>
                <a:cs typeface="Calibri"/>
                <a:sym typeface="Calibri"/>
              </a:rPr>
              <a:t>test</a:t>
            </a:r>
            <a:endParaRPr sz="1800">
              <a:latin typeface="Calibri"/>
              <a:ea typeface="Calibri"/>
              <a:cs typeface="Calibri"/>
              <a:sym typeface="Calibri"/>
            </a:endParaRPr>
          </a:p>
        </p:txBody>
      </p:sp>
      <p:grpSp>
        <p:nvGrpSpPr>
          <p:cNvPr id="129" name="Google Shape;129;p16"/>
          <p:cNvGrpSpPr/>
          <p:nvPr/>
        </p:nvGrpSpPr>
        <p:grpSpPr>
          <a:xfrm>
            <a:off x="1072896" y="2575560"/>
            <a:ext cx="7013448" cy="1706879"/>
            <a:chOff x="1072896" y="2575560"/>
            <a:chExt cx="7013448" cy="1706879"/>
          </a:xfrm>
        </p:grpSpPr>
        <p:sp>
          <p:nvSpPr>
            <p:cNvPr id="130" name="Google Shape;130;p16"/>
            <p:cNvSpPr/>
            <p:nvPr/>
          </p:nvSpPr>
          <p:spPr>
            <a:xfrm>
              <a:off x="1828800" y="3019424"/>
              <a:ext cx="5480050" cy="819150"/>
            </a:xfrm>
            <a:custGeom>
              <a:rect b="b" l="l" r="r" t="t"/>
              <a:pathLst>
                <a:path extrusionOk="0" h="819150" w="5480050">
                  <a:moveTo>
                    <a:pt x="355600" y="409575"/>
                  </a:moveTo>
                  <a:lnTo>
                    <a:pt x="177800" y="0"/>
                  </a:lnTo>
                  <a:lnTo>
                    <a:pt x="177800" y="365340"/>
                  </a:lnTo>
                  <a:lnTo>
                    <a:pt x="0" y="365340"/>
                  </a:lnTo>
                  <a:lnTo>
                    <a:pt x="0" y="453809"/>
                  </a:lnTo>
                  <a:lnTo>
                    <a:pt x="177800" y="453809"/>
                  </a:lnTo>
                  <a:lnTo>
                    <a:pt x="177800" y="819150"/>
                  </a:lnTo>
                  <a:lnTo>
                    <a:pt x="355600" y="409575"/>
                  </a:lnTo>
                  <a:close/>
                </a:path>
                <a:path extrusionOk="0" h="819150" w="5480050">
                  <a:moveTo>
                    <a:pt x="2057400" y="409575"/>
                  </a:moveTo>
                  <a:lnTo>
                    <a:pt x="1892300" y="0"/>
                  </a:lnTo>
                  <a:lnTo>
                    <a:pt x="1892300" y="365340"/>
                  </a:lnTo>
                  <a:lnTo>
                    <a:pt x="1727200" y="365340"/>
                  </a:lnTo>
                  <a:lnTo>
                    <a:pt x="1727200" y="453809"/>
                  </a:lnTo>
                  <a:lnTo>
                    <a:pt x="1892300" y="453809"/>
                  </a:lnTo>
                  <a:lnTo>
                    <a:pt x="1892300" y="819150"/>
                  </a:lnTo>
                  <a:lnTo>
                    <a:pt x="2057400" y="409575"/>
                  </a:lnTo>
                  <a:close/>
                </a:path>
                <a:path extrusionOk="0" h="819150" w="5480050">
                  <a:moveTo>
                    <a:pt x="3778250" y="409575"/>
                  </a:moveTo>
                  <a:lnTo>
                    <a:pt x="3603625" y="0"/>
                  </a:lnTo>
                  <a:lnTo>
                    <a:pt x="3603625" y="365340"/>
                  </a:lnTo>
                  <a:lnTo>
                    <a:pt x="3429000" y="365340"/>
                  </a:lnTo>
                  <a:lnTo>
                    <a:pt x="3429000" y="453809"/>
                  </a:lnTo>
                  <a:lnTo>
                    <a:pt x="3603625" y="453809"/>
                  </a:lnTo>
                  <a:lnTo>
                    <a:pt x="3603625" y="819150"/>
                  </a:lnTo>
                  <a:lnTo>
                    <a:pt x="3778250" y="409575"/>
                  </a:lnTo>
                  <a:close/>
                </a:path>
                <a:path extrusionOk="0" h="819150" w="5480050">
                  <a:moveTo>
                    <a:pt x="5480050" y="409575"/>
                  </a:moveTo>
                  <a:lnTo>
                    <a:pt x="5314950" y="0"/>
                  </a:lnTo>
                  <a:lnTo>
                    <a:pt x="5314950" y="365340"/>
                  </a:lnTo>
                  <a:lnTo>
                    <a:pt x="5149850" y="365340"/>
                  </a:lnTo>
                  <a:lnTo>
                    <a:pt x="5149850" y="453809"/>
                  </a:lnTo>
                  <a:lnTo>
                    <a:pt x="5314950" y="453809"/>
                  </a:lnTo>
                  <a:lnTo>
                    <a:pt x="5314950" y="819150"/>
                  </a:lnTo>
                  <a:lnTo>
                    <a:pt x="5480050" y="409575"/>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31" name="Google Shape;131;p16"/>
            <p:cNvPicPr preferRelativeResize="0"/>
            <p:nvPr/>
          </p:nvPicPr>
          <p:blipFill rotWithShape="1">
            <a:blip r:embed="rId3">
              <a:alphaModFix/>
            </a:blip>
            <a:srcRect b="0" l="0" r="0" t="0"/>
            <a:stretch/>
          </p:blipFill>
          <p:spPr>
            <a:xfrm>
              <a:off x="1072896" y="2575560"/>
              <a:ext cx="1944624" cy="283463"/>
            </a:xfrm>
            <a:prstGeom prst="rect">
              <a:avLst/>
            </a:prstGeom>
            <a:noFill/>
            <a:ln>
              <a:noFill/>
            </a:ln>
          </p:spPr>
        </p:pic>
        <p:sp>
          <p:nvSpPr>
            <p:cNvPr id="132" name="Google Shape;132;p16"/>
            <p:cNvSpPr/>
            <p:nvPr/>
          </p:nvSpPr>
          <p:spPr>
            <a:xfrm>
              <a:off x="1136650" y="2698866"/>
              <a:ext cx="1739900" cy="76200"/>
            </a:xfrm>
            <a:custGeom>
              <a:rect b="b" l="l" r="r" t="t"/>
              <a:pathLst>
                <a:path extrusionOk="0" h="76200" w="1739900">
                  <a:moveTo>
                    <a:pt x="1714408" y="25394"/>
                  </a:moveTo>
                  <a:lnTo>
                    <a:pt x="1688997" y="25394"/>
                  </a:lnTo>
                  <a:lnTo>
                    <a:pt x="1689002" y="50794"/>
                  </a:lnTo>
                  <a:lnTo>
                    <a:pt x="1680535" y="50796"/>
                  </a:lnTo>
                  <a:lnTo>
                    <a:pt x="1663608" y="76200"/>
                  </a:lnTo>
                  <a:lnTo>
                    <a:pt x="1739799" y="38083"/>
                  </a:lnTo>
                  <a:lnTo>
                    <a:pt x="1714408" y="25394"/>
                  </a:lnTo>
                  <a:close/>
                </a:path>
                <a:path extrusionOk="0" h="76200" w="1739900">
                  <a:moveTo>
                    <a:pt x="19702" y="56600"/>
                  </a:moveTo>
                  <a:lnTo>
                    <a:pt x="16230" y="56600"/>
                  </a:lnTo>
                  <a:lnTo>
                    <a:pt x="15601" y="56747"/>
                  </a:lnTo>
                  <a:lnTo>
                    <a:pt x="15282" y="56747"/>
                  </a:lnTo>
                  <a:lnTo>
                    <a:pt x="14325" y="56895"/>
                  </a:lnTo>
                  <a:lnTo>
                    <a:pt x="15877" y="56774"/>
                  </a:lnTo>
                  <a:lnTo>
                    <a:pt x="16363" y="56747"/>
                  </a:lnTo>
                  <a:lnTo>
                    <a:pt x="15601" y="56747"/>
                  </a:lnTo>
                  <a:lnTo>
                    <a:pt x="17542" y="56690"/>
                  </a:lnTo>
                  <a:lnTo>
                    <a:pt x="18747" y="56633"/>
                  </a:lnTo>
                  <a:lnTo>
                    <a:pt x="19702" y="56600"/>
                  </a:lnTo>
                  <a:close/>
                </a:path>
                <a:path extrusionOk="0" h="76200" w="1739900">
                  <a:moveTo>
                    <a:pt x="16230" y="56600"/>
                  </a:moveTo>
                  <a:lnTo>
                    <a:pt x="15646" y="56690"/>
                  </a:lnTo>
                  <a:lnTo>
                    <a:pt x="16230" y="56600"/>
                  </a:lnTo>
                  <a:close/>
                </a:path>
                <a:path extrusionOk="0" h="76200" w="1739900">
                  <a:moveTo>
                    <a:pt x="1684809" y="44382"/>
                  </a:moveTo>
                  <a:lnTo>
                    <a:pt x="25400" y="44382"/>
                  </a:lnTo>
                  <a:lnTo>
                    <a:pt x="25400" y="50683"/>
                  </a:lnTo>
                  <a:lnTo>
                    <a:pt x="20407" y="50683"/>
                  </a:lnTo>
                  <a:lnTo>
                    <a:pt x="15646" y="56690"/>
                  </a:lnTo>
                  <a:lnTo>
                    <a:pt x="16230" y="56600"/>
                  </a:lnTo>
                  <a:lnTo>
                    <a:pt x="19702" y="56600"/>
                  </a:lnTo>
                  <a:lnTo>
                    <a:pt x="22968" y="56488"/>
                  </a:lnTo>
                  <a:lnTo>
                    <a:pt x="28392" y="56343"/>
                  </a:lnTo>
                  <a:lnTo>
                    <a:pt x="35068" y="56196"/>
                  </a:lnTo>
                  <a:lnTo>
                    <a:pt x="1680535" y="50796"/>
                  </a:lnTo>
                  <a:lnTo>
                    <a:pt x="25400" y="50683"/>
                  </a:lnTo>
                  <a:lnTo>
                    <a:pt x="25400" y="44382"/>
                  </a:lnTo>
                  <a:lnTo>
                    <a:pt x="1684809" y="44382"/>
                  </a:lnTo>
                  <a:close/>
                </a:path>
                <a:path extrusionOk="0" h="76200" w="1739900">
                  <a:moveTo>
                    <a:pt x="1688999" y="38094"/>
                  </a:moveTo>
                  <a:lnTo>
                    <a:pt x="1680535" y="50796"/>
                  </a:lnTo>
                  <a:lnTo>
                    <a:pt x="1689002" y="50794"/>
                  </a:lnTo>
                  <a:lnTo>
                    <a:pt x="1688999" y="38094"/>
                  </a:lnTo>
                  <a:close/>
                </a:path>
                <a:path extrusionOk="0" h="76200" w="1739900">
                  <a:moveTo>
                    <a:pt x="1680530" y="25396"/>
                  </a:moveTo>
                  <a:lnTo>
                    <a:pt x="17784" y="31250"/>
                  </a:lnTo>
                  <a:lnTo>
                    <a:pt x="14403" y="31410"/>
                  </a:lnTo>
                  <a:lnTo>
                    <a:pt x="11368" y="31650"/>
                  </a:lnTo>
                  <a:lnTo>
                    <a:pt x="0" y="34317"/>
                  </a:lnTo>
                  <a:lnTo>
                    <a:pt x="0" y="50683"/>
                  </a:lnTo>
                  <a:lnTo>
                    <a:pt x="20407" y="50683"/>
                  </a:lnTo>
                  <a:lnTo>
                    <a:pt x="25400" y="44382"/>
                  </a:lnTo>
                  <a:lnTo>
                    <a:pt x="1684809" y="44382"/>
                  </a:lnTo>
                  <a:lnTo>
                    <a:pt x="1688992" y="38083"/>
                  </a:lnTo>
                  <a:lnTo>
                    <a:pt x="1680530" y="25396"/>
                  </a:lnTo>
                  <a:close/>
                </a:path>
                <a:path extrusionOk="0" h="76200" w="1739900">
                  <a:moveTo>
                    <a:pt x="1688997" y="25394"/>
                  </a:moveTo>
                  <a:lnTo>
                    <a:pt x="1680530" y="25396"/>
                  </a:lnTo>
                  <a:lnTo>
                    <a:pt x="1688999" y="38094"/>
                  </a:lnTo>
                  <a:lnTo>
                    <a:pt x="1688997" y="25394"/>
                  </a:lnTo>
                  <a:close/>
                </a:path>
                <a:path extrusionOk="0" h="76200" w="1739900">
                  <a:moveTo>
                    <a:pt x="1663592" y="0"/>
                  </a:moveTo>
                  <a:lnTo>
                    <a:pt x="1680530" y="25396"/>
                  </a:lnTo>
                  <a:lnTo>
                    <a:pt x="1714408" y="25394"/>
                  </a:lnTo>
                  <a:lnTo>
                    <a:pt x="1663592" y="0"/>
                  </a:lnTo>
                  <a:close/>
                </a:path>
              </a:pathLst>
            </a:custGeom>
            <a:solidFill>
              <a:srgbClr val="4F81B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33" name="Google Shape;133;p16"/>
            <p:cNvPicPr preferRelativeResize="0"/>
            <p:nvPr/>
          </p:nvPicPr>
          <p:blipFill rotWithShape="1">
            <a:blip r:embed="rId4">
              <a:alphaModFix/>
            </a:blip>
            <a:srcRect b="0" l="0" r="0" t="0"/>
            <a:stretch/>
          </p:blipFill>
          <p:spPr>
            <a:xfrm>
              <a:off x="1072896" y="2575560"/>
              <a:ext cx="5367528" cy="283463"/>
            </a:xfrm>
            <a:prstGeom prst="rect">
              <a:avLst/>
            </a:prstGeom>
            <a:noFill/>
            <a:ln>
              <a:noFill/>
            </a:ln>
          </p:spPr>
        </p:pic>
        <p:sp>
          <p:nvSpPr>
            <p:cNvPr id="134" name="Google Shape;134;p16"/>
            <p:cNvSpPr/>
            <p:nvPr/>
          </p:nvSpPr>
          <p:spPr>
            <a:xfrm>
              <a:off x="1136650" y="2698855"/>
              <a:ext cx="5162550" cy="76200"/>
            </a:xfrm>
            <a:custGeom>
              <a:rect b="b" l="l" r="r" t="t"/>
              <a:pathLst>
                <a:path extrusionOk="0" h="76200" w="5162550">
                  <a:moveTo>
                    <a:pt x="5137103" y="25398"/>
                  </a:moveTo>
                  <a:lnTo>
                    <a:pt x="5111699" y="25398"/>
                  </a:lnTo>
                  <a:lnTo>
                    <a:pt x="5111700" y="50798"/>
                  </a:lnTo>
                  <a:lnTo>
                    <a:pt x="5103234" y="50799"/>
                  </a:lnTo>
                  <a:lnTo>
                    <a:pt x="5086303" y="76200"/>
                  </a:lnTo>
                  <a:lnTo>
                    <a:pt x="5162500" y="38094"/>
                  </a:lnTo>
                  <a:lnTo>
                    <a:pt x="5137103" y="25398"/>
                  </a:lnTo>
                  <a:close/>
                </a:path>
                <a:path extrusionOk="0" h="76200" w="5162550">
                  <a:moveTo>
                    <a:pt x="5107504" y="44394"/>
                  </a:moveTo>
                  <a:lnTo>
                    <a:pt x="25400" y="44394"/>
                  </a:lnTo>
                  <a:lnTo>
                    <a:pt x="25400" y="50694"/>
                  </a:lnTo>
                  <a:lnTo>
                    <a:pt x="19575" y="50694"/>
                  </a:lnTo>
                  <a:lnTo>
                    <a:pt x="13696" y="57054"/>
                  </a:lnTo>
                  <a:lnTo>
                    <a:pt x="15119" y="56942"/>
                  </a:lnTo>
                  <a:lnTo>
                    <a:pt x="14911" y="56942"/>
                  </a:lnTo>
                  <a:lnTo>
                    <a:pt x="15572" y="56907"/>
                  </a:lnTo>
                  <a:lnTo>
                    <a:pt x="16248" y="56907"/>
                  </a:lnTo>
                  <a:lnTo>
                    <a:pt x="20500" y="56794"/>
                  </a:lnTo>
                  <a:lnTo>
                    <a:pt x="29610" y="56649"/>
                  </a:lnTo>
                  <a:lnTo>
                    <a:pt x="5103234" y="50799"/>
                  </a:lnTo>
                  <a:lnTo>
                    <a:pt x="25400" y="50694"/>
                  </a:lnTo>
                  <a:lnTo>
                    <a:pt x="25400" y="44394"/>
                  </a:lnTo>
                  <a:lnTo>
                    <a:pt x="5107504" y="44394"/>
                  </a:lnTo>
                  <a:close/>
                </a:path>
                <a:path extrusionOk="0" h="76200" w="5162550">
                  <a:moveTo>
                    <a:pt x="16248" y="56907"/>
                  </a:moveTo>
                  <a:lnTo>
                    <a:pt x="15572" y="56907"/>
                  </a:lnTo>
                  <a:lnTo>
                    <a:pt x="15226" y="56934"/>
                  </a:lnTo>
                  <a:lnTo>
                    <a:pt x="16248" y="56907"/>
                  </a:lnTo>
                  <a:close/>
                </a:path>
                <a:path extrusionOk="0" h="76200" w="5162550">
                  <a:moveTo>
                    <a:pt x="5111699" y="38099"/>
                  </a:moveTo>
                  <a:lnTo>
                    <a:pt x="5103234" y="50799"/>
                  </a:lnTo>
                  <a:lnTo>
                    <a:pt x="5111700" y="50798"/>
                  </a:lnTo>
                  <a:lnTo>
                    <a:pt x="5111699" y="38099"/>
                  </a:lnTo>
                  <a:close/>
                </a:path>
                <a:path extrusionOk="0" h="76200" w="5162550">
                  <a:moveTo>
                    <a:pt x="5103232" y="25399"/>
                  </a:moveTo>
                  <a:lnTo>
                    <a:pt x="19896" y="31402"/>
                  </a:lnTo>
                  <a:lnTo>
                    <a:pt x="13909" y="31559"/>
                  </a:lnTo>
                  <a:lnTo>
                    <a:pt x="0" y="32654"/>
                  </a:lnTo>
                  <a:lnTo>
                    <a:pt x="0" y="50694"/>
                  </a:lnTo>
                  <a:lnTo>
                    <a:pt x="19575" y="50694"/>
                  </a:lnTo>
                  <a:lnTo>
                    <a:pt x="25400" y="44394"/>
                  </a:lnTo>
                  <a:lnTo>
                    <a:pt x="5107504" y="44394"/>
                  </a:lnTo>
                  <a:lnTo>
                    <a:pt x="5111697" y="38094"/>
                  </a:lnTo>
                  <a:lnTo>
                    <a:pt x="5103232" y="25399"/>
                  </a:lnTo>
                  <a:close/>
                </a:path>
                <a:path extrusionOk="0" h="76200" w="5162550">
                  <a:moveTo>
                    <a:pt x="5111699" y="25398"/>
                  </a:moveTo>
                  <a:lnTo>
                    <a:pt x="5103232" y="25399"/>
                  </a:lnTo>
                  <a:lnTo>
                    <a:pt x="5111699" y="38097"/>
                  </a:lnTo>
                  <a:lnTo>
                    <a:pt x="5111699" y="25398"/>
                  </a:lnTo>
                  <a:close/>
                </a:path>
                <a:path extrusionOk="0" h="76200" w="5162550">
                  <a:moveTo>
                    <a:pt x="5086296" y="0"/>
                  </a:moveTo>
                  <a:lnTo>
                    <a:pt x="5103232" y="25399"/>
                  </a:lnTo>
                  <a:lnTo>
                    <a:pt x="5137103" y="25398"/>
                  </a:lnTo>
                  <a:lnTo>
                    <a:pt x="5086296" y="0"/>
                  </a:lnTo>
                  <a:close/>
                </a:path>
              </a:pathLst>
            </a:custGeom>
            <a:solidFill>
              <a:srgbClr val="4F81B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35" name="Google Shape;135;p16"/>
            <p:cNvPicPr preferRelativeResize="0"/>
            <p:nvPr/>
          </p:nvPicPr>
          <p:blipFill rotWithShape="1">
            <a:blip r:embed="rId5">
              <a:alphaModFix/>
            </a:blip>
            <a:srcRect b="0" l="0" r="0" t="0"/>
            <a:stretch/>
          </p:blipFill>
          <p:spPr>
            <a:xfrm>
              <a:off x="4437887" y="3998976"/>
              <a:ext cx="1938527" cy="283463"/>
            </a:xfrm>
            <a:prstGeom prst="rect">
              <a:avLst/>
            </a:prstGeom>
            <a:noFill/>
            <a:ln>
              <a:noFill/>
            </a:ln>
          </p:spPr>
        </p:pic>
        <p:sp>
          <p:nvSpPr>
            <p:cNvPr id="136" name="Google Shape;136;p16"/>
            <p:cNvSpPr/>
            <p:nvPr/>
          </p:nvSpPr>
          <p:spPr>
            <a:xfrm>
              <a:off x="4578399" y="4082933"/>
              <a:ext cx="1733550" cy="76200"/>
            </a:xfrm>
            <a:custGeom>
              <a:rect b="b" l="l" r="r" t="t"/>
              <a:pathLst>
                <a:path extrusionOk="0" h="76200" w="1733550">
                  <a:moveTo>
                    <a:pt x="76192" y="0"/>
                  </a:moveTo>
                  <a:lnTo>
                    <a:pt x="0" y="38116"/>
                  </a:lnTo>
                  <a:lnTo>
                    <a:pt x="76208" y="76199"/>
                  </a:lnTo>
                  <a:lnTo>
                    <a:pt x="59270" y="50805"/>
                  </a:lnTo>
                  <a:lnTo>
                    <a:pt x="50803" y="50805"/>
                  </a:lnTo>
                  <a:lnTo>
                    <a:pt x="50797" y="25405"/>
                  </a:lnTo>
                  <a:lnTo>
                    <a:pt x="59264" y="25403"/>
                  </a:lnTo>
                  <a:lnTo>
                    <a:pt x="76192" y="0"/>
                  </a:lnTo>
                  <a:close/>
                </a:path>
                <a:path extrusionOk="0" h="76200" w="1733550">
                  <a:moveTo>
                    <a:pt x="50800" y="38106"/>
                  </a:moveTo>
                  <a:lnTo>
                    <a:pt x="50803" y="50805"/>
                  </a:lnTo>
                  <a:lnTo>
                    <a:pt x="59269" y="50803"/>
                  </a:lnTo>
                  <a:lnTo>
                    <a:pt x="50800" y="38106"/>
                  </a:lnTo>
                  <a:close/>
                </a:path>
                <a:path extrusionOk="0" h="76200" w="1733550">
                  <a:moveTo>
                    <a:pt x="59269" y="50803"/>
                  </a:moveTo>
                  <a:lnTo>
                    <a:pt x="50803" y="50805"/>
                  </a:lnTo>
                  <a:lnTo>
                    <a:pt x="59270" y="50805"/>
                  </a:lnTo>
                  <a:close/>
                </a:path>
                <a:path extrusionOk="0" h="76200" w="1733550">
                  <a:moveTo>
                    <a:pt x="1717571" y="19856"/>
                  </a:moveTo>
                  <a:lnTo>
                    <a:pt x="1705117" y="19857"/>
                  </a:lnTo>
                  <a:lnTo>
                    <a:pt x="1698542" y="20002"/>
                  </a:lnTo>
                  <a:lnTo>
                    <a:pt x="1681927" y="20293"/>
                  </a:lnTo>
                  <a:lnTo>
                    <a:pt x="1660890" y="20582"/>
                  </a:lnTo>
                  <a:lnTo>
                    <a:pt x="59264" y="25403"/>
                  </a:lnTo>
                  <a:lnTo>
                    <a:pt x="50807" y="38116"/>
                  </a:lnTo>
                  <a:lnTo>
                    <a:pt x="59269" y="50803"/>
                  </a:lnTo>
                  <a:lnTo>
                    <a:pt x="1661240" y="45980"/>
                  </a:lnTo>
                  <a:lnTo>
                    <a:pt x="1705767" y="45250"/>
                  </a:lnTo>
                  <a:lnTo>
                    <a:pt x="1715738" y="44949"/>
                  </a:lnTo>
                  <a:lnTo>
                    <a:pt x="1719108" y="44787"/>
                  </a:lnTo>
                  <a:lnTo>
                    <a:pt x="1722141" y="44547"/>
                  </a:lnTo>
                  <a:lnTo>
                    <a:pt x="1733500" y="41873"/>
                  </a:lnTo>
                  <a:lnTo>
                    <a:pt x="1733500" y="31816"/>
                  </a:lnTo>
                  <a:lnTo>
                    <a:pt x="1708100" y="31816"/>
                  </a:lnTo>
                  <a:lnTo>
                    <a:pt x="1708100" y="25516"/>
                  </a:lnTo>
                  <a:lnTo>
                    <a:pt x="1713089" y="25516"/>
                  </a:lnTo>
                  <a:lnTo>
                    <a:pt x="1717571" y="19856"/>
                  </a:lnTo>
                  <a:close/>
                </a:path>
                <a:path extrusionOk="0" h="76200" w="1733550">
                  <a:moveTo>
                    <a:pt x="59264" y="25403"/>
                  </a:moveTo>
                  <a:lnTo>
                    <a:pt x="50797" y="25405"/>
                  </a:lnTo>
                  <a:lnTo>
                    <a:pt x="50800" y="38104"/>
                  </a:lnTo>
                  <a:lnTo>
                    <a:pt x="59264" y="25403"/>
                  </a:lnTo>
                  <a:close/>
                </a:path>
                <a:path extrusionOk="0" h="76200" w="1733550">
                  <a:moveTo>
                    <a:pt x="1713089" y="25516"/>
                  </a:moveTo>
                  <a:lnTo>
                    <a:pt x="1708100" y="25516"/>
                  </a:lnTo>
                  <a:lnTo>
                    <a:pt x="1708100" y="31816"/>
                  </a:lnTo>
                  <a:lnTo>
                    <a:pt x="1713089" y="25516"/>
                  </a:lnTo>
                  <a:close/>
                </a:path>
                <a:path extrusionOk="0" h="76200" w="1733550">
                  <a:moveTo>
                    <a:pt x="1733500" y="25516"/>
                  </a:moveTo>
                  <a:lnTo>
                    <a:pt x="1713089" y="25516"/>
                  </a:lnTo>
                  <a:lnTo>
                    <a:pt x="1708100" y="31816"/>
                  </a:lnTo>
                  <a:lnTo>
                    <a:pt x="1733500" y="31816"/>
                  </a:lnTo>
                  <a:lnTo>
                    <a:pt x="1733500" y="25516"/>
                  </a:lnTo>
                  <a:close/>
                </a:path>
                <a:path extrusionOk="0" h="76200" w="1733550">
                  <a:moveTo>
                    <a:pt x="1717686" y="19711"/>
                  </a:moveTo>
                  <a:lnTo>
                    <a:pt x="1710491" y="19714"/>
                  </a:lnTo>
                  <a:lnTo>
                    <a:pt x="1705115" y="19857"/>
                  </a:lnTo>
                  <a:lnTo>
                    <a:pt x="1717571" y="19856"/>
                  </a:lnTo>
                  <a:lnTo>
                    <a:pt x="1717686" y="19711"/>
                  </a:lnTo>
                  <a:close/>
                </a:path>
                <a:path extrusionOk="0" h="76200" w="1733550">
                  <a:moveTo>
                    <a:pt x="1717413" y="19566"/>
                  </a:moveTo>
                  <a:lnTo>
                    <a:pt x="1714611" y="19573"/>
                  </a:lnTo>
                  <a:lnTo>
                    <a:pt x="1710491" y="19714"/>
                  </a:lnTo>
                  <a:lnTo>
                    <a:pt x="1717686" y="19711"/>
                  </a:lnTo>
                  <a:lnTo>
                    <a:pt x="1717262" y="19602"/>
                  </a:lnTo>
                  <a:lnTo>
                    <a:pt x="1717413" y="19566"/>
                  </a:lnTo>
                  <a:close/>
                </a:path>
                <a:path extrusionOk="0" h="76200" w="1733550">
                  <a:moveTo>
                    <a:pt x="1717889" y="19455"/>
                  </a:moveTo>
                  <a:lnTo>
                    <a:pt x="1717262" y="19602"/>
                  </a:lnTo>
                  <a:lnTo>
                    <a:pt x="1717845" y="19511"/>
                  </a:lnTo>
                  <a:close/>
                </a:path>
                <a:path extrusionOk="0" h="76200" w="1733550">
                  <a:moveTo>
                    <a:pt x="1717845" y="19511"/>
                  </a:moveTo>
                  <a:lnTo>
                    <a:pt x="1717262" y="19602"/>
                  </a:lnTo>
                  <a:lnTo>
                    <a:pt x="1717772" y="19602"/>
                  </a:lnTo>
                  <a:close/>
                </a:path>
                <a:path extrusionOk="0" h="76200" w="1733550">
                  <a:moveTo>
                    <a:pt x="1718392" y="19425"/>
                  </a:moveTo>
                  <a:lnTo>
                    <a:pt x="1717700" y="19425"/>
                  </a:lnTo>
                  <a:lnTo>
                    <a:pt x="1714649" y="19571"/>
                  </a:lnTo>
                  <a:lnTo>
                    <a:pt x="1714781" y="19566"/>
                  </a:lnTo>
                  <a:lnTo>
                    <a:pt x="1717413" y="19566"/>
                  </a:lnTo>
                  <a:lnTo>
                    <a:pt x="1717889" y="19455"/>
                  </a:lnTo>
                  <a:lnTo>
                    <a:pt x="1718230" y="19451"/>
                  </a:lnTo>
                  <a:lnTo>
                    <a:pt x="1717305" y="19451"/>
                  </a:lnTo>
                  <a:lnTo>
                    <a:pt x="1718392" y="19425"/>
                  </a:lnTo>
                  <a:close/>
                </a:path>
                <a:path extrusionOk="0" h="76200" w="1733550">
                  <a:moveTo>
                    <a:pt x="1718205" y="19455"/>
                  </a:moveTo>
                  <a:lnTo>
                    <a:pt x="1717889" y="19455"/>
                  </a:lnTo>
                  <a:lnTo>
                    <a:pt x="1718205" y="19455"/>
                  </a:lnTo>
                  <a:close/>
                </a:path>
                <a:path extrusionOk="0" h="76200" w="1733550">
                  <a:moveTo>
                    <a:pt x="1719173" y="19303"/>
                  </a:moveTo>
                  <a:lnTo>
                    <a:pt x="1717515" y="19434"/>
                  </a:lnTo>
                  <a:lnTo>
                    <a:pt x="1717700" y="19425"/>
                  </a:lnTo>
                  <a:lnTo>
                    <a:pt x="1718392" y="19425"/>
                  </a:lnTo>
                  <a:lnTo>
                    <a:pt x="1719173" y="19303"/>
                  </a:lnTo>
                  <a:close/>
                </a:path>
              </a:pathLst>
            </a:custGeom>
            <a:solidFill>
              <a:srgbClr val="4F81B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37" name="Google Shape;137;p16"/>
            <p:cNvPicPr preferRelativeResize="0"/>
            <p:nvPr/>
          </p:nvPicPr>
          <p:blipFill rotWithShape="1">
            <a:blip r:embed="rId6">
              <a:alphaModFix/>
            </a:blip>
            <a:srcRect b="0" l="0" r="0" t="0"/>
            <a:stretch/>
          </p:blipFill>
          <p:spPr>
            <a:xfrm>
              <a:off x="2734056" y="3998976"/>
              <a:ext cx="5352288" cy="283463"/>
            </a:xfrm>
            <a:prstGeom prst="rect">
              <a:avLst/>
            </a:prstGeom>
            <a:noFill/>
            <a:ln>
              <a:noFill/>
            </a:ln>
          </p:spPr>
        </p:pic>
        <p:sp>
          <p:nvSpPr>
            <p:cNvPr id="138" name="Google Shape;138;p16"/>
            <p:cNvSpPr/>
            <p:nvPr/>
          </p:nvSpPr>
          <p:spPr>
            <a:xfrm>
              <a:off x="2876449" y="4082944"/>
              <a:ext cx="5144135" cy="76200"/>
            </a:xfrm>
            <a:custGeom>
              <a:rect b="b" l="l" r="r" t="t"/>
              <a:pathLst>
                <a:path extrusionOk="0" h="76200" w="5144134">
                  <a:moveTo>
                    <a:pt x="76197" y="0"/>
                  </a:moveTo>
                  <a:lnTo>
                    <a:pt x="0" y="38105"/>
                  </a:lnTo>
                  <a:lnTo>
                    <a:pt x="76202" y="76199"/>
                  </a:lnTo>
                  <a:lnTo>
                    <a:pt x="59267" y="50801"/>
                  </a:lnTo>
                  <a:lnTo>
                    <a:pt x="50801" y="50801"/>
                  </a:lnTo>
                  <a:lnTo>
                    <a:pt x="50798" y="25401"/>
                  </a:lnTo>
                  <a:lnTo>
                    <a:pt x="59265" y="25400"/>
                  </a:lnTo>
                  <a:lnTo>
                    <a:pt x="76197" y="0"/>
                  </a:lnTo>
                  <a:close/>
                </a:path>
                <a:path extrusionOk="0" h="76200" w="5144134">
                  <a:moveTo>
                    <a:pt x="50800" y="38101"/>
                  </a:moveTo>
                  <a:lnTo>
                    <a:pt x="50801" y="50801"/>
                  </a:lnTo>
                  <a:lnTo>
                    <a:pt x="59267" y="50800"/>
                  </a:lnTo>
                  <a:lnTo>
                    <a:pt x="50800" y="38101"/>
                  </a:lnTo>
                  <a:close/>
                </a:path>
                <a:path extrusionOk="0" h="76200" w="5144134">
                  <a:moveTo>
                    <a:pt x="59267" y="50800"/>
                  </a:moveTo>
                  <a:lnTo>
                    <a:pt x="50801" y="50801"/>
                  </a:lnTo>
                  <a:lnTo>
                    <a:pt x="59267" y="50801"/>
                  </a:lnTo>
                  <a:close/>
                </a:path>
                <a:path extrusionOk="0" h="76200" w="5144134">
                  <a:moveTo>
                    <a:pt x="5129662" y="19401"/>
                  </a:moveTo>
                  <a:lnTo>
                    <a:pt x="5123125" y="19404"/>
                  </a:lnTo>
                  <a:lnTo>
                    <a:pt x="5114049" y="19549"/>
                  </a:lnTo>
                  <a:lnTo>
                    <a:pt x="5101315" y="19696"/>
                  </a:lnTo>
                  <a:lnTo>
                    <a:pt x="59265" y="25400"/>
                  </a:lnTo>
                  <a:lnTo>
                    <a:pt x="50802" y="38105"/>
                  </a:lnTo>
                  <a:lnTo>
                    <a:pt x="59267" y="50800"/>
                  </a:lnTo>
                  <a:lnTo>
                    <a:pt x="5101609" y="45093"/>
                  </a:lnTo>
                  <a:lnTo>
                    <a:pt x="5123732" y="44797"/>
                  </a:lnTo>
                  <a:lnTo>
                    <a:pt x="5129698" y="44639"/>
                  </a:lnTo>
                  <a:lnTo>
                    <a:pt x="5143600" y="43541"/>
                  </a:lnTo>
                  <a:lnTo>
                    <a:pt x="5143600" y="31804"/>
                  </a:lnTo>
                  <a:lnTo>
                    <a:pt x="5118200" y="31804"/>
                  </a:lnTo>
                  <a:lnTo>
                    <a:pt x="5118200" y="25505"/>
                  </a:lnTo>
                  <a:lnTo>
                    <a:pt x="5124021" y="25505"/>
                  </a:lnTo>
                  <a:lnTo>
                    <a:pt x="5129662" y="19401"/>
                  </a:lnTo>
                  <a:close/>
                </a:path>
                <a:path extrusionOk="0" h="76200" w="5144134">
                  <a:moveTo>
                    <a:pt x="59265" y="25400"/>
                  </a:moveTo>
                  <a:lnTo>
                    <a:pt x="50798" y="25401"/>
                  </a:lnTo>
                  <a:lnTo>
                    <a:pt x="50800" y="38101"/>
                  </a:lnTo>
                  <a:lnTo>
                    <a:pt x="59265" y="25400"/>
                  </a:lnTo>
                  <a:close/>
                </a:path>
                <a:path extrusionOk="0" h="76200" w="5144134">
                  <a:moveTo>
                    <a:pt x="5124021" y="25505"/>
                  </a:moveTo>
                  <a:lnTo>
                    <a:pt x="5118200" y="25505"/>
                  </a:lnTo>
                  <a:lnTo>
                    <a:pt x="5118200" y="31804"/>
                  </a:lnTo>
                  <a:lnTo>
                    <a:pt x="5124021" y="25505"/>
                  </a:lnTo>
                  <a:close/>
                </a:path>
                <a:path extrusionOk="0" h="76200" w="5144134">
                  <a:moveTo>
                    <a:pt x="5143600" y="25505"/>
                  </a:moveTo>
                  <a:lnTo>
                    <a:pt x="5124021" y="25505"/>
                  </a:lnTo>
                  <a:lnTo>
                    <a:pt x="5118200" y="31804"/>
                  </a:lnTo>
                  <a:lnTo>
                    <a:pt x="5143600" y="31804"/>
                  </a:lnTo>
                  <a:lnTo>
                    <a:pt x="5143600" y="25505"/>
                  </a:lnTo>
                  <a:close/>
                </a:path>
                <a:path extrusionOk="0" h="76200" w="5144134">
                  <a:moveTo>
                    <a:pt x="5128373" y="19265"/>
                  </a:moveTo>
                  <a:lnTo>
                    <a:pt x="5123164" y="19403"/>
                  </a:lnTo>
                  <a:lnTo>
                    <a:pt x="5129662" y="19401"/>
                  </a:lnTo>
                  <a:lnTo>
                    <a:pt x="5128030" y="19292"/>
                  </a:lnTo>
                  <a:lnTo>
                    <a:pt x="5128373" y="19265"/>
                  </a:lnTo>
                  <a:close/>
                </a:path>
                <a:path extrusionOk="0" h="76200" w="5144134">
                  <a:moveTo>
                    <a:pt x="5129796" y="19257"/>
                  </a:moveTo>
                  <a:lnTo>
                    <a:pt x="5128694" y="19257"/>
                  </a:lnTo>
                  <a:lnTo>
                    <a:pt x="5128030" y="19292"/>
                  </a:lnTo>
                  <a:lnTo>
                    <a:pt x="5129763" y="19292"/>
                  </a:lnTo>
                  <a:close/>
                </a:path>
                <a:path extrusionOk="0" h="76200" w="5144134">
                  <a:moveTo>
                    <a:pt x="5129899" y="19145"/>
                  </a:moveTo>
                  <a:lnTo>
                    <a:pt x="5128373" y="19265"/>
                  </a:lnTo>
                  <a:lnTo>
                    <a:pt x="5128694" y="19257"/>
                  </a:lnTo>
                  <a:lnTo>
                    <a:pt x="5129796" y="19257"/>
                  </a:lnTo>
                  <a:close/>
                </a:path>
              </a:pathLst>
            </a:custGeom>
            <a:solidFill>
              <a:srgbClr val="4F81B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39" name="Google Shape;139;p16"/>
          <p:cNvSpPr txBox="1"/>
          <p:nvPr/>
        </p:nvSpPr>
        <p:spPr>
          <a:xfrm>
            <a:off x="1901825" y="5717540"/>
            <a:ext cx="5598160" cy="748030"/>
          </a:xfrm>
          <a:prstGeom prst="rect">
            <a:avLst/>
          </a:prstGeom>
          <a:noFill/>
          <a:ln>
            <a:noFill/>
          </a:ln>
        </p:spPr>
        <p:txBody>
          <a:bodyPr anchorCtr="0" anchor="t" bIns="0" lIns="0" spcFirstLastPara="1" rIns="0" wrap="square" tIns="31750">
            <a:spAutoFit/>
          </a:bodyPr>
          <a:lstStyle/>
          <a:p>
            <a:pPr indent="601980" lvl="0" marL="12700" marR="5080" rtl="0" algn="l">
              <a:lnSpc>
                <a:spcPct val="117083"/>
              </a:lnSpc>
              <a:spcBef>
                <a:spcPts val="0"/>
              </a:spcBef>
              <a:spcAft>
                <a:spcPts val="0"/>
              </a:spcAft>
              <a:buNone/>
            </a:pPr>
            <a:r>
              <a:rPr b="1" i="1" lang="en-US" sz="2400">
                <a:latin typeface="Calibri"/>
                <a:ea typeface="Calibri"/>
                <a:cs typeface="Calibri"/>
                <a:sym typeface="Calibri"/>
              </a:rPr>
              <a:t>Solving complex problems through </a:t>
            </a:r>
            <a:r>
              <a:rPr b="1" i="1" lang="en-US" sz="2400">
                <a:solidFill>
                  <a:srgbClr val="FF0000"/>
                </a:solidFill>
                <a:latin typeface="Calibri"/>
                <a:ea typeface="Calibri"/>
                <a:cs typeface="Calibri"/>
                <a:sym typeface="Calibri"/>
              </a:rPr>
              <a:t>human-centric </a:t>
            </a:r>
            <a:r>
              <a:rPr b="1" i="1" lang="en-US" sz="2400">
                <a:latin typeface="Calibri"/>
                <a:ea typeface="Calibri"/>
                <a:cs typeface="Calibri"/>
                <a:sym typeface="Calibri"/>
              </a:rPr>
              <a:t>and </a:t>
            </a:r>
            <a:r>
              <a:rPr b="1" i="1" lang="en-US" sz="2400">
                <a:solidFill>
                  <a:srgbClr val="FF0000"/>
                </a:solidFill>
                <a:latin typeface="Calibri"/>
                <a:ea typeface="Calibri"/>
                <a:cs typeface="Calibri"/>
                <a:sym typeface="Calibri"/>
              </a:rPr>
              <a:t>solution-based </a:t>
            </a:r>
            <a:r>
              <a:rPr b="1" i="1" lang="en-US" sz="2400">
                <a:latin typeface="Calibri"/>
                <a:ea typeface="Calibri"/>
                <a:cs typeface="Calibri"/>
                <a:sym typeface="Calibri"/>
              </a:rPr>
              <a:t>approach</a:t>
            </a:r>
            <a:endParaRPr sz="24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3" name="Shape 143"/>
        <p:cNvGrpSpPr/>
        <p:nvPr/>
      </p:nvGrpSpPr>
      <p:grpSpPr>
        <a:xfrm>
          <a:off x="0" y="0"/>
          <a:ext cx="0" cy="0"/>
          <a:chOff x="0" y="0"/>
          <a:chExt cx="0" cy="0"/>
        </a:xfrm>
      </p:grpSpPr>
      <p:sp>
        <p:nvSpPr>
          <p:cNvPr id="144" name="Google Shape;144;p17"/>
          <p:cNvSpPr txBox="1"/>
          <p:nvPr>
            <p:ph type="title"/>
          </p:nvPr>
        </p:nvSpPr>
        <p:spPr>
          <a:xfrm>
            <a:off x="383525" y="288036"/>
            <a:ext cx="5957570" cy="513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200"/>
              <a:t>Implementation of Design Thinking</a:t>
            </a:r>
            <a:endParaRPr sz="3200"/>
          </a:p>
        </p:txBody>
      </p:sp>
      <p:sp>
        <p:nvSpPr>
          <p:cNvPr id="145" name="Google Shape;145;p17"/>
          <p:cNvSpPr txBox="1"/>
          <p:nvPr/>
        </p:nvSpPr>
        <p:spPr>
          <a:xfrm>
            <a:off x="383525" y="769619"/>
            <a:ext cx="1797050" cy="513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200">
                <a:solidFill>
                  <a:srgbClr val="0070C0"/>
                </a:solidFill>
                <a:latin typeface="Calibri"/>
                <a:ea typeface="Calibri"/>
                <a:cs typeface="Calibri"/>
                <a:sym typeface="Calibri"/>
              </a:rPr>
              <a:t>Empathise</a:t>
            </a:r>
            <a:endParaRPr sz="3200">
              <a:latin typeface="Calibri"/>
              <a:ea typeface="Calibri"/>
              <a:cs typeface="Calibri"/>
              <a:sym typeface="Calibri"/>
            </a:endParaRPr>
          </a:p>
        </p:txBody>
      </p:sp>
      <p:sp>
        <p:nvSpPr>
          <p:cNvPr id="146" name="Google Shape;146;p17"/>
          <p:cNvSpPr txBox="1"/>
          <p:nvPr/>
        </p:nvSpPr>
        <p:spPr>
          <a:xfrm>
            <a:off x="342900" y="1281112"/>
            <a:ext cx="4076700" cy="2608500"/>
          </a:xfrm>
          <a:prstGeom prst="rect">
            <a:avLst/>
          </a:prstGeom>
          <a:solidFill>
            <a:srgbClr val="C4BD97"/>
          </a:solidFill>
          <a:ln>
            <a:noFill/>
          </a:ln>
        </p:spPr>
        <p:txBody>
          <a:bodyPr anchorCtr="0" anchor="t" bIns="0" lIns="0" spcFirstLastPara="1" rIns="0" wrap="square" tIns="32375">
            <a:spAutoFit/>
          </a:bodyPr>
          <a:lstStyle/>
          <a:p>
            <a:pPr indent="-438150" lvl="0" marL="548005" rtl="0" algn="l">
              <a:lnSpc>
                <a:spcPct val="118541"/>
              </a:lnSpc>
              <a:spcBef>
                <a:spcPts val="0"/>
              </a:spcBef>
              <a:spcAft>
                <a:spcPts val="0"/>
              </a:spcAft>
              <a:buSzPts val="2100"/>
              <a:buFont typeface="Calibri"/>
              <a:buAutoNum type="arabicPeriod"/>
            </a:pPr>
            <a:r>
              <a:rPr b="1" lang="en-US" sz="2100">
                <a:latin typeface="Calibri"/>
                <a:ea typeface="Calibri"/>
                <a:cs typeface="Calibri"/>
                <a:sym typeface="Calibri"/>
              </a:rPr>
              <a:t>Observe and engage</a:t>
            </a:r>
            <a:endParaRPr sz="2100">
              <a:latin typeface="Calibri"/>
              <a:ea typeface="Calibri"/>
              <a:cs typeface="Calibri"/>
              <a:sym typeface="Calibri"/>
            </a:endParaRPr>
          </a:p>
          <a:p>
            <a:pPr indent="-438150" lvl="0" marL="548005" rtl="0" algn="l">
              <a:lnSpc>
                <a:spcPct val="118541"/>
              </a:lnSpc>
              <a:spcBef>
                <a:spcPts val="0"/>
              </a:spcBef>
              <a:spcAft>
                <a:spcPts val="0"/>
              </a:spcAft>
              <a:buSzPts val="2100"/>
              <a:buFont typeface="Calibri"/>
              <a:buAutoNum type="arabicPeriod"/>
            </a:pPr>
            <a:r>
              <a:rPr b="1" lang="en-US" sz="2100">
                <a:latin typeface="Calibri"/>
                <a:ea typeface="Calibri"/>
                <a:cs typeface="Calibri"/>
                <a:sym typeface="Calibri"/>
              </a:rPr>
              <a:t>Learn your audience</a:t>
            </a:r>
            <a:endParaRPr sz="2100">
              <a:latin typeface="Calibri"/>
              <a:ea typeface="Calibri"/>
              <a:cs typeface="Calibri"/>
              <a:sym typeface="Calibri"/>
            </a:endParaRPr>
          </a:p>
          <a:p>
            <a:pPr indent="-438150" lvl="0" marL="548005" rtl="0" algn="l">
              <a:lnSpc>
                <a:spcPct val="100000"/>
              </a:lnSpc>
              <a:spcBef>
                <a:spcPts val="25"/>
              </a:spcBef>
              <a:spcAft>
                <a:spcPts val="0"/>
              </a:spcAft>
              <a:buSzPts val="2100"/>
              <a:buFont typeface="Calibri"/>
              <a:buAutoNum type="arabicPeriod"/>
            </a:pPr>
            <a:r>
              <a:rPr b="1" lang="en-US" sz="2100">
                <a:latin typeface="Calibri"/>
                <a:ea typeface="Calibri"/>
                <a:cs typeface="Calibri"/>
                <a:sym typeface="Calibri"/>
              </a:rPr>
              <a:t>Understand their problems</a:t>
            </a:r>
            <a:endParaRPr sz="2100">
              <a:latin typeface="Calibri"/>
              <a:ea typeface="Calibri"/>
              <a:cs typeface="Calibri"/>
              <a:sym typeface="Calibri"/>
            </a:endParaRPr>
          </a:p>
          <a:p>
            <a:pPr indent="-438150" lvl="0" marL="548005" marR="1607820" rtl="0" algn="l">
              <a:lnSpc>
                <a:spcPct val="120833"/>
              </a:lnSpc>
              <a:spcBef>
                <a:spcPts val="80"/>
              </a:spcBef>
              <a:spcAft>
                <a:spcPts val="0"/>
              </a:spcAft>
              <a:buSzPts val="2100"/>
              <a:buFont typeface="Calibri"/>
              <a:buAutoNum type="arabicPeriod"/>
            </a:pPr>
            <a:r>
              <a:rPr b="1" lang="en-US" sz="2100">
                <a:latin typeface="Calibri"/>
                <a:ea typeface="Calibri"/>
                <a:cs typeface="Calibri"/>
                <a:sym typeface="Calibri"/>
              </a:rPr>
              <a:t>Immerse in the environment</a:t>
            </a:r>
            <a:endParaRPr sz="2100">
              <a:latin typeface="Calibri"/>
              <a:ea typeface="Calibri"/>
              <a:cs typeface="Calibri"/>
              <a:sym typeface="Calibri"/>
            </a:endParaRPr>
          </a:p>
          <a:p>
            <a:pPr indent="-438150" lvl="0" marL="548005" rtl="0" algn="l">
              <a:lnSpc>
                <a:spcPct val="112916"/>
              </a:lnSpc>
              <a:spcBef>
                <a:spcPts val="0"/>
              </a:spcBef>
              <a:spcAft>
                <a:spcPts val="0"/>
              </a:spcAft>
              <a:buSzPts val="2100"/>
              <a:buFont typeface="Calibri"/>
              <a:buAutoNum type="arabicPeriod"/>
            </a:pPr>
            <a:r>
              <a:rPr b="1" lang="en-US" sz="2100">
                <a:latin typeface="Calibri"/>
                <a:ea typeface="Calibri"/>
                <a:cs typeface="Calibri"/>
                <a:sym typeface="Calibri"/>
              </a:rPr>
              <a:t>Insights on customers’</a:t>
            </a:r>
            <a:endParaRPr sz="2100">
              <a:latin typeface="Calibri"/>
              <a:ea typeface="Calibri"/>
              <a:cs typeface="Calibri"/>
              <a:sym typeface="Calibri"/>
            </a:endParaRPr>
          </a:p>
          <a:p>
            <a:pPr indent="0" lvl="0" marL="548005" rtl="0" algn="l">
              <a:lnSpc>
                <a:spcPct val="100000"/>
              </a:lnSpc>
              <a:spcBef>
                <a:spcPts val="25"/>
              </a:spcBef>
              <a:spcAft>
                <a:spcPts val="0"/>
              </a:spcAft>
              <a:buNone/>
            </a:pPr>
            <a:r>
              <a:rPr b="1" lang="en-US" sz="2100">
                <a:latin typeface="Calibri"/>
                <a:ea typeface="Calibri"/>
                <a:cs typeface="Calibri"/>
                <a:sym typeface="Calibri"/>
              </a:rPr>
              <a:t>wants and needs</a:t>
            </a:r>
            <a:endParaRPr sz="2100">
              <a:latin typeface="Calibri"/>
              <a:ea typeface="Calibri"/>
              <a:cs typeface="Calibri"/>
              <a:sym typeface="Calibri"/>
            </a:endParaRPr>
          </a:p>
        </p:txBody>
      </p:sp>
      <p:pic>
        <p:nvPicPr>
          <p:cNvPr id="147" name="Google Shape;147;p17"/>
          <p:cNvPicPr preferRelativeResize="0"/>
          <p:nvPr/>
        </p:nvPicPr>
        <p:blipFill rotWithShape="1">
          <a:blip r:embed="rId3">
            <a:alphaModFix/>
          </a:blip>
          <a:srcRect b="0" l="0" r="0" t="0"/>
          <a:stretch/>
        </p:blipFill>
        <p:spPr>
          <a:xfrm>
            <a:off x="6638543" y="188976"/>
            <a:ext cx="2048255" cy="929639"/>
          </a:xfrm>
          <a:prstGeom prst="rect">
            <a:avLst/>
          </a:prstGeom>
          <a:noFill/>
          <a:ln>
            <a:noFill/>
          </a:ln>
        </p:spPr>
      </p:pic>
      <p:pic>
        <p:nvPicPr>
          <p:cNvPr id="148" name="Google Shape;148;p17"/>
          <p:cNvPicPr preferRelativeResize="0"/>
          <p:nvPr/>
        </p:nvPicPr>
        <p:blipFill rotWithShape="1">
          <a:blip r:embed="rId4">
            <a:alphaModFix/>
          </a:blip>
          <a:srcRect b="0" l="0" r="0" t="0"/>
          <a:stretch/>
        </p:blipFill>
        <p:spPr>
          <a:xfrm>
            <a:off x="4806696" y="1420367"/>
            <a:ext cx="4117848" cy="2182367"/>
          </a:xfrm>
          <a:prstGeom prst="rect">
            <a:avLst/>
          </a:prstGeom>
          <a:noFill/>
          <a:ln>
            <a:noFill/>
          </a:ln>
        </p:spPr>
      </p:pic>
      <p:sp>
        <p:nvSpPr>
          <p:cNvPr id="149" name="Google Shape;149;p17"/>
          <p:cNvSpPr txBox="1"/>
          <p:nvPr/>
        </p:nvSpPr>
        <p:spPr>
          <a:xfrm>
            <a:off x="132700" y="4018788"/>
            <a:ext cx="8914765" cy="2768600"/>
          </a:xfrm>
          <a:prstGeom prst="rect">
            <a:avLst/>
          </a:prstGeom>
          <a:noFill/>
          <a:ln>
            <a:noFill/>
          </a:ln>
        </p:spPr>
        <p:txBody>
          <a:bodyPr anchorCtr="0" anchor="t" bIns="0" lIns="0" spcFirstLastPara="1" rIns="0" wrap="square" tIns="12700">
            <a:spAutoFit/>
          </a:bodyPr>
          <a:lstStyle/>
          <a:p>
            <a:pPr indent="-342900" lvl="0" marL="355600" marR="5080" rtl="0" algn="l">
              <a:lnSpc>
                <a:spcPct val="100000"/>
              </a:lnSpc>
              <a:spcBef>
                <a:spcPts val="0"/>
              </a:spcBef>
              <a:spcAft>
                <a:spcPts val="0"/>
              </a:spcAft>
              <a:buSzPts val="2000"/>
              <a:buFont typeface="Arial"/>
              <a:buChar char="•"/>
            </a:pPr>
            <a:r>
              <a:rPr lang="en-US" sz="2000">
                <a:latin typeface="Calibri"/>
                <a:ea typeface="Calibri"/>
                <a:cs typeface="Calibri"/>
                <a:sym typeface="Calibri"/>
              </a:rPr>
              <a:t>Dengan berempati berarti kita sudah bisa menempatkan posisi diri kita pada orang lain. artinya kita bisa merasakan apa yang dirasakan orang lain. dan memahami kehidupan mereka life style mereka. kadang dengan berempati bisa menjadi sumber wawasan yang bagus untuk bisnis.</a:t>
            </a:r>
            <a:endParaRPr sz="2000">
              <a:latin typeface="Calibri"/>
              <a:ea typeface="Calibri"/>
              <a:cs typeface="Calibri"/>
              <a:sym typeface="Calibri"/>
            </a:endParaRPr>
          </a:p>
          <a:p>
            <a:pPr indent="-342900" lvl="0" marL="355600" marR="95885" rtl="0" algn="l">
              <a:lnSpc>
                <a:spcPct val="100000"/>
              </a:lnSpc>
              <a:spcBef>
                <a:spcPts val="2400"/>
              </a:spcBef>
              <a:spcAft>
                <a:spcPts val="0"/>
              </a:spcAft>
              <a:buSzPts val="2000"/>
              <a:buFont typeface="Arial"/>
              <a:buChar char="•"/>
            </a:pPr>
            <a:r>
              <a:rPr lang="en-US" sz="2000">
                <a:latin typeface="Calibri"/>
                <a:ea typeface="Calibri"/>
                <a:cs typeface="Calibri"/>
                <a:sym typeface="Calibri"/>
              </a:rPr>
              <a:t>Pada tahap ini kita bisa membuat sebuah profil yang menujukkan karakter dari pelanggan. Target pelanggan yang didefinisikan dengan sangat jelas akan memudahkan kita untuk tahapan selanjutnya dalam mencari tahu masalah utama mereka dan apa saja yang sering digunakan.</a:t>
            </a:r>
            <a:endParaRPr sz="20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3" name="Shape 153"/>
        <p:cNvGrpSpPr/>
        <p:nvPr/>
      </p:nvGrpSpPr>
      <p:grpSpPr>
        <a:xfrm>
          <a:off x="0" y="0"/>
          <a:ext cx="0" cy="0"/>
          <a:chOff x="0" y="0"/>
          <a:chExt cx="0" cy="0"/>
        </a:xfrm>
      </p:grpSpPr>
      <p:sp>
        <p:nvSpPr>
          <p:cNvPr id="154" name="Google Shape;154;p18"/>
          <p:cNvSpPr txBox="1"/>
          <p:nvPr>
            <p:ph type="title"/>
          </p:nvPr>
        </p:nvSpPr>
        <p:spPr>
          <a:xfrm>
            <a:off x="3340893" y="242315"/>
            <a:ext cx="2462530" cy="6959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solidFill>
                  <a:srgbClr val="0070C0"/>
                </a:solidFill>
              </a:rPr>
              <a:t>Empathise</a:t>
            </a:r>
            <a:endParaRPr/>
          </a:p>
        </p:txBody>
      </p:sp>
      <p:sp>
        <p:nvSpPr>
          <p:cNvPr id="155" name="Google Shape;155;p18"/>
          <p:cNvSpPr txBox="1"/>
          <p:nvPr/>
        </p:nvSpPr>
        <p:spPr>
          <a:xfrm>
            <a:off x="351775" y="1140459"/>
            <a:ext cx="8538300" cy="5248800"/>
          </a:xfrm>
          <a:prstGeom prst="rect">
            <a:avLst/>
          </a:prstGeom>
          <a:noFill/>
          <a:ln>
            <a:noFill/>
          </a:ln>
        </p:spPr>
        <p:txBody>
          <a:bodyPr anchorCtr="0" anchor="t" bIns="0" lIns="0" spcFirstLastPara="1" rIns="0" wrap="square" tIns="12050">
            <a:spAutoFit/>
          </a:bodyPr>
          <a:lstStyle/>
          <a:p>
            <a:pPr indent="0" lvl="0" marL="12700" marR="175260" rtl="0" algn="just">
              <a:lnSpc>
                <a:spcPct val="100099"/>
              </a:lnSpc>
              <a:spcBef>
                <a:spcPts val="0"/>
              </a:spcBef>
              <a:spcAft>
                <a:spcPts val="0"/>
              </a:spcAft>
              <a:buNone/>
            </a:pPr>
            <a:r>
              <a:rPr b="1" lang="en-US" sz="2200">
                <a:latin typeface="Tahoma"/>
                <a:ea typeface="Tahoma"/>
                <a:cs typeface="Tahoma"/>
                <a:sym typeface="Tahoma"/>
              </a:rPr>
              <a:t>Tahap pertama </a:t>
            </a:r>
            <a:r>
              <a:rPr lang="en-US" sz="2200">
                <a:latin typeface="Verdana"/>
                <a:ea typeface="Verdana"/>
                <a:cs typeface="Verdana"/>
                <a:sym typeface="Verdana"/>
              </a:rPr>
              <a:t>adalah kita harus memahami dan berempati pada masalah yang akan kita pecahkan. Bisa juga dalam tahap ini kita berkolaborasi dengan para ahli yang berhubungan untuk mendapatkan informasi yang lebih banyak. Kita juga bisa melakukan pengamatan, terlibat di dalam berbagai kegiatan sampai akhirnya kita memiliki pengalaman pribadi. Hal ini penting untuk mengecilkan asumsi dan memperbesar pemahaman kita tentang kebutuhan dan keinginan stakeholder yang memiliki masalah (</a:t>
            </a:r>
            <a:r>
              <a:rPr lang="en-US" sz="2200" u="sng">
                <a:latin typeface="Verdana"/>
                <a:ea typeface="Verdana"/>
                <a:cs typeface="Verdana"/>
                <a:sym typeface="Verdana"/>
              </a:rPr>
              <a:t>akan pengguna akhir</a:t>
            </a:r>
            <a:r>
              <a:rPr lang="en-US" sz="2200">
                <a:latin typeface="Verdana"/>
                <a:ea typeface="Verdana"/>
                <a:cs typeface="Verdana"/>
                <a:sym typeface="Verdana"/>
              </a:rPr>
              <a:t>).</a:t>
            </a:r>
            <a:endParaRPr sz="2200">
              <a:latin typeface="Verdana"/>
              <a:ea typeface="Verdana"/>
              <a:cs typeface="Verdana"/>
              <a:sym typeface="Verdana"/>
            </a:endParaRPr>
          </a:p>
          <a:p>
            <a:pPr indent="0" lvl="0" marL="0" rtl="0" algn="just">
              <a:lnSpc>
                <a:spcPct val="100000"/>
              </a:lnSpc>
              <a:spcBef>
                <a:spcPts val="0"/>
              </a:spcBef>
              <a:spcAft>
                <a:spcPts val="0"/>
              </a:spcAft>
              <a:buNone/>
            </a:pPr>
            <a:r>
              <a:rPr b="1" lang="en-US" sz="2400">
                <a:latin typeface="Calibri"/>
                <a:ea typeface="Calibri"/>
                <a:cs typeface="Calibri"/>
                <a:sym typeface="Calibri"/>
              </a:rPr>
              <a:t>Kenapa perlu melakukan empati?</a:t>
            </a:r>
            <a:endParaRPr sz="2400">
              <a:latin typeface="Calibri"/>
              <a:ea typeface="Calibri"/>
              <a:cs typeface="Calibri"/>
              <a:sym typeface="Calibri"/>
            </a:endParaRPr>
          </a:p>
          <a:p>
            <a:pPr indent="0" lvl="0" marL="0" rtl="0" algn="just">
              <a:lnSpc>
                <a:spcPct val="100000"/>
              </a:lnSpc>
              <a:spcBef>
                <a:spcPts val="0"/>
              </a:spcBef>
              <a:spcAft>
                <a:spcPts val="0"/>
              </a:spcAft>
              <a:buNone/>
            </a:pPr>
            <a:r>
              <a:rPr lang="en-US" sz="2400">
                <a:latin typeface="Calibri"/>
                <a:ea typeface="Calibri"/>
                <a:cs typeface="Calibri"/>
                <a:sym typeface="Calibri"/>
              </a:rPr>
              <a:t>Sebagai seorang desainer, masalah yang kalian coba selesaikan sering kali bukanlah masalah kalian sendiri, melainkan masalah sekelompok orang tertentu (user). </a:t>
            </a:r>
            <a:r>
              <a:rPr lang="en-US" sz="2400" u="sng">
                <a:latin typeface="Calibri"/>
                <a:ea typeface="Calibri"/>
                <a:cs typeface="Calibri"/>
                <a:sym typeface="Calibri"/>
              </a:rPr>
              <a:t>Ketika membuat desain, penting</a:t>
            </a:r>
            <a:r>
              <a:rPr lang="en-US" sz="2400">
                <a:latin typeface="Calibri"/>
                <a:ea typeface="Calibri"/>
                <a:cs typeface="Calibri"/>
                <a:sym typeface="Calibri"/>
              </a:rPr>
              <a:t> </a:t>
            </a:r>
            <a:r>
              <a:rPr lang="en-US" sz="2400" u="sng">
                <a:latin typeface="Calibri"/>
                <a:ea typeface="Calibri"/>
                <a:cs typeface="Calibri"/>
                <a:sym typeface="Calibri"/>
              </a:rPr>
              <a:t>untuk memahami diri mereka dan apa yang penting bagi mereka.</a:t>
            </a:r>
            <a:endParaRPr sz="24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9" name="Shape 159"/>
        <p:cNvGrpSpPr/>
        <p:nvPr/>
      </p:nvGrpSpPr>
      <p:grpSpPr>
        <a:xfrm>
          <a:off x="0" y="0"/>
          <a:ext cx="0" cy="0"/>
          <a:chOff x="0" y="0"/>
          <a:chExt cx="0" cy="0"/>
        </a:xfrm>
      </p:grpSpPr>
      <p:pic>
        <p:nvPicPr>
          <p:cNvPr id="160" name="Google Shape;160;p19"/>
          <p:cNvPicPr preferRelativeResize="0"/>
          <p:nvPr/>
        </p:nvPicPr>
        <p:blipFill rotWithShape="1">
          <a:blip r:embed="rId3">
            <a:alphaModFix/>
          </a:blip>
          <a:srcRect b="0" l="0" r="0" t="0"/>
          <a:stretch/>
        </p:blipFill>
        <p:spPr>
          <a:xfrm>
            <a:off x="813816" y="67056"/>
            <a:ext cx="7546848" cy="3081528"/>
          </a:xfrm>
          <a:prstGeom prst="rect">
            <a:avLst/>
          </a:prstGeom>
          <a:noFill/>
          <a:ln>
            <a:noFill/>
          </a:ln>
        </p:spPr>
      </p:pic>
      <p:sp>
        <p:nvSpPr>
          <p:cNvPr id="161" name="Google Shape;161;p19"/>
          <p:cNvSpPr txBox="1"/>
          <p:nvPr/>
        </p:nvSpPr>
        <p:spPr>
          <a:xfrm>
            <a:off x="78725" y="3167888"/>
            <a:ext cx="8983345" cy="3545840"/>
          </a:xfrm>
          <a:prstGeom prst="rect">
            <a:avLst/>
          </a:prstGeom>
          <a:noFill/>
          <a:ln>
            <a:noFill/>
          </a:ln>
        </p:spPr>
        <p:txBody>
          <a:bodyPr anchorCtr="0" anchor="t" bIns="0" lIns="0" spcFirstLastPara="1" rIns="0" wrap="square" tIns="25400">
            <a:spAutoFit/>
          </a:bodyPr>
          <a:lstStyle/>
          <a:p>
            <a:pPr indent="-457200" lvl="0" marL="469900" marR="788035" rtl="0" algn="l">
              <a:lnSpc>
                <a:spcPct val="119047"/>
              </a:lnSpc>
              <a:spcBef>
                <a:spcPts val="0"/>
              </a:spcBef>
              <a:spcAft>
                <a:spcPts val="0"/>
              </a:spcAft>
              <a:buSzPts val="2100"/>
              <a:buFont typeface="Calibri"/>
              <a:buAutoNum type="arabicPeriod"/>
            </a:pPr>
            <a:r>
              <a:rPr b="1" lang="en-US" sz="2100">
                <a:latin typeface="Calibri"/>
                <a:ea typeface="Calibri"/>
                <a:cs typeface="Calibri"/>
                <a:sym typeface="Calibri"/>
              </a:rPr>
              <a:t>Observe (amati) : </a:t>
            </a:r>
            <a:r>
              <a:rPr lang="en-US" sz="2100">
                <a:latin typeface="Calibri"/>
                <a:ea typeface="Calibri"/>
                <a:cs typeface="Calibri"/>
                <a:sym typeface="Calibri"/>
              </a:rPr>
              <a:t>Mengamati apa yang dilakukan orang (user) dan cara mereka berinteraksi dengan lingkungannya membantu kalian untuk memahami kebutuhan mereka.</a:t>
            </a:r>
            <a:endParaRPr sz="2100">
              <a:latin typeface="Calibri"/>
              <a:ea typeface="Calibri"/>
              <a:cs typeface="Calibri"/>
              <a:sym typeface="Calibri"/>
            </a:endParaRPr>
          </a:p>
          <a:p>
            <a:pPr indent="-457200" lvl="0" marL="469900" marR="200025" rtl="0" algn="l">
              <a:lnSpc>
                <a:spcPct val="119047"/>
              </a:lnSpc>
              <a:spcBef>
                <a:spcPts val="10"/>
              </a:spcBef>
              <a:spcAft>
                <a:spcPts val="0"/>
              </a:spcAft>
              <a:buSzPts val="2100"/>
              <a:buFont typeface="Calibri"/>
              <a:buAutoNum type="arabicPeriod"/>
            </a:pPr>
            <a:r>
              <a:rPr b="1" lang="en-US" sz="2100">
                <a:latin typeface="Calibri"/>
                <a:ea typeface="Calibri"/>
                <a:cs typeface="Calibri"/>
                <a:sym typeface="Calibri"/>
              </a:rPr>
              <a:t>Engage (terlibat) : </a:t>
            </a:r>
            <a:r>
              <a:rPr lang="en-US" sz="2100">
                <a:latin typeface="Calibri"/>
                <a:ea typeface="Calibri"/>
                <a:cs typeface="Calibri"/>
                <a:sym typeface="Calibri"/>
              </a:rPr>
              <a:t>Terlibat dengan orang secara langsung dapat membantu dalam mengungkapkan cara berpikir dan nilai-nilai yang mereka pegang. Kita</a:t>
            </a:r>
            <a:endParaRPr sz="2100">
              <a:latin typeface="Calibri"/>
              <a:ea typeface="Calibri"/>
              <a:cs typeface="Calibri"/>
              <a:sym typeface="Calibri"/>
            </a:endParaRPr>
          </a:p>
          <a:p>
            <a:pPr indent="0" lvl="0" marL="469900" marR="779780" rtl="0" algn="l">
              <a:lnSpc>
                <a:spcPct val="119047"/>
              </a:lnSpc>
              <a:spcBef>
                <a:spcPts val="90"/>
              </a:spcBef>
              <a:spcAft>
                <a:spcPts val="0"/>
              </a:spcAft>
              <a:buNone/>
            </a:pPr>
            <a:r>
              <a:rPr lang="en-US" sz="2100">
                <a:latin typeface="Calibri"/>
                <a:ea typeface="Calibri"/>
                <a:cs typeface="Calibri"/>
                <a:sym typeface="Calibri"/>
              </a:rPr>
              <a:t>dapat mengerti pandangan user melalui cerita dan hal-hal yang mereka lakukan.</a:t>
            </a:r>
            <a:endParaRPr sz="2100">
              <a:latin typeface="Calibri"/>
              <a:ea typeface="Calibri"/>
              <a:cs typeface="Calibri"/>
              <a:sym typeface="Calibri"/>
            </a:endParaRPr>
          </a:p>
          <a:p>
            <a:pPr indent="-456565" lvl="0" marL="469265" rtl="0" algn="l">
              <a:lnSpc>
                <a:spcPct val="114761"/>
              </a:lnSpc>
              <a:spcBef>
                <a:spcPts val="0"/>
              </a:spcBef>
              <a:spcAft>
                <a:spcPts val="0"/>
              </a:spcAft>
              <a:buSzPts val="2100"/>
              <a:buFont typeface="Calibri"/>
              <a:buAutoNum type="arabicPeriod" startAt="3"/>
            </a:pPr>
            <a:r>
              <a:rPr b="1" lang="en-US" sz="2100">
                <a:latin typeface="Calibri"/>
                <a:ea typeface="Calibri"/>
                <a:cs typeface="Calibri"/>
                <a:sym typeface="Calibri"/>
              </a:rPr>
              <a:t>Immerse (rasakan langsung) : </a:t>
            </a:r>
            <a:r>
              <a:rPr lang="en-US" sz="2100">
                <a:latin typeface="Calibri"/>
                <a:ea typeface="Calibri"/>
                <a:cs typeface="Calibri"/>
                <a:sym typeface="Calibri"/>
              </a:rPr>
              <a:t>Setelah mengamati dan melibatkan diri dengan</a:t>
            </a:r>
            <a:endParaRPr sz="2100">
              <a:latin typeface="Calibri"/>
              <a:ea typeface="Calibri"/>
              <a:cs typeface="Calibri"/>
              <a:sym typeface="Calibri"/>
            </a:endParaRPr>
          </a:p>
          <a:p>
            <a:pPr indent="0" lvl="0" marL="469900" marR="5080" rtl="0" algn="l">
              <a:lnSpc>
                <a:spcPct val="119047"/>
              </a:lnSpc>
              <a:spcBef>
                <a:spcPts val="100"/>
              </a:spcBef>
              <a:spcAft>
                <a:spcPts val="0"/>
              </a:spcAft>
              <a:buNone/>
            </a:pPr>
            <a:r>
              <a:rPr lang="en-US" sz="2100">
                <a:latin typeface="Calibri"/>
                <a:ea typeface="Calibri"/>
                <a:cs typeface="Calibri"/>
                <a:sym typeface="Calibri"/>
              </a:rPr>
              <a:t>user, penting untuk merasakan langsung pengalaman user. Temukan (atau jika perlu ciptakan) pengalaman tersebut agar kalian bisa merasakan situasi yang</a:t>
            </a:r>
            <a:endParaRPr sz="2100">
              <a:latin typeface="Calibri"/>
              <a:ea typeface="Calibri"/>
              <a:cs typeface="Calibri"/>
              <a:sym typeface="Calibri"/>
            </a:endParaRPr>
          </a:p>
          <a:p>
            <a:pPr indent="0" lvl="0" marL="469900" rtl="0" algn="l">
              <a:lnSpc>
                <a:spcPct val="119523"/>
              </a:lnSpc>
              <a:spcBef>
                <a:spcPts val="0"/>
              </a:spcBef>
              <a:spcAft>
                <a:spcPts val="0"/>
              </a:spcAft>
              <a:buNone/>
            </a:pPr>
            <a:r>
              <a:rPr lang="en-US" sz="2100">
                <a:latin typeface="Calibri"/>
                <a:ea typeface="Calibri"/>
                <a:cs typeface="Calibri"/>
                <a:sym typeface="Calibri"/>
              </a:rPr>
              <a:t>dialami oleh user.</a:t>
            </a:r>
            <a:endParaRPr sz="21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5" name="Shape 165"/>
        <p:cNvGrpSpPr/>
        <p:nvPr/>
      </p:nvGrpSpPr>
      <p:grpSpPr>
        <a:xfrm>
          <a:off x="0" y="0"/>
          <a:ext cx="0" cy="0"/>
          <a:chOff x="0" y="0"/>
          <a:chExt cx="0" cy="0"/>
        </a:xfrm>
      </p:grpSpPr>
      <p:sp>
        <p:nvSpPr>
          <p:cNvPr id="166" name="Google Shape;166;p20"/>
          <p:cNvSpPr txBox="1"/>
          <p:nvPr>
            <p:ph type="title"/>
          </p:nvPr>
        </p:nvSpPr>
        <p:spPr>
          <a:xfrm>
            <a:off x="535924" y="571500"/>
            <a:ext cx="5957570" cy="995044"/>
          </a:xfrm>
          <a:prstGeom prst="rect">
            <a:avLst/>
          </a:prstGeom>
          <a:noFill/>
          <a:ln>
            <a:noFill/>
          </a:ln>
        </p:spPr>
        <p:txBody>
          <a:bodyPr anchorCtr="0" anchor="t" bIns="0" lIns="0" spcFirstLastPara="1" rIns="0" wrap="square" tIns="31750">
            <a:spAutoFit/>
          </a:bodyPr>
          <a:lstStyle/>
          <a:p>
            <a:pPr indent="0" lvl="0" marL="12700" marR="5080" rtl="0" algn="l">
              <a:lnSpc>
                <a:spcPct val="118437"/>
              </a:lnSpc>
              <a:spcBef>
                <a:spcPts val="0"/>
              </a:spcBef>
              <a:spcAft>
                <a:spcPts val="0"/>
              </a:spcAft>
              <a:buNone/>
            </a:pPr>
            <a:r>
              <a:rPr lang="en-US" sz="3200"/>
              <a:t>Implementation of Design Thinking </a:t>
            </a:r>
            <a:r>
              <a:rPr lang="en-US" sz="3200">
                <a:solidFill>
                  <a:srgbClr val="0070C0"/>
                </a:solidFill>
              </a:rPr>
              <a:t>Define </a:t>
            </a:r>
            <a:r>
              <a:rPr b="0" lang="en-US" sz="3200">
                <a:solidFill>
                  <a:srgbClr val="0070C0"/>
                </a:solidFill>
                <a:latin typeface="Calibri"/>
                <a:ea typeface="Calibri"/>
                <a:cs typeface="Calibri"/>
                <a:sym typeface="Calibri"/>
              </a:rPr>
              <a:t>the Problem</a:t>
            </a:r>
            <a:endParaRPr sz="3200">
              <a:latin typeface="Calibri"/>
              <a:ea typeface="Calibri"/>
              <a:cs typeface="Calibri"/>
              <a:sym typeface="Calibri"/>
            </a:endParaRPr>
          </a:p>
        </p:txBody>
      </p:sp>
      <p:sp>
        <p:nvSpPr>
          <p:cNvPr id="167" name="Google Shape;167;p20"/>
          <p:cNvSpPr/>
          <p:nvPr/>
        </p:nvSpPr>
        <p:spPr>
          <a:xfrm>
            <a:off x="284161" y="1741487"/>
            <a:ext cx="4567555" cy="4939030"/>
          </a:xfrm>
          <a:custGeom>
            <a:rect b="b" l="l" r="r" t="t"/>
            <a:pathLst>
              <a:path extrusionOk="0" h="4939030" w="4567555">
                <a:moveTo>
                  <a:pt x="4567236" y="0"/>
                </a:moveTo>
                <a:lnTo>
                  <a:pt x="0" y="0"/>
                </a:lnTo>
                <a:lnTo>
                  <a:pt x="0" y="4938711"/>
                </a:lnTo>
                <a:lnTo>
                  <a:pt x="4567236" y="4938711"/>
                </a:lnTo>
                <a:lnTo>
                  <a:pt x="4567236" y="0"/>
                </a:lnTo>
                <a:close/>
              </a:path>
            </a:pathLst>
          </a:custGeom>
          <a:solidFill>
            <a:srgbClr val="0070C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68" name="Google Shape;168;p20"/>
          <p:cNvSpPr txBox="1"/>
          <p:nvPr/>
        </p:nvSpPr>
        <p:spPr>
          <a:xfrm>
            <a:off x="362887" y="1762759"/>
            <a:ext cx="4402455" cy="1296670"/>
          </a:xfrm>
          <a:prstGeom prst="rect">
            <a:avLst/>
          </a:prstGeom>
          <a:noFill/>
          <a:ln>
            <a:noFill/>
          </a:ln>
        </p:spPr>
        <p:txBody>
          <a:bodyPr anchorCtr="0" anchor="t" bIns="0" lIns="0" spcFirstLastPara="1" rIns="0" wrap="square" tIns="25400">
            <a:spAutoFit/>
          </a:bodyPr>
          <a:lstStyle/>
          <a:p>
            <a:pPr indent="-457200" lvl="0" marL="469900" marR="5080" rtl="0" algn="l">
              <a:lnSpc>
                <a:spcPct val="119047"/>
              </a:lnSpc>
              <a:spcBef>
                <a:spcPts val="0"/>
              </a:spcBef>
              <a:spcAft>
                <a:spcPts val="0"/>
              </a:spcAft>
              <a:buNone/>
            </a:pPr>
            <a:r>
              <a:rPr b="1" lang="en-US" sz="2100">
                <a:solidFill>
                  <a:srgbClr val="FFFFFF"/>
                </a:solidFill>
                <a:latin typeface="Calibri"/>
                <a:ea typeface="Calibri"/>
                <a:cs typeface="Calibri"/>
                <a:sym typeface="Calibri"/>
              </a:rPr>
              <a:t>1.	Analyse the gathered information / research</a:t>
            </a:r>
            <a:endParaRPr sz="2100">
              <a:latin typeface="Calibri"/>
              <a:ea typeface="Calibri"/>
              <a:cs typeface="Calibri"/>
              <a:sym typeface="Calibri"/>
            </a:endParaRPr>
          </a:p>
          <a:p>
            <a:pPr indent="0" lvl="0" marL="12700" rtl="0" algn="l">
              <a:lnSpc>
                <a:spcPct val="100000"/>
              </a:lnSpc>
              <a:spcBef>
                <a:spcPts val="2385"/>
              </a:spcBef>
              <a:spcAft>
                <a:spcPts val="0"/>
              </a:spcAft>
              <a:buNone/>
            </a:pPr>
            <a:r>
              <a:rPr b="1" lang="en-US" sz="2100">
                <a:solidFill>
                  <a:srgbClr val="FFFFFF"/>
                </a:solidFill>
                <a:latin typeface="Calibri"/>
                <a:ea typeface="Calibri"/>
                <a:cs typeface="Calibri"/>
                <a:sym typeface="Calibri"/>
              </a:rPr>
              <a:t>1.	Identify the core problem/s</a:t>
            </a:r>
            <a:endParaRPr sz="2100">
              <a:latin typeface="Calibri"/>
              <a:ea typeface="Calibri"/>
              <a:cs typeface="Calibri"/>
              <a:sym typeface="Calibri"/>
            </a:endParaRPr>
          </a:p>
        </p:txBody>
      </p:sp>
      <p:sp>
        <p:nvSpPr>
          <p:cNvPr id="169" name="Google Shape;169;p20"/>
          <p:cNvSpPr txBox="1"/>
          <p:nvPr/>
        </p:nvSpPr>
        <p:spPr>
          <a:xfrm>
            <a:off x="362887" y="3362959"/>
            <a:ext cx="4206240" cy="662940"/>
          </a:xfrm>
          <a:prstGeom prst="rect">
            <a:avLst/>
          </a:prstGeom>
          <a:noFill/>
          <a:ln>
            <a:noFill/>
          </a:ln>
        </p:spPr>
        <p:txBody>
          <a:bodyPr anchorCtr="0" anchor="t" bIns="0" lIns="0" spcFirstLastPara="1" rIns="0" wrap="square" tIns="25400">
            <a:spAutoFit/>
          </a:bodyPr>
          <a:lstStyle/>
          <a:p>
            <a:pPr indent="-457200" lvl="0" marL="469900" marR="5080" rtl="0" algn="l">
              <a:lnSpc>
                <a:spcPct val="119047"/>
              </a:lnSpc>
              <a:spcBef>
                <a:spcPts val="0"/>
              </a:spcBef>
              <a:spcAft>
                <a:spcPts val="0"/>
              </a:spcAft>
              <a:buNone/>
            </a:pPr>
            <a:r>
              <a:rPr b="1" lang="en-US" sz="2100">
                <a:solidFill>
                  <a:srgbClr val="FFFFFF"/>
                </a:solidFill>
                <a:latin typeface="Calibri"/>
                <a:ea typeface="Calibri"/>
                <a:cs typeface="Calibri"/>
                <a:sym typeface="Calibri"/>
              </a:rPr>
              <a:t>1.	Synthesize and face the challenge ahead of time</a:t>
            </a:r>
            <a:endParaRPr sz="2100">
              <a:latin typeface="Calibri"/>
              <a:ea typeface="Calibri"/>
              <a:cs typeface="Calibri"/>
              <a:sym typeface="Calibri"/>
            </a:endParaRPr>
          </a:p>
        </p:txBody>
      </p:sp>
      <p:sp>
        <p:nvSpPr>
          <p:cNvPr id="170" name="Google Shape;170;p20"/>
          <p:cNvSpPr txBox="1"/>
          <p:nvPr/>
        </p:nvSpPr>
        <p:spPr>
          <a:xfrm>
            <a:off x="362887" y="4313935"/>
            <a:ext cx="4176395" cy="995044"/>
          </a:xfrm>
          <a:prstGeom prst="rect">
            <a:avLst/>
          </a:prstGeom>
          <a:noFill/>
          <a:ln>
            <a:noFill/>
          </a:ln>
        </p:spPr>
        <p:txBody>
          <a:bodyPr anchorCtr="0" anchor="t" bIns="0" lIns="0" spcFirstLastPara="1" rIns="0" wrap="square" tIns="8250">
            <a:spAutoFit/>
          </a:bodyPr>
          <a:lstStyle/>
          <a:p>
            <a:pPr indent="-457200" lvl="0" marL="469900" marR="5080" rtl="0" algn="l">
              <a:lnSpc>
                <a:spcPct val="101400"/>
              </a:lnSpc>
              <a:spcBef>
                <a:spcPts val="0"/>
              </a:spcBef>
              <a:spcAft>
                <a:spcPts val="0"/>
              </a:spcAft>
              <a:buNone/>
            </a:pPr>
            <a:r>
              <a:rPr b="1" lang="en-US" sz="2100">
                <a:solidFill>
                  <a:srgbClr val="FFFFFF"/>
                </a:solidFill>
                <a:latin typeface="Calibri"/>
                <a:ea typeface="Calibri"/>
                <a:cs typeface="Calibri"/>
                <a:sym typeface="Calibri"/>
              </a:rPr>
              <a:t>1.	Define each problem in a human- centred manner into a problem statement</a:t>
            </a:r>
            <a:endParaRPr sz="2100">
              <a:latin typeface="Calibri"/>
              <a:ea typeface="Calibri"/>
              <a:cs typeface="Calibri"/>
              <a:sym typeface="Calibri"/>
            </a:endParaRPr>
          </a:p>
        </p:txBody>
      </p:sp>
      <p:sp>
        <p:nvSpPr>
          <p:cNvPr id="171" name="Google Shape;171;p20"/>
          <p:cNvSpPr txBox="1"/>
          <p:nvPr/>
        </p:nvSpPr>
        <p:spPr>
          <a:xfrm>
            <a:off x="362887" y="5597144"/>
            <a:ext cx="4260215" cy="995044"/>
          </a:xfrm>
          <a:prstGeom prst="rect">
            <a:avLst/>
          </a:prstGeom>
          <a:noFill/>
          <a:ln>
            <a:noFill/>
          </a:ln>
        </p:spPr>
        <p:txBody>
          <a:bodyPr anchorCtr="0" anchor="t" bIns="0" lIns="0" spcFirstLastPara="1" rIns="0" wrap="square" tIns="8250">
            <a:spAutoFit/>
          </a:bodyPr>
          <a:lstStyle/>
          <a:p>
            <a:pPr indent="-457200" lvl="0" marL="469900" marR="5080" rtl="0" algn="l">
              <a:lnSpc>
                <a:spcPct val="101400"/>
              </a:lnSpc>
              <a:spcBef>
                <a:spcPts val="0"/>
              </a:spcBef>
              <a:spcAft>
                <a:spcPts val="0"/>
              </a:spcAft>
              <a:buNone/>
            </a:pPr>
            <a:r>
              <a:rPr b="1" lang="en-US" sz="2100">
                <a:solidFill>
                  <a:srgbClr val="FFFFFF"/>
                </a:solidFill>
                <a:latin typeface="Calibri"/>
                <a:ea typeface="Calibri"/>
                <a:cs typeface="Calibri"/>
                <a:sym typeface="Calibri"/>
              </a:rPr>
              <a:t>1.	Frame the problem through different perspectives to generate more solutions</a:t>
            </a:r>
            <a:endParaRPr sz="2100">
              <a:latin typeface="Calibri"/>
              <a:ea typeface="Calibri"/>
              <a:cs typeface="Calibri"/>
              <a:sym typeface="Calibri"/>
            </a:endParaRPr>
          </a:p>
        </p:txBody>
      </p:sp>
      <p:pic>
        <p:nvPicPr>
          <p:cNvPr id="172" name="Google Shape;172;p20"/>
          <p:cNvPicPr preferRelativeResize="0"/>
          <p:nvPr/>
        </p:nvPicPr>
        <p:blipFill rotWithShape="1">
          <a:blip r:embed="rId3">
            <a:alphaModFix/>
          </a:blip>
          <a:srcRect b="0" l="0" r="0" t="0"/>
          <a:stretch/>
        </p:blipFill>
        <p:spPr>
          <a:xfrm>
            <a:off x="5114544" y="1645920"/>
            <a:ext cx="3709415" cy="1856231"/>
          </a:xfrm>
          <a:prstGeom prst="rect">
            <a:avLst/>
          </a:prstGeom>
          <a:noFill/>
          <a:ln>
            <a:noFill/>
          </a:ln>
        </p:spPr>
      </p:pic>
      <p:pic>
        <p:nvPicPr>
          <p:cNvPr id="173" name="Google Shape;173;p20"/>
          <p:cNvPicPr preferRelativeResize="0"/>
          <p:nvPr/>
        </p:nvPicPr>
        <p:blipFill rotWithShape="1">
          <a:blip r:embed="rId4">
            <a:alphaModFix/>
          </a:blip>
          <a:srcRect b="0" l="0" r="0" t="0"/>
          <a:stretch/>
        </p:blipFill>
        <p:spPr>
          <a:xfrm>
            <a:off x="6623304" y="633983"/>
            <a:ext cx="2063496" cy="932688"/>
          </a:xfrm>
          <a:prstGeom prst="rect">
            <a:avLst/>
          </a:prstGeom>
          <a:noFill/>
          <a:ln>
            <a:noFill/>
          </a:ln>
        </p:spPr>
      </p:pic>
      <p:sp>
        <p:nvSpPr>
          <p:cNvPr id="174" name="Google Shape;174;p20"/>
          <p:cNvSpPr txBox="1"/>
          <p:nvPr/>
        </p:nvSpPr>
        <p:spPr>
          <a:xfrm>
            <a:off x="4930124" y="3598672"/>
            <a:ext cx="4010025" cy="607695"/>
          </a:xfrm>
          <a:prstGeom prst="rect">
            <a:avLst/>
          </a:prstGeom>
          <a:noFill/>
          <a:ln>
            <a:noFill/>
          </a:ln>
        </p:spPr>
        <p:txBody>
          <a:bodyPr anchorCtr="0" anchor="t" bIns="0" lIns="0" spcFirstLastPara="1" rIns="0" wrap="square" tIns="9525">
            <a:spAutoFit/>
          </a:bodyPr>
          <a:lstStyle/>
          <a:p>
            <a:pPr indent="-342900" lvl="0" marL="355600" marR="5080" rtl="0" algn="l">
              <a:lnSpc>
                <a:spcPct val="101099"/>
              </a:lnSpc>
              <a:spcBef>
                <a:spcPts val="0"/>
              </a:spcBef>
              <a:spcAft>
                <a:spcPts val="0"/>
              </a:spcAft>
              <a:buSzPts val="1900"/>
              <a:buFont typeface="Arial"/>
              <a:buChar char="•"/>
            </a:pPr>
            <a:r>
              <a:rPr lang="en-US" sz="1900">
                <a:latin typeface="Calibri"/>
                <a:ea typeface="Calibri"/>
                <a:cs typeface="Calibri"/>
                <a:sym typeface="Calibri"/>
              </a:rPr>
              <a:t>Mendefinisikan masalah paling </a:t>
            </a:r>
            <a:r>
              <a:rPr b="1" lang="en-US" sz="1900">
                <a:latin typeface="Calibri"/>
                <a:ea typeface="Calibri"/>
                <a:cs typeface="Calibri"/>
                <a:sym typeface="Calibri"/>
              </a:rPr>
              <a:t>besar dan utama </a:t>
            </a:r>
            <a:r>
              <a:rPr lang="en-US" sz="1900">
                <a:latin typeface="Calibri"/>
                <a:ea typeface="Calibri"/>
                <a:cs typeface="Calibri"/>
                <a:sym typeface="Calibri"/>
              </a:rPr>
              <a:t>dari target pelanggan.</a:t>
            </a:r>
            <a:endParaRPr sz="1900">
              <a:latin typeface="Calibri"/>
              <a:ea typeface="Calibri"/>
              <a:cs typeface="Calibri"/>
              <a:sym typeface="Calibri"/>
            </a:endParaRPr>
          </a:p>
        </p:txBody>
      </p:sp>
      <p:sp>
        <p:nvSpPr>
          <p:cNvPr id="175" name="Google Shape;175;p20"/>
          <p:cNvSpPr txBox="1"/>
          <p:nvPr/>
        </p:nvSpPr>
        <p:spPr>
          <a:xfrm>
            <a:off x="4930124" y="4464304"/>
            <a:ext cx="3975735" cy="2345055"/>
          </a:xfrm>
          <a:prstGeom prst="rect">
            <a:avLst/>
          </a:prstGeom>
          <a:noFill/>
          <a:ln>
            <a:noFill/>
          </a:ln>
        </p:spPr>
        <p:txBody>
          <a:bodyPr anchorCtr="0" anchor="t" bIns="0" lIns="0" spcFirstLastPara="1" rIns="0" wrap="square" tIns="12050">
            <a:spAutoFit/>
          </a:bodyPr>
          <a:lstStyle/>
          <a:p>
            <a:pPr indent="-342900" lvl="0" marL="355600" marR="5080" rtl="0" algn="l">
              <a:lnSpc>
                <a:spcPct val="100200"/>
              </a:lnSpc>
              <a:spcBef>
                <a:spcPts val="0"/>
              </a:spcBef>
              <a:spcAft>
                <a:spcPts val="0"/>
              </a:spcAft>
              <a:buSzPts val="1900"/>
              <a:buFont typeface="Arial"/>
              <a:buChar char="•"/>
            </a:pPr>
            <a:r>
              <a:rPr lang="en-US" sz="1900">
                <a:latin typeface="Calibri"/>
                <a:ea typeface="Calibri"/>
                <a:cs typeface="Calibri"/>
                <a:sym typeface="Calibri"/>
              </a:rPr>
              <a:t>Hal penting dalam proses ini jangan terburu-buru mencari solusi, cukup pikirkan apa masalah dan kebutuhan utamanya. jangan terlalu banyak mengidentifikasi masalah artinya fokus pada masalah utama jangan merambat ke masalah masalah disekitarnya.</a:t>
            </a:r>
            <a:endParaRPr sz="19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9" name="Shape 179"/>
        <p:cNvGrpSpPr/>
        <p:nvPr/>
      </p:nvGrpSpPr>
      <p:grpSpPr>
        <a:xfrm>
          <a:off x="0" y="0"/>
          <a:ext cx="0" cy="0"/>
          <a:chOff x="0" y="0"/>
          <a:chExt cx="0" cy="0"/>
        </a:xfrm>
      </p:grpSpPr>
      <p:sp>
        <p:nvSpPr>
          <p:cNvPr id="180" name="Google Shape;180;p21"/>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2905760" rtl="0" algn="l">
              <a:lnSpc>
                <a:spcPct val="100000"/>
              </a:lnSpc>
              <a:spcBef>
                <a:spcPts val="0"/>
              </a:spcBef>
              <a:spcAft>
                <a:spcPts val="0"/>
              </a:spcAft>
              <a:buNone/>
            </a:pPr>
            <a:r>
              <a:rPr lang="en-US">
                <a:solidFill>
                  <a:srgbClr val="0070C0"/>
                </a:solidFill>
              </a:rPr>
              <a:t>Define</a:t>
            </a:r>
            <a:endParaRPr/>
          </a:p>
        </p:txBody>
      </p:sp>
      <p:sp>
        <p:nvSpPr>
          <p:cNvPr id="181" name="Google Shape;181;p21"/>
          <p:cNvSpPr txBox="1"/>
          <p:nvPr/>
        </p:nvSpPr>
        <p:spPr>
          <a:xfrm>
            <a:off x="862950" y="1602740"/>
            <a:ext cx="7417434" cy="744855"/>
          </a:xfrm>
          <a:prstGeom prst="rect">
            <a:avLst/>
          </a:prstGeom>
          <a:noFill/>
          <a:ln>
            <a:noFill/>
          </a:ln>
        </p:spPr>
        <p:txBody>
          <a:bodyPr anchorCtr="0" anchor="t" bIns="0" lIns="0" spcFirstLastPara="1" rIns="0" wrap="square" tIns="34925">
            <a:spAutoFit/>
          </a:bodyPr>
          <a:lstStyle/>
          <a:p>
            <a:pPr indent="-342900" lvl="0" marL="355600" marR="5080" rtl="0" algn="l">
              <a:lnSpc>
                <a:spcPct val="115833"/>
              </a:lnSpc>
              <a:spcBef>
                <a:spcPts val="0"/>
              </a:spcBef>
              <a:spcAft>
                <a:spcPts val="0"/>
              </a:spcAft>
              <a:buNone/>
            </a:pPr>
            <a:r>
              <a:rPr lang="en-US" sz="2400">
                <a:latin typeface="Calibri"/>
                <a:ea typeface="Calibri"/>
                <a:cs typeface="Calibri"/>
                <a:sym typeface="Calibri"/>
              </a:rPr>
              <a:t>?	</a:t>
            </a:r>
            <a:r>
              <a:rPr lang="en-US" sz="2400">
                <a:latin typeface="Tahoma"/>
                <a:ea typeface="Tahoma"/>
                <a:cs typeface="Tahoma"/>
                <a:sym typeface="Tahoma"/>
              </a:rPr>
              <a:t>Setelah pada tahap sebelumnya kita mengumpulkan data - data dan informasi, maka pada tahap ini kita</a:t>
            </a:r>
            <a:endParaRPr sz="2400">
              <a:latin typeface="Tahoma"/>
              <a:ea typeface="Tahoma"/>
              <a:cs typeface="Tahoma"/>
              <a:sym typeface="Tahoma"/>
            </a:endParaRPr>
          </a:p>
        </p:txBody>
      </p:sp>
      <p:sp>
        <p:nvSpPr>
          <p:cNvPr id="182" name="Google Shape;182;p21"/>
          <p:cNvSpPr txBox="1"/>
          <p:nvPr/>
        </p:nvSpPr>
        <p:spPr>
          <a:xfrm>
            <a:off x="7606649" y="2325115"/>
            <a:ext cx="673735" cy="760095"/>
          </a:xfrm>
          <a:prstGeom prst="rect">
            <a:avLst/>
          </a:prstGeom>
          <a:noFill/>
          <a:ln>
            <a:noFill/>
          </a:ln>
        </p:spPr>
        <p:txBody>
          <a:bodyPr anchorCtr="0" anchor="t" bIns="0" lIns="0" spcFirstLastPara="1" rIns="0" wrap="square" tIns="9525">
            <a:spAutoFit/>
          </a:bodyPr>
          <a:lstStyle/>
          <a:p>
            <a:pPr indent="111125" lvl="0" marL="12700" marR="5080" rtl="0" algn="l">
              <a:lnSpc>
                <a:spcPct val="100800"/>
              </a:lnSpc>
              <a:spcBef>
                <a:spcPts val="0"/>
              </a:spcBef>
              <a:spcAft>
                <a:spcPts val="0"/>
              </a:spcAft>
              <a:buNone/>
            </a:pPr>
            <a:r>
              <a:rPr b="1" lang="en-US" sz="2400">
                <a:latin typeface="Tahoma"/>
                <a:ea typeface="Tahoma"/>
                <a:cs typeface="Tahoma"/>
                <a:sym typeface="Tahoma"/>
              </a:rPr>
              <a:t>inti</a:t>
            </a:r>
            <a:r>
              <a:rPr lang="en-US" sz="2400">
                <a:latin typeface="Tahoma"/>
                <a:ea typeface="Tahoma"/>
                <a:cs typeface="Tahoma"/>
                <a:sym typeface="Tahoma"/>
              </a:rPr>
              <a:t>. pada</a:t>
            </a:r>
            <a:endParaRPr sz="2400">
              <a:latin typeface="Tahoma"/>
              <a:ea typeface="Tahoma"/>
              <a:cs typeface="Tahoma"/>
              <a:sym typeface="Tahoma"/>
            </a:endParaRPr>
          </a:p>
        </p:txBody>
      </p:sp>
      <p:sp>
        <p:nvSpPr>
          <p:cNvPr id="183" name="Google Shape;183;p21"/>
          <p:cNvSpPr txBox="1"/>
          <p:nvPr/>
        </p:nvSpPr>
        <p:spPr>
          <a:xfrm>
            <a:off x="1205850" y="2325115"/>
            <a:ext cx="6176010" cy="1129030"/>
          </a:xfrm>
          <a:prstGeom prst="rect">
            <a:avLst/>
          </a:prstGeom>
          <a:noFill/>
          <a:ln>
            <a:noFill/>
          </a:ln>
        </p:spPr>
        <p:txBody>
          <a:bodyPr anchorCtr="0" anchor="t" bIns="0" lIns="0" spcFirstLastPara="1" rIns="0" wrap="square" tIns="22850">
            <a:spAutoFit/>
          </a:bodyPr>
          <a:lstStyle/>
          <a:p>
            <a:pPr indent="0" lvl="0" marL="12700" marR="5080" rtl="0" algn="l">
              <a:lnSpc>
                <a:spcPct val="116000"/>
              </a:lnSpc>
              <a:spcBef>
                <a:spcPts val="0"/>
              </a:spcBef>
              <a:spcAft>
                <a:spcPts val="0"/>
              </a:spcAft>
              <a:buNone/>
            </a:pPr>
            <a:r>
              <a:rPr lang="en-US" sz="2400">
                <a:latin typeface="Tahoma"/>
                <a:ea typeface="Tahoma"/>
                <a:cs typeface="Tahoma"/>
                <a:sym typeface="Tahoma"/>
              </a:rPr>
              <a:t>bersama		tim	mendefinisikan	</a:t>
            </a:r>
            <a:r>
              <a:rPr b="1" lang="en-US" sz="2400">
                <a:latin typeface="Tahoma"/>
                <a:ea typeface="Tahoma"/>
                <a:cs typeface="Tahoma"/>
                <a:sym typeface="Tahoma"/>
              </a:rPr>
              <a:t>masalah </a:t>
            </a:r>
            <a:r>
              <a:rPr lang="en-US" sz="2400">
                <a:latin typeface="Tahoma"/>
                <a:ea typeface="Tahoma"/>
                <a:cs typeface="Tahoma"/>
                <a:sym typeface="Tahoma"/>
              </a:rPr>
              <a:t>Buatlah	</a:t>
            </a:r>
            <a:r>
              <a:rPr i="1" lang="en-US" sz="2500">
                <a:latin typeface="Verdana"/>
                <a:ea typeface="Verdana"/>
                <a:cs typeface="Verdana"/>
                <a:sym typeface="Verdana"/>
              </a:rPr>
              <a:t>problem		statement	</a:t>
            </a:r>
            <a:r>
              <a:rPr lang="en-US" sz="2400">
                <a:latin typeface="Tahoma"/>
                <a:ea typeface="Tahoma"/>
                <a:cs typeface="Tahoma"/>
                <a:sym typeface="Tahoma"/>
              </a:rPr>
              <a:t>yang		berfokus pengguna akhir.</a:t>
            </a:r>
            <a:endParaRPr sz="2400">
              <a:latin typeface="Tahoma"/>
              <a:ea typeface="Tahoma"/>
              <a:cs typeface="Tahoma"/>
              <a:sym typeface="Tahoma"/>
            </a:endParaRPr>
          </a:p>
        </p:txBody>
      </p:sp>
      <p:sp>
        <p:nvSpPr>
          <p:cNvPr id="184" name="Google Shape;184;p21"/>
          <p:cNvSpPr txBox="1"/>
          <p:nvPr/>
        </p:nvSpPr>
        <p:spPr>
          <a:xfrm>
            <a:off x="862950" y="3785107"/>
            <a:ext cx="7418070" cy="2232660"/>
          </a:xfrm>
          <a:prstGeom prst="rect">
            <a:avLst/>
          </a:prstGeom>
          <a:noFill/>
          <a:ln>
            <a:noFill/>
          </a:ln>
        </p:spPr>
        <p:txBody>
          <a:bodyPr anchorCtr="0" anchor="t" bIns="0" lIns="0" spcFirstLastPara="1" rIns="0" wrap="square" tIns="10150">
            <a:spAutoFit/>
          </a:bodyPr>
          <a:lstStyle/>
          <a:p>
            <a:pPr indent="-342900" lvl="0" marL="355600" marR="5080" rtl="0" algn="just">
              <a:lnSpc>
                <a:spcPct val="100699"/>
              </a:lnSpc>
              <a:spcBef>
                <a:spcPts val="0"/>
              </a:spcBef>
              <a:spcAft>
                <a:spcPts val="0"/>
              </a:spcAft>
              <a:buNone/>
            </a:pPr>
            <a:r>
              <a:rPr lang="en-US" sz="2400">
                <a:latin typeface="Calibri"/>
                <a:ea typeface="Calibri"/>
                <a:cs typeface="Calibri"/>
                <a:sym typeface="Calibri"/>
              </a:rPr>
              <a:t>?  </a:t>
            </a:r>
            <a:r>
              <a:rPr lang="en-US" sz="2400">
                <a:latin typeface="Tahoma"/>
                <a:ea typeface="Tahoma"/>
                <a:cs typeface="Tahoma"/>
                <a:sym typeface="Tahoma"/>
              </a:rPr>
              <a:t>Tahap define akan membantu tim dalam memahami permasalahan secara lebih mudah dan memikirkan ide-ide sebagai solusi atas permasalahan tersebut. Ide- ide hebat dapat berupa fungsi-fungsi, fitur-fitur baru dalam  aplikasi  atau  bentuk  yang  benar-benar experimental yang sebelumnya belum ada.</a:t>
            </a:r>
            <a:endParaRPr sz="2400">
              <a:latin typeface="Tahoma"/>
              <a:ea typeface="Tahoma"/>
              <a:cs typeface="Tahoma"/>
              <a:sym typeface="Tahom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8" name="Shape 188"/>
        <p:cNvGrpSpPr/>
        <p:nvPr/>
      </p:nvGrpSpPr>
      <p:grpSpPr>
        <a:xfrm>
          <a:off x="0" y="0"/>
          <a:ext cx="0" cy="0"/>
          <a:chOff x="0" y="0"/>
          <a:chExt cx="0" cy="0"/>
        </a:xfrm>
      </p:grpSpPr>
      <p:sp>
        <p:nvSpPr>
          <p:cNvPr id="189" name="Google Shape;189;p22"/>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1436370" rtl="0" algn="l">
              <a:lnSpc>
                <a:spcPct val="100000"/>
              </a:lnSpc>
              <a:spcBef>
                <a:spcPts val="0"/>
              </a:spcBef>
              <a:spcAft>
                <a:spcPts val="0"/>
              </a:spcAft>
              <a:buNone/>
            </a:pPr>
            <a:r>
              <a:rPr lang="en-US">
                <a:solidFill>
                  <a:srgbClr val="0070C0"/>
                </a:solidFill>
              </a:rPr>
              <a:t>Define </a:t>
            </a:r>
            <a:r>
              <a:rPr b="0" lang="en-US">
                <a:solidFill>
                  <a:srgbClr val="0070C0"/>
                </a:solidFill>
                <a:latin typeface="Calibri"/>
                <a:ea typeface="Calibri"/>
                <a:cs typeface="Calibri"/>
                <a:sym typeface="Calibri"/>
              </a:rPr>
              <a:t>the Problem</a:t>
            </a:r>
            <a:endParaRPr/>
          </a:p>
        </p:txBody>
      </p:sp>
      <p:pic>
        <p:nvPicPr>
          <p:cNvPr id="190" name="Google Shape;190;p22"/>
          <p:cNvPicPr preferRelativeResize="0"/>
          <p:nvPr/>
        </p:nvPicPr>
        <p:blipFill rotWithShape="1">
          <a:blip r:embed="rId3">
            <a:alphaModFix/>
          </a:blip>
          <a:srcRect b="0" l="0" r="0" t="0"/>
          <a:stretch/>
        </p:blipFill>
        <p:spPr>
          <a:xfrm>
            <a:off x="457200" y="1697735"/>
            <a:ext cx="8147304" cy="51602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4" name="Shape 194"/>
        <p:cNvGrpSpPr/>
        <p:nvPr/>
      </p:nvGrpSpPr>
      <p:grpSpPr>
        <a:xfrm>
          <a:off x="0" y="0"/>
          <a:ext cx="0" cy="0"/>
          <a:chOff x="0" y="0"/>
          <a:chExt cx="0" cy="0"/>
        </a:xfrm>
      </p:grpSpPr>
      <p:sp>
        <p:nvSpPr>
          <p:cNvPr id="195" name="Google Shape;195;p23"/>
          <p:cNvSpPr txBox="1"/>
          <p:nvPr>
            <p:ph type="title"/>
          </p:nvPr>
        </p:nvSpPr>
        <p:spPr>
          <a:xfrm>
            <a:off x="264462" y="227076"/>
            <a:ext cx="5957570" cy="995044"/>
          </a:xfrm>
          <a:prstGeom prst="rect">
            <a:avLst/>
          </a:prstGeom>
          <a:noFill/>
          <a:ln>
            <a:noFill/>
          </a:ln>
        </p:spPr>
        <p:txBody>
          <a:bodyPr anchorCtr="0" anchor="t" bIns="0" lIns="0" spcFirstLastPara="1" rIns="0" wrap="square" tIns="31750">
            <a:spAutoFit/>
          </a:bodyPr>
          <a:lstStyle/>
          <a:p>
            <a:pPr indent="0" lvl="0" marL="12700" marR="5080" rtl="0" algn="l">
              <a:lnSpc>
                <a:spcPct val="118437"/>
              </a:lnSpc>
              <a:spcBef>
                <a:spcPts val="0"/>
              </a:spcBef>
              <a:spcAft>
                <a:spcPts val="0"/>
              </a:spcAft>
              <a:buNone/>
            </a:pPr>
            <a:r>
              <a:rPr lang="en-US" sz="3200"/>
              <a:t>Implementation of Design Thinking </a:t>
            </a:r>
            <a:r>
              <a:rPr lang="en-US" sz="3200">
                <a:solidFill>
                  <a:srgbClr val="0070C0"/>
                </a:solidFill>
              </a:rPr>
              <a:t>Ideate</a:t>
            </a:r>
            <a:endParaRPr sz="3200"/>
          </a:p>
        </p:txBody>
      </p:sp>
      <p:sp>
        <p:nvSpPr>
          <p:cNvPr id="196" name="Google Shape;196;p23"/>
          <p:cNvSpPr/>
          <p:nvPr/>
        </p:nvSpPr>
        <p:spPr>
          <a:xfrm>
            <a:off x="293686" y="2576512"/>
            <a:ext cx="4586605" cy="4156075"/>
          </a:xfrm>
          <a:custGeom>
            <a:rect b="b" l="l" r="r" t="t"/>
            <a:pathLst>
              <a:path extrusionOk="0" h="4156075" w="4586605">
                <a:moveTo>
                  <a:pt x="4586286" y="0"/>
                </a:moveTo>
                <a:lnTo>
                  <a:pt x="0" y="0"/>
                </a:lnTo>
                <a:lnTo>
                  <a:pt x="0" y="4156074"/>
                </a:lnTo>
                <a:lnTo>
                  <a:pt x="4586286" y="4156074"/>
                </a:lnTo>
                <a:lnTo>
                  <a:pt x="4586286" y="0"/>
                </a:lnTo>
                <a:close/>
              </a:path>
            </a:pathLst>
          </a:custGeom>
          <a:solidFill>
            <a:srgbClr val="FFC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7" name="Google Shape;197;p23"/>
          <p:cNvSpPr txBox="1"/>
          <p:nvPr/>
        </p:nvSpPr>
        <p:spPr>
          <a:xfrm>
            <a:off x="372412" y="3600196"/>
            <a:ext cx="2994660" cy="3606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200">
                <a:latin typeface="Calibri"/>
                <a:ea typeface="Calibri"/>
                <a:cs typeface="Calibri"/>
                <a:sym typeface="Calibri"/>
              </a:rPr>
              <a:t>1.	Think outside the box</a:t>
            </a:r>
            <a:endParaRPr sz="2200">
              <a:latin typeface="Calibri"/>
              <a:ea typeface="Calibri"/>
              <a:cs typeface="Calibri"/>
              <a:sym typeface="Calibri"/>
            </a:endParaRPr>
          </a:p>
        </p:txBody>
      </p:sp>
      <p:sp>
        <p:nvSpPr>
          <p:cNvPr id="198" name="Google Shape;198;p23"/>
          <p:cNvSpPr txBox="1"/>
          <p:nvPr/>
        </p:nvSpPr>
        <p:spPr>
          <a:xfrm>
            <a:off x="372412" y="4273804"/>
            <a:ext cx="3335020" cy="3606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200">
                <a:latin typeface="Calibri"/>
                <a:ea typeface="Calibri"/>
                <a:cs typeface="Calibri"/>
                <a:sym typeface="Calibri"/>
              </a:rPr>
              <a:t>1.	Look for the alternatives</a:t>
            </a:r>
            <a:endParaRPr sz="2200">
              <a:latin typeface="Calibri"/>
              <a:ea typeface="Calibri"/>
              <a:cs typeface="Calibri"/>
              <a:sym typeface="Calibri"/>
            </a:endParaRPr>
          </a:p>
        </p:txBody>
      </p:sp>
      <p:sp>
        <p:nvSpPr>
          <p:cNvPr id="199" name="Google Shape;199;p23"/>
          <p:cNvSpPr txBox="1"/>
          <p:nvPr/>
        </p:nvSpPr>
        <p:spPr>
          <a:xfrm>
            <a:off x="372412" y="4932172"/>
            <a:ext cx="4034154" cy="705485"/>
          </a:xfrm>
          <a:prstGeom prst="rect">
            <a:avLst/>
          </a:prstGeom>
          <a:noFill/>
          <a:ln>
            <a:noFill/>
          </a:ln>
        </p:spPr>
        <p:txBody>
          <a:bodyPr anchorCtr="0" anchor="t" bIns="0" lIns="0" spcFirstLastPara="1" rIns="0" wrap="square" tIns="3175">
            <a:spAutoFit/>
          </a:bodyPr>
          <a:lstStyle/>
          <a:p>
            <a:pPr indent="-457200" lvl="0" marL="469900" marR="5080" rtl="0" algn="l">
              <a:lnSpc>
                <a:spcPct val="102699"/>
              </a:lnSpc>
              <a:spcBef>
                <a:spcPts val="0"/>
              </a:spcBef>
              <a:spcAft>
                <a:spcPts val="0"/>
              </a:spcAft>
              <a:buNone/>
            </a:pPr>
            <a:r>
              <a:rPr b="1" lang="en-US" sz="2200">
                <a:latin typeface="Calibri"/>
                <a:ea typeface="Calibri"/>
                <a:cs typeface="Calibri"/>
                <a:sym typeface="Calibri"/>
              </a:rPr>
              <a:t>1.	Dissect how one idea can have more than one solution</a:t>
            </a:r>
            <a:endParaRPr sz="2200">
              <a:latin typeface="Calibri"/>
              <a:ea typeface="Calibri"/>
              <a:cs typeface="Calibri"/>
              <a:sym typeface="Calibri"/>
            </a:endParaRPr>
          </a:p>
        </p:txBody>
      </p:sp>
      <p:sp>
        <p:nvSpPr>
          <p:cNvPr id="200" name="Google Shape;200;p23"/>
          <p:cNvSpPr txBox="1"/>
          <p:nvPr/>
        </p:nvSpPr>
        <p:spPr>
          <a:xfrm>
            <a:off x="372412" y="5950203"/>
            <a:ext cx="4079875" cy="690245"/>
          </a:xfrm>
          <a:prstGeom prst="rect">
            <a:avLst/>
          </a:prstGeom>
          <a:noFill/>
          <a:ln>
            <a:noFill/>
          </a:ln>
        </p:spPr>
        <p:txBody>
          <a:bodyPr anchorCtr="0" anchor="t" bIns="0" lIns="0" spcFirstLastPara="1" rIns="0" wrap="square" tIns="28575">
            <a:spAutoFit/>
          </a:bodyPr>
          <a:lstStyle/>
          <a:p>
            <a:pPr indent="-457200" lvl="0" marL="469900" marR="5080" rtl="0" algn="l">
              <a:lnSpc>
                <a:spcPct val="117727"/>
              </a:lnSpc>
              <a:spcBef>
                <a:spcPts val="0"/>
              </a:spcBef>
              <a:spcAft>
                <a:spcPts val="0"/>
              </a:spcAft>
              <a:buNone/>
            </a:pPr>
            <a:r>
              <a:rPr b="1" lang="en-US" sz="2200">
                <a:latin typeface="Calibri"/>
                <a:ea typeface="Calibri"/>
                <a:cs typeface="Calibri"/>
                <a:sym typeface="Calibri"/>
              </a:rPr>
              <a:t>1.	Allow variations when working with teams</a:t>
            </a:r>
            <a:endParaRPr sz="2200">
              <a:latin typeface="Calibri"/>
              <a:ea typeface="Calibri"/>
              <a:cs typeface="Calibri"/>
              <a:sym typeface="Calibri"/>
            </a:endParaRPr>
          </a:p>
        </p:txBody>
      </p:sp>
      <p:grpSp>
        <p:nvGrpSpPr>
          <p:cNvPr id="201" name="Google Shape;201;p23"/>
          <p:cNvGrpSpPr/>
          <p:nvPr/>
        </p:nvGrpSpPr>
        <p:grpSpPr>
          <a:xfrm>
            <a:off x="5745479" y="624840"/>
            <a:ext cx="2941320" cy="2581655"/>
            <a:chOff x="5745479" y="624840"/>
            <a:chExt cx="2941320" cy="2581655"/>
          </a:xfrm>
        </p:grpSpPr>
        <p:pic>
          <p:nvPicPr>
            <p:cNvPr id="202" name="Google Shape;202;p23"/>
            <p:cNvPicPr preferRelativeResize="0"/>
            <p:nvPr/>
          </p:nvPicPr>
          <p:blipFill rotWithShape="1">
            <a:blip r:embed="rId3">
              <a:alphaModFix/>
            </a:blip>
            <a:srcRect b="0" l="0" r="0" t="0"/>
            <a:stretch/>
          </p:blipFill>
          <p:spPr>
            <a:xfrm>
              <a:off x="6577583" y="624840"/>
              <a:ext cx="2109216" cy="950976"/>
            </a:xfrm>
            <a:prstGeom prst="rect">
              <a:avLst/>
            </a:prstGeom>
            <a:noFill/>
            <a:ln>
              <a:noFill/>
            </a:ln>
          </p:spPr>
        </p:pic>
        <p:pic>
          <p:nvPicPr>
            <p:cNvPr id="203" name="Google Shape;203;p23"/>
            <p:cNvPicPr preferRelativeResize="0"/>
            <p:nvPr/>
          </p:nvPicPr>
          <p:blipFill rotWithShape="1">
            <a:blip r:embed="rId4">
              <a:alphaModFix/>
            </a:blip>
            <a:srcRect b="0" l="0" r="0" t="0"/>
            <a:stretch/>
          </p:blipFill>
          <p:spPr>
            <a:xfrm>
              <a:off x="5745479" y="1572768"/>
              <a:ext cx="2746248" cy="1633727"/>
            </a:xfrm>
            <a:prstGeom prst="rect">
              <a:avLst/>
            </a:prstGeom>
            <a:noFill/>
            <a:ln>
              <a:noFill/>
            </a:ln>
          </p:spPr>
        </p:pic>
      </p:grpSp>
      <p:sp>
        <p:nvSpPr>
          <p:cNvPr id="204" name="Google Shape;204;p23"/>
          <p:cNvSpPr txBox="1"/>
          <p:nvPr/>
        </p:nvSpPr>
        <p:spPr>
          <a:xfrm>
            <a:off x="372412" y="1535684"/>
            <a:ext cx="6026150" cy="1751964"/>
          </a:xfrm>
          <a:prstGeom prst="rect">
            <a:avLst/>
          </a:prstGeom>
          <a:noFill/>
          <a:ln>
            <a:noFill/>
          </a:ln>
        </p:spPr>
        <p:txBody>
          <a:bodyPr anchorCtr="0" anchor="t" bIns="0" lIns="0" spcFirstLastPara="1" rIns="0" wrap="square" tIns="9525">
            <a:spAutoFit/>
          </a:bodyPr>
          <a:lstStyle/>
          <a:p>
            <a:pPr indent="0" lvl="0" marL="12700" marR="5080" rtl="0" algn="l">
              <a:lnSpc>
                <a:spcPct val="100800"/>
              </a:lnSpc>
              <a:spcBef>
                <a:spcPts val="0"/>
              </a:spcBef>
              <a:spcAft>
                <a:spcPts val="0"/>
              </a:spcAft>
              <a:buNone/>
            </a:pPr>
            <a:r>
              <a:rPr lang="en-US" sz="2400">
                <a:latin typeface="Calibri"/>
                <a:ea typeface="Calibri"/>
                <a:cs typeface="Calibri"/>
                <a:sym typeface="Calibri"/>
              </a:rPr>
              <a:t>Mengeluarkan ide-ide yang dapat menjadi solusi terhadap permasalahan.</a:t>
            </a:r>
            <a:endParaRPr sz="2400">
              <a:latin typeface="Calibri"/>
              <a:ea typeface="Calibri"/>
              <a:cs typeface="Calibri"/>
              <a:sym typeface="Calibri"/>
            </a:endParaRPr>
          </a:p>
          <a:p>
            <a:pPr indent="-457200" lvl="0" marL="469900" marR="1789429" rtl="0" algn="l">
              <a:lnSpc>
                <a:spcPct val="117727"/>
              </a:lnSpc>
              <a:spcBef>
                <a:spcPts val="2705"/>
              </a:spcBef>
              <a:spcAft>
                <a:spcPts val="0"/>
              </a:spcAft>
              <a:buNone/>
            </a:pPr>
            <a:r>
              <a:rPr b="1" lang="en-US" sz="2200">
                <a:latin typeface="Calibri"/>
                <a:ea typeface="Calibri"/>
                <a:cs typeface="Calibri"/>
                <a:sym typeface="Calibri"/>
              </a:rPr>
              <a:t>1.	Brainstorm / generate ideas and solutions</a:t>
            </a:r>
            <a:endParaRPr sz="2200">
              <a:latin typeface="Calibri"/>
              <a:ea typeface="Calibri"/>
              <a:cs typeface="Calibri"/>
              <a:sym typeface="Calibri"/>
            </a:endParaRPr>
          </a:p>
        </p:txBody>
      </p:sp>
      <p:sp>
        <p:nvSpPr>
          <p:cNvPr id="205" name="Google Shape;205;p23"/>
          <p:cNvSpPr txBox="1"/>
          <p:nvPr/>
        </p:nvSpPr>
        <p:spPr>
          <a:xfrm>
            <a:off x="5082524" y="3359911"/>
            <a:ext cx="3108325" cy="979805"/>
          </a:xfrm>
          <a:prstGeom prst="rect">
            <a:avLst/>
          </a:prstGeom>
          <a:noFill/>
          <a:ln>
            <a:noFill/>
          </a:ln>
        </p:spPr>
        <p:txBody>
          <a:bodyPr anchorCtr="0" anchor="t" bIns="0" lIns="0" spcFirstLastPara="1" rIns="0" wrap="square" tIns="25400">
            <a:spAutoFit/>
          </a:bodyPr>
          <a:lstStyle/>
          <a:p>
            <a:pPr indent="-342900" lvl="0" marL="355600" marR="5080" rtl="0" algn="l">
              <a:lnSpc>
                <a:spcPct val="119047"/>
              </a:lnSpc>
              <a:spcBef>
                <a:spcPts val="0"/>
              </a:spcBef>
              <a:spcAft>
                <a:spcPts val="0"/>
              </a:spcAft>
              <a:buSzPts val="2100"/>
              <a:buFont typeface="Arial"/>
              <a:buChar char="•"/>
            </a:pPr>
            <a:r>
              <a:rPr lang="en-US" sz="2100">
                <a:latin typeface="Calibri"/>
                <a:ea typeface="Calibri"/>
                <a:cs typeface="Calibri"/>
                <a:sym typeface="Calibri"/>
              </a:rPr>
              <a:t>Pada tahap ini kita mulai mengembangkan ide dan mengujinya.</a:t>
            </a:r>
            <a:endParaRPr sz="2100">
              <a:latin typeface="Calibri"/>
              <a:ea typeface="Calibri"/>
              <a:cs typeface="Calibri"/>
              <a:sym typeface="Calibri"/>
            </a:endParaRPr>
          </a:p>
        </p:txBody>
      </p:sp>
      <p:sp>
        <p:nvSpPr>
          <p:cNvPr id="206" name="Google Shape;206;p23"/>
          <p:cNvSpPr txBox="1"/>
          <p:nvPr/>
        </p:nvSpPr>
        <p:spPr>
          <a:xfrm>
            <a:off x="5082524" y="4630928"/>
            <a:ext cx="3801745" cy="1945639"/>
          </a:xfrm>
          <a:prstGeom prst="rect">
            <a:avLst/>
          </a:prstGeom>
          <a:noFill/>
          <a:ln>
            <a:noFill/>
          </a:ln>
        </p:spPr>
        <p:txBody>
          <a:bodyPr anchorCtr="0" anchor="t" bIns="0" lIns="0" spcFirstLastPara="1" rIns="0" wrap="square" tIns="12700">
            <a:spAutoFit/>
          </a:bodyPr>
          <a:lstStyle/>
          <a:p>
            <a:pPr indent="-342900" lvl="0" marL="355600" marR="5080" rtl="0" algn="l">
              <a:lnSpc>
                <a:spcPct val="100000"/>
              </a:lnSpc>
              <a:spcBef>
                <a:spcPts val="0"/>
              </a:spcBef>
              <a:spcAft>
                <a:spcPts val="0"/>
              </a:spcAft>
              <a:buSzPts val="2100"/>
              <a:buFont typeface="Arial"/>
              <a:buChar char="•"/>
            </a:pPr>
            <a:r>
              <a:rPr lang="en-US" sz="2100">
                <a:latin typeface="Calibri"/>
                <a:ea typeface="Calibri"/>
                <a:cs typeface="Calibri"/>
                <a:sym typeface="Calibri"/>
              </a:rPr>
              <a:t>Kita dituntut untuk mengedepankan cara berfikir kreatif untuk menciptakan berbagai macam pilihan dan kovergen untuk memilih pilihan yang tepat.</a:t>
            </a:r>
            <a:endParaRPr sz="21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0" name="Shape 210"/>
        <p:cNvGrpSpPr/>
        <p:nvPr/>
      </p:nvGrpSpPr>
      <p:grpSpPr>
        <a:xfrm>
          <a:off x="0" y="0"/>
          <a:ext cx="0" cy="0"/>
          <a:chOff x="0" y="0"/>
          <a:chExt cx="0" cy="0"/>
        </a:xfrm>
      </p:grpSpPr>
      <p:sp>
        <p:nvSpPr>
          <p:cNvPr id="211" name="Google Shape;211;p24"/>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2928620" rtl="0" algn="l">
              <a:lnSpc>
                <a:spcPct val="100000"/>
              </a:lnSpc>
              <a:spcBef>
                <a:spcPts val="0"/>
              </a:spcBef>
              <a:spcAft>
                <a:spcPts val="0"/>
              </a:spcAft>
              <a:buNone/>
            </a:pPr>
            <a:r>
              <a:rPr lang="en-US">
                <a:solidFill>
                  <a:srgbClr val="0070C0"/>
                </a:solidFill>
              </a:rPr>
              <a:t>Ideate</a:t>
            </a:r>
            <a:endParaRPr/>
          </a:p>
        </p:txBody>
      </p:sp>
      <p:sp>
        <p:nvSpPr>
          <p:cNvPr id="212" name="Google Shape;212;p24"/>
          <p:cNvSpPr txBox="1"/>
          <p:nvPr/>
        </p:nvSpPr>
        <p:spPr>
          <a:xfrm>
            <a:off x="748649" y="1438147"/>
            <a:ext cx="7919084" cy="3680460"/>
          </a:xfrm>
          <a:prstGeom prst="rect">
            <a:avLst/>
          </a:prstGeom>
          <a:noFill/>
          <a:ln>
            <a:noFill/>
          </a:ln>
        </p:spPr>
        <p:txBody>
          <a:bodyPr anchorCtr="0" anchor="t" bIns="0" lIns="0" spcFirstLastPara="1" rIns="0" wrap="square" tIns="9525">
            <a:spAutoFit/>
          </a:bodyPr>
          <a:lstStyle/>
          <a:p>
            <a:pPr indent="-342900" lvl="0" marL="355600" marR="477519" rtl="0" algn="l">
              <a:lnSpc>
                <a:spcPct val="100800"/>
              </a:lnSpc>
              <a:spcBef>
                <a:spcPts val="0"/>
              </a:spcBef>
              <a:spcAft>
                <a:spcPts val="0"/>
              </a:spcAft>
              <a:buNone/>
            </a:pPr>
            <a:r>
              <a:rPr lang="en-US" sz="2400">
                <a:latin typeface="Calibri"/>
                <a:ea typeface="Calibri"/>
                <a:cs typeface="Calibri"/>
                <a:sym typeface="Calibri"/>
              </a:rPr>
              <a:t>?	</a:t>
            </a:r>
            <a:r>
              <a:rPr lang="en-US" sz="2400">
                <a:latin typeface="Tahoma"/>
                <a:ea typeface="Tahoma"/>
                <a:cs typeface="Tahoma"/>
                <a:sym typeface="Tahoma"/>
              </a:rPr>
              <a:t>Mungkin akan muncul ratusan ide-ide sebagai alternatif solusi masalah yang akan kita pecahkan.</a:t>
            </a:r>
            <a:endParaRPr sz="2400">
              <a:latin typeface="Tahoma"/>
              <a:ea typeface="Tahoma"/>
              <a:cs typeface="Tahoma"/>
              <a:sym typeface="Tahoma"/>
            </a:endParaRPr>
          </a:p>
          <a:p>
            <a:pPr indent="-342900" lvl="0" marL="355600" marR="5080" rtl="0" algn="l">
              <a:lnSpc>
                <a:spcPct val="116000"/>
              </a:lnSpc>
              <a:spcBef>
                <a:spcPts val="2890"/>
              </a:spcBef>
              <a:spcAft>
                <a:spcPts val="0"/>
              </a:spcAft>
              <a:buNone/>
            </a:pPr>
            <a:r>
              <a:rPr lang="en-US" sz="2400">
                <a:latin typeface="Calibri"/>
                <a:ea typeface="Calibri"/>
                <a:cs typeface="Calibri"/>
                <a:sym typeface="Calibri"/>
              </a:rPr>
              <a:t>?	</a:t>
            </a:r>
            <a:r>
              <a:rPr lang="en-US" sz="2400">
                <a:latin typeface="Tahoma"/>
                <a:ea typeface="Tahoma"/>
                <a:cs typeface="Tahoma"/>
                <a:sym typeface="Tahoma"/>
              </a:rPr>
              <a:t>Untuk mempermudah bisa mengelompokkan solusi-solusi ke dalam 3 kelompok yaitu </a:t>
            </a:r>
            <a:r>
              <a:rPr i="1" lang="en-US" sz="2500">
                <a:latin typeface="Verdana"/>
                <a:ea typeface="Verdana"/>
                <a:cs typeface="Verdana"/>
                <a:sym typeface="Verdana"/>
              </a:rPr>
              <a:t>feasibility </a:t>
            </a:r>
            <a:r>
              <a:rPr lang="en-US" sz="2400">
                <a:latin typeface="Tahoma"/>
                <a:ea typeface="Tahoma"/>
                <a:cs typeface="Tahoma"/>
                <a:sym typeface="Tahoma"/>
              </a:rPr>
              <a:t>(yang bisa dilakukan melalui teknologi), </a:t>
            </a:r>
            <a:r>
              <a:rPr i="1" lang="en-US" sz="2500">
                <a:latin typeface="Verdana"/>
                <a:ea typeface="Verdana"/>
                <a:cs typeface="Verdana"/>
                <a:sym typeface="Verdana"/>
              </a:rPr>
              <a:t>viability </a:t>
            </a:r>
            <a:r>
              <a:rPr lang="en-US" sz="2400">
                <a:latin typeface="Tahoma"/>
                <a:ea typeface="Tahoma"/>
                <a:cs typeface="Tahoma"/>
                <a:sym typeface="Tahoma"/>
              </a:rPr>
              <a:t>(pengaruhnya terhadap bisnis yang berjalan) dan </a:t>
            </a:r>
            <a:r>
              <a:rPr i="1" lang="en-US" sz="2500">
                <a:latin typeface="Verdana"/>
                <a:ea typeface="Verdana"/>
                <a:cs typeface="Verdana"/>
                <a:sym typeface="Verdana"/>
              </a:rPr>
              <a:t>desirability </a:t>
            </a:r>
            <a:r>
              <a:rPr lang="en-US" sz="2400">
                <a:latin typeface="Tahoma"/>
                <a:ea typeface="Tahoma"/>
                <a:cs typeface="Tahoma"/>
                <a:sym typeface="Tahoma"/>
              </a:rPr>
              <a:t>(yang diinginkan pengguna).</a:t>
            </a:r>
            <a:endParaRPr sz="2400">
              <a:latin typeface="Tahoma"/>
              <a:ea typeface="Tahoma"/>
              <a:cs typeface="Tahoma"/>
              <a:sym typeface="Tahoma"/>
            </a:endParaRPr>
          </a:p>
          <a:p>
            <a:pPr indent="-342900" lvl="0" marL="355600" marR="332105" rtl="0" algn="l">
              <a:lnSpc>
                <a:spcPct val="100800"/>
              </a:lnSpc>
              <a:spcBef>
                <a:spcPts val="2695"/>
              </a:spcBef>
              <a:spcAft>
                <a:spcPts val="0"/>
              </a:spcAft>
              <a:buNone/>
            </a:pPr>
            <a:r>
              <a:rPr lang="en-US" sz="2400">
                <a:latin typeface="Calibri"/>
                <a:ea typeface="Calibri"/>
                <a:cs typeface="Calibri"/>
                <a:sym typeface="Calibri"/>
              </a:rPr>
              <a:t>?	</a:t>
            </a:r>
            <a:r>
              <a:rPr lang="en-US" sz="2400">
                <a:latin typeface="Tahoma"/>
                <a:ea typeface="Tahoma"/>
                <a:cs typeface="Tahoma"/>
                <a:sym typeface="Tahoma"/>
              </a:rPr>
              <a:t>Ambil yang paling bisa dilakukan dahulu untuk masuk ke tahap berikutnya.</a:t>
            </a:r>
            <a:endParaRPr sz="2400">
              <a:latin typeface="Tahoma"/>
              <a:ea typeface="Tahoma"/>
              <a:cs typeface="Tahoma"/>
              <a:sym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6" name="Shape 216"/>
        <p:cNvGrpSpPr/>
        <p:nvPr/>
      </p:nvGrpSpPr>
      <p:grpSpPr>
        <a:xfrm>
          <a:off x="0" y="0"/>
          <a:ext cx="0" cy="0"/>
          <a:chOff x="0" y="0"/>
          <a:chExt cx="0" cy="0"/>
        </a:xfrm>
      </p:grpSpPr>
      <p:sp>
        <p:nvSpPr>
          <p:cNvPr id="217" name="Google Shape;217;p25"/>
          <p:cNvSpPr txBox="1"/>
          <p:nvPr>
            <p:ph type="title"/>
          </p:nvPr>
        </p:nvSpPr>
        <p:spPr>
          <a:xfrm>
            <a:off x="396225" y="152400"/>
            <a:ext cx="5395595" cy="909319"/>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900"/>
              <a:t>Implementation of Design Thinking </a:t>
            </a:r>
            <a:r>
              <a:rPr lang="en-US" sz="2900">
                <a:solidFill>
                  <a:srgbClr val="0070C0"/>
                </a:solidFill>
              </a:rPr>
              <a:t>Prototype</a:t>
            </a:r>
            <a:endParaRPr sz="2900"/>
          </a:p>
        </p:txBody>
      </p:sp>
      <p:sp>
        <p:nvSpPr>
          <p:cNvPr id="218" name="Google Shape;218;p25"/>
          <p:cNvSpPr/>
          <p:nvPr/>
        </p:nvSpPr>
        <p:spPr>
          <a:xfrm>
            <a:off x="123825" y="1917700"/>
            <a:ext cx="3513454" cy="4940300"/>
          </a:xfrm>
          <a:custGeom>
            <a:rect b="b" l="l" r="r" t="t"/>
            <a:pathLst>
              <a:path extrusionOk="0" h="4940300" w="3513454">
                <a:moveTo>
                  <a:pt x="3513137" y="0"/>
                </a:moveTo>
                <a:lnTo>
                  <a:pt x="0" y="0"/>
                </a:lnTo>
                <a:lnTo>
                  <a:pt x="0" y="4940299"/>
                </a:lnTo>
                <a:lnTo>
                  <a:pt x="3513137" y="4940299"/>
                </a:lnTo>
                <a:lnTo>
                  <a:pt x="3513137" y="0"/>
                </a:lnTo>
                <a:close/>
              </a:path>
            </a:pathLst>
          </a:custGeom>
          <a:solidFill>
            <a:srgbClr val="00B05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19" name="Google Shape;219;p25"/>
          <p:cNvSpPr txBox="1"/>
          <p:nvPr/>
        </p:nvSpPr>
        <p:spPr>
          <a:xfrm>
            <a:off x="202550" y="1936496"/>
            <a:ext cx="3326765" cy="4829175"/>
          </a:xfrm>
          <a:prstGeom prst="rect">
            <a:avLst/>
          </a:prstGeom>
          <a:noFill/>
          <a:ln>
            <a:noFill/>
          </a:ln>
        </p:spPr>
        <p:txBody>
          <a:bodyPr anchorCtr="0" anchor="t" bIns="0" lIns="0" spcFirstLastPara="1" rIns="0" wrap="square" tIns="12700">
            <a:spAutoFit/>
          </a:bodyPr>
          <a:lstStyle/>
          <a:p>
            <a:pPr indent="-457200" lvl="0" marL="469900" marR="172085" rtl="0" algn="l">
              <a:lnSpc>
                <a:spcPct val="100000"/>
              </a:lnSpc>
              <a:spcBef>
                <a:spcPts val="0"/>
              </a:spcBef>
              <a:spcAft>
                <a:spcPts val="0"/>
              </a:spcAft>
              <a:buNone/>
            </a:pPr>
            <a:r>
              <a:rPr b="1" lang="en-US" sz="2100">
                <a:solidFill>
                  <a:srgbClr val="FFFFFF"/>
                </a:solidFill>
                <a:latin typeface="Calibri"/>
                <a:ea typeface="Calibri"/>
                <a:cs typeface="Calibri"/>
                <a:sym typeface="Calibri"/>
              </a:rPr>
              <a:t>1.	Bringing solutions into a vision</a:t>
            </a:r>
            <a:endParaRPr sz="2100">
              <a:latin typeface="Calibri"/>
              <a:ea typeface="Calibri"/>
              <a:cs typeface="Calibri"/>
              <a:sym typeface="Calibri"/>
            </a:endParaRPr>
          </a:p>
          <a:p>
            <a:pPr indent="-457200" lvl="0" marL="469900" marR="283210" rtl="0" algn="l">
              <a:lnSpc>
                <a:spcPct val="102899"/>
              </a:lnSpc>
              <a:spcBef>
                <a:spcPts val="2395"/>
              </a:spcBef>
              <a:spcAft>
                <a:spcPts val="0"/>
              </a:spcAft>
              <a:buNone/>
            </a:pPr>
            <a:r>
              <a:rPr b="1" lang="en-US" sz="2100">
                <a:solidFill>
                  <a:srgbClr val="FFFFFF"/>
                </a:solidFill>
                <a:latin typeface="Calibri"/>
                <a:ea typeface="Calibri"/>
                <a:cs typeface="Calibri"/>
                <a:sym typeface="Calibri"/>
              </a:rPr>
              <a:t>1.	Construct drafts as real representations</a:t>
            </a:r>
            <a:endParaRPr sz="2100">
              <a:latin typeface="Calibri"/>
              <a:ea typeface="Calibri"/>
              <a:cs typeface="Calibri"/>
              <a:sym typeface="Calibri"/>
            </a:endParaRPr>
          </a:p>
          <a:p>
            <a:pPr indent="0" lvl="0" marL="0" rtl="0" algn="l">
              <a:lnSpc>
                <a:spcPct val="100000"/>
              </a:lnSpc>
              <a:spcBef>
                <a:spcPts val="35"/>
              </a:spcBef>
              <a:spcAft>
                <a:spcPts val="0"/>
              </a:spcAft>
              <a:buNone/>
            </a:pPr>
            <a:r>
              <a:t/>
            </a:r>
            <a:endParaRPr sz="2100">
              <a:latin typeface="Calibri"/>
              <a:ea typeface="Calibri"/>
              <a:cs typeface="Calibri"/>
              <a:sym typeface="Calibri"/>
            </a:endParaRPr>
          </a:p>
          <a:p>
            <a:pPr indent="-457200" lvl="0" marL="469900" marR="350520" rtl="0" algn="l">
              <a:lnSpc>
                <a:spcPct val="119047"/>
              </a:lnSpc>
              <a:spcBef>
                <a:spcPts val="0"/>
              </a:spcBef>
              <a:spcAft>
                <a:spcPts val="0"/>
              </a:spcAft>
              <a:buNone/>
            </a:pPr>
            <a:r>
              <a:rPr b="1" lang="en-US" sz="2100">
                <a:solidFill>
                  <a:srgbClr val="FFFFFF"/>
                </a:solidFill>
                <a:latin typeface="Calibri"/>
                <a:ea typeface="Calibri"/>
                <a:cs typeface="Calibri"/>
                <a:sym typeface="Calibri"/>
              </a:rPr>
              <a:t>1.	Experiment to find the optimal solution</a:t>
            </a:r>
            <a:endParaRPr sz="2100">
              <a:latin typeface="Calibri"/>
              <a:ea typeface="Calibri"/>
              <a:cs typeface="Calibri"/>
              <a:sym typeface="Calibri"/>
            </a:endParaRPr>
          </a:p>
          <a:p>
            <a:pPr indent="-457200" lvl="0" marL="469900" marR="5080" rtl="0" algn="l">
              <a:lnSpc>
                <a:spcPct val="101400"/>
              </a:lnSpc>
              <a:spcBef>
                <a:spcPts val="2355"/>
              </a:spcBef>
              <a:spcAft>
                <a:spcPts val="0"/>
              </a:spcAft>
              <a:buNone/>
            </a:pPr>
            <a:r>
              <a:rPr b="1" lang="en-US" sz="2100">
                <a:solidFill>
                  <a:srgbClr val="FFFFFF"/>
                </a:solidFill>
                <a:latin typeface="Calibri"/>
                <a:ea typeface="Calibri"/>
                <a:cs typeface="Calibri"/>
                <a:sym typeface="Calibri"/>
              </a:rPr>
              <a:t>1.	Share and work these prototypes with the team and testing groups</a:t>
            </a:r>
            <a:endParaRPr sz="2100">
              <a:latin typeface="Calibri"/>
              <a:ea typeface="Calibri"/>
              <a:cs typeface="Calibri"/>
              <a:sym typeface="Calibri"/>
            </a:endParaRPr>
          </a:p>
          <a:p>
            <a:pPr indent="-457200" lvl="0" marL="469900" marR="331470" rtl="0" algn="l">
              <a:lnSpc>
                <a:spcPct val="102899"/>
              </a:lnSpc>
              <a:spcBef>
                <a:spcPts val="2395"/>
              </a:spcBef>
              <a:spcAft>
                <a:spcPts val="0"/>
              </a:spcAft>
              <a:buNone/>
            </a:pPr>
            <a:r>
              <a:rPr b="1" lang="en-US" sz="2100">
                <a:solidFill>
                  <a:srgbClr val="FFFFFF"/>
                </a:solidFill>
                <a:latin typeface="Calibri"/>
                <a:ea typeface="Calibri"/>
                <a:cs typeface="Calibri"/>
                <a:sym typeface="Calibri"/>
              </a:rPr>
              <a:t>1.	Define, investigate, re- examine, and improve</a:t>
            </a:r>
            <a:endParaRPr sz="2100">
              <a:latin typeface="Calibri"/>
              <a:ea typeface="Calibri"/>
              <a:cs typeface="Calibri"/>
              <a:sym typeface="Calibri"/>
            </a:endParaRPr>
          </a:p>
        </p:txBody>
      </p:sp>
      <p:pic>
        <p:nvPicPr>
          <p:cNvPr id="220" name="Google Shape;220;p25"/>
          <p:cNvPicPr preferRelativeResize="0"/>
          <p:nvPr/>
        </p:nvPicPr>
        <p:blipFill rotWithShape="1">
          <a:blip r:embed="rId3">
            <a:alphaModFix/>
          </a:blip>
          <a:srcRect b="0" l="0" r="0" t="0"/>
          <a:stretch/>
        </p:blipFill>
        <p:spPr>
          <a:xfrm>
            <a:off x="4526279" y="746759"/>
            <a:ext cx="2676144" cy="1783080"/>
          </a:xfrm>
          <a:prstGeom prst="rect">
            <a:avLst/>
          </a:prstGeom>
          <a:noFill/>
          <a:ln>
            <a:noFill/>
          </a:ln>
        </p:spPr>
      </p:pic>
      <p:pic>
        <p:nvPicPr>
          <p:cNvPr id="221" name="Google Shape;221;p25"/>
          <p:cNvPicPr preferRelativeResize="0"/>
          <p:nvPr/>
        </p:nvPicPr>
        <p:blipFill rotWithShape="1">
          <a:blip r:embed="rId4">
            <a:alphaModFix/>
          </a:blip>
          <a:srcRect b="0" l="0" r="0" t="0"/>
          <a:stretch/>
        </p:blipFill>
        <p:spPr>
          <a:xfrm>
            <a:off x="1088136" y="1066800"/>
            <a:ext cx="1725168" cy="780288"/>
          </a:xfrm>
          <a:prstGeom prst="rect">
            <a:avLst/>
          </a:prstGeom>
          <a:noFill/>
          <a:ln>
            <a:noFill/>
          </a:ln>
        </p:spPr>
      </p:pic>
      <p:sp>
        <p:nvSpPr>
          <p:cNvPr id="222" name="Google Shape;222;p25"/>
          <p:cNvSpPr txBox="1"/>
          <p:nvPr/>
        </p:nvSpPr>
        <p:spPr>
          <a:xfrm>
            <a:off x="3664887" y="2645155"/>
            <a:ext cx="5278755" cy="4134485"/>
          </a:xfrm>
          <a:prstGeom prst="rect">
            <a:avLst/>
          </a:prstGeom>
          <a:noFill/>
          <a:ln>
            <a:noFill/>
          </a:ln>
        </p:spPr>
        <p:txBody>
          <a:bodyPr anchorCtr="0" anchor="t" bIns="0" lIns="0" spcFirstLastPara="1" rIns="0" wrap="square" tIns="9525">
            <a:spAutoFit/>
          </a:bodyPr>
          <a:lstStyle/>
          <a:p>
            <a:pPr indent="-285750" lvl="0" marL="298450" marR="180975" rtl="0" algn="l">
              <a:lnSpc>
                <a:spcPct val="101099"/>
              </a:lnSpc>
              <a:spcBef>
                <a:spcPts val="0"/>
              </a:spcBef>
              <a:spcAft>
                <a:spcPts val="0"/>
              </a:spcAft>
              <a:buSzPts val="1800"/>
              <a:buFont typeface="Arial"/>
              <a:buChar char="•"/>
            </a:pPr>
            <a:r>
              <a:rPr lang="en-US" sz="1800">
                <a:latin typeface="Calibri"/>
                <a:ea typeface="Calibri"/>
                <a:cs typeface="Calibri"/>
                <a:sym typeface="Calibri"/>
              </a:rPr>
              <a:t>Mengaplikasikan ide kedalam bentuk fisik yang bisa dilihat dan di uji.</a:t>
            </a:r>
            <a:endParaRPr sz="1800">
              <a:latin typeface="Calibri"/>
              <a:ea typeface="Calibri"/>
              <a:cs typeface="Calibri"/>
              <a:sym typeface="Calibri"/>
            </a:endParaRPr>
          </a:p>
          <a:p>
            <a:pPr indent="-285750" lvl="0" marL="298450" marR="5080" rtl="0" algn="l">
              <a:lnSpc>
                <a:spcPct val="100000"/>
              </a:lnSpc>
              <a:spcBef>
                <a:spcPts val="2160"/>
              </a:spcBef>
              <a:spcAft>
                <a:spcPts val="0"/>
              </a:spcAft>
              <a:buSzPts val="1800"/>
              <a:buFont typeface="Arial"/>
              <a:buChar char="•"/>
            </a:pPr>
            <a:r>
              <a:rPr lang="en-US" sz="1800">
                <a:latin typeface="Calibri"/>
                <a:ea typeface="Calibri"/>
                <a:cs typeface="Calibri"/>
                <a:sym typeface="Calibri"/>
              </a:rPr>
              <a:t>Mengaplikasikan ide-ide yang sudah dikumpulkan ke dalam bentuk fisik, dapat berupa catatan post-it yang ditempel di tembok, kegiatan role play, objek, atau bahkan storyboard.</a:t>
            </a:r>
            <a:endParaRPr sz="1800">
              <a:latin typeface="Calibri"/>
              <a:ea typeface="Calibri"/>
              <a:cs typeface="Calibri"/>
              <a:sym typeface="Calibri"/>
            </a:endParaRPr>
          </a:p>
          <a:p>
            <a:pPr indent="0" lvl="0" marL="0" rtl="0" algn="l">
              <a:lnSpc>
                <a:spcPct val="100000"/>
              </a:lnSpc>
              <a:spcBef>
                <a:spcPts val="90"/>
              </a:spcBef>
              <a:spcAft>
                <a:spcPts val="0"/>
              </a:spcAft>
              <a:buSzPts val="1800"/>
              <a:buFont typeface="Arial"/>
              <a:buNone/>
            </a:pPr>
            <a:r>
              <a:t/>
            </a:r>
            <a:endParaRPr sz="1800">
              <a:latin typeface="Calibri"/>
              <a:ea typeface="Calibri"/>
              <a:cs typeface="Calibri"/>
              <a:sym typeface="Calibri"/>
            </a:endParaRPr>
          </a:p>
          <a:p>
            <a:pPr indent="-285750" lvl="0" marL="298450" marR="266700" rtl="0" algn="l">
              <a:lnSpc>
                <a:spcPct val="116111"/>
              </a:lnSpc>
              <a:spcBef>
                <a:spcPts val="0"/>
              </a:spcBef>
              <a:spcAft>
                <a:spcPts val="0"/>
              </a:spcAft>
              <a:buSzPts val="1800"/>
              <a:buFont typeface="Arial"/>
              <a:buChar char="•"/>
            </a:pPr>
            <a:r>
              <a:rPr lang="en-US" sz="1800">
                <a:latin typeface="Calibri"/>
                <a:ea typeface="Calibri"/>
                <a:cs typeface="Calibri"/>
                <a:sym typeface="Calibri"/>
              </a:rPr>
              <a:t>Prototyping ini tidak harus dalam bentuk fisik yang sempurna dan mahal.</a:t>
            </a:r>
            <a:endParaRPr sz="1800">
              <a:latin typeface="Calibri"/>
              <a:ea typeface="Calibri"/>
              <a:cs typeface="Calibri"/>
              <a:sym typeface="Calibri"/>
            </a:endParaRPr>
          </a:p>
          <a:p>
            <a:pPr indent="-285750" lvl="0" marL="298450" marR="243840" rtl="0" algn="l">
              <a:lnSpc>
                <a:spcPct val="100400"/>
              </a:lnSpc>
              <a:spcBef>
                <a:spcPts val="2070"/>
              </a:spcBef>
              <a:spcAft>
                <a:spcPts val="0"/>
              </a:spcAft>
              <a:buSzPts val="1800"/>
              <a:buFont typeface="Arial"/>
              <a:buChar char="•"/>
            </a:pPr>
            <a:r>
              <a:rPr lang="en-US" sz="1800">
                <a:latin typeface="Calibri"/>
                <a:ea typeface="Calibri"/>
                <a:cs typeface="Calibri"/>
                <a:sym typeface="Calibri"/>
              </a:rPr>
              <a:t>Bisa dimulai dengan menggunakan sketsa atau gambaran kasar hingga menjadi model yang lebih konkret. Dan yang terpenting prototyping ini harus bisa dicoba oleh calon pengguna akhir.</a:t>
            </a:r>
            <a:endParaRPr sz="1800">
              <a:latin typeface="Calibri"/>
              <a:ea typeface="Calibri"/>
              <a:cs typeface="Calibri"/>
              <a:sym typeface="Calibri"/>
            </a:endParaRPr>
          </a:p>
        </p:txBody>
      </p:sp>
      <p:pic>
        <p:nvPicPr>
          <p:cNvPr id="223" name="Google Shape;223;p25"/>
          <p:cNvPicPr preferRelativeResize="0"/>
          <p:nvPr/>
        </p:nvPicPr>
        <p:blipFill rotWithShape="1">
          <a:blip r:embed="rId5">
            <a:alphaModFix/>
          </a:blip>
          <a:srcRect b="0" l="0" r="0" t="0"/>
          <a:stretch/>
        </p:blipFill>
        <p:spPr>
          <a:xfrm>
            <a:off x="7690104" y="195071"/>
            <a:ext cx="1350263" cy="23439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 name="Shape 52"/>
        <p:cNvGrpSpPr/>
        <p:nvPr/>
      </p:nvGrpSpPr>
      <p:grpSpPr>
        <a:xfrm>
          <a:off x="0" y="0"/>
          <a:ext cx="0" cy="0"/>
          <a:chOff x="0" y="0"/>
          <a:chExt cx="0" cy="0"/>
        </a:xfrm>
      </p:grpSpPr>
      <p:sp>
        <p:nvSpPr>
          <p:cNvPr id="53" name="Google Shape;53;p8"/>
          <p:cNvSpPr txBox="1"/>
          <p:nvPr/>
        </p:nvSpPr>
        <p:spPr>
          <a:xfrm>
            <a:off x="258112" y="935227"/>
            <a:ext cx="8319770" cy="5184140"/>
          </a:xfrm>
          <a:prstGeom prst="rect">
            <a:avLst/>
          </a:prstGeom>
          <a:noFill/>
          <a:ln>
            <a:noFill/>
          </a:ln>
        </p:spPr>
        <p:txBody>
          <a:bodyPr anchorCtr="0" anchor="t" bIns="0" lIns="0" spcFirstLastPara="1" rIns="0" wrap="square" tIns="9525">
            <a:spAutoFit/>
          </a:bodyPr>
          <a:lstStyle/>
          <a:p>
            <a:pPr indent="0" lvl="0" marL="12700" marR="785495" rtl="0" algn="l">
              <a:lnSpc>
                <a:spcPct val="100800"/>
              </a:lnSpc>
              <a:spcBef>
                <a:spcPts val="0"/>
              </a:spcBef>
              <a:spcAft>
                <a:spcPts val="0"/>
              </a:spcAft>
              <a:buNone/>
            </a:pPr>
            <a:r>
              <a:rPr b="1" lang="en-US" sz="2400">
                <a:solidFill>
                  <a:srgbClr val="040A10"/>
                </a:solidFill>
                <a:latin typeface="Verdana"/>
                <a:ea typeface="Verdana"/>
                <a:cs typeface="Verdana"/>
                <a:sym typeface="Verdana"/>
              </a:rPr>
              <a:t>Design Thinking Implementation &amp; Building Value Proposition</a:t>
            </a:r>
            <a:endParaRPr sz="2400">
              <a:latin typeface="Verdana"/>
              <a:ea typeface="Verdana"/>
              <a:cs typeface="Verdana"/>
              <a:sym typeface="Verdana"/>
            </a:endParaRPr>
          </a:p>
          <a:p>
            <a:pPr indent="-399415" lvl="0" marL="412115" rtl="0" algn="l">
              <a:lnSpc>
                <a:spcPct val="100000"/>
              </a:lnSpc>
              <a:spcBef>
                <a:spcPts val="825"/>
              </a:spcBef>
              <a:spcAft>
                <a:spcPts val="0"/>
              </a:spcAft>
              <a:buClr>
                <a:srgbClr val="8BBC00"/>
              </a:buClr>
              <a:buSzPts val="1600"/>
              <a:buFont typeface="Quattrocento Sans"/>
              <a:buChar char="❖"/>
            </a:pPr>
            <a:r>
              <a:rPr b="1" lang="en-US" sz="1600">
                <a:solidFill>
                  <a:srgbClr val="040A10"/>
                </a:solidFill>
                <a:latin typeface="Arial"/>
                <a:ea typeface="Arial"/>
                <a:cs typeface="Arial"/>
                <a:sym typeface="Arial"/>
              </a:rPr>
              <a:t>Implementation of Design Thinking</a:t>
            </a:r>
            <a:endParaRPr sz="1600">
              <a:latin typeface="Arial"/>
              <a:ea typeface="Arial"/>
              <a:cs typeface="Arial"/>
              <a:sym typeface="Arial"/>
            </a:endParaRPr>
          </a:p>
          <a:p>
            <a:pPr indent="-285115" lvl="1" marL="755015" rtl="0" algn="l">
              <a:lnSpc>
                <a:spcPct val="100000"/>
              </a:lnSpc>
              <a:spcBef>
                <a:spcPts val="285"/>
              </a:spcBef>
              <a:spcAft>
                <a:spcPts val="0"/>
              </a:spcAft>
              <a:buClr>
                <a:srgbClr val="35C9C2"/>
              </a:buClr>
              <a:buSzPts val="1600"/>
              <a:buFont typeface="Calibri"/>
              <a:buChar char="▪"/>
            </a:pPr>
            <a:r>
              <a:rPr lang="en-US" sz="1600">
                <a:solidFill>
                  <a:srgbClr val="040A10"/>
                </a:solidFill>
                <a:latin typeface="Arial"/>
                <a:ea typeface="Arial"/>
                <a:cs typeface="Arial"/>
                <a:sym typeface="Arial"/>
              </a:rPr>
              <a:t>Empathize</a:t>
            </a:r>
            <a:endParaRPr sz="1600">
              <a:latin typeface="Arial"/>
              <a:ea typeface="Arial"/>
              <a:cs typeface="Arial"/>
              <a:sym typeface="Arial"/>
            </a:endParaRPr>
          </a:p>
          <a:p>
            <a:pPr indent="-285115" lvl="1" marL="755015" rtl="0" algn="l">
              <a:lnSpc>
                <a:spcPct val="100000"/>
              </a:lnSpc>
              <a:spcBef>
                <a:spcPts val="265"/>
              </a:spcBef>
              <a:spcAft>
                <a:spcPts val="0"/>
              </a:spcAft>
              <a:buClr>
                <a:srgbClr val="35C9C2"/>
              </a:buClr>
              <a:buSzPts val="1600"/>
              <a:buFont typeface="Calibri"/>
              <a:buChar char="▪"/>
            </a:pPr>
            <a:r>
              <a:rPr lang="en-US" sz="1600">
                <a:solidFill>
                  <a:srgbClr val="040A10"/>
                </a:solidFill>
                <a:latin typeface="Arial"/>
                <a:ea typeface="Arial"/>
                <a:cs typeface="Arial"/>
                <a:sym typeface="Arial"/>
              </a:rPr>
              <a:t>Define The Problem</a:t>
            </a:r>
            <a:endParaRPr sz="1600">
              <a:latin typeface="Arial"/>
              <a:ea typeface="Arial"/>
              <a:cs typeface="Arial"/>
              <a:sym typeface="Arial"/>
            </a:endParaRPr>
          </a:p>
          <a:p>
            <a:pPr indent="-285115" lvl="1" marL="755015" rtl="0" algn="l">
              <a:lnSpc>
                <a:spcPct val="100000"/>
              </a:lnSpc>
              <a:spcBef>
                <a:spcPts val="290"/>
              </a:spcBef>
              <a:spcAft>
                <a:spcPts val="0"/>
              </a:spcAft>
              <a:buClr>
                <a:srgbClr val="35C9C2"/>
              </a:buClr>
              <a:buSzPts val="1600"/>
              <a:buFont typeface="Calibri"/>
              <a:buChar char="▪"/>
            </a:pPr>
            <a:r>
              <a:rPr lang="en-US" sz="1600">
                <a:solidFill>
                  <a:srgbClr val="040A10"/>
                </a:solidFill>
                <a:latin typeface="Arial"/>
                <a:ea typeface="Arial"/>
                <a:cs typeface="Arial"/>
                <a:sym typeface="Arial"/>
              </a:rPr>
              <a:t>Ideate</a:t>
            </a:r>
            <a:endParaRPr sz="1600">
              <a:latin typeface="Arial"/>
              <a:ea typeface="Arial"/>
              <a:cs typeface="Arial"/>
              <a:sym typeface="Arial"/>
            </a:endParaRPr>
          </a:p>
          <a:p>
            <a:pPr indent="-285115" lvl="1" marL="755015" rtl="0" algn="l">
              <a:lnSpc>
                <a:spcPct val="100000"/>
              </a:lnSpc>
              <a:spcBef>
                <a:spcPts val="285"/>
              </a:spcBef>
              <a:spcAft>
                <a:spcPts val="0"/>
              </a:spcAft>
              <a:buClr>
                <a:srgbClr val="35C9C2"/>
              </a:buClr>
              <a:buSzPts val="1600"/>
              <a:buFont typeface="Calibri"/>
              <a:buChar char="▪"/>
            </a:pPr>
            <a:r>
              <a:rPr lang="en-US" sz="1600">
                <a:solidFill>
                  <a:srgbClr val="040A10"/>
                </a:solidFill>
                <a:latin typeface="Arial"/>
                <a:ea typeface="Arial"/>
                <a:cs typeface="Arial"/>
                <a:sym typeface="Arial"/>
              </a:rPr>
              <a:t>Prototype</a:t>
            </a:r>
            <a:endParaRPr sz="1600">
              <a:latin typeface="Arial"/>
              <a:ea typeface="Arial"/>
              <a:cs typeface="Arial"/>
              <a:sym typeface="Arial"/>
            </a:endParaRPr>
          </a:p>
          <a:p>
            <a:pPr indent="-285115" lvl="1" marL="755015" rtl="0" algn="l">
              <a:lnSpc>
                <a:spcPct val="100000"/>
              </a:lnSpc>
              <a:spcBef>
                <a:spcPts val="360"/>
              </a:spcBef>
              <a:spcAft>
                <a:spcPts val="0"/>
              </a:spcAft>
              <a:buClr>
                <a:srgbClr val="35C9C2"/>
              </a:buClr>
              <a:buSzPts val="1600"/>
              <a:buFont typeface="Calibri"/>
              <a:buChar char="▪"/>
            </a:pPr>
            <a:r>
              <a:rPr lang="en-US" sz="1600">
                <a:solidFill>
                  <a:srgbClr val="040A10"/>
                </a:solidFill>
                <a:latin typeface="Arial"/>
                <a:ea typeface="Arial"/>
                <a:cs typeface="Arial"/>
                <a:sym typeface="Arial"/>
              </a:rPr>
              <a:t>Test</a:t>
            </a:r>
            <a:endParaRPr sz="1600">
              <a:latin typeface="Arial"/>
              <a:ea typeface="Arial"/>
              <a:cs typeface="Arial"/>
              <a:sym typeface="Arial"/>
            </a:endParaRPr>
          </a:p>
          <a:p>
            <a:pPr indent="0" lvl="1" marL="0" rtl="0" algn="l">
              <a:lnSpc>
                <a:spcPct val="100000"/>
              </a:lnSpc>
              <a:spcBef>
                <a:spcPts val="345"/>
              </a:spcBef>
              <a:spcAft>
                <a:spcPts val="0"/>
              </a:spcAft>
              <a:buClr>
                <a:srgbClr val="35C9C2"/>
              </a:buClr>
              <a:buSzPts val="1600"/>
              <a:buFont typeface="Calibri"/>
              <a:buNone/>
            </a:pPr>
            <a:r>
              <a:t/>
            </a:r>
            <a:endParaRPr sz="1600">
              <a:latin typeface="Arial"/>
              <a:ea typeface="Arial"/>
              <a:cs typeface="Arial"/>
              <a:sym typeface="Arial"/>
            </a:endParaRPr>
          </a:p>
          <a:p>
            <a:pPr indent="-342265" lvl="0" marL="354965" rtl="0" algn="l">
              <a:lnSpc>
                <a:spcPct val="119375"/>
              </a:lnSpc>
              <a:spcBef>
                <a:spcPts val="0"/>
              </a:spcBef>
              <a:spcAft>
                <a:spcPts val="0"/>
              </a:spcAft>
              <a:buClr>
                <a:srgbClr val="8BBC00"/>
              </a:buClr>
              <a:buSzPts val="1600"/>
              <a:buFont typeface="Quattrocento Sans"/>
              <a:buChar char="❖"/>
            </a:pPr>
            <a:r>
              <a:rPr b="1" lang="en-US" sz="1600">
                <a:latin typeface="Arial"/>
                <a:ea typeface="Arial"/>
                <a:cs typeface="Arial"/>
                <a:sym typeface="Arial"/>
              </a:rPr>
              <a:t>Value Proposition</a:t>
            </a:r>
            <a:endParaRPr sz="1600">
              <a:latin typeface="Arial"/>
              <a:ea typeface="Arial"/>
              <a:cs typeface="Arial"/>
              <a:sym typeface="Arial"/>
            </a:endParaRPr>
          </a:p>
          <a:p>
            <a:pPr indent="-285115" lvl="1" marL="755015" rtl="0" algn="l">
              <a:lnSpc>
                <a:spcPct val="119375"/>
              </a:lnSpc>
              <a:spcBef>
                <a:spcPts val="0"/>
              </a:spcBef>
              <a:spcAft>
                <a:spcPts val="0"/>
              </a:spcAft>
              <a:buClr>
                <a:srgbClr val="35C9C2"/>
              </a:buClr>
              <a:buSzPts val="1600"/>
              <a:buFont typeface="Calibri"/>
              <a:buChar char="▪"/>
            </a:pPr>
            <a:r>
              <a:rPr lang="en-US" sz="1600">
                <a:latin typeface="Arial"/>
                <a:ea typeface="Arial"/>
                <a:cs typeface="Arial"/>
                <a:sym typeface="Arial"/>
              </a:rPr>
              <a:t>Understanding Value Proposition</a:t>
            </a:r>
            <a:endParaRPr sz="1600">
              <a:latin typeface="Arial"/>
              <a:ea typeface="Arial"/>
              <a:cs typeface="Arial"/>
              <a:sym typeface="Arial"/>
            </a:endParaRPr>
          </a:p>
          <a:p>
            <a:pPr indent="-285115" lvl="1" marL="755015" rtl="0" algn="l">
              <a:lnSpc>
                <a:spcPct val="100000"/>
              </a:lnSpc>
              <a:spcBef>
                <a:spcPts val="0"/>
              </a:spcBef>
              <a:spcAft>
                <a:spcPts val="0"/>
              </a:spcAft>
              <a:buClr>
                <a:srgbClr val="35C9C2"/>
              </a:buClr>
              <a:buSzPts val="1600"/>
              <a:buFont typeface="Calibri"/>
              <a:buChar char="▪"/>
            </a:pPr>
            <a:r>
              <a:rPr lang="en-US" sz="1600">
                <a:latin typeface="Arial"/>
                <a:ea typeface="Arial"/>
                <a:cs typeface="Arial"/>
                <a:sym typeface="Arial"/>
              </a:rPr>
              <a:t>Implementing Value Proposition Canvas</a:t>
            </a:r>
            <a:endParaRPr sz="1600">
              <a:latin typeface="Arial"/>
              <a:ea typeface="Arial"/>
              <a:cs typeface="Arial"/>
              <a:sym typeface="Arial"/>
            </a:endParaRPr>
          </a:p>
          <a:p>
            <a:pPr indent="0" lvl="1" marL="0" rtl="0" algn="l">
              <a:lnSpc>
                <a:spcPct val="100000"/>
              </a:lnSpc>
              <a:spcBef>
                <a:spcPts val="535"/>
              </a:spcBef>
              <a:spcAft>
                <a:spcPts val="0"/>
              </a:spcAft>
              <a:buClr>
                <a:srgbClr val="35C9C2"/>
              </a:buClr>
              <a:buSzPts val="1600"/>
              <a:buFont typeface="Calibri"/>
              <a:buNone/>
            </a:pPr>
            <a:r>
              <a:t/>
            </a:r>
            <a:endParaRPr sz="1600">
              <a:latin typeface="Arial"/>
              <a:ea typeface="Arial"/>
              <a:cs typeface="Arial"/>
              <a:sym typeface="Arial"/>
            </a:endParaRPr>
          </a:p>
          <a:p>
            <a:pPr indent="-342265" lvl="0" marL="354965" rtl="0" algn="l">
              <a:lnSpc>
                <a:spcPct val="100000"/>
              </a:lnSpc>
              <a:spcBef>
                <a:spcPts val="5"/>
              </a:spcBef>
              <a:spcAft>
                <a:spcPts val="0"/>
              </a:spcAft>
              <a:buClr>
                <a:srgbClr val="8BBC00"/>
              </a:buClr>
              <a:buSzPts val="1600"/>
              <a:buFont typeface="Quattrocento Sans"/>
              <a:buChar char="❖"/>
            </a:pPr>
            <a:r>
              <a:rPr b="1" lang="en-US" sz="1600">
                <a:latin typeface="Arial"/>
                <a:ea typeface="Arial"/>
                <a:cs typeface="Arial"/>
                <a:sym typeface="Arial"/>
              </a:rPr>
              <a:t>Setting the Scope</a:t>
            </a:r>
            <a:endParaRPr sz="1600">
              <a:latin typeface="Arial"/>
              <a:ea typeface="Arial"/>
              <a:cs typeface="Arial"/>
              <a:sym typeface="Arial"/>
            </a:endParaRPr>
          </a:p>
          <a:p>
            <a:pPr indent="-285115" lvl="1" marL="755015" rtl="0" algn="l">
              <a:lnSpc>
                <a:spcPct val="100000"/>
              </a:lnSpc>
              <a:spcBef>
                <a:spcPts val="260"/>
              </a:spcBef>
              <a:spcAft>
                <a:spcPts val="0"/>
              </a:spcAft>
              <a:buClr>
                <a:srgbClr val="35C9C2"/>
              </a:buClr>
              <a:buSzPts val="1600"/>
              <a:buFont typeface="Calibri"/>
              <a:buChar char="▪"/>
            </a:pPr>
            <a:r>
              <a:rPr lang="en-US" sz="1600">
                <a:latin typeface="Arial"/>
                <a:ea typeface="Arial"/>
                <a:cs typeface="Arial"/>
                <a:sym typeface="Arial"/>
              </a:rPr>
              <a:t>Identify reasons to focus the scope of a company's products and services.</a:t>
            </a:r>
            <a:endParaRPr sz="1600">
              <a:latin typeface="Arial"/>
              <a:ea typeface="Arial"/>
              <a:cs typeface="Arial"/>
              <a:sym typeface="Arial"/>
            </a:endParaRPr>
          </a:p>
          <a:p>
            <a:pPr indent="-285750" lvl="1" marL="755650" marR="5080" rtl="0" algn="l">
              <a:lnSpc>
                <a:spcPct val="114999"/>
              </a:lnSpc>
              <a:spcBef>
                <a:spcPts val="0"/>
              </a:spcBef>
              <a:spcAft>
                <a:spcPts val="0"/>
              </a:spcAft>
              <a:buClr>
                <a:srgbClr val="35C9C2"/>
              </a:buClr>
              <a:buSzPts val="1600"/>
              <a:buFont typeface="Calibri"/>
              <a:buChar char="▪"/>
            </a:pPr>
            <a:r>
              <a:rPr lang="en-US" sz="1600">
                <a:latin typeface="Arial"/>
                <a:ea typeface="Arial"/>
                <a:cs typeface="Arial"/>
                <a:sym typeface="Arial"/>
              </a:rPr>
              <a:t>Identify how the scope of products and services will be different for different types of businesses.</a:t>
            </a:r>
            <a:endParaRPr sz="1600">
              <a:latin typeface="Arial"/>
              <a:ea typeface="Arial"/>
              <a:cs typeface="Arial"/>
              <a:sym typeface="Arial"/>
            </a:endParaRPr>
          </a:p>
          <a:p>
            <a:pPr indent="-285115" lvl="1" marL="755015" rtl="0" algn="l">
              <a:lnSpc>
                <a:spcPct val="100000"/>
              </a:lnSpc>
              <a:spcBef>
                <a:spcPts val="265"/>
              </a:spcBef>
              <a:spcAft>
                <a:spcPts val="0"/>
              </a:spcAft>
              <a:buClr>
                <a:srgbClr val="35C9C2"/>
              </a:buClr>
              <a:buSzPts val="1600"/>
              <a:buFont typeface="Calibri"/>
              <a:buChar char="▪"/>
            </a:pPr>
            <a:r>
              <a:rPr lang="en-US" sz="1600">
                <a:latin typeface="Arial"/>
                <a:ea typeface="Arial"/>
                <a:cs typeface="Arial"/>
                <a:sym typeface="Arial"/>
              </a:rPr>
              <a:t>Identify how to determine what products and services the business will offer.</a:t>
            </a:r>
            <a:endParaRPr sz="1600">
              <a:latin typeface="Arial"/>
              <a:ea typeface="Arial"/>
              <a:cs typeface="Arial"/>
              <a:sym typeface="Arial"/>
            </a:endParaRPr>
          </a:p>
        </p:txBody>
      </p:sp>
      <p:sp>
        <p:nvSpPr>
          <p:cNvPr id="54" name="Google Shape;54;p8"/>
          <p:cNvSpPr txBox="1"/>
          <p:nvPr>
            <p:ph type="title"/>
          </p:nvPr>
        </p:nvSpPr>
        <p:spPr>
          <a:xfrm>
            <a:off x="326374" y="343915"/>
            <a:ext cx="6889200" cy="289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t/>
            </a:r>
            <a:endParaRPr sz="1800">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7" name="Shape 227"/>
        <p:cNvGrpSpPr/>
        <p:nvPr/>
      </p:nvGrpSpPr>
      <p:grpSpPr>
        <a:xfrm>
          <a:off x="0" y="0"/>
          <a:ext cx="0" cy="0"/>
          <a:chOff x="0" y="0"/>
          <a:chExt cx="0" cy="0"/>
        </a:xfrm>
      </p:grpSpPr>
      <p:sp>
        <p:nvSpPr>
          <p:cNvPr id="228" name="Google Shape;228;p26"/>
          <p:cNvSpPr txBox="1"/>
          <p:nvPr>
            <p:ph type="title"/>
          </p:nvPr>
        </p:nvSpPr>
        <p:spPr>
          <a:xfrm>
            <a:off x="370825" y="272795"/>
            <a:ext cx="5957570" cy="998219"/>
          </a:xfrm>
          <a:prstGeom prst="rect">
            <a:avLst/>
          </a:prstGeom>
          <a:noFill/>
          <a:ln>
            <a:noFill/>
          </a:ln>
        </p:spPr>
        <p:txBody>
          <a:bodyPr anchorCtr="0" anchor="t" bIns="0" lIns="0" spcFirstLastPara="1" rIns="0" wrap="square" tIns="27300">
            <a:spAutoFit/>
          </a:bodyPr>
          <a:lstStyle/>
          <a:p>
            <a:pPr indent="0" lvl="0" marL="12700" marR="5080" rtl="0" algn="l">
              <a:lnSpc>
                <a:spcPct val="119375"/>
              </a:lnSpc>
              <a:spcBef>
                <a:spcPts val="0"/>
              </a:spcBef>
              <a:spcAft>
                <a:spcPts val="0"/>
              </a:spcAft>
              <a:buNone/>
            </a:pPr>
            <a:r>
              <a:rPr lang="en-US" sz="3200"/>
              <a:t>Implementation of Design Thinking </a:t>
            </a:r>
            <a:r>
              <a:rPr lang="en-US" sz="3200">
                <a:solidFill>
                  <a:srgbClr val="0070C0"/>
                </a:solidFill>
              </a:rPr>
              <a:t>Test</a:t>
            </a:r>
            <a:endParaRPr sz="3200"/>
          </a:p>
        </p:txBody>
      </p:sp>
      <p:sp>
        <p:nvSpPr>
          <p:cNvPr id="229" name="Google Shape;229;p26"/>
          <p:cNvSpPr txBox="1"/>
          <p:nvPr/>
        </p:nvSpPr>
        <p:spPr>
          <a:xfrm>
            <a:off x="1228725" y="1322387"/>
            <a:ext cx="4211955" cy="3048000"/>
          </a:xfrm>
          <a:prstGeom prst="rect">
            <a:avLst/>
          </a:prstGeom>
          <a:solidFill>
            <a:srgbClr val="FF0000"/>
          </a:solidFill>
          <a:ln>
            <a:noFill/>
          </a:ln>
        </p:spPr>
        <p:txBody>
          <a:bodyPr anchorCtr="0" anchor="t" bIns="0" lIns="0" spcFirstLastPara="1" rIns="0" wrap="square" tIns="20300">
            <a:spAutoFit/>
          </a:bodyPr>
          <a:lstStyle/>
          <a:p>
            <a:pPr indent="-457200" lvl="0" marL="548005" marR="319405" rtl="0" algn="l">
              <a:lnSpc>
                <a:spcPct val="100400"/>
              </a:lnSpc>
              <a:spcBef>
                <a:spcPts val="0"/>
              </a:spcBef>
              <a:spcAft>
                <a:spcPts val="0"/>
              </a:spcAft>
              <a:buClr>
                <a:srgbClr val="FFFFFF"/>
              </a:buClr>
              <a:buSzPts val="2400"/>
              <a:buFont typeface="Calibri"/>
              <a:buAutoNum type="arabicPeriod"/>
            </a:pPr>
            <a:r>
              <a:rPr b="1" lang="en-US" sz="2400">
                <a:solidFill>
                  <a:srgbClr val="FFFFFF"/>
                </a:solidFill>
                <a:latin typeface="Calibri"/>
                <a:ea typeface="Calibri"/>
                <a:cs typeface="Calibri"/>
                <a:sym typeface="Calibri"/>
              </a:rPr>
              <a:t>Test and evaluate the complete product through users’ involvement</a:t>
            </a:r>
            <a:endParaRPr sz="2400">
              <a:latin typeface="Calibri"/>
              <a:ea typeface="Calibri"/>
              <a:cs typeface="Calibri"/>
              <a:sym typeface="Calibri"/>
            </a:endParaRPr>
          </a:p>
          <a:p>
            <a:pPr indent="-457200" lvl="0" marL="548005" rtl="0" algn="l">
              <a:lnSpc>
                <a:spcPct val="100000"/>
              </a:lnSpc>
              <a:spcBef>
                <a:spcPts val="20"/>
              </a:spcBef>
              <a:spcAft>
                <a:spcPts val="0"/>
              </a:spcAft>
              <a:buClr>
                <a:srgbClr val="FFFFFF"/>
              </a:buClr>
              <a:buSzPts val="2400"/>
              <a:buFont typeface="Calibri"/>
              <a:buAutoNum type="arabicPeriod"/>
            </a:pPr>
            <a:r>
              <a:rPr b="1" lang="en-US" sz="2400">
                <a:solidFill>
                  <a:srgbClr val="FFFFFF"/>
                </a:solidFill>
                <a:latin typeface="Calibri"/>
                <a:ea typeface="Calibri"/>
                <a:cs typeface="Calibri"/>
                <a:sym typeface="Calibri"/>
              </a:rPr>
              <a:t>Take in their behaviors</a:t>
            </a:r>
            <a:endParaRPr sz="2400">
              <a:latin typeface="Calibri"/>
              <a:ea typeface="Calibri"/>
              <a:cs typeface="Calibri"/>
              <a:sym typeface="Calibri"/>
            </a:endParaRPr>
          </a:p>
          <a:p>
            <a:pPr indent="-457200" lvl="0" marL="548005" marR="335915" rtl="0" algn="l">
              <a:lnSpc>
                <a:spcPct val="100800"/>
              </a:lnSpc>
              <a:spcBef>
                <a:spcPts val="5"/>
              </a:spcBef>
              <a:spcAft>
                <a:spcPts val="0"/>
              </a:spcAft>
              <a:buClr>
                <a:srgbClr val="FFFFFF"/>
              </a:buClr>
              <a:buSzPts val="2400"/>
              <a:buFont typeface="Calibri"/>
              <a:buAutoNum type="arabicPeriod"/>
            </a:pPr>
            <a:r>
              <a:rPr b="1" lang="en-US" sz="2400">
                <a:solidFill>
                  <a:srgbClr val="FFFFFF"/>
                </a:solidFill>
                <a:latin typeface="Calibri"/>
                <a:ea typeface="Calibri"/>
                <a:cs typeface="Calibri"/>
                <a:sym typeface="Calibri"/>
              </a:rPr>
              <a:t>Provide alterations to rule out problems</a:t>
            </a:r>
            <a:endParaRPr sz="2400">
              <a:latin typeface="Calibri"/>
              <a:ea typeface="Calibri"/>
              <a:cs typeface="Calibri"/>
              <a:sym typeface="Calibri"/>
            </a:endParaRPr>
          </a:p>
          <a:p>
            <a:pPr indent="-457200" lvl="0" marL="548005" rtl="0" algn="l">
              <a:lnSpc>
                <a:spcPct val="116041"/>
              </a:lnSpc>
              <a:spcBef>
                <a:spcPts val="0"/>
              </a:spcBef>
              <a:spcAft>
                <a:spcPts val="0"/>
              </a:spcAft>
              <a:buClr>
                <a:srgbClr val="FFFFFF"/>
              </a:buClr>
              <a:buSzPts val="2400"/>
              <a:buFont typeface="Calibri"/>
              <a:buAutoNum type="arabicPeriod"/>
            </a:pPr>
            <a:r>
              <a:rPr b="1" lang="en-US" sz="2400">
                <a:solidFill>
                  <a:srgbClr val="FFFFFF"/>
                </a:solidFill>
                <a:latin typeface="Calibri"/>
                <a:ea typeface="Calibri"/>
                <a:cs typeface="Calibri"/>
                <a:sym typeface="Calibri"/>
              </a:rPr>
              <a:t>Get the best and deepest</a:t>
            </a:r>
            <a:endParaRPr sz="2400">
              <a:latin typeface="Calibri"/>
              <a:ea typeface="Calibri"/>
              <a:cs typeface="Calibri"/>
              <a:sym typeface="Calibri"/>
            </a:endParaRPr>
          </a:p>
          <a:p>
            <a:pPr indent="0" lvl="0" marL="548005" rtl="0" algn="l">
              <a:lnSpc>
                <a:spcPct val="100000"/>
              </a:lnSpc>
              <a:spcBef>
                <a:spcPts val="20"/>
              </a:spcBef>
              <a:spcAft>
                <a:spcPts val="0"/>
              </a:spcAft>
              <a:buNone/>
            </a:pPr>
            <a:r>
              <a:rPr b="1" lang="en-US" sz="2400">
                <a:solidFill>
                  <a:srgbClr val="FFFFFF"/>
                </a:solidFill>
                <a:latin typeface="Calibri"/>
                <a:ea typeface="Calibri"/>
                <a:cs typeface="Calibri"/>
                <a:sym typeface="Calibri"/>
              </a:rPr>
              <a:t>understanding of the users</a:t>
            </a:r>
            <a:endParaRPr sz="2400">
              <a:latin typeface="Calibri"/>
              <a:ea typeface="Calibri"/>
              <a:cs typeface="Calibri"/>
              <a:sym typeface="Calibri"/>
            </a:endParaRPr>
          </a:p>
        </p:txBody>
      </p:sp>
      <p:pic>
        <p:nvPicPr>
          <p:cNvPr id="230" name="Google Shape;230;p26"/>
          <p:cNvPicPr preferRelativeResize="0"/>
          <p:nvPr/>
        </p:nvPicPr>
        <p:blipFill rotWithShape="1">
          <a:blip r:embed="rId3">
            <a:alphaModFix/>
          </a:blip>
          <a:srcRect b="0" l="0" r="0" t="0"/>
          <a:stretch/>
        </p:blipFill>
        <p:spPr>
          <a:xfrm>
            <a:off x="5739384" y="1685544"/>
            <a:ext cx="2974848" cy="2231135"/>
          </a:xfrm>
          <a:prstGeom prst="rect">
            <a:avLst/>
          </a:prstGeom>
          <a:noFill/>
          <a:ln>
            <a:noFill/>
          </a:ln>
        </p:spPr>
      </p:pic>
      <p:pic>
        <p:nvPicPr>
          <p:cNvPr id="231" name="Google Shape;231;p26"/>
          <p:cNvPicPr preferRelativeResize="0"/>
          <p:nvPr/>
        </p:nvPicPr>
        <p:blipFill rotWithShape="1">
          <a:blip r:embed="rId4">
            <a:alphaModFix/>
          </a:blip>
          <a:srcRect b="0" l="0" r="0" t="0"/>
          <a:stretch/>
        </p:blipFill>
        <p:spPr>
          <a:xfrm>
            <a:off x="6815328" y="362711"/>
            <a:ext cx="2072639" cy="938784"/>
          </a:xfrm>
          <a:prstGeom prst="rect">
            <a:avLst/>
          </a:prstGeom>
          <a:noFill/>
          <a:ln>
            <a:noFill/>
          </a:ln>
        </p:spPr>
      </p:pic>
      <p:sp>
        <p:nvSpPr>
          <p:cNvPr id="232" name="Google Shape;232;p26"/>
          <p:cNvSpPr txBox="1"/>
          <p:nvPr/>
        </p:nvSpPr>
        <p:spPr>
          <a:xfrm>
            <a:off x="78725" y="4454652"/>
            <a:ext cx="8938260" cy="2159000"/>
          </a:xfrm>
          <a:prstGeom prst="rect">
            <a:avLst/>
          </a:prstGeom>
          <a:noFill/>
          <a:ln>
            <a:noFill/>
          </a:ln>
        </p:spPr>
        <p:txBody>
          <a:bodyPr anchorCtr="0" anchor="t" bIns="0" lIns="0" spcFirstLastPara="1" rIns="0" wrap="square" tIns="12700">
            <a:spAutoFit/>
          </a:bodyPr>
          <a:lstStyle/>
          <a:p>
            <a:pPr indent="-283210" lvl="0" marL="295910" marR="250190" rtl="0" algn="just">
              <a:lnSpc>
                <a:spcPct val="100000"/>
              </a:lnSpc>
              <a:spcBef>
                <a:spcPts val="0"/>
              </a:spcBef>
              <a:spcAft>
                <a:spcPts val="0"/>
              </a:spcAft>
              <a:buSzPts val="2000"/>
              <a:buFont typeface="Arial"/>
              <a:buChar char="•"/>
            </a:pPr>
            <a:r>
              <a:rPr lang="en-US" sz="2000">
                <a:latin typeface="Calibri"/>
                <a:ea typeface="Calibri"/>
                <a:cs typeface="Calibri"/>
                <a:sym typeface="Calibri"/>
              </a:rPr>
              <a:t>Tahapan terakhir adalah dengan menguji hasil prototyping yang telah dibuat dan 	mengevaluasinya apakah masih ada masalah atau kekurangan yang dinilai sangat 	mengganggu.</a:t>
            </a:r>
            <a:endParaRPr sz="2000">
              <a:latin typeface="Calibri"/>
              <a:ea typeface="Calibri"/>
              <a:cs typeface="Calibri"/>
              <a:sym typeface="Calibri"/>
            </a:endParaRPr>
          </a:p>
          <a:p>
            <a:pPr indent="-285750" lvl="0" marL="298450" marR="5080" rtl="0" algn="l">
              <a:lnSpc>
                <a:spcPct val="100000"/>
              </a:lnSpc>
              <a:spcBef>
                <a:spcPts val="2400"/>
              </a:spcBef>
              <a:spcAft>
                <a:spcPts val="0"/>
              </a:spcAft>
              <a:buSzPts val="2000"/>
              <a:buFont typeface="Arial"/>
              <a:buChar char="•"/>
            </a:pPr>
            <a:r>
              <a:rPr lang="en-US" sz="2000">
                <a:latin typeface="Calibri"/>
                <a:ea typeface="Calibri"/>
                <a:cs typeface="Calibri"/>
                <a:sym typeface="Calibri"/>
              </a:rPr>
              <a:t>Pastikan juga produk tersebut sudah sesuai dengan solusi yang diharapkan dan bisa menjawab kebutuhan pengguna atau tidak. tidak perlu menambahkan fitur lain terlebih dahulu sebelum fitur utama belum terselesaikan.</a:t>
            </a:r>
            <a:endParaRPr sz="20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6" name="Shape 236"/>
        <p:cNvGrpSpPr/>
        <p:nvPr/>
      </p:nvGrpSpPr>
      <p:grpSpPr>
        <a:xfrm>
          <a:off x="0" y="0"/>
          <a:ext cx="0" cy="0"/>
          <a:chOff x="0" y="0"/>
          <a:chExt cx="0" cy="0"/>
        </a:xfrm>
      </p:grpSpPr>
      <p:sp>
        <p:nvSpPr>
          <p:cNvPr id="237" name="Google Shape;237;p27"/>
          <p:cNvSpPr txBox="1"/>
          <p:nvPr>
            <p:ph type="title"/>
          </p:nvPr>
        </p:nvSpPr>
        <p:spPr>
          <a:xfrm>
            <a:off x="902334" y="258571"/>
            <a:ext cx="7339330" cy="1120140"/>
          </a:xfrm>
          <a:prstGeom prst="rect">
            <a:avLst/>
          </a:prstGeom>
          <a:noFill/>
          <a:ln>
            <a:noFill/>
          </a:ln>
        </p:spPr>
        <p:txBody>
          <a:bodyPr anchorCtr="0" anchor="t" bIns="0" lIns="0" spcFirstLastPara="1" rIns="0" wrap="square" tIns="137650">
            <a:spAutoFit/>
          </a:bodyPr>
          <a:lstStyle/>
          <a:p>
            <a:pPr indent="0" lvl="0" marL="3071495" rtl="0" algn="l">
              <a:lnSpc>
                <a:spcPct val="100000"/>
              </a:lnSpc>
              <a:spcBef>
                <a:spcPts val="0"/>
              </a:spcBef>
              <a:spcAft>
                <a:spcPts val="0"/>
              </a:spcAft>
              <a:buNone/>
            </a:pPr>
            <a:r>
              <a:rPr lang="en-US" sz="5400">
                <a:solidFill>
                  <a:srgbClr val="0070C0"/>
                </a:solidFill>
              </a:rPr>
              <a:t>Test</a:t>
            </a:r>
            <a:endParaRPr sz="5400"/>
          </a:p>
        </p:txBody>
      </p:sp>
      <p:sp>
        <p:nvSpPr>
          <p:cNvPr id="238" name="Google Shape;238;p27"/>
          <p:cNvSpPr txBox="1"/>
          <p:nvPr/>
        </p:nvSpPr>
        <p:spPr>
          <a:xfrm>
            <a:off x="894699" y="1810003"/>
            <a:ext cx="7713345" cy="4417695"/>
          </a:xfrm>
          <a:prstGeom prst="rect">
            <a:avLst/>
          </a:prstGeom>
          <a:noFill/>
          <a:ln>
            <a:noFill/>
          </a:ln>
        </p:spPr>
        <p:txBody>
          <a:bodyPr anchorCtr="0" anchor="t" bIns="0" lIns="0" spcFirstLastPara="1" rIns="0" wrap="square" tIns="13325">
            <a:spAutoFit/>
          </a:bodyPr>
          <a:lstStyle/>
          <a:p>
            <a:pPr indent="-342900" lvl="0" marL="355600" marR="5715" rtl="0" algn="just">
              <a:lnSpc>
                <a:spcPct val="99700"/>
              </a:lnSpc>
              <a:spcBef>
                <a:spcPts val="0"/>
              </a:spcBef>
              <a:spcAft>
                <a:spcPts val="0"/>
              </a:spcAft>
              <a:buNone/>
            </a:pPr>
            <a:r>
              <a:rPr lang="en-US" sz="2400">
                <a:latin typeface="Calibri"/>
                <a:ea typeface="Calibri"/>
                <a:cs typeface="Calibri"/>
                <a:sym typeface="Calibri"/>
              </a:rPr>
              <a:t>?  </a:t>
            </a:r>
            <a:r>
              <a:rPr lang="en-US" sz="2400">
                <a:latin typeface="Tahoma"/>
                <a:ea typeface="Tahoma"/>
                <a:cs typeface="Tahoma"/>
                <a:sym typeface="Tahoma"/>
              </a:rPr>
              <a:t>Lakukan uji coba kepada pengguna akhir. Jangan lupa untuk  selalu  mencatat  berbagai  hal  sehingga  kita mendapatkan  data  yang  cukup  untuk  mengambil keputusan.</a:t>
            </a:r>
            <a:endParaRPr sz="2400">
              <a:latin typeface="Tahoma"/>
              <a:ea typeface="Tahoma"/>
              <a:cs typeface="Tahoma"/>
              <a:sym typeface="Tahoma"/>
            </a:endParaRPr>
          </a:p>
          <a:p>
            <a:pPr indent="0" lvl="0" marL="0" rtl="0" algn="l">
              <a:lnSpc>
                <a:spcPct val="100000"/>
              </a:lnSpc>
              <a:spcBef>
                <a:spcPts val="30"/>
              </a:spcBef>
              <a:spcAft>
                <a:spcPts val="0"/>
              </a:spcAft>
              <a:buNone/>
            </a:pPr>
            <a:r>
              <a:t/>
            </a:r>
            <a:endParaRPr sz="2400">
              <a:latin typeface="Tahoma"/>
              <a:ea typeface="Tahoma"/>
              <a:cs typeface="Tahoma"/>
              <a:sym typeface="Tahoma"/>
            </a:endParaRPr>
          </a:p>
          <a:p>
            <a:pPr indent="-342900" lvl="0" marL="355600" marR="5715" rtl="0" algn="just">
              <a:lnSpc>
                <a:spcPct val="99200"/>
              </a:lnSpc>
              <a:spcBef>
                <a:spcPts val="0"/>
              </a:spcBef>
              <a:spcAft>
                <a:spcPts val="0"/>
              </a:spcAft>
              <a:buNone/>
            </a:pPr>
            <a:r>
              <a:rPr lang="en-US" sz="2400">
                <a:latin typeface="Calibri"/>
                <a:ea typeface="Calibri"/>
                <a:cs typeface="Calibri"/>
                <a:sym typeface="Calibri"/>
              </a:rPr>
              <a:t>?  </a:t>
            </a:r>
            <a:r>
              <a:rPr lang="en-US" sz="2400">
                <a:latin typeface="Tahoma"/>
                <a:ea typeface="Tahoma"/>
                <a:cs typeface="Tahoma"/>
                <a:sym typeface="Tahoma"/>
              </a:rPr>
              <a:t>Pengujian  dapat  dilakukan  berulang-ulang  (</a:t>
            </a:r>
            <a:r>
              <a:rPr i="1" lang="en-US" sz="2400">
                <a:latin typeface="Verdana"/>
                <a:ea typeface="Verdana"/>
                <a:cs typeface="Verdana"/>
                <a:sym typeface="Verdana"/>
              </a:rPr>
              <a:t>iteration</a:t>
            </a:r>
            <a:r>
              <a:rPr lang="en-US" sz="2400">
                <a:latin typeface="Tahoma"/>
                <a:ea typeface="Tahoma"/>
                <a:cs typeface="Tahoma"/>
                <a:sym typeface="Tahoma"/>
              </a:rPr>
              <a:t>) sampai  benar-benar  ditemukan  solusi  terbaik  untuk permasalahan yang ada.</a:t>
            </a:r>
            <a:endParaRPr sz="2400">
              <a:latin typeface="Tahoma"/>
              <a:ea typeface="Tahoma"/>
              <a:cs typeface="Tahoma"/>
              <a:sym typeface="Tahoma"/>
            </a:endParaRPr>
          </a:p>
          <a:p>
            <a:pPr indent="-342900" lvl="0" marL="355600" marR="5080" rtl="0" algn="just">
              <a:lnSpc>
                <a:spcPct val="100800"/>
              </a:lnSpc>
              <a:spcBef>
                <a:spcPts val="2885"/>
              </a:spcBef>
              <a:spcAft>
                <a:spcPts val="0"/>
              </a:spcAft>
              <a:buNone/>
            </a:pPr>
            <a:r>
              <a:rPr lang="en-US" sz="2400">
                <a:latin typeface="Calibri"/>
                <a:ea typeface="Calibri"/>
                <a:cs typeface="Calibri"/>
                <a:sym typeface="Calibri"/>
              </a:rPr>
              <a:t>?  </a:t>
            </a:r>
            <a:r>
              <a:rPr lang="en-US" sz="2400">
                <a:latin typeface="Tahoma"/>
                <a:ea typeface="Tahoma"/>
                <a:cs typeface="Tahoma"/>
                <a:sym typeface="Tahoma"/>
              </a:rPr>
              <a:t>Kita bisa mengujicobakan banyak ide-ide yang ada di tahap ketiga untuk mencoba solusi baru atau bahkan menggabungkan beberapa ide sekaligus.</a:t>
            </a:r>
            <a:endParaRPr sz="2400">
              <a:latin typeface="Tahoma"/>
              <a:ea typeface="Tahoma"/>
              <a:cs typeface="Tahoma"/>
              <a:sym typeface="Tahom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2" name="Shape 242"/>
        <p:cNvGrpSpPr/>
        <p:nvPr/>
      </p:nvGrpSpPr>
      <p:grpSpPr>
        <a:xfrm>
          <a:off x="0" y="0"/>
          <a:ext cx="0" cy="0"/>
          <a:chOff x="0" y="0"/>
          <a:chExt cx="0" cy="0"/>
        </a:xfrm>
      </p:grpSpPr>
      <p:sp>
        <p:nvSpPr>
          <p:cNvPr id="243" name="Google Shape;243;p28"/>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146050" rtl="0" algn="l">
              <a:lnSpc>
                <a:spcPct val="100000"/>
              </a:lnSpc>
              <a:spcBef>
                <a:spcPts val="0"/>
              </a:spcBef>
              <a:spcAft>
                <a:spcPts val="0"/>
              </a:spcAft>
              <a:buNone/>
            </a:pPr>
            <a:r>
              <a:rPr lang="en-US"/>
              <a:t>Kenapa perlu melakukan test?</a:t>
            </a:r>
            <a:endParaRPr/>
          </a:p>
        </p:txBody>
      </p:sp>
      <p:pic>
        <p:nvPicPr>
          <p:cNvPr id="244" name="Google Shape;244;p28"/>
          <p:cNvPicPr preferRelativeResize="0"/>
          <p:nvPr/>
        </p:nvPicPr>
        <p:blipFill rotWithShape="1">
          <a:blip r:embed="rId3">
            <a:alphaModFix/>
          </a:blip>
          <a:srcRect b="0" l="0" r="0" t="0"/>
          <a:stretch/>
        </p:blipFill>
        <p:spPr>
          <a:xfrm>
            <a:off x="844296" y="1417319"/>
            <a:ext cx="7455408" cy="50048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8" name="Shape 248"/>
        <p:cNvGrpSpPr/>
        <p:nvPr/>
      </p:nvGrpSpPr>
      <p:grpSpPr>
        <a:xfrm>
          <a:off x="0" y="0"/>
          <a:ext cx="0" cy="0"/>
          <a:chOff x="0" y="0"/>
          <a:chExt cx="0" cy="0"/>
        </a:xfrm>
      </p:grpSpPr>
      <p:sp>
        <p:nvSpPr>
          <p:cNvPr id="249" name="Google Shape;249;p29"/>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525145" rtl="0" algn="l">
              <a:lnSpc>
                <a:spcPct val="100000"/>
              </a:lnSpc>
              <a:spcBef>
                <a:spcPts val="0"/>
              </a:spcBef>
              <a:spcAft>
                <a:spcPts val="0"/>
              </a:spcAft>
              <a:buNone/>
            </a:pPr>
            <a:r>
              <a:rPr b="0" lang="en-US">
                <a:latin typeface="Calibri"/>
                <a:ea typeface="Calibri"/>
                <a:cs typeface="Calibri"/>
                <a:sym typeface="Calibri"/>
              </a:rPr>
              <a:t>Contoh</a:t>
            </a:r>
            <a:endParaRPr/>
          </a:p>
        </p:txBody>
      </p:sp>
      <p:pic>
        <p:nvPicPr>
          <p:cNvPr id="250" name="Google Shape;250;p29"/>
          <p:cNvPicPr preferRelativeResize="0"/>
          <p:nvPr/>
        </p:nvPicPr>
        <p:blipFill rotWithShape="1">
          <a:blip r:embed="rId3">
            <a:alphaModFix/>
          </a:blip>
          <a:srcRect b="0" l="0" r="0" t="0"/>
          <a:stretch/>
        </p:blipFill>
        <p:spPr>
          <a:xfrm>
            <a:off x="4517135" y="137160"/>
            <a:ext cx="4486656" cy="2243328"/>
          </a:xfrm>
          <a:prstGeom prst="rect">
            <a:avLst/>
          </a:prstGeom>
          <a:noFill/>
          <a:ln>
            <a:noFill/>
          </a:ln>
        </p:spPr>
      </p:pic>
      <p:sp>
        <p:nvSpPr>
          <p:cNvPr id="251" name="Google Shape;251;p29"/>
          <p:cNvSpPr txBox="1"/>
          <p:nvPr/>
        </p:nvSpPr>
        <p:spPr>
          <a:xfrm>
            <a:off x="324787" y="2557779"/>
            <a:ext cx="8646795" cy="4046220"/>
          </a:xfrm>
          <a:prstGeom prst="rect">
            <a:avLst/>
          </a:prstGeom>
          <a:noFill/>
          <a:ln>
            <a:noFill/>
          </a:ln>
        </p:spPr>
        <p:txBody>
          <a:bodyPr anchorCtr="0" anchor="t" bIns="0" lIns="0" spcFirstLastPara="1" rIns="0" wrap="square" tIns="10775">
            <a:spAutoFit/>
          </a:bodyPr>
          <a:lstStyle/>
          <a:p>
            <a:pPr indent="0" lvl="0" marL="12700" marR="5080" rtl="0" algn="l">
              <a:lnSpc>
                <a:spcPct val="100499"/>
              </a:lnSpc>
              <a:spcBef>
                <a:spcPts val="0"/>
              </a:spcBef>
              <a:spcAft>
                <a:spcPts val="0"/>
              </a:spcAft>
              <a:buNone/>
            </a:pPr>
            <a:r>
              <a:rPr lang="en-US" sz="2200">
                <a:solidFill>
                  <a:srgbClr val="1F1F1F"/>
                </a:solidFill>
                <a:latin typeface="Calibri"/>
                <a:ea typeface="Calibri"/>
                <a:cs typeface="Calibri"/>
                <a:sym typeface="Calibri"/>
              </a:rPr>
              <a:t>Dalam kasus ini ojek berhasil di design thinking kan oleh para pelaku startup berbasis transportasi online menjadi sebuah ladang bisnis yang tumbuh subur di tanah air. Ojek di design thinking kan dengan cara seperti:</a:t>
            </a:r>
            <a:endParaRPr sz="2200">
              <a:latin typeface="Calibri"/>
              <a:ea typeface="Calibri"/>
              <a:cs typeface="Calibri"/>
              <a:sym typeface="Calibri"/>
            </a:endParaRPr>
          </a:p>
          <a:p>
            <a:pPr indent="-133349" lvl="0" marL="12700" marR="998855" rtl="0" algn="l">
              <a:lnSpc>
                <a:spcPct val="119090"/>
              </a:lnSpc>
              <a:spcBef>
                <a:spcPts val="55"/>
              </a:spcBef>
              <a:spcAft>
                <a:spcPts val="0"/>
              </a:spcAft>
              <a:buClr>
                <a:srgbClr val="1F1F1F"/>
              </a:buClr>
              <a:buSzPts val="2100"/>
              <a:buFont typeface="Calibri"/>
              <a:buAutoNum type="arabicPeriod"/>
            </a:pPr>
            <a:r>
              <a:rPr lang="en-US" sz="2200">
                <a:solidFill>
                  <a:srgbClr val="1F1F1F"/>
                </a:solidFill>
                <a:latin typeface="Calibri"/>
                <a:ea typeface="Calibri"/>
                <a:cs typeface="Calibri"/>
                <a:sym typeface="Calibri"/>
              </a:rPr>
              <a:t>	Mengembangkan cara menggunakan ojek dengan cara yang lebih sederhana</a:t>
            </a:r>
            <a:endParaRPr sz="2200">
              <a:latin typeface="Calibri"/>
              <a:ea typeface="Calibri"/>
              <a:cs typeface="Calibri"/>
              <a:sym typeface="Calibri"/>
            </a:endParaRPr>
          </a:p>
          <a:p>
            <a:pPr indent="-214629" lvl="0" marL="223520" rtl="0" algn="l">
              <a:lnSpc>
                <a:spcPct val="117727"/>
              </a:lnSpc>
              <a:spcBef>
                <a:spcPts val="0"/>
              </a:spcBef>
              <a:spcAft>
                <a:spcPts val="0"/>
              </a:spcAft>
              <a:buClr>
                <a:srgbClr val="1F1F1F"/>
              </a:buClr>
              <a:buSzPts val="2100"/>
              <a:buFont typeface="Calibri"/>
              <a:buAutoNum type="arabicPeriod"/>
            </a:pPr>
            <a:r>
              <a:rPr lang="en-US" sz="2200">
                <a:solidFill>
                  <a:srgbClr val="1F1F1F"/>
                </a:solidFill>
                <a:latin typeface="Calibri"/>
                <a:ea typeface="Calibri"/>
                <a:cs typeface="Calibri"/>
                <a:sym typeface="Calibri"/>
              </a:rPr>
              <a:t>Merubah paradigma masyarakat untuk semakin menggemari ojek</a:t>
            </a:r>
            <a:endParaRPr sz="2200">
              <a:latin typeface="Calibri"/>
              <a:ea typeface="Calibri"/>
              <a:cs typeface="Calibri"/>
              <a:sym typeface="Calibri"/>
            </a:endParaRPr>
          </a:p>
          <a:p>
            <a:pPr indent="-133349" lvl="0" marL="12700" marR="892810" rtl="0" algn="l">
              <a:lnSpc>
                <a:spcPct val="122272"/>
              </a:lnSpc>
              <a:spcBef>
                <a:spcPts val="35"/>
              </a:spcBef>
              <a:spcAft>
                <a:spcPts val="0"/>
              </a:spcAft>
              <a:buClr>
                <a:srgbClr val="1F1F1F"/>
              </a:buClr>
              <a:buSzPts val="2100"/>
              <a:buFont typeface="Calibri"/>
              <a:buAutoNum type="arabicPeriod"/>
            </a:pPr>
            <a:r>
              <a:rPr lang="en-US" sz="2200">
                <a:solidFill>
                  <a:srgbClr val="1F1F1F"/>
                </a:solidFill>
                <a:latin typeface="Calibri"/>
                <a:ea typeface="Calibri"/>
                <a:cs typeface="Calibri"/>
                <a:sym typeface="Calibri"/>
              </a:rPr>
              <a:t>	Mengembangkan transportasi umum yang nyaman dan aman bagi masyarakat</a:t>
            </a:r>
            <a:endParaRPr sz="2200">
              <a:latin typeface="Calibri"/>
              <a:ea typeface="Calibri"/>
              <a:cs typeface="Calibri"/>
              <a:sym typeface="Calibri"/>
            </a:endParaRPr>
          </a:p>
          <a:p>
            <a:pPr indent="0" lvl="0" marL="12700" rtl="0" algn="l">
              <a:lnSpc>
                <a:spcPct val="100000"/>
              </a:lnSpc>
              <a:spcBef>
                <a:spcPts val="2470"/>
              </a:spcBef>
              <a:spcAft>
                <a:spcPts val="0"/>
              </a:spcAft>
              <a:buNone/>
            </a:pPr>
            <a:r>
              <a:rPr lang="en-US" sz="2200">
                <a:solidFill>
                  <a:srgbClr val="1F1F1F"/>
                </a:solidFill>
                <a:latin typeface="Calibri"/>
                <a:ea typeface="Calibri"/>
                <a:cs typeface="Calibri"/>
                <a:sym typeface="Calibri"/>
              </a:rPr>
              <a:t>Sehingga munculah inovasi-inovasi antara lain:</a:t>
            </a:r>
            <a:endParaRPr sz="2200">
              <a:latin typeface="Calibri"/>
              <a:ea typeface="Calibri"/>
              <a:cs typeface="Calibri"/>
              <a:sym typeface="Calibri"/>
            </a:endParaRPr>
          </a:p>
          <a:p>
            <a:pPr indent="-214629" lvl="1" marL="223520" rtl="0" algn="l">
              <a:lnSpc>
                <a:spcPct val="119545"/>
              </a:lnSpc>
              <a:spcBef>
                <a:spcPts val="50"/>
              </a:spcBef>
              <a:spcAft>
                <a:spcPts val="0"/>
              </a:spcAft>
              <a:buClr>
                <a:srgbClr val="1F1F1F"/>
              </a:buClr>
              <a:buSzPts val="2100"/>
              <a:buFont typeface="Calibri"/>
              <a:buAutoNum type="arabicPeriod"/>
            </a:pPr>
            <a:r>
              <a:rPr lang="en-US" sz="2200">
                <a:solidFill>
                  <a:srgbClr val="1F1F1F"/>
                </a:solidFill>
                <a:latin typeface="Calibri"/>
                <a:ea typeface="Calibri"/>
                <a:cs typeface="Calibri"/>
                <a:sym typeface="Calibri"/>
              </a:rPr>
              <a:t>Kemudahan mendapatkan ojek melalui pemesanan online</a:t>
            </a:r>
            <a:endParaRPr sz="2200">
              <a:latin typeface="Calibri"/>
              <a:ea typeface="Calibri"/>
              <a:cs typeface="Calibri"/>
              <a:sym typeface="Calibri"/>
            </a:endParaRPr>
          </a:p>
          <a:p>
            <a:pPr indent="-214629" lvl="1" marL="223520" rtl="0" algn="l">
              <a:lnSpc>
                <a:spcPct val="119545"/>
              </a:lnSpc>
              <a:spcBef>
                <a:spcPts val="0"/>
              </a:spcBef>
              <a:spcAft>
                <a:spcPts val="0"/>
              </a:spcAft>
              <a:buClr>
                <a:srgbClr val="1F1F1F"/>
              </a:buClr>
              <a:buSzPts val="2100"/>
              <a:buFont typeface="Calibri"/>
              <a:buAutoNum type="arabicPeriod"/>
            </a:pPr>
            <a:r>
              <a:rPr lang="en-US" sz="2200">
                <a:solidFill>
                  <a:srgbClr val="1F1F1F"/>
                </a:solidFill>
                <a:latin typeface="Calibri"/>
                <a:ea typeface="Calibri"/>
                <a:cs typeface="Calibri"/>
                <a:sym typeface="Calibri"/>
              </a:rPr>
              <a:t>Kemudahan menggapai akses tujuan yang kita inginkan dengan cepat</a:t>
            </a:r>
            <a:endParaRPr sz="22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5" name="Shape 255"/>
        <p:cNvGrpSpPr/>
        <p:nvPr/>
      </p:nvGrpSpPr>
      <p:grpSpPr>
        <a:xfrm>
          <a:off x="0" y="0"/>
          <a:ext cx="0" cy="0"/>
          <a:chOff x="0" y="0"/>
          <a:chExt cx="0" cy="0"/>
        </a:xfrm>
      </p:grpSpPr>
      <p:sp>
        <p:nvSpPr>
          <p:cNvPr id="256" name="Google Shape;256;p30"/>
          <p:cNvSpPr txBox="1"/>
          <p:nvPr>
            <p:ph type="title"/>
          </p:nvPr>
        </p:nvSpPr>
        <p:spPr>
          <a:xfrm>
            <a:off x="902334" y="258571"/>
            <a:ext cx="7339330" cy="112014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None/>
            </a:pPr>
            <a:r>
              <a:rPr lang="en-US"/>
              <a:t>Value Proposition</a:t>
            </a:r>
            <a:endParaRPr/>
          </a:p>
          <a:p>
            <a:pPr indent="0" lvl="0" marL="0" rtl="0" algn="ctr">
              <a:lnSpc>
                <a:spcPct val="100000"/>
              </a:lnSpc>
              <a:spcBef>
                <a:spcPts val="110"/>
              </a:spcBef>
              <a:spcAft>
                <a:spcPts val="0"/>
              </a:spcAft>
              <a:buNone/>
            </a:pPr>
            <a:r>
              <a:rPr b="0" lang="en-US" sz="2800">
                <a:latin typeface="Calibri"/>
                <a:ea typeface="Calibri"/>
                <a:cs typeface="Calibri"/>
                <a:sym typeface="Calibri"/>
              </a:rPr>
              <a:t>Understanding Value Proposition</a:t>
            </a:r>
            <a:endParaRPr sz="2800">
              <a:latin typeface="Calibri"/>
              <a:ea typeface="Calibri"/>
              <a:cs typeface="Calibri"/>
              <a:sym typeface="Calibri"/>
            </a:endParaRPr>
          </a:p>
        </p:txBody>
      </p:sp>
      <p:sp>
        <p:nvSpPr>
          <p:cNvPr id="257" name="Google Shape;257;p30"/>
          <p:cNvSpPr txBox="1"/>
          <p:nvPr/>
        </p:nvSpPr>
        <p:spPr>
          <a:xfrm>
            <a:off x="198436" y="1887537"/>
            <a:ext cx="4116704" cy="4524375"/>
          </a:xfrm>
          <a:prstGeom prst="rect">
            <a:avLst/>
          </a:prstGeom>
          <a:solidFill>
            <a:srgbClr val="FFFF00"/>
          </a:solidFill>
          <a:ln>
            <a:noFill/>
          </a:ln>
        </p:spPr>
        <p:txBody>
          <a:bodyPr anchorCtr="0" anchor="t" bIns="0" lIns="0" spcFirstLastPara="1" rIns="0" wrap="square" tIns="26650">
            <a:spAutoFit/>
          </a:bodyPr>
          <a:lstStyle/>
          <a:p>
            <a:pPr indent="-285750" lvl="0" marL="376555" marR="528320" rtl="0" algn="l">
              <a:lnSpc>
                <a:spcPct val="102200"/>
              </a:lnSpc>
              <a:spcBef>
                <a:spcPts val="0"/>
              </a:spcBef>
              <a:spcAft>
                <a:spcPts val="0"/>
              </a:spcAft>
              <a:buSzPts val="1800"/>
              <a:buFont typeface="Arial"/>
              <a:buChar char="•"/>
            </a:pPr>
            <a:r>
              <a:rPr lang="en-US" sz="1800">
                <a:latin typeface="Calibri"/>
                <a:ea typeface="Calibri"/>
                <a:cs typeface="Calibri"/>
                <a:sym typeface="Calibri"/>
              </a:rPr>
              <a:t>“A clear statement of a promise of value to be delivered”</a:t>
            </a:r>
            <a:endParaRPr sz="1800">
              <a:latin typeface="Calibri"/>
              <a:ea typeface="Calibri"/>
              <a:cs typeface="Calibri"/>
              <a:sym typeface="Calibri"/>
            </a:endParaRPr>
          </a:p>
          <a:p>
            <a:pPr indent="-285750" lvl="0" marL="376555" rtl="0" algn="l">
              <a:lnSpc>
                <a:spcPct val="116111"/>
              </a:lnSpc>
              <a:spcBef>
                <a:spcPts val="0"/>
              </a:spcBef>
              <a:spcAft>
                <a:spcPts val="0"/>
              </a:spcAft>
              <a:buSzPts val="1800"/>
              <a:buFont typeface="Arial"/>
              <a:buChar char="•"/>
            </a:pPr>
            <a:r>
              <a:rPr lang="en-US" sz="1800">
                <a:latin typeface="Calibri"/>
                <a:ea typeface="Calibri"/>
                <a:cs typeface="Calibri"/>
                <a:sym typeface="Calibri"/>
              </a:rPr>
              <a:t>Visualize, design, and test how to</a:t>
            </a:r>
            <a:endParaRPr sz="1800">
              <a:latin typeface="Calibri"/>
              <a:ea typeface="Calibri"/>
              <a:cs typeface="Calibri"/>
              <a:sym typeface="Calibri"/>
            </a:endParaRPr>
          </a:p>
          <a:p>
            <a:pPr indent="0" lvl="0" marL="376555" rtl="0" algn="l">
              <a:lnSpc>
                <a:spcPct val="118055"/>
              </a:lnSpc>
              <a:spcBef>
                <a:spcPts val="45"/>
              </a:spcBef>
              <a:spcAft>
                <a:spcPts val="0"/>
              </a:spcAft>
              <a:buNone/>
            </a:pPr>
            <a:r>
              <a:rPr lang="en-US" sz="1800">
                <a:latin typeface="Calibri"/>
                <a:ea typeface="Calibri"/>
                <a:cs typeface="Calibri"/>
                <a:sym typeface="Calibri"/>
              </a:rPr>
              <a:t>create value for customers</a:t>
            </a:r>
            <a:endParaRPr sz="1800">
              <a:latin typeface="Calibri"/>
              <a:ea typeface="Calibri"/>
              <a:cs typeface="Calibri"/>
              <a:sym typeface="Calibri"/>
            </a:endParaRPr>
          </a:p>
          <a:p>
            <a:pPr indent="-285750" lvl="0" marL="376555" rtl="0" algn="l">
              <a:lnSpc>
                <a:spcPct val="118055"/>
              </a:lnSpc>
              <a:spcBef>
                <a:spcPts val="0"/>
              </a:spcBef>
              <a:spcAft>
                <a:spcPts val="0"/>
              </a:spcAft>
              <a:buSzPts val="1800"/>
              <a:buFont typeface="Arial"/>
              <a:buChar char="•"/>
            </a:pPr>
            <a:r>
              <a:rPr lang="en-US" sz="1800">
                <a:latin typeface="Calibri"/>
                <a:ea typeface="Calibri"/>
                <a:cs typeface="Calibri"/>
                <a:sym typeface="Calibri"/>
              </a:rPr>
              <a:t>Create products and services that</a:t>
            </a:r>
            <a:endParaRPr sz="1800">
              <a:latin typeface="Calibri"/>
              <a:ea typeface="Calibri"/>
              <a:cs typeface="Calibri"/>
              <a:sym typeface="Calibri"/>
            </a:endParaRPr>
          </a:p>
          <a:p>
            <a:pPr indent="0" lvl="0" marL="376555" rtl="0" algn="l">
              <a:lnSpc>
                <a:spcPct val="100000"/>
              </a:lnSpc>
              <a:spcBef>
                <a:spcPts val="50"/>
              </a:spcBef>
              <a:spcAft>
                <a:spcPts val="0"/>
              </a:spcAft>
              <a:buNone/>
            </a:pPr>
            <a:r>
              <a:rPr lang="en-US" sz="1800">
                <a:latin typeface="Calibri"/>
                <a:ea typeface="Calibri"/>
                <a:cs typeface="Calibri"/>
                <a:sym typeface="Calibri"/>
              </a:rPr>
              <a:t>customers want</a:t>
            </a:r>
            <a:endParaRPr sz="1800">
              <a:latin typeface="Calibri"/>
              <a:ea typeface="Calibri"/>
              <a:cs typeface="Calibri"/>
              <a:sym typeface="Calibri"/>
            </a:endParaRPr>
          </a:p>
          <a:p>
            <a:pPr indent="-285750" lvl="0" marL="376555" marR="97155" rtl="0" algn="l">
              <a:lnSpc>
                <a:spcPct val="102200"/>
              </a:lnSpc>
              <a:spcBef>
                <a:spcPts val="2090"/>
              </a:spcBef>
              <a:spcAft>
                <a:spcPts val="0"/>
              </a:spcAft>
              <a:buNone/>
            </a:pPr>
            <a:r>
              <a:rPr b="1" lang="en-US" sz="1800">
                <a:latin typeface="Calibri"/>
                <a:ea typeface="Calibri"/>
                <a:cs typeface="Calibri"/>
                <a:sym typeface="Calibri"/>
              </a:rPr>
              <a:t>Relevancy </a:t>
            </a:r>
            <a:r>
              <a:rPr lang="en-US" sz="1800">
                <a:latin typeface="Calibri"/>
                <a:ea typeface="Calibri"/>
                <a:cs typeface="Calibri"/>
                <a:sym typeface="Calibri"/>
              </a:rPr>
              <a:t>– solve customers’ problems or improves the situation.</a:t>
            </a:r>
            <a:endParaRPr sz="1800">
              <a:latin typeface="Calibri"/>
              <a:ea typeface="Calibri"/>
              <a:cs typeface="Calibri"/>
              <a:sym typeface="Calibri"/>
            </a:endParaRPr>
          </a:p>
          <a:p>
            <a:pPr indent="-285750" lvl="0" marL="376555" marR="748665" rtl="0" algn="l">
              <a:lnSpc>
                <a:spcPct val="102200"/>
              </a:lnSpc>
              <a:spcBef>
                <a:spcPts val="2085"/>
              </a:spcBef>
              <a:spcAft>
                <a:spcPts val="0"/>
              </a:spcAft>
              <a:buNone/>
            </a:pPr>
            <a:r>
              <a:rPr b="1" lang="en-US" sz="1800">
                <a:latin typeface="Calibri"/>
                <a:ea typeface="Calibri"/>
                <a:cs typeface="Calibri"/>
                <a:sym typeface="Calibri"/>
              </a:rPr>
              <a:t>Quantified value </a:t>
            </a:r>
            <a:r>
              <a:rPr lang="en-US" sz="1800">
                <a:latin typeface="Calibri"/>
                <a:ea typeface="Calibri"/>
                <a:cs typeface="Calibri"/>
                <a:sym typeface="Calibri"/>
              </a:rPr>
              <a:t>– delivers specific benefits.</a:t>
            </a:r>
            <a:endParaRPr sz="1800">
              <a:latin typeface="Calibri"/>
              <a:ea typeface="Calibri"/>
              <a:cs typeface="Calibri"/>
              <a:sym typeface="Calibri"/>
            </a:endParaRPr>
          </a:p>
          <a:p>
            <a:pPr indent="-285750" lvl="0" marL="376555" marR="249554" rtl="0" algn="l">
              <a:lnSpc>
                <a:spcPct val="99400"/>
              </a:lnSpc>
              <a:spcBef>
                <a:spcPts val="2150"/>
              </a:spcBef>
              <a:spcAft>
                <a:spcPts val="0"/>
              </a:spcAft>
              <a:buNone/>
            </a:pPr>
            <a:r>
              <a:rPr b="1" lang="en-US" sz="1800">
                <a:latin typeface="Calibri"/>
                <a:ea typeface="Calibri"/>
                <a:cs typeface="Calibri"/>
                <a:sym typeface="Calibri"/>
              </a:rPr>
              <a:t>Differentiation / uniqueness </a:t>
            </a:r>
            <a:r>
              <a:rPr lang="en-US" sz="1800">
                <a:latin typeface="Calibri"/>
                <a:ea typeface="Calibri"/>
                <a:cs typeface="Calibri"/>
                <a:sym typeface="Calibri"/>
              </a:rPr>
              <a:t>– why your product / service out ranks the competition.</a:t>
            </a:r>
            <a:endParaRPr sz="1800">
              <a:latin typeface="Calibri"/>
              <a:ea typeface="Calibri"/>
              <a:cs typeface="Calibri"/>
              <a:sym typeface="Calibri"/>
            </a:endParaRPr>
          </a:p>
        </p:txBody>
      </p:sp>
      <p:pic>
        <p:nvPicPr>
          <p:cNvPr id="258" name="Google Shape;258;p30"/>
          <p:cNvPicPr preferRelativeResize="0"/>
          <p:nvPr/>
        </p:nvPicPr>
        <p:blipFill rotWithShape="1">
          <a:blip r:embed="rId3">
            <a:alphaModFix/>
          </a:blip>
          <a:srcRect b="0" l="0" r="0" t="0"/>
          <a:stretch/>
        </p:blipFill>
        <p:spPr>
          <a:xfrm>
            <a:off x="4572000" y="3084576"/>
            <a:ext cx="4227576" cy="2200656"/>
          </a:xfrm>
          <a:prstGeom prst="rect">
            <a:avLst/>
          </a:prstGeom>
          <a:noFill/>
          <a:ln>
            <a:noFill/>
          </a:ln>
        </p:spPr>
      </p:pic>
      <p:sp>
        <p:nvSpPr>
          <p:cNvPr id="259" name="Google Shape;259;p30"/>
          <p:cNvSpPr txBox="1"/>
          <p:nvPr/>
        </p:nvSpPr>
        <p:spPr>
          <a:xfrm>
            <a:off x="5476080" y="2696971"/>
            <a:ext cx="2432685"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800">
                <a:latin typeface="Calibri"/>
                <a:ea typeface="Calibri"/>
                <a:cs typeface="Calibri"/>
                <a:sym typeface="Calibri"/>
              </a:rPr>
              <a:t>Value Proposition Canvas</a:t>
            </a:r>
            <a:endParaRPr sz="18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711200" rtl="0" algn="l">
              <a:lnSpc>
                <a:spcPct val="100000"/>
              </a:lnSpc>
              <a:spcBef>
                <a:spcPts val="0"/>
              </a:spcBef>
              <a:spcAft>
                <a:spcPts val="0"/>
              </a:spcAft>
              <a:buNone/>
            </a:pPr>
            <a:r>
              <a:rPr lang="en-US"/>
              <a:t>About Values Proposition</a:t>
            </a:r>
            <a:endParaRPr/>
          </a:p>
        </p:txBody>
      </p:sp>
      <p:sp>
        <p:nvSpPr>
          <p:cNvPr id="265" name="Google Shape;265;p31"/>
          <p:cNvSpPr txBox="1"/>
          <p:nvPr/>
        </p:nvSpPr>
        <p:spPr>
          <a:xfrm>
            <a:off x="166037" y="1425955"/>
            <a:ext cx="8529955" cy="5152390"/>
          </a:xfrm>
          <a:prstGeom prst="rect">
            <a:avLst/>
          </a:prstGeom>
          <a:noFill/>
          <a:ln>
            <a:noFill/>
          </a:ln>
        </p:spPr>
        <p:txBody>
          <a:bodyPr anchorCtr="0" anchor="t" bIns="0" lIns="0" spcFirstLastPara="1" rIns="0" wrap="square" tIns="10775">
            <a:spAutoFit/>
          </a:bodyPr>
          <a:lstStyle/>
          <a:p>
            <a:pPr indent="-340360" lvl="0" marL="353060" marR="6350" rtl="0" algn="just">
              <a:lnSpc>
                <a:spcPct val="100400"/>
              </a:lnSpc>
              <a:spcBef>
                <a:spcPts val="0"/>
              </a:spcBef>
              <a:spcAft>
                <a:spcPts val="0"/>
              </a:spcAft>
              <a:buClr>
                <a:srgbClr val="464646"/>
              </a:buClr>
              <a:buSzPts val="2400"/>
              <a:buFont typeface="Arial"/>
              <a:buChar char="•"/>
            </a:pPr>
            <a:r>
              <a:rPr b="1" lang="en-US" sz="2400">
                <a:solidFill>
                  <a:srgbClr val="464646"/>
                </a:solidFill>
                <a:latin typeface="Calibri"/>
                <a:ea typeface="Calibri"/>
                <a:cs typeface="Calibri"/>
                <a:sym typeface="Calibri"/>
              </a:rPr>
              <a:t>Value proposition </a:t>
            </a:r>
            <a:r>
              <a:rPr lang="en-US" sz="2400">
                <a:solidFill>
                  <a:srgbClr val="464646"/>
                </a:solidFill>
                <a:latin typeface="Calibri"/>
                <a:ea typeface="Calibri"/>
                <a:cs typeface="Calibri"/>
                <a:sym typeface="Calibri"/>
              </a:rPr>
              <a:t>dalam organisasi merupakan salah satu bagian 	dari  keseluruhan  Bisnis  proses  perusahaan,  yang  memiliki 	peranan sangat penting bagi keseluruhan proses bisnis.</a:t>
            </a:r>
            <a:endParaRPr sz="2400">
              <a:latin typeface="Calibri"/>
              <a:ea typeface="Calibri"/>
              <a:cs typeface="Calibri"/>
              <a:sym typeface="Calibri"/>
            </a:endParaRPr>
          </a:p>
          <a:p>
            <a:pPr indent="0" lvl="0" marL="0" rtl="0" algn="l">
              <a:lnSpc>
                <a:spcPct val="100000"/>
              </a:lnSpc>
              <a:spcBef>
                <a:spcPts val="20"/>
              </a:spcBef>
              <a:spcAft>
                <a:spcPts val="0"/>
              </a:spcAft>
              <a:buClr>
                <a:srgbClr val="464646"/>
              </a:buClr>
              <a:buSzPts val="2400"/>
              <a:buFont typeface="Arial"/>
              <a:buNone/>
            </a:pPr>
            <a:r>
              <a:t/>
            </a:r>
            <a:endParaRPr sz="2400">
              <a:latin typeface="Calibri"/>
              <a:ea typeface="Calibri"/>
              <a:cs typeface="Calibri"/>
              <a:sym typeface="Calibri"/>
            </a:endParaRPr>
          </a:p>
          <a:p>
            <a:pPr indent="-340360" lvl="0" marL="353060" marR="5080" rtl="0" algn="just">
              <a:lnSpc>
                <a:spcPct val="99200"/>
              </a:lnSpc>
              <a:spcBef>
                <a:spcPts val="5"/>
              </a:spcBef>
              <a:spcAft>
                <a:spcPts val="0"/>
              </a:spcAft>
              <a:buClr>
                <a:srgbClr val="464646"/>
              </a:buClr>
              <a:buSzPts val="2400"/>
              <a:buFont typeface="Arial"/>
              <a:buChar char="•"/>
            </a:pPr>
            <a:r>
              <a:rPr b="1" lang="en-US" sz="2400">
                <a:solidFill>
                  <a:srgbClr val="464646"/>
                </a:solidFill>
                <a:latin typeface="Calibri"/>
                <a:ea typeface="Calibri"/>
                <a:cs typeface="Calibri"/>
                <a:sym typeface="Calibri"/>
              </a:rPr>
              <a:t>Value proposition </a:t>
            </a:r>
            <a:r>
              <a:rPr lang="en-US" sz="2400">
                <a:solidFill>
                  <a:srgbClr val="464646"/>
                </a:solidFill>
                <a:latin typeface="Calibri"/>
                <a:ea typeface="Calibri"/>
                <a:cs typeface="Calibri"/>
                <a:sym typeface="Calibri"/>
              </a:rPr>
              <a:t>adalah </a:t>
            </a:r>
            <a:r>
              <a:rPr b="1" lang="en-US" sz="2400">
                <a:solidFill>
                  <a:srgbClr val="FF0000"/>
                </a:solidFill>
                <a:latin typeface="Calibri"/>
                <a:ea typeface="Calibri"/>
                <a:cs typeface="Calibri"/>
                <a:sym typeface="Calibri"/>
              </a:rPr>
              <a:t>nilai atau manfaat yang ditawarkan 	kepada  pelanggan</a:t>
            </a:r>
            <a:r>
              <a:rPr lang="en-US" sz="2400">
                <a:solidFill>
                  <a:srgbClr val="464646"/>
                </a:solidFill>
                <a:latin typeface="Calibri"/>
                <a:ea typeface="Calibri"/>
                <a:cs typeface="Calibri"/>
                <a:sym typeface="Calibri"/>
              </a:rPr>
              <a:t>.  Manfaat  ini  terwujud  dalam  bentuk 	sekumpulan produk atau jasa.</a:t>
            </a:r>
            <a:endParaRPr sz="2400">
              <a:latin typeface="Calibri"/>
              <a:ea typeface="Calibri"/>
              <a:cs typeface="Calibri"/>
              <a:sym typeface="Calibri"/>
            </a:endParaRPr>
          </a:p>
          <a:p>
            <a:pPr indent="-340360" lvl="0" marL="353060" marR="5080" rtl="0" algn="just">
              <a:lnSpc>
                <a:spcPct val="100800"/>
              </a:lnSpc>
              <a:spcBef>
                <a:spcPts val="2880"/>
              </a:spcBef>
              <a:spcAft>
                <a:spcPts val="0"/>
              </a:spcAft>
              <a:buClr>
                <a:srgbClr val="464646"/>
              </a:buClr>
              <a:buSzPts val="2400"/>
              <a:buFont typeface="Arial"/>
              <a:buChar char="•"/>
            </a:pPr>
            <a:r>
              <a:rPr lang="en-US" sz="2400">
                <a:solidFill>
                  <a:srgbClr val="464646"/>
                </a:solidFill>
                <a:latin typeface="Calibri"/>
                <a:ea typeface="Calibri"/>
                <a:cs typeface="Calibri"/>
                <a:sym typeface="Calibri"/>
              </a:rPr>
              <a:t>Di mata pelanggan, value proposition ini adalah sebagai </a:t>
            </a:r>
            <a:r>
              <a:rPr b="1" lang="en-US" sz="2400">
                <a:solidFill>
                  <a:srgbClr val="FF0000"/>
                </a:solidFill>
                <a:latin typeface="Calibri"/>
                <a:ea typeface="Calibri"/>
                <a:cs typeface="Calibri"/>
                <a:sym typeface="Calibri"/>
              </a:rPr>
              <a:t>solusi 	atau jawaban atas apa yang mereka butuhkan, atau pemecahan 	dari masalah yang mereka hadapi.</a:t>
            </a:r>
            <a:endParaRPr sz="2400">
              <a:latin typeface="Calibri"/>
              <a:ea typeface="Calibri"/>
              <a:cs typeface="Calibri"/>
              <a:sym typeface="Calibri"/>
            </a:endParaRPr>
          </a:p>
          <a:p>
            <a:pPr indent="-340360" lvl="0" marL="353060" marR="6350" rtl="0" algn="just">
              <a:lnSpc>
                <a:spcPct val="120000"/>
              </a:lnSpc>
              <a:spcBef>
                <a:spcPts val="25"/>
              </a:spcBef>
              <a:spcAft>
                <a:spcPts val="0"/>
              </a:spcAft>
              <a:buClr>
                <a:srgbClr val="464646"/>
              </a:buClr>
              <a:buSzPts val="2400"/>
              <a:buFont typeface="Arial"/>
              <a:buChar char="•"/>
            </a:pPr>
            <a:r>
              <a:rPr lang="en-US" sz="2400">
                <a:solidFill>
                  <a:srgbClr val="464646"/>
                </a:solidFill>
                <a:latin typeface="Calibri"/>
                <a:ea typeface="Calibri"/>
                <a:cs typeface="Calibri"/>
                <a:sym typeface="Calibri"/>
              </a:rPr>
              <a:t>Singkatnya,  value  proposition  akan  </a:t>
            </a:r>
            <a:r>
              <a:rPr b="1" lang="en-US" sz="2400">
                <a:solidFill>
                  <a:srgbClr val="FF0000"/>
                </a:solidFill>
                <a:latin typeface="Calibri"/>
                <a:ea typeface="Calibri"/>
                <a:cs typeface="Calibri"/>
                <a:sym typeface="Calibri"/>
              </a:rPr>
              <a:t>menjadi  alasan  bagi  para 	pelanggan, kenapa mereka membeli produk atau jasa kita dan</a:t>
            </a:r>
            <a:endParaRPr sz="2400">
              <a:latin typeface="Calibri"/>
              <a:ea typeface="Calibri"/>
              <a:cs typeface="Calibri"/>
              <a:sym typeface="Calibri"/>
            </a:endParaRPr>
          </a:p>
          <a:p>
            <a:pPr indent="0" lvl="0" marL="355600" rtl="0" algn="just">
              <a:lnSpc>
                <a:spcPct val="117083"/>
              </a:lnSpc>
              <a:spcBef>
                <a:spcPts val="0"/>
              </a:spcBef>
              <a:spcAft>
                <a:spcPts val="0"/>
              </a:spcAft>
              <a:buNone/>
            </a:pPr>
            <a:r>
              <a:rPr b="1" lang="en-US" sz="2400">
                <a:solidFill>
                  <a:srgbClr val="FF0000"/>
                </a:solidFill>
                <a:latin typeface="Calibri"/>
                <a:ea typeface="Calibri"/>
                <a:cs typeface="Calibri"/>
                <a:sym typeface="Calibri"/>
              </a:rPr>
              <a:t>bukan membeli dari pesaing</a:t>
            </a:r>
            <a:endParaRPr sz="24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302562" y="747267"/>
            <a:ext cx="8282940" cy="4521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0" lang="en-US" sz="2800">
                <a:latin typeface="Arial Black"/>
                <a:ea typeface="Arial Black"/>
                <a:cs typeface="Arial Black"/>
                <a:sym typeface="Arial Black"/>
              </a:rPr>
              <a:t>Apa yang dimaksud dengan value proposition?</a:t>
            </a:r>
            <a:endParaRPr sz="2800">
              <a:latin typeface="Arial Black"/>
              <a:ea typeface="Arial Black"/>
              <a:cs typeface="Arial Black"/>
              <a:sym typeface="Arial Black"/>
            </a:endParaRPr>
          </a:p>
        </p:txBody>
      </p:sp>
      <p:sp>
        <p:nvSpPr>
          <p:cNvPr id="271" name="Google Shape;271;p32"/>
          <p:cNvSpPr txBox="1"/>
          <p:nvPr/>
        </p:nvSpPr>
        <p:spPr>
          <a:xfrm>
            <a:off x="302562" y="1577685"/>
            <a:ext cx="8061325" cy="5157470"/>
          </a:xfrm>
          <a:prstGeom prst="rect">
            <a:avLst/>
          </a:prstGeom>
          <a:noFill/>
          <a:ln>
            <a:noFill/>
          </a:ln>
        </p:spPr>
        <p:txBody>
          <a:bodyPr anchorCtr="0" anchor="t" bIns="0" lIns="0" spcFirstLastPara="1" rIns="0" wrap="square" tIns="37450">
            <a:spAutoFit/>
          </a:bodyPr>
          <a:lstStyle/>
          <a:p>
            <a:pPr indent="0" lvl="0" marL="12700" marR="5080" rtl="0" algn="l">
              <a:lnSpc>
                <a:spcPct val="94600"/>
              </a:lnSpc>
              <a:spcBef>
                <a:spcPts val="0"/>
              </a:spcBef>
              <a:spcAft>
                <a:spcPts val="0"/>
              </a:spcAft>
              <a:buNone/>
            </a:pPr>
            <a:r>
              <a:rPr lang="en-US" sz="2800">
                <a:latin typeface="Arial"/>
                <a:ea typeface="Arial"/>
                <a:cs typeface="Arial"/>
                <a:sym typeface="Arial"/>
              </a:rPr>
              <a:t>Definisi value proposition adalah </a:t>
            </a:r>
            <a:r>
              <a:rPr i="1" lang="en-US" sz="2950">
                <a:latin typeface="Arial"/>
                <a:ea typeface="Arial"/>
                <a:cs typeface="Arial"/>
                <a:sym typeface="Arial"/>
              </a:rPr>
              <a:t>suatu deskripsi mengenai produk dan jasa Anda, yang menonjolkan manfaat unik bagi target pasar.</a:t>
            </a:r>
            <a:endParaRPr sz="2950">
              <a:latin typeface="Arial"/>
              <a:ea typeface="Arial"/>
              <a:cs typeface="Arial"/>
              <a:sym typeface="Arial"/>
            </a:endParaRPr>
          </a:p>
          <a:p>
            <a:pPr indent="0" lvl="0" marL="12700" marR="187960" rtl="0" algn="l">
              <a:lnSpc>
                <a:spcPct val="99600"/>
              </a:lnSpc>
              <a:spcBef>
                <a:spcPts val="3320"/>
              </a:spcBef>
              <a:spcAft>
                <a:spcPts val="0"/>
              </a:spcAft>
              <a:buNone/>
            </a:pPr>
            <a:r>
              <a:rPr lang="en-US" sz="2800">
                <a:latin typeface="Arial Black"/>
                <a:ea typeface="Arial Black"/>
                <a:cs typeface="Arial Black"/>
                <a:sym typeface="Arial Black"/>
              </a:rPr>
              <a:t>Jadi, value proposition merupakan sejumlah kalimat yang terdiri dari beberapa elemen berikut:</a:t>
            </a:r>
            <a:endParaRPr sz="2800">
              <a:latin typeface="Arial Black"/>
              <a:ea typeface="Arial Black"/>
              <a:cs typeface="Arial Black"/>
              <a:sym typeface="Arial Black"/>
            </a:endParaRPr>
          </a:p>
          <a:p>
            <a:pPr indent="-389255" lvl="0" marL="401955" rtl="0" algn="l">
              <a:lnSpc>
                <a:spcPct val="118750"/>
              </a:lnSpc>
              <a:spcBef>
                <a:spcPts val="50"/>
              </a:spcBef>
              <a:spcAft>
                <a:spcPts val="0"/>
              </a:spcAft>
              <a:buSzPts val="2800"/>
              <a:buFont typeface="Arial"/>
              <a:buAutoNum type="arabicPeriod"/>
            </a:pPr>
            <a:r>
              <a:rPr lang="en-US" sz="2800">
                <a:latin typeface="Arial"/>
                <a:ea typeface="Arial"/>
                <a:cs typeface="Arial"/>
                <a:sym typeface="Arial"/>
              </a:rPr>
              <a:t>Deskripsi mengenai produk/jasa Anda</a:t>
            </a:r>
            <a:endParaRPr sz="2800">
              <a:latin typeface="Arial"/>
              <a:ea typeface="Arial"/>
              <a:cs typeface="Arial"/>
              <a:sym typeface="Arial"/>
            </a:endParaRPr>
          </a:p>
          <a:p>
            <a:pPr indent="-389255" lvl="0" marL="401955" marR="280670" rtl="0" algn="l">
              <a:lnSpc>
                <a:spcPct val="121785"/>
              </a:lnSpc>
              <a:spcBef>
                <a:spcPts val="35"/>
              </a:spcBef>
              <a:spcAft>
                <a:spcPts val="0"/>
              </a:spcAft>
              <a:buSzPts val="2800"/>
              <a:buFont typeface="Arial"/>
              <a:buAutoNum type="arabicPeriod"/>
            </a:pPr>
            <a:r>
              <a:rPr lang="en-US" sz="2800">
                <a:latin typeface="Arial"/>
                <a:ea typeface="Arial"/>
                <a:cs typeface="Arial"/>
                <a:sym typeface="Arial"/>
              </a:rPr>
              <a:t>Manfaat utama dari produk/jasa Anda untuk target pasar</a:t>
            </a:r>
            <a:endParaRPr sz="2800">
              <a:latin typeface="Arial"/>
              <a:ea typeface="Arial"/>
              <a:cs typeface="Arial"/>
              <a:sym typeface="Arial"/>
            </a:endParaRPr>
          </a:p>
          <a:p>
            <a:pPr indent="-389255" lvl="0" marL="401955" rtl="0" algn="l">
              <a:lnSpc>
                <a:spcPct val="113928"/>
              </a:lnSpc>
              <a:spcBef>
                <a:spcPts val="0"/>
              </a:spcBef>
              <a:spcAft>
                <a:spcPts val="0"/>
              </a:spcAft>
              <a:buSzPts val="2800"/>
              <a:buFont typeface="Arial"/>
              <a:buAutoNum type="arabicPeriod"/>
            </a:pPr>
            <a:r>
              <a:rPr lang="en-US" sz="2800">
                <a:latin typeface="Arial"/>
                <a:ea typeface="Arial"/>
                <a:cs typeface="Arial"/>
                <a:sym typeface="Arial"/>
              </a:rPr>
              <a:t>Target pasar</a:t>
            </a:r>
            <a:endParaRPr sz="2800">
              <a:latin typeface="Arial"/>
              <a:ea typeface="Arial"/>
              <a:cs typeface="Arial"/>
              <a:sym typeface="Arial"/>
            </a:endParaRPr>
          </a:p>
          <a:p>
            <a:pPr indent="-389255" lvl="0" marL="401955" rtl="0" algn="l">
              <a:lnSpc>
                <a:spcPct val="100000"/>
              </a:lnSpc>
              <a:spcBef>
                <a:spcPts val="25"/>
              </a:spcBef>
              <a:spcAft>
                <a:spcPts val="0"/>
              </a:spcAft>
              <a:buSzPts val="2800"/>
              <a:buFont typeface="Arial"/>
              <a:buAutoNum type="arabicPeriod"/>
            </a:pPr>
            <a:r>
              <a:rPr lang="en-US" sz="2800">
                <a:latin typeface="Arial"/>
                <a:ea typeface="Arial"/>
                <a:cs typeface="Arial"/>
                <a:sym typeface="Arial"/>
              </a:rPr>
              <a:t>Faktor diferensiasi, yang menjadikan</a:t>
            </a:r>
            <a:endParaRPr sz="2800">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5" name="Shape 275"/>
        <p:cNvGrpSpPr/>
        <p:nvPr/>
      </p:nvGrpSpPr>
      <p:grpSpPr>
        <a:xfrm>
          <a:off x="0" y="0"/>
          <a:ext cx="0" cy="0"/>
          <a:chOff x="0" y="0"/>
          <a:chExt cx="0" cy="0"/>
        </a:xfrm>
      </p:grpSpPr>
      <p:sp>
        <p:nvSpPr>
          <p:cNvPr id="276" name="Google Shape;276;p33"/>
          <p:cNvSpPr txBox="1"/>
          <p:nvPr/>
        </p:nvSpPr>
        <p:spPr>
          <a:xfrm>
            <a:off x="291450" y="193547"/>
            <a:ext cx="8515985" cy="6715759"/>
          </a:xfrm>
          <a:prstGeom prst="rect">
            <a:avLst/>
          </a:prstGeom>
          <a:noFill/>
          <a:ln>
            <a:noFill/>
          </a:ln>
        </p:spPr>
        <p:txBody>
          <a:bodyPr anchorCtr="0" anchor="t" bIns="0" lIns="0" spcFirstLastPara="1" rIns="0" wrap="square" tIns="12700">
            <a:spAutoFit/>
          </a:bodyPr>
          <a:lstStyle/>
          <a:p>
            <a:pPr indent="0" lvl="0" marL="12700" marR="882650" rtl="0" algn="l">
              <a:lnSpc>
                <a:spcPct val="100000"/>
              </a:lnSpc>
              <a:spcBef>
                <a:spcPts val="0"/>
              </a:spcBef>
              <a:spcAft>
                <a:spcPts val="0"/>
              </a:spcAft>
              <a:buNone/>
            </a:pPr>
            <a:r>
              <a:rPr b="1" lang="en-US" sz="2000">
                <a:solidFill>
                  <a:srgbClr val="0A0A0A"/>
                </a:solidFill>
                <a:latin typeface="Arial"/>
                <a:ea typeface="Arial"/>
                <a:cs typeface="Arial"/>
                <a:sym typeface="Arial"/>
              </a:rPr>
              <a:t>Ada 10 kategori value proposition yang harus diketahui	selaku pelaku startup. Berikut kategorinya : (1)</a:t>
            </a:r>
            <a:endParaRPr sz="2000">
              <a:latin typeface="Arial"/>
              <a:ea typeface="Arial"/>
              <a:cs typeface="Arial"/>
              <a:sym typeface="Arial"/>
            </a:endParaRPr>
          </a:p>
          <a:p>
            <a:pPr indent="-279400" lvl="0" marL="292100" rtl="0" algn="l">
              <a:lnSpc>
                <a:spcPct val="100000"/>
              </a:lnSpc>
              <a:spcBef>
                <a:spcPts val="2280"/>
              </a:spcBef>
              <a:spcAft>
                <a:spcPts val="0"/>
              </a:spcAft>
              <a:buClr>
                <a:srgbClr val="0A0A0A"/>
              </a:buClr>
              <a:buSzPts val="2000"/>
              <a:buFont typeface="Arial"/>
              <a:buAutoNum type="arabicPeriod"/>
            </a:pPr>
            <a:r>
              <a:rPr b="1" lang="en-US" sz="2000">
                <a:solidFill>
                  <a:srgbClr val="0A0A0A"/>
                </a:solidFill>
                <a:latin typeface="Arial"/>
                <a:ea typeface="Arial"/>
                <a:cs typeface="Arial"/>
                <a:sym typeface="Arial"/>
              </a:rPr>
              <a:t>Newness</a:t>
            </a:r>
            <a:endParaRPr sz="2000">
              <a:latin typeface="Arial"/>
              <a:ea typeface="Arial"/>
              <a:cs typeface="Arial"/>
              <a:sym typeface="Arial"/>
            </a:endParaRPr>
          </a:p>
          <a:p>
            <a:pPr indent="0" lvl="0" marL="12700" marR="180975" rtl="0" algn="l">
              <a:lnSpc>
                <a:spcPct val="100000"/>
              </a:lnSpc>
              <a:spcBef>
                <a:spcPts val="0"/>
              </a:spcBef>
              <a:spcAft>
                <a:spcPts val="0"/>
              </a:spcAft>
              <a:buNone/>
            </a:pPr>
            <a:r>
              <a:rPr lang="en-US" sz="2000">
                <a:solidFill>
                  <a:srgbClr val="0A0A0A"/>
                </a:solidFill>
                <a:latin typeface="Arial"/>
                <a:ea typeface="Arial"/>
                <a:cs typeface="Arial"/>
                <a:sym typeface="Arial"/>
              </a:rPr>
              <a:t>Adalah produk atau jasa yang baru yang belum pernah ditawarkan sebelumnya. Jenis value proposition ini bisanya banyak ditemukan di duni teknologi.</a:t>
            </a:r>
            <a:endParaRPr sz="2000">
              <a:latin typeface="Arial"/>
              <a:ea typeface="Arial"/>
              <a:cs typeface="Arial"/>
              <a:sym typeface="Arial"/>
            </a:endParaRPr>
          </a:p>
          <a:p>
            <a:pPr indent="0" lvl="0" marL="0" rtl="0" algn="l">
              <a:lnSpc>
                <a:spcPct val="100000"/>
              </a:lnSpc>
              <a:spcBef>
                <a:spcPts val="100"/>
              </a:spcBef>
              <a:spcAft>
                <a:spcPts val="0"/>
              </a:spcAft>
              <a:buNone/>
            </a:pPr>
            <a:r>
              <a:t/>
            </a:r>
            <a:endParaRPr sz="2000">
              <a:latin typeface="Arial"/>
              <a:ea typeface="Arial"/>
              <a:cs typeface="Arial"/>
              <a:sym typeface="Arial"/>
            </a:endParaRPr>
          </a:p>
          <a:p>
            <a:pPr indent="-279400" lvl="0" marL="292100" rtl="0" algn="l">
              <a:lnSpc>
                <a:spcPct val="100000"/>
              </a:lnSpc>
              <a:spcBef>
                <a:spcPts val="0"/>
              </a:spcBef>
              <a:spcAft>
                <a:spcPts val="0"/>
              </a:spcAft>
              <a:buClr>
                <a:srgbClr val="0A0A0A"/>
              </a:buClr>
              <a:buSzPts val="2000"/>
              <a:buFont typeface="Arial"/>
              <a:buAutoNum type="arabicPeriod" startAt="2"/>
            </a:pPr>
            <a:r>
              <a:rPr b="1" lang="en-US" sz="2000">
                <a:solidFill>
                  <a:srgbClr val="0A0A0A"/>
                </a:solidFill>
                <a:latin typeface="Arial"/>
                <a:ea typeface="Arial"/>
                <a:cs typeface="Arial"/>
                <a:sym typeface="Arial"/>
              </a:rPr>
              <a:t>Performance</a:t>
            </a:r>
            <a:endParaRPr sz="2000">
              <a:latin typeface="Arial"/>
              <a:ea typeface="Arial"/>
              <a:cs typeface="Arial"/>
              <a:sym typeface="Arial"/>
            </a:endParaRPr>
          </a:p>
          <a:p>
            <a:pPr indent="0" lvl="0" marL="12700" marR="254000" rtl="0" algn="l">
              <a:lnSpc>
                <a:spcPct val="100000"/>
              </a:lnSpc>
              <a:spcBef>
                <a:spcPts val="0"/>
              </a:spcBef>
              <a:spcAft>
                <a:spcPts val="0"/>
              </a:spcAft>
              <a:buNone/>
            </a:pPr>
            <a:r>
              <a:rPr lang="en-US" sz="2000">
                <a:solidFill>
                  <a:srgbClr val="0A0A0A"/>
                </a:solidFill>
                <a:latin typeface="Arial"/>
                <a:ea typeface="Arial"/>
                <a:cs typeface="Arial"/>
                <a:sym typeface="Arial"/>
              </a:rPr>
              <a:t>Adalah produk atau jasa yang ditawarkan meningkatkan kinerja customer agar menjadi lebih efisien atau lebih efektif.</a:t>
            </a:r>
            <a:endParaRPr sz="2000">
              <a:latin typeface="Arial"/>
              <a:ea typeface="Arial"/>
              <a:cs typeface="Arial"/>
              <a:sym typeface="Arial"/>
            </a:endParaRPr>
          </a:p>
          <a:p>
            <a:pPr indent="0" lvl="0" marL="0" rtl="0" algn="l">
              <a:lnSpc>
                <a:spcPct val="100000"/>
              </a:lnSpc>
              <a:spcBef>
                <a:spcPts val="100"/>
              </a:spcBef>
              <a:spcAft>
                <a:spcPts val="0"/>
              </a:spcAft>
              <a:buNone/>
            </a:pPr>
            <a:r>
              <a:t/>
            </a:r>
            <a:endParaRPr sz="2000">
              <a:latin typeface="Arial"/>
              <a:ea typeface="Arial"/>
              <a:cs typeface="Arial"/>
              <a:sym typeface="Arial"/>
            </a:endParaRPr>
          </a:p>
          <a:p>
            <a:pPr indent="-279400" lvl="0" marL="292100" rtl="0" algn="l">
              <a:lnSpc>
                <a:spcPct val="100000"/>
              </a:lnSpc>
              <a:spcBef>
                <a:spcPts val="0"/>
              </a:spcBef>
              <a:spcAft>
                <a:spcPts val="0"/>
              </a:spcAft>
              <a:buClr>
                <a:srgbClr val="0A0A0A"/>
              </a:buClr>
              <a:buSzPts val="2000"/>
              <a:buFont typeface="Arial"/>
              <a:buAutoNum type="arabicPeriod" startAt="3"/>
            </a:pPr>
            <a:r>
              <a:rPr b="1" lang="en-US" sz="2000">
                <a:solidFill>
                  <a:srgbClr val="0A0A0A"/>
                </a:solidFill>
                <a:latin typeface="Arial"/>
                <a:ea typeface="Arial"/>
                <a:cs typeface="Arial"/>
                <a:sym typeface="Arial"/>
              </a:rPr>
              <a:t>Customization</a:t>
            </a:r>
            <a:endParaRPr sz="2000">
              <a:latin typeface="Arial"/>
              <a:ea typeface="Arial"/>
              <a:cs typeface="Arial"/>
              <a:sym typeface="Arial"/>
            </a:endParaRPr>
          </a:p>
          <a:p>
            <a:pPr indent="0" lvl="0" marL="12700" marR="281305" rtl="0" algn="l">
              <a:lnSpc>
                <a:spcPct val="100000"/>
              </a:lnSpc>
              <a:spcBef>
                <a:spcPts val="0"/>
              </a:spcBef>
              <a:spcAft>
                <a:spcPts val="0"/>
              </a:spcAft>
              <a:buNone/>
            </a:pPr>
            <a:r>
              <a:rPr lang="en-US" sz="2000">
                <a:solidFill>
                  <a:srgbClr val="0A0A0A"/>
                </a:solidFill>
                <a:latin typeface="Arial"/>
                <a:ea typeface="Arial"/>
                <a:cs typeface="Arial"/>
                <a:sym typeface="Arial"/>
              </a:rPr>
              <a:t>Adalah produk atau jasa yang ditawarkan berbeda atau ada pilihan untuk setiap segmen yang memiliki kebutuhan yang beragam atau berbeda.</a:t>
            </a:r>
            <a:endParaRPr sz="2000">
              <a:latin typeface="Arial"/>
              <a:ea typeface="Arial"/>
              <a:cs typeface="Arial"/>
              <a:sym typeface="Arial"/>
            </a:endParaRPr>
          </a:p>
          <a:p>
            <a:pPr indent="0" lvl="0" marL="0" rtl="0" algn="l">
              <a:lnSpc>
                <a:spcPct val="100000"/>
              </a:lnSpc>
              <a:spcBef>
                <a:spcPts val="100"/>
              </a:spcBef>
              <a:spcAft>
                <a:spcPts val="0"/>
              </a:spcAft>
              <a:buNone/>
            </a:pPr>
            <a:r>
              <a:t/>
            </a:r>
            <a:endParaRPr sz="2000">
              <a:latin typeface="Arial"/>
              <a:ea typeface="Arial"/>
              <a:cs typeface="Arial"/>
              <a:sym typeface="Arial"/>
            </a:endParaRPr>
          </a:p>
          <a:p>
            <a:pPr indent="-279400" lvl="0" marL="292100" rtl="0" algn="l">
              <a:lnSpc>
                <a:spcPct val="100000"/>
              </a:lnSpc>
              <a:spcBef>
                <a:spcPts val="0"/>
              </a:spcBef>
              <a:spcAft>
                <a:spcPts val="0"/>
              </a:spcAft>
              <a:buClr>
                <a:srgbClr val="0A0A0A"/>
              </a:buClr>
              <a:buSzPts val="2000"/>
              <a:buFont typeface="Arial"/>
              <a:buAutoNum type="arabicPeriod" startAt="4"/>
            </a:pPr>
            <a:r>
              <a:rPr b="1" lang="en-US" sz="2000">
                <a:solidFill>
                  <a:srgbClr val="0A0A0A"/>
                </a:solidFill>
                <a:latin typeface="Arial"/>
                <a:ea typeface="Arial"/>
                <a:cs typeface="Arial"/>
                <a:sym typeface="Arial"/>
              </a:rPr>
              <a:t>Getting The Job Done</a:t>
            </a:r>
            <a:endParaRPr sz="2000">
              <a:latin typeface="Arial"/>
              <a:ea typeface="Arial"/>
              <a:cs typeface="Arial"/>
              <a:sym typeface="Arial"/>
            </a:endParaRPr>
          </a:p>
          <a:p>
            <a:pPr indent="0" lvl="0" marL="12700" marR="5080" rtl="0" algn="l">
              <a:lnSpc>
                <a:spcPct val="100000"/>
              </a:lnSpc>
              <a:spcBef>
                <a:spcPts val="0"/>
              </a:spcBef>
              <a:spcAft>
                <a:spcPts val="0"/>
              </a:spcAft>
              <a:buNone/>
            </a:pPr>
            <a:r>
              <a:rPr lang="en-US" sz="2000">
                <a:solidFill>
                  <a:srgbClr val="0A0A0A"/>
                </a:solidFill>
                <a:latin typeface="Arial"/>
                <a:ea typeface="Arial"/>
                <a:cs typeface="Arial"/>
                <a:sym typeface="Arial"/>
              </a:rPr>
              <a:t>Skema dimana dengan membeli barang tersebut akan membantu customer menyelesaikan sesuatu.</a:t>
            </a:r>
            <a:endParaRPr sz="2000">
              <a:latin typeface="Arial"/>
              <a:ea typeface="Arial"/>
              <a:cs typeface="Arial"/>
              <a:sym typeface="Arial"/>
            </a:endParaRPr>
          </a:p>
          <a:p>
            <a:pPr indent="0" lvl="0" marL="0" rtl="0" algn="l">
              <a:lnSpc>
                <a:spcPct val="100000"/>
              </a:lnSpc>
              <a:spcBef>
                <a:spcPts val="100"/>
              </a:spcBef>
              <a:spcAft>
                <a:spcPts val="0"/>
              </a:spcAft>
              <a:buNone/>
            </a:pPr>
            <a:r>
              <a:t/>
            </a:r>
            <a:endParaRPr sz="2000">
              <a:latin typeface="Arial"/>
              <a:ea typeface="Arial"/>
              <a:cs typeface="Arial"/>
              <a:sym typeface="Arial"/>
            </a:endParaRPr>
          </a:p>
          <a:p>
            <a:pPr indent="-279400" lvl="0" marL="292100" rtl="0" algn="l">
              <a:lnSpc>
                <a:spcPct val="100000"/>
              </a:lnSpc>
              <a:spcBef>
                <a:spcPts val="0"/>
              </a:spcBef>
              <a:spcAft>
                <a:spcPts val="0"/>
              </a:spcAft>
              <a:buClr>
                <a:srgbClr val="0A0A0A"/>
              </a:buClr>
              <a:buSzPts val="2000"/>
              <a:buFont typeface="Arial"/>
              <a:buAutoNum type="arabicPeriod" startAt="5"/>
            </a:pPr>
            <a:r>
              <a:rPr b="1" lang="en-US" sz="2000">
                <a:solidFill>
                  <a:srgbClr val="0A0A0A"/>
                </a:solidFill>
                <a:latin typeface="Arial"/>
                <a:ea typeface="Arial"/>
                <a:cs typeface="Arial"/>
                <a:sym typeface="Arial"/>
              </a:rPr>
              <a:t>Design</a:t>
            </a:r>
            <a:endParaRPr sz="2000">
              <a:latin typeface="Arial"/>
              <a:ea typeface="Arial"/>
              <a:cs typeface="Arial"/>
              <a:sym typeface="Arial"/>
            </a:endParaRPr>
          </a:p>
          <a:p>
            <a:pPr indent="0" lvl="0" marL="12700" rtl="0" algn="l">
              <a:lnSpc>
                <a:spcPct val="100000"/>
              </a:lnSpc>
              <a:spcBef>
                <a:spcPts val="0"/>
              </a:spcBef>
              <a:spcAft>
                <a:spcPts val="0"/>
              </a:spcAft>
              <a:buNone/>
            </a:pPr>
            <a:r>
              <a:rPr lang="en-US" sz="2000">
                <a:solidFill>
                  <a:srgbClr val="0A0A0A"/>
                </a:solidFill>
                <a:latin typeface="Arial"/>
                <a:ea typeface="Arial"/>
                <a:cs typeface="Arial"/>
                <a:sym typeface="Arial"/>
              </a:rPr>
              <a:t>Menawarkan nilai seni artistik yang lebih dari sekedar fungsional.</a:t>
            </a:r>
            <a:endParaRPr sz="2000">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0" name="Shape 280"/>
        <p:cNvGrpSpPr/>
        <p:nvPr/>
      </p:nvGrpSpPr>
      <p:grpSpPr>
        <a:xfrm>
          <a:off x="0" y="0"/>
          <a:ext cx="0" cy="0"/>
          <a:chOff x="0" y="0"/>
          <a:chExt cx="0" cy="0"/>
        </a:xfrm>
      </p:grpSpPr>
      <p:sp>
        <p:nvSpPr>
          <p:cNvPr id="281" name="Google Shape;281;p34"/>
          <p:cNvSpPr txBox="1"/>
          <p:nvPr/>
        </p:nvSpPr>
        <p:spPr>
          <a:xfrm>
            <a:off x="291450" y="193547"/>
            <a:ext cx="8531225" cy="6505575"/>
          </a:xfrm>
          <a:prstGeom prst="rect">
            <a:avLst/>
          </a:prstGeom>
          <a:noFill/>
          <a:ln>
            <a:noFill/>
          </a:ln>
        </p:spPr>
        <p:txBody>
          <a:bodyPr anchorCtr="0" anchor="t" bIns="0" lIns="0" spcFirstLastPara="1" rIns="0" wrap="square" tIns="12700">
            <a:spAutoFit/>
          </a:bodyPr>
          <a:lstStyle/>
          <a:p>
            <a:pPr indent="0" lvl="0" marL="12700" marR="897889" rtl="0" algn="l">
              <a:lnSpc>
                <a:spcPct val="100000"/>
              </a:lnSpc>
              <a:spcBef>
                <a:spcPts val="0"/>
              </a:spcBef>
              <a:spcAft>
                <a:spcPts val="0"/>
              </a:spcAft>
              <a:buNone/>
            </a:pPr>
            <a:r>
              <a:rPr b="1" lang="en-US" sz="2000">
                <a:solidFill>
                  <a:srgbClr val="0A0A0A"/>
                </a:solidFill>
                <a:latin typeface="Arial"/>
                <a:ea typeface="Arial"/>
                <a:cs typeface="Arial"/>
                <a:sym typeface="Arial"/>
              </a:rPr>
              <a:t>Ada 10 kategori value proposition yang harus diketahui	selaku pelaku startup. Berikut kategorinya : (2)</a:t>
            </a:r>
            <a:endParaRPr sz="2000">
              <a:latin typeface="Arial"/>
              <a:ea typeface="Arial"/>
              <a:cs typeface="Arial"/>
              <a:sym typeface="Arial"/>
            </a:endParaRPr>
          </a:p>
          <a:p>
            <a:pPr indent="0" lvl="0" marL="0" rtl="0" algn="l">
              <a:lnSpc>
                <a:spcPct val="100000"/>
              </a:lnSpc>
              <a:spcBef>
                <a:spcPts val="720"/>
              </a:spcBef>
              <a:spcAft>
                <a:spcPts val="0"/>
              </a:spcAft>
              <a:buNone/>
            </a:pPr>
            <a:r>
              <a:t/>
            </a:r>
            <a:endParaRPr sz="2000">
              <a:latin typeface="Arial"/>
              <a:ea typeface="Arial"/>
              <a:cs typeface="Arial"/>
              <a:sym typeface="Arial"/>
            </a:endParaRPr>
          </a:p>
          <a:p>
            <a:pPr indent="-279399" lvl="0" marL="502919" rtl="0" algn="l">
              <a:lnSpc>
                <a:spcPct val="100000"/>
              </a:lnSpc>
              <a:spcBef>
                <a:spcPts val="5"/>
              </a:spcBef>
              <a:spcAft>
                <a:spcPts val="0"/>
              </a:spcAft>
              <a:buClr>
                <a:srgbClr val="0A0A0A"/>
              </a:buClr>
              <a:buSzPts val="2000"/>
              <a:buFont typeface="Arial"/>
              <a:buAutoNum type="arabicPeriod" startAt="6"/>
            </a:pPr>
            <a:r>
              <a:rPr b="1" lang="en-US" sz="2000">
                <a:solidFill>
                  <a:srgbClr val="0A0A0A"/>
                </a:solidFill>
                <a:latin typeface="Arial"/>
                <a:ea typeface="Arial"/>
                <a:cs typeface="Arial"/>
                <a:sym typeface="Arial"/>
              </a:rPr>
              <a:t>Brand</a:t>
            </a:r>
            <a:endParaRPr sz="2000">
              <a:latin typeface="Arial"/>
              <a:ea typeface="Arial"/>
              <a:cs typeface="Arial"/>
              <a:sym typeface="Arial"/>
            </a:endParaRPr>
          </a:p>
          <a:p>
            <a:pPr indent="0" lvl="0" marL="223520" rtl="0" algn="l">
              <a:lnSpc>
                <a:spcPct val="100000"/>
              </a:lnSpc>
              <a:spcBef>
                <a:spcPts val="0"/>
              </a:spcBef>
              <a:spcAft>
                <a:spcPts val="0"/>
              </a:spcAft>
              <a:buNone/>
            </a:pPr>
            <a:r>
              <a:rPr lang="en-US" sz="2000">
                <a:solidFill>
                  <a:srgbClr val="0A0A0A"/>
                </a:solidFill>
                <a:latin typeface="Arial"/>
                <a:ea typeface="Arial"/>
                <a:cs typeface="Arial"/>
                <a:sym typeface="Arial"/>
              </a:rPr>
              <a:t>Merk yang high class yang memberikan status sosial kepada pembelinya.</a:t>
            </a:r>
            <a:endParaRPr sz="2000">
              <a:latin typeface="Arial"/>
              <a:ea typeface="Arial"/>
              <a:cs typeface="Arial"/>
              <a:sym typeface="Arial"/>
            </a:endParaRPr>
          </a:p>
          <a:p>
            <a:pPr indent="0" lvl="0" marL="0" rtl="0" algn="l">
              <a:lnSpc>
                <a:spcPct val="100000"/>
              </a:lnSpc>
              <a:spcBef>
                <a:spcPts val="95"/>
              </a:spcBef>
              <a:spcAft>
                <a:spcPts val="0"/>
              </a:spcAft>
              <a:buNone/>
            </a:pPr>
            <a:r>
              <a:t/>
            </a:r>
            <a:endParaRPr sz="2000">
              <a:latin typeface="Arial"/>
              <a:ea typeface="Arial"/>
              <a:cs typeface="Arial"/>
              <a:sym typeface="Arial"/>
            </a:endParaRPr>
          </a:p>
          <a:p>
            <a:pPr indent="-279399" lvl="0" marL="502919" rtl="0" algn="l">
              <a:lnSpc>
                <a:spcPct val="100000"/>
              </a:lnSpc>
              <a:spcBef>
                <a:spcPts val="5"/>
              </a:spcBef>
              <a:spcAft>
                <a:spcPts val="0"/>
              </a:spcAft>
              <a:buClr>
                <a:srgbClr val="0A0A0A"/>
              </a:buClr>
              <a:buSzPts val="2000"/>
              <a:buFont typeface="Arial"/>
              <a:buAutoNum type="arabicPeriod" startAt="7"/>
            </a:pPr>
            <a:r>
              <a:rPr b="1" lang="en-US" sz="2000">
                <a:solidFill>
                  <a:srgbClr val="0A0A0A"/>
                </a:solidFill>
                <a:latin typeface="Arial"/>
                <a:ea typeface="Arial"/>
                <a:cs typeface="Arial"/>
                <a:sym typeface="Arial"/>
              </a:rPr>
              <a:t>Price</a:t>
            </a:r>
            <a:endParaRPr sz="2000">
              <a:latin typeface="Arial"/>
              <a:ea typeface="Arial"/>
              <a:cs typeface="Arial"/>
              <a:sym typeface="Arial"/>
            </a:endParaRPr>
          </a:p>
          <a:p>
            <a:pPr indent="0" lvl="0" marL="223520" marR="666115" rtl="0" algn="l">
              <a:lnSpc>
                <a:spcPct val="100000"/>
              </a:lnSpc>
              <a:spcBef>
                <a:spcPts val="0"/>
              </a:spcBef>
              <a:spcAft>
                <a:spcPts val="0"/>
              </a:spcAft>
              <a:buNone/>
            </a:pPr>
            <a:r>
              <a:rPr lang="en-US" sz="2000">
                <a:solidFill>
                  <a:srgbClr val="0A0A0A"/>
                </a:solidFill>
                <a:latin typeface="Arial"/>
                <a:ea typeface="Arial"/>
                <a:cs typeface="Arial"/>
                <a:sym typeface="Arial"/>
              </a:rPr>
              <a:t>Menawarkan harga yang bersaing atau sesuai dengan ciri customer segmen.</a:t>
            </a:r>
            <a:endParaRPr sz="2000">
              <a:latin typeface="Arial"/>
              <a:ea typeface="Arial"/>
              <a:cs typeface="Arial"/>
              <a:sym typeface="Arial"/>
            </a:endParaRPr>
          </a:p>
          <a:p>
            <a:pPr indent="0" lvl="0" marL="0" rtl="0" algn="l">
              <a:lnSpc>
                <a:spcPct val="100000"/>
              </a:lnSpc>
              <a:spcBef>
                <a:spcPts val="95"/>
              </a:spcBef>
              <a:spcAft>
                <a:spcPts val="0"/>
              </a:spcAft>
              <a:buNone/>
            </a:pPr>
            <a:r>
              <a:t/>
            </a:r>
            <a:endParaRPr sz="2000">
              <a:latin typeface="Arial"/>
              <a:ea typeface="Arial"/>
              <a:cs typeface="Arial"/>
              <a:sym typeface="Arial"/>
            </a:endParaRPr>
          </a:p>
          <a:p>
            <a:pPr indent="-279399" lvl="0" marL="502919" rtl="0" algn="l">
              <a:lnSpc>
                <a:spcPct val="100000"/>
              </a:lnSpc>
              <a:spcBef>
                <a:spcPts val="5"/>
              </a:spcBef>
              <a:spcAft>
                <a:spcPts val="0"/>
              </a:spcAft>
              <a:buClr>
                <a:srgbClr val="0A0A0A"/>
              </a:buClr>
              <a:buSzPts val="2000"/>
              <a:buFont typeface="Arial"/>
              <a:buAutoNum type="arabicPeriod" startAt="8"/>
            </a:pPr>
            <a:r>
              <a:rPr b="1" lang="en-US" sz="2000">
                <a:solidFill>
                  <a:srgbClr val="0A0A0A"/>
                </a:solidFill>
                <a:latin typeface="Arial"/>
                <a:ea typeface="Arial"/>
                <a:cs typeface="Arial"/>
                <a:sym typeface="Arial"/>
              </a:rPr>
              <a:t>Risk Reduction</a:t>
            </a:r>
            <a:endParaRPr sz="2000">
              <a:latin typeface="Arial"/>
              <a:ea typeface="Arial"/>
              <a:cs typeface="Arial"/>
              <a:sym typeface="Arial"/>
            </a:endParaRPr>
          </a:p>
          <a:p>
            <a:pPr indent="0" lvl="0" marL="223520" marR="763905" rtl="0" algn="l">
              <a:lnSpc>
                <a:spcPct val="100000"/>
              </a:lnSpc>
              <a:spcBef>
                <a:spcPts val="0"/>
              </a:spcBef>
              <a:spcAft>
                <a:spcPts val="0"/>
              </a:spcAft>
              <a:buNone/>
            </a:pPr>
            <a:r>
              <a:rPr lang="en-US" sz="2000">
                <a:solidFill>
                  <a:srgbClr val="0A0A0A"/>
                </a:solidFill>
                <a:latin typeface="Arial"/>
                <a:ea typeface="Arial"/>
                <a:cs typeface="Arial"/>
                <a:sym typeface="Arial"/>
              </a:rPr>
              <a:t>Atau menimalisir risiko dimana menawarkan produk atau jasa yang menimalisir risiko yang ditanggung customer, misalnya garansi.</a:t>
            </a:r>
            <a:endParaRPr sz="2000">
              <a:latin typeface="Arial"/>
              <a:ea typeface="Arial"/>
              <a:cs typeface="Arial"/>
              <a:sym typeface="Arial"/>
            </a:endParaRPr>
          </a:p>
          <a:p>
            <a:pPr indent="0" lvl="0" marL="0" rtl="0" algn="l">
              <a:lnSpc>
                <a:spcPct val="100000"/>
              </a:lnSpc>
              <a:spcBef>
                <a:spcPts val="95"/>
              </a:spcBef>
              <a:spcAft>
                <a:spcPts val="0"/>
              </a:spcAft>
              <a:buNone/>
            </a:pPr>
            <a:r>
              <a:t/>
            </a:r>
            <a:endParaRPr sz="2000">
              <a:latin typeface="Arial"/>
              <a:ea typeface="Arial"/>
              <a:cs typeface="Arial"/>
              <a:sym typeface="Arial"/>
            </a:endParaRPr>
          </a:p>
          <a:p>
            <a:pPr indent="-279399" lvl="0" marL="502919" rtl="0" algn="l">
              <a:lnSpc>
                <a:spcPct val="100000"/>
              </a:lnSpc>
              <a:spcBef>
                <a:spcPts val="5"/>
              </a:spcBef>
              <a:spcAft>
                <a:spcPts val="0"/>
              </a:spcAft>
              <a:buClr>
                <a:srgbClr val="0A0A0A"/>
              </a:buClr>
              <a:buSzPts val="2000"/>
              <a:buFont typeface="Arial"/>
              <a:buAutoNum type="arabicPeriod" startAt="9"/>
            </a:pPr>
            <a:r>
              <a:rPr b="1" lang="en-US" sz="2000">
                <a:solidFill>
                  <a:srgbClr val="0A0A0A"/>
                </a:solidFill>
                <a:latin typeface="Arial"/>
                <a:ea typeface="Arial"/>
                <a:cs typeface="Arial"/>
                <a:sym typeface="Arial"/>
              </a:rPr>
              <a:t>Accessibility</a:t>
            </a:r>
            <a:endParaRPr sz="2000">
              <a:latin typeface="Arial"/>
              <a:ea typeface="Arial"/>
              <a:cs typeface="Arial"/>
              <a:sym typeface="Arial"/>
            </a:endParaRPr>
          </a:p>
          <a:p>
            <a:pPr indent="0" lvl="0" marL="223520" marR="739775" rtl="0" algn="l">
              <a:lnSpc>
                <a:spcPct val="100000"/>
              </a:lnSpc>
              <a:spcBef>
                <a:spcPts val="0"/>
              </a:spcBef>
              <a:spcAft>
                <a:spcPts val="0"/>
              </a:spcAft>
              <a:buNone/>
            </a:pPr>
            <a:r>
              <a:rPr lang="en-US" sz="2000">
                <a:solidFill>
                  <a:srgbClr val="0A0A0A"/>
                </a:solidFill>
                <a:latin typeface="Arial"/>
                <a:ea typeface="Arial"/>
                <a:cs typeface="Arial"/>
                <a:sym typeface="Arial"/>
              </a:rPr>
              <a:t>Biasa disebut akses yaitu mempermudah akses customer terhadap produk atau jasa yang ditawarkan.</a:t>
            </a:r>
            <a:endParaRPr sz="2000">
              <a:latin typeface="Arial"/>
              <a:ea typeface="Arial"/>
              <a:cs typeface="Arial"/>
              <a:sym typeface="Arial"/>
            </a:endParaRPr>
          </a:p>
          <a:p>
            <a:pPr indent="0" lvl="0" marL="0" rtl="0" algn="l">
              <a:lnSpc>
                <a:spcPct val="100000"/>
              </a:lnSpc>
              <a:spcBef>
                <a:spcPts val="100"/>
              </a:spcBef>
              <a:spcAft>
                <a:spcPts val="0"/>
              </a:spcAft>
              <a:buNone/>
            </a:pPr>
            <a:r>
              <a:t/>
            </a:r>
            <a:endParaRPr sz="2000">
              <a:latin typeface="Arial"/>
              <a:ea typeface="Arial"/>
              <a:cs typeface="Arial"/>
              <a:sym typeface="Arial"/>
            </a:endParaRPr>
          </a:p>
          <a:p>
            <a:pPr indent="-421005" lvl="0" marL="644525" rtl="0" algn="l">
              <a:lnSpc>
                <a:spcPct val="100000"/>
              </a:lnSpc>
              <a:spcBef>
                <a:spcPts val="0"/>
              </a:spcBef>
              <a:spcAft>
                <a:spcPts val="0"/>
              </a:spcAft>
              <a:buClr>
                <a:srgbClr val="0A0A0A"/>
              </a:buClr>
              <a:buSzPts val="2000"/>
              <a:buFont typeface="Arial"/>
              <a:buAutoNum type="arabicPeriod" startAt="10"/>
            </a:pPr>
            <a:r>
              <a:rPr b="1" lang="en-US" sz="2000">
                <a:solidFill>
                  <a:srgbClr val="0A0A0A"/>
                </a:solidFill>
                <a:latin typeface="Arial"/>
                <a:ea typeface="Arial"/>
                <a:cs typeface="Arial"/>
                <a:sym typeface="Arial"/>
              </a:rPr>
              <a:t>Convenenience/Usability</a:t>
            </a:r>
            <a:endParaRPr sz="2000">
              <a:latin typeface="Arial"/>
              <a:ea typeface="Arial"/>
              <a:cs typeface="Arial"/>
              <a:sym typeface="Arial"/>
            </a:endParaRPr>
          </a:p>
          <a:p>
            <a:pPr indent="0" lvl="0" marL="223520" marR="5080" rtl="0" algn="l">
              <a:lnSpc>
                <a:spcPct val="100000"/>
              </a:lnSpc>
              <a:spcBef>
                <a:spcPts val="0"/>
              </a:spcBef>
              <a:spcAft>
                <a:spcPts val="0"/>
              </a:spcAft>
              <a:buNone/>
            </a:pPr>
            <a:r>
              <a:rPr lang="en-US" sz="2000">
                <a:solidFill>
                  <a:srgbClr val="0A0A0A"/>
                </a:solidFill>
                <a:latin typeface="Arial"/>
                <a:ea typeface="Arial"/>
                <a:cs typeface="Arial"/>
                <a:sym typeface="Arial"/>
              </a:rPr>
              <a:t>Atau kenyamanan, yang menawarkan produk atau jasa yang nyaman dan cenderung mempermudah customer.</a:t>
            </a:r>
            <a:endParaRPr sz="2000">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5" name="Shape 285"/>
        <p:cNvGrpSpPr/>
        <p:nvPr/>
      </p:nvGrpSpPr>
      <p:grpSpPr>
        <a:xfrm>
          <a:off x="0" y="0"/>
          <a:ext cx="0" cy="0"/>
          <a:chOff x="0" y="0"/>
          <a:chExt cx="0" cy="0"/>
        </a:xfrm>
      </p:grpSpPr>
      <p:sp>
        <p:nvSpPr>
          <p:cNvPr id="286" name="Google Shape;286;p35"/>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169545" rtl="0" algn="l">
              <a:lnSpc>
                <a:spcPct val="100000"/>
              </a:lnSpc>
              <a:spcBef>
                <a:spcPts val="0"/>
              </a:spcBef>
              <a:spcAft>
                <a:spcPts val="0"/>
              </a:spcAft>
              <a:buNone/>
            </a:pPr>
            <a:r>
              <a:rPr lang="en-US"/>
              <a:t>Example Value Proposition (1)</a:t>
            </a:r>
            <a:endParaRPr/>
          </a:p>
        </p:txBody>
      </p:sp>
      <p:sp>
        <p:nvSpPr>
          <p:cNvPr id="287" name="Google Shape;287;p35"/>
          <p:cNvSpPr txBox="1"/>
          <p:nvPr/>
        </p:nvSpPr>
        <p:spPr>
          <a:xfrm>
            <a:off x="535924" y="1718564"/>
            <a:ext cx="8072120" cy="36804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latin typeface="Georgia"/>
                <a:ea typeface="Georgia"/>
                <a:cs typeface="Georgia"/>
                <a:sym typeface="Georgia"/>
              </a:rPr>
              <a:t>Sebagai contoh value proposition dari :</a:t>
            </a:r>
            <a:endParaRPr sz="2400">
              <a:latin typeface="Georgia"/>
              <a:ea typeface="Georgia"/>
              <a:cs typeface="Georgia"/>
              <a:sym typeface="Georgia"/>
            </a:endParaRPr>
          </a:p>
          <a:p>
            <a:pPr indent="0" lvl="0" marL="0" rtl="0" algn="l">
              <a:lnSpc>
                <a:spcPct val="100000"/>
              </a:lnSpc>
              <a:spcBef>
                <a:spcPts val="175"/>
              </a:spcBef>
              <a:spcAft>
                <a:spcPts val="0"/>
              </a:spcAft>
              <a:buNone/>
            </a:pPr>
            <a:r>
              <a:t/>
            </a:r>
            <a:endParaRPr sz="2400">
              <a:latin typeface="Georgia"/>
              <a:ea typeface="Georgia"/>
              <a:cs typeface="Georgia"/>
              <a:sym typeface="Georgia"/>
            </a:endParaRPr>
          </a:p>
          <a:p>
            <a:pPr indent="-151130" lvl="0" marL="163830" marR="5715" rtl="0" algn="just">
              <a:lnSpc>
                <a:spcPct val="100800"/>
              </a:lnSpc>
              <a:spcBef>
                <a:spcPts val="0"/>
              </a:spcBef>
              <a:spcAft>
                <a:spcPts val="0"/>
              </a:spcAft>
              <a:buSzPts val="2400"/>
              <a:buFont typeface="Arial"/>
              <a:buChar char="•"/>
            </a:pPr>
            <a:r>
              <a:rPr lang="en-US" sz="2400">
                <a:latin typeface="Georgia"/>
                <a:ea typeface="Georgia"/>
                <a:cs typeface="Georgia"/>
                <a:sym typeface="Georgia"/>
              </a:rPr>
              <a:t>Restoran  cepat  saji  adalah  memenuhi  rasa  lapar  para pelanggannya dalam waktu cepat.</a:t>
            </a:r>
            <a:endParaRPr sz="2400">
              <a:latin typeface="Georgia"/>
              <a:ea typeface="Georgia"/>
              <a:cs typeface="Georgia"/>
              <a:sym typeface="Georgia"/>
            </a:endParaRPr>
          </a:p>
          <a:p>
            <a:pPr indent="0" lvl="0" marL="0" rtl="0" algn="l">
              <a:lnSpc>
                <a:spcPct val="100000"/>
              </a:lnSpc>
              <a:spcBef>
                <a:spcPts val="85"/>
              </a:spcBef>
              <a:spcAft>
                <a:spcPts val="0"/>
              </a:spcAft>
              <a:buSzPts val="2400"/>
              <a:buFont typeface="Arial"/>
              <a:buNone/>
            </a:pPr>
            <a:r>
              <a:t/>
            </a:r>
            <a:endParaRPr sz="2400">
              <a:latin typeface="Georgia"/>
              <a:ea typeface="Georgia"/>
              <a:cs typeface="Georgia"/>
              <a:sym typeface="Georgia"/>
            </a:endParaRPr>
          </a:p>
          <a:p>
            <a:pPr indent="-151130" lvl="0" marL="163830" marR="5080" rtl="0" algn="just">
              <a:lnSpc>
                <a:spcPct val="99800"/>
              </a:lnSpc>
              <a:spcBef>
                <a:spcPts val="5"/>
              </a:spcBef>
              <a:spcAft>
                <a:spcPts val="0"/>
              </a:spcAft>
              <a:buSzPts val="2400"/>
              <a:buFont typeface="Arial"/>
              <a:buChar char="•"/>
            </a:pPr>
            <a:r>
              <a:rPr lang="en-US" sz="2400">
                <a:latin typeface="Georgia"/>
                <a:ea typeface="Georgia"/>
                <a:cs typeface="Georgia"/>
                <a:sym typeface="Georgia"/>
              </a:rPr>
              <a:t>Restoran mewah, mereka menawarkan value proposition berupa  sauna  rileks,  suasana  romantic,  jadi  selain menyajikan  makanan  dan  minuman  mereka  menyajikan suasana,  design  ruangan,  live  music,  pertunjukan  lain untuk menciptakan suasana</a:t>
            </a:r>
            <a:endParaRPr sz="2400">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 name="Shape 58"/>
        <p:cNvGrpSpPr/>
        <p:nvPr/>
      </p:nvGrpSpPr>
      <p:grpSpPr>
        <a:xfrm>
          <a:off x="0" y="0"/>
          <a:ext cx="0" cy="0"/>
          <a:chOff x="0" y="0"/>
          <a:chExt cx="0" cy="0"/>
        </a:xfrm>
      </p:grpSpPr>
      <p:sp>
        <p:nvSpPr>
          <p:cNvPr id="59" name="Google Shape;59;p9"/>
          <p:cNvSpPr txBox="1"/>
          <p:nvPr>
            <p:ph type="title"/>
          </p:nvPr>
        </p:nvSpPr>
        <p:spPr>
          <a:xfrm>
            <a:off x="632696" y="550175"/>
            <a:ext cx="7368300" cy="5055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200">
                <a:latin typeface="Verdana"/>
                <a:ea typeface="Verdana"/>
                <a:cs typeface="Verdana"/>
                <a:sym typeface="Verdana"/>
              </a:rPr>
              <a:t>Design Thinking </a:t>
            </a:r>
            <a:r>
              <a:rPr lang="en-US" sz="3200">
                <a:latin typeface="Verdana"/>
                <a:ea typeface="Verdana"/>
                <a:cs typeface="Verdana"/>
                <a:sym typeface="Verdana"/>
              </a:rPr>
              <a:t>Process</a:t>
            </a:r>
            <a:endParaRPr sz="3200">
              <a:latin typeface="Verdana"/>
              <a:ea typeface="Verdana"/>
              <a:cs typeface="Verdana"/>
              <a:sym typeface="Verdana"/>
            </a:endParaRPr>
          </a:p>
        </p:txBody>
      </p:sp>
      <p:sp>
        <p:nvSpPr>
          <p:cNvPr id="60" name="Google Shape;60;p9"/>
          <p:cNvSpPr txBox="1"/>
          <p:nvPr/>
        </p:nvSpPr>
        <p:spPr>
          <a:xfrm>
            <a:off x="535924" y="1632203"/>
            <a:ext cx="7985759" cy="4649470"/>
          </a:xfrm>
          <a:prstGeom prst="rect">
            <a:avLst/>
          </a:prstGeom>
          <a:noFill/>
          <a:ln>
            <a:noFill/>
          </a:ln>
        </p:spPr>
        <p:txBody>
          <a:bodyPr anchorCtr="0" anchor="t" bIns="0" lIns="0" spcFirstLastPara="1" rIns="0" wrap="square" tIns="12700">
            <a:spAutoFit/>
          </a:bodyPr>
          <a:lstStyle/>
          <a:p>
            <a:pPr indent="-342900" lvl="0" marL="355600" marR="5080" rtl="0" algn="l">
              <a:lnSpc>
                <a:spcPct val="100000"/>
              </a:lnSpc>
              <a:spcBef>
                <a:spcPts val="0"/>
              </a:spcBef>
              <a:spcAft>
                <a:spcPts val="0"/>
              </a:spcAft>
              <a:buClr>
                <a:srgbClr val="8BBC00"/>
              </a:buClr>
              <a:buSzPts val="2000"/>
              <a:buFont typeface="Quattrocento Sans"/>
              <a:buChar char="❖"/>
            </a:pPr>
            <a:r>
              <a:rPr b="1" lang="en-US" sz="2000">
                <a:latin typeface="Verdana"/>
                <a:ea typeface="Verdana"/>
                <a:cs typeface="Verdana"/>
                <a:sym typeface="Verdana"/>
              </a:rPr>
              <a:t>Design Thinking </a:t>
            </a:r>
            <a:r>
              <a:rPr lang="en-US" sz="2000">
                <a:latin typeface="Verdana"/>
                <a:ea typeface="Verdana"/>
                <a:cs typeface="Verdana"/>
                <a:sym typeface="Verdana"/>
              </a:rPr>
              <a:t>adalah proses creative problem-solving yang menggunakan unsur-unsur dari toolkit perancang seperti empati dengan basis user centered &amp; percobaan untuk mendapatkan solusi baru. Design Thinking banyak digunakan oleh perusahaan perusahaan besar yang saat ini lebih mengutamakan rancangan desain produk meraka lebih </a:t>
            </a:r>
            <a:r>
              <a:rPr i="1" lang="en-US" sz="2000">
                <a:latin typeface="Verdana"/>
                <a:ea typeface="Verdana"/>
                <a:cs typeface="Verdana"/>
                <a:sym typeface="Verdana"/>
              </a:rPr>
              <a:t>user centered </a:t>
            </a:r>
            <a:r>
              <a:rPr lang="en-US" sz="2000">
                <a:latin typeface="Verdana"/>
                <a:ea typeface="Verdana"/>
                <a:cs typeface="Verdana"/>
                <a:sym typeface="Verdana"/>
              </a:rPr>
              <a:t>dan mudah untuk di gunakan oleh user dan memiliki nilai fungsi yang lebih baik.</a:t>
            </a:r>
            <a:endParaRPr sz="2000">
              <a:latin typeface="Verdana"/>
              <a:ea typeface="Verdana"/>
              <a:cs typeface="Verdana"/>
              <a:sym typeface="Verdana"/>
            </a:endParaRPr>
          </a:p>
          <a:p>
            <a:pPr indent="-342900" lvl="0" marL="355600" marR="29209" rtl="0" algn="l">
              <a:lnSpc>
                <a:spcPct val="100000"/>
              </a:lnSpc>
              <a:spcBef>
                <a:spcPts val="405"/>
              </a:spcBef>
              <a:spcAft>
                <a:spcPts val="0"/>
              </a:spcAft>
              <a:buClr>
                <a:srgbClr val="8BBC00"/>
              </a:buClr>
              <a:buSzPts val="2000"/>
              <a:buFont typeface="Quattrocento Sans"/>
              <a:buChar char="❖"/>
            </a:pPr>
            <a:r>
              <a:rPr b="1" lang="en-US" sz="2000">
                <a:latin typeface="Verdana"/>
                <a:ea typeface="Verdana"/>
                <a:cs typeface="Verdana"/>
                <a:sym typeface="Verdana"/>
              </a:rPr>
              <a:t>Design Thinking </a:t>
            </a:r>
            <a:r>
              <a:rPr lang="en-US" sz="2000">
                <a:latin typeface="Verdana"/>
                <a:ea typeface="Verdana"/>
                <a:cs typeface="Verdana"/>
                <a:sym typeface="Verdana"/>
              </a:rPr>
              <a:t>adalah pendekatan untuk mencari masalah. Hal ini menuntut tingkat empati dan pemahaman yang tinggi terhadap pengguna akhir, dan proses berulang mengembangkan ide-ide baru, menantang asumsi, dan mendefinisikan kembali masalah, dengan tujuan mengidentifikasi solusi alternatif yang mungkin tidak selalu terlihat.</a:t>
            </a:r>
            <a:endParaRPr sz="2000">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1" name="Shape 291"/>
        <p:cNvGrpSpPr/>
        <p:nvPr/>
      </p:nvGrpSpPr>
      <p:grpSpPr>
        <a:xfrm>
          <a:off x="0" y="0"/>
          <a:ext cx="0" cy="0"/>
          <a:chOff x="0" y="0"/>
          <a:chExt cx="0" cy="0"/>
        </a:xfrm>
      </p:grpSpPr>
      <p:sp>
        <p:nvSpPr>
          <p:cNvPr id="292" name="Google Shape;292;p36"/>
          <p:cNvSpPr txBox="1"/>
          <p:nvPr>
            <p:ph type="title"/>
          </p:nvPr>
        </p:nvSpPr>
        <p:spPr>
          <a:xfrm>
            <a:off x="1059655" y="233171"/>
            <a:ext cx="7023100" cy="6959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Example Value Proposition (2)</a:t>
            </a:r>
            <a:endParaRPr/>
          </a:p>
        </p:txBody>
      </p:sp>
      <p:sp>
        <p:nvSpPr>
          <p:cNvPr id="293" name="Google Shape;293;p36"/>
          <p:cNvSpPr txBox="1"/>
          <p:nvPr/>
        </p:nvSpPr>
        <p:spPr>
          <a:xfrm>
            <a:off x="297800" y="1198371"/>
            <a:ext cx="8501380" cy="5582285"/>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None/>
            </a:pPr>
            <a:r>
              <a:rPr b="1" lang="en-US" sz="2800">
                <a:latin typeface="Calibri"/>
                <a:ea typeface="Calibri"/>
                <a:cs typeface="Calibri"/>
                <a:sym typeface="Calibri"/>
              </a:rPr>
              <a:t>Beberapa contoh value proposition yang lemah dan kuat:</a:t>
            </a:r>
            <a:endParaRPr sz="2800">
              <a:latin typeface="Calibri"/>
              <a:ea typeface="Calibri"/>
              <a:cs typeface="Calibri"/>
              <a:sym typeface="Calibri"/>
            </a:endParaRPr>
          </a:p>
          <a:p>
            <a:pPr indent="0" lvl="0" marL="0" rtl="0" algn="l">
              <a:lnSpc>
                <a:spcPct val="100000"/>
              </a:lnSpc>
              <a:spcBef>
                <a:spcPts val="10"/>
              </a:spcBef>
              <a:spcAft>
                <a:spcPts val="0"/>
              </a:spcAft>
              <a:buNone/>
            </a:pPr>
            <a:r>
              <a:t/>
            </a:r>
            <a:endParaRPr sz="2800">
              <a:latin typeface="Calibri"/>
              <a:ea typeface="Calibri"/>
              <a:cs typeface="Calibri"/>
              <a:sym typeface="Calibri"/>
            </a:endParaRPr>
          </a:p>
          <a:p>
            <a:pPr indent="0" lvl="0" marL="45085" rtl="0" algn="ctr">
              <a:lnSpc>
                <a:spcPct val="100000"/>
              </a:lnSpc>
              <a:spcBef>
                <a:spcPts val="5"/>
              </a:spcBef>
              <a:spcAft>
                <a:spcPts val="0"/>
              </a:spcAft>
              <a:buNone/>
            </a:pPr>
            <a:r>
              <a:rPr b="1" lang="en-US" sz="2800">
                <a:latin typeface="Calibri"/>
                <a:ea typeface="Calibri"/>
                <a:cs typeface="Calibri"/>
                <a:sym typeface="Calibri"/>
              </a:rPr>
              <a:t>Lemah:</a:t>
            </a:r>
            <a:endParaRPr sz="2800">
              <a:latin typeface="Calibri"/>
              <a:ea typeface="Calibri"/>
              <a:cs typeface="Calibri"/>
              <a:sym typeface="Calibri"/>
            </a:endParaRPr>
          </a:p>
          <a:p>
            <a:pPr indent="0" lvl="0" marL="0" rtl="0" algn="l">
              <a:lnSpc>
                <a:spcPct val="100000"/>
              </a:lnSpc>
              <a:spcBef>
                <a:spcPts val="65"/>
              </a:spcBef>
              <a:spcAft>
                <a:spcPts val="0"/>
              </a:spcAft>
              <a:buNone/>
            </a:pPr>
            <a:r>
              <a:t/>
            </a:r>
            <a:endParaRPr sz="2800">
              <a:latin typeface="Calibri"/>
              <a:ea typeface="Calibri"/>
              <a:cs typeface="Calibri"/>
              <a:sym typeface="Calibri"/>
            </a:endParaRPr>
          </a:p>
          <a:p>
            <a:pPr indent="0" lvl="0" marL="630555" marR="576580" rtl="0" algn="ctr">
              <a:lnSpc>
                <a:spcPct val="118214"/>
              </a:lnSpc>
              <a:spcBef>
                <a:spcPts val="5"/>
              </a:spcBef>
              <a:spcAft>
                <a:spcPts val="0"/>
              </a:spcAft>
              <a:buNone/>
            </a:pPr>
            <a:r>
              <a:rPr i="1" lang="en-US" sz="2800">
                <a:latin typeface="Calibri"/>
                <a:ea typeface="Calibri"/>
                <a:cs typeface="Calibri"/>
                <a:sym typeface="Calibri"/>
              </a:rPr>
              <a:t>“We provide the highest quality product available” “We have the best technology in the industry”</a:t>
            </a:r>
            <a:endParaRPr sz="2800">
              <a:latin typeface="Calibri"/>
              <a:ea typeface="Calibri"/>
              <a:cs typeface="Calibri"/>
              <a:sym typeface="Calibri"/>
            </a:endParaRPr>
          </a:p>
          <a:p>
            <a:pPr indent="0" lvl="0" marL="45720" rtl="0" algn="ctr">
              <a:lnSpc>
                <a:spcPct val="100000"/>
              </a:lnSpc>
              <a:spcBef>
                <a:spcPts val="3235"/>
              </a:spcBef>
              <a:spcAft>
                <a:spcPts val="0"/>
              </a:spcAft>
              <a:buNone/>
            </a:pPr>
            <a:r>
              <a:rPr b="1" lang="en-US" sz="2800">
                <a:latin typeface="Calibri"/>
                <a:ea typeface="Calibri"/>
                <a:cs typeface="Calibri"/>
                <a:sym typeface="Calibri"/>
              </a:rPr>
              <a:t>Kuat:</a:t>
            </a:r>
            <a:endParaRPr sz="2800">
              <a:latin typeface="Calibri"/>
              <a:ea typeface="Calibri"/>
              <a:cs typeface="Calibri"/>
              <a:sym typeface="Calibri"/>
            </a:endParaRPr>
          </a:p>
          <a:p>
            <a:pPr indent="0" lvl="0" marL="67945" marR="14604" rtl="0" algn="ctr">
              <a:lnSpc>
                <a:spcPct val="100699"/>
              </a:lnSpc>
              <a:spcBef>
                <a:spcPts val="25"/>
              </a:spcBef>
              <a:spcAft>
                <a:spcPts val="0"/>
              </a:spcAft>
              <a:buNone/>
            </a:pPr>
            <a:r>
              <a:rPr b="1" lang="en-US" sz="2800">
                <a:latin typeface="Calibri"/>
                <a:ea typeface="Calibri"/>
                <a:cs typeface="Calibri"/>
                <a:sym typeface="Calibri"/>
              </a:rPr>
              <a:t>Domino’s Pizza: </a:t>
            </a:r>
            <a:r>
              <a:rPr i="1" lang="en-US" sz="2800">
                <a:latin typeface="Calibri"/>
                <a:ea typeface="Calibri"/>
                <a:cs typeface="Calibri"/>
                <a:sym typeface="Calibri"/>
              </a:rPr>
              <a:t>“You get fresh, hot pizza delivered to your door in 30 minutes or less — or it’s free.”</a:t>
            </a:r>
            <a:endParaRPr sz="2800">
              <a:latin typeface="Calibri"/>
              <a:ea typeface="Calibri"/>
              <a:cs typeface="Calibri"/>
              <a:sym typeface="Calibri"/>
            </a:endParaRPr>
          </a:p>
          <a:p>
            <a:pPr indent="0" lvl="0" marL="227329" marR="173355" rtl="0" algn="ctr">
              <a:lnSpc>
                <a:spcPct val="100699"/>
              </a:lnSpc>
              <a:spcBef>
                <a:spcPts val="3335"/>
              </a:spcBef>
              <a:spcAft>
                <a:spcPts val="0"/>
              </a:spcAft>
              <a:buNone/>
            </a:pPr>
            <a:r>
              <a:rPr b="1" lang="en-US" sz="2800">
                <a:latin typeface="Calibri"/>
                <a:ea typeface="Calibri"/>
                <a:cs typeface="Calibri"/>
                <a:sym typeface="Calibri"/>
              </a:rPr>
              <a:t>M&amp;M’s: </a:t>
            </a:r>
            <a:r>
              <a:rPr i="1" lang="en-US" sz="2800">
                <a:latin typeface="Calibri"/>
                <a:ea typeface="Calibri"/>
                <a:cs typeface="Calibri"/>
                <a:sym typeface="Calibri"/>
              </a:rPr>
              <a:t>“The milk chocolate melts in your mouth, not in your hand”</a:t>
            </a:r>
            <a:endParaRPr sz="28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7" name="Shape 297"/>
        <p:cNvGrpSpPr/>
        <p:nvPr/>
      </p:nvGrpSpPr>
      <p:grpSpPr>
        <a:xfrm>
          <a:off x="0" y="0"/>
          <a:ext cx="0" cy="0"/>
          <a:chOff x="0" y="0"/>
          <a:chExt cx="0" cy="0"/>
        </a:xfrm>
      </p:grpSpPr>
      <p:sp>
        <p:nvSpPr>
          <p:cNvPr id="298" name="Google Shape;298;p37"/>
          <p:cNvSpPr txBox="1"/>
          <p:nvPr>
            <p:ph type="title"/>
          </p:nvPr>
        </p:nvSpPr>
        <p:spPr>
          <a:xfrm>
            <a:off x="588168" y="282955"/>
            <a:ext cx="796734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0" lang="en-US" sz="2400">
                <a:latin typeface="Calibri"/>
                <a:ea typeface="Calibri"/>
                <a:cs typeface="Calibri"/>
                <a:sym typeface="Calibri"/>
              </a:rPr>
              <a:t>Implementing Value Proposition Canvas – </a:t>
            </a:r>
            <a:r>
              <a:rPr b="0" lang="en-US" sz="2400">
                <a:solidFill>
                  <a:srgbClr val="0070C0"/>
                </a:solidFill>
                <a:latin typeface="Calibri"/>
                <a:ea typeface="Calibri"/>
                <a:cs typeface="Calibri"/>
                <a:sym typeface="Calibri"/>
              </a:rPr>
              <a:t>Customer Profile Map</a:t>
            </a:r>
            <a:endParaRPr sz="2400">
              <a:latin typeface="Calibri"/>
              <a:ea typeface="Calibri"/>
              <a:cs typeface="Calibri"/>
              <a:sym typeface="Calibri"/>
            </a:endParaRPr>
          </a:p>
        </p:txBody>
      </p:sp>
      <p:pic>
        <p:nvPicPr>
          <p:cNvPr id="299" name="Google Shape;299;p37"/>
          <p:cNvPicPr preferRelativeResize="0"/>
          <p:nvPr/>
        </p:nvPicPr>
        <p:blipFill rotWithShape="1">
          <a:blip r:embed="rId3">
            <a:alphaModFix/>
          </a:blip>
          <a:srcRect b="0" l="0" r="0" t="0"/>
          <a:stretch/>
        </p:blipFill>
        <p:spPr>
          <a:xfrm>
            <a:off x="4748784" y="1703831"/>
            <a:ext cx="3938016" cy="4044696"/>
          </a:xfrm>
          <a:prstGeom prst="rect">
            <a:avLst/>
          </a:prstGeom>
          <a:noFill/>
          <a:ln>
            <a:noFill/>
          </a:ln>
        </p:spPr>
      </p:pic>
      <p:sp>
        <p:nvSpPr>
          <p:cNvPr id="300" name="Google Shape;300;p37"/>
          <p:cNvSpPr txBox="1"/>
          <p:nvPr/>
        </p:nvSpPr>
        <p:spPr>
          <a:xfrm>
            <a:off x="457200" y="1662112"/>
            <a:ext cx="4116704" cy="4400550"/>
          </a:xfrm>
          <a:prstGeom prst="rect">
            <a:avLst/>
          </a:prstGeom>
          <a:solidFill>
            <a:srgbClr val="0070C0"/>
          </a:solidFill>
          <a:ln>
            <a:noFill/>
          </a:ln>
        </p:spPr>
        <p:txBody>
          <a:bodyPr anchorCtr="0" anchor="t" bIns="0" lIns="0" spcFirstLastPara="1" rIns="0" wrap="square" tIns="31100">
            <a:spAutoFit/>
          </a:bodyPr>
          <a:lstStyle/>
          <a:p>
            <a:pPr indent="0" lvl="0" marL="90805" marR="123825" rtl="0" algn="l">
              <a:lnSpc>
                <a:spcPct val="100000"/>
              </a:lnSpc>
              <a:spcBef>
                <a:spcPts val="0"/>
              </a:spcBef>
              <a:spcAft>
                <a:spcPts val="0"/>
              </a:spcAft>
              <a:buNone/>
            </a:pPr>
            <a:r>
              <a:rPr b="1" lang="en-US" sz="2000">
                <a:solidFill>
                  <a:srgbClr val="FFFFFF"/>
                </a:solidFill>
                <a:latin typeface="Calibri"/>
                <a:ea typeface="Calibri"/>
                <a:cs typeface="Calibri"/>
                <a:sym typeface="Calibri"/>
              </a:rPr>
              <a:t>The set of customer characteristics to assume, observe, and verify in the market </a:t>
            </a:r>
            <a:r>
              <a:rPr lang="en-US" sz="2000">
                <a:solidFill>
                  <a:srgbClr val="FFFFFF"/>
                </a:solidFill>
                <a:latin typeface="Calibri"/>
                <a:ea typeface="Calibri"/>
                <a:cs typeface="Calibri"/>
                <a:sym typeface="Calibri"/>
              </a:rPr>
              <a:t>– Customer Understanding</a:t>
            </a:r>
            <a:endParaRPr sz="2000">
              <a:latin typeface="Calibri"/>
              <a:ea typeface="Calibri"/>
              <a:cs typeface="Calibri"/>
              <a:sym typeface="Calibri"/>
            </a:endParaRPr>
          </a:p>
          <a:p>
            <a:pPr indent="0" lvl="0" marL="90805" marR="333375" rtl="0" algn="l">
              <a:lnSpc>
                <a:spcPct val="100000"/>
              </a:lnSpc>
              <a:spcBef>
                <a:spcPts val="2400"/>
              </a:spcBef>
              <a:spcAft>
                <a:spcPts val="0"/>
              </a:spcAft>
              <a:buNone/>
            </a:pPr>
            <a:r>
              <a:rPr b="1" lang="en-US" sz="2000">
                <a:solidFill>
                  <a:srgbClr val="FFFFFF"/>
                </a:solidFill>
                <a:latin typeface="Calibri"/>
                <a:ea typeface="Calibri"/>
                <a:cs typeface="Calibri"/>
                <a:sym typeface="Calibri"/>
              </a:rPr>
              <a:t>What “job” is your customer trying to accomplish?</a:t>
            </a:r>
            <a:endParaRPr sz="2000">
              <a:latin typeface="Calibri"/>
              <a:ea typeface="Calibri"/>
              <a:cs typeface="Calibri"/>
              <a:sym typeface="Calibri"/>
            </a:endParaRPr>
          </a:p>
          <a:p>
            <a:pPr indent="0" lvl="0" marL="90805" rtl="0" algn="l">
              <a:lnSpc>
                <a:spcPct val="100000"/>
              </a:lnSpc>
              <a:spcBef>
                <a:spcPts val="0"/>
              </a:spcBef>
              <a:spcAft>
                <a:spcPts val="0"/>
              </a:spcAft>
              <a:buNone/>
            </a:pPr>
            <a:r>
              <a:rPr lang="en-US" sz="2000">
                <a:solidFill>
                  <a:srgbClr val="FFFFFF"/>
                </a:solidFill>
                <a:latin typeface="Calibri"/>
                <a:ea typeface="Calibri"/>
                <a:cs typeface="Calibri"/>
                <a:sym typeface="Calibri"/>
              </a:rPr>
              <a:t>- Functional, social, and emotional</a:t>
            </a:r>
            <a:endParaRPr sz="2000">
              <a:latin typeface="Calibri"/>
              <a:ea typeface="Calibri"/>
              <a:cs typeface="Calibri"/>
              <a:sym typeface="Calibri"/>
            </a:endParaRPr>
          </a:p>
          <a:p>
            <a:pPr indent="0" lvl="0" marL="90805" rtl="0" algn="l">
              <a:lnSpc>
                <a:spcPct val="100000"/>
              </a:lnSpc>
              <a:spcBef>
                <a:spcPts val="2400"/>
              </a:spcBef>
              <a:spcAft>
                <a:spcPts val="0"/>
              </a:spcAft>
              <a:buNone/>
            </a:pPr>
            <a:r>
              <a:rPr b="1" lang="en-US" sz="2000">
                <a:solidFill>
                  <a:srgbClr val="FFFFFF"/>
                </a:solidFill>
                <a:latin typeface="Calibri"/>
                <a:ea typeface="Calibri"/>
                <a:cs typeface="Calibri"/>
                <a:sym typeface="Calibri"/>
              </a:rPr>
              <a:t>What annoy customers </a:t>
            </a:r>
            <a:r>
              <a:rPr lang="en-US" sz="2000">
                <a:solidFill>
                  <a:srgbClr val="FFFFFF"/>
                </a:solidFill>
                <a:latin typeface="Calibri"/>
                <a:ea typeface="Calibri"/>
                <a:cs typeface="Calibri"/>
                <a:sym typeface="Calibri"/>
              </a:rPr>
              <a:t>? (pains)</a:t>
            </a:r>
            <a:endParaRPr sz="2000">
              <a:latin typeface="Calibri"/>
              <a:ea typeface="Calibri"/>
              <a:cs typeface="Calibri"/>
              <a:sym typeface="Calibri"/>
            </a:endParaRPr>
          </a:p>
          <a:p>
            <a:pPr indent="0" lvl="0" marL="90805" rtl="0" algn="l">
              <a:lnSpc>
                <a:spcPct val="100000"/>
              </a:lnSpc>
              <a:spcBef>
                <a:spcPts val="2400"/>
              </a:spcBef>
              <a:spcAft>
                <a:spcPts val="0"/>
              </a:spcAft>
              <a:buNone/>
            </a:pPr>
            <a:r>
              <a:rPr b="1" lang="en-US" sz="2000">
                <a:solidFill>
                  <a:srgbClr val="FFFFFF"/>
                </a:solidFill>
                <a:latin typeface="Calibri"/>
                <a:ea typeface="Calibri"/>
                <a:cs typeface="Calibri"/>
                <a:sym typeface="Calibri"/>
              </a:rPr>
              <a:t>What is the goal for customers</a:t>
            </a:r>
            <a:r>
              <a:rPr lang="en-US" sz="2000">
                <a:solidFill>
                  <a:srgbClr val="FFFFFF"/>
                </a:solidFill>
                <a:latin typeface="Calibri"/>
                <a:ea typeface="Calibri"/>
                <a:cs typeface="Calibri"/>
                <a:sym typeface="Calibri"/>
              </a:rPr>
              <a:t>?</a:t>
            </a:r>
            <a:endParaRPr sz="2000">
              <a:latin typeface="Calibri"/>
              <a:ea typeface="Calibri"/>
              <a:cs typeface="Calibri"/>
              <a:sym typeface="Calibri"/>
            </a:endParaRPr>
          </a:p>
          <a:p>
            <a:pPr indent="0" lvl="0" marL="90805" marR="384175" rtl="0" algn="l">
              <a:lnSpc>
                <a:spcPct val="100000"/>
              </a:lnSpc>
              <a:spcBef>
                <a:spcPts val="2400"/>
              </a:spcBef>
              <a:spcAft>
                <a:spcPts val="0"/>
              </a:spcAft>
              <a:buNone/>
            </a:pPr>
            <a:r>
              <a:rPr b="1" lang="en-US" sz="2000">
                <a:solidFill>
                  <a:srgbClr val="FFFFFF"/>
                </a:solidFill>
                <a:latin typeface="Calibri"/>
                <a:ea typeface="Calibri"/>
                <a:cs typeface="Calibri"/>
                <a:sym typeface="Calibri"/>
              </a:rPr>
              <a:t>What makes them happy</a:t>
            </a:r>
            <a:r>
              <a:rPr lang="en-US" sz="2000">
                <a:solidFill>
                  <a:srgbClr val="FFFFFF"/>
                </a:solidFill>
                <a:latin typeface="Calibri"/>
                <a:ea typeface="Calibri"/>
                <a:cs typeface="Calibri"/>
                <a:sym typeface="Calibri"/>
              </a:rPr>
              <a:t>? Positive outcomes (gains)</a:t>
            </a:r>
            <a:endParaRPr sz="20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4" name="Shape 304"/>
        <p:cNvGrpSpPr/>
        <p:nvPr/>
      </p:nvGrpSpPr>
      <p:grpSpPr>
        <a:xfrm>
          <a:off x="0" y="0"/>
          <a:ext cx="0" cy="0"/>
          <a:chOff x="0" y="0"/>
          <a:chExt cx="0" cy="0"/>
        </a:xfrm>
      </p:grpSpPr>
      <p:sp>
        <p:nvSpPr>
          <p:cNvPr id="305" name="Google Shape;305;p38"/>
          <p:cNvSpPr txBox="1"/>
          <p:nvPr>
            <p:ph type="title"/>
          </p:nvPr>
        </p:nvSpPr>
        <p:spPr>
          <a:xfrm>
            <a:off x="1844675" y="209397"/>
            <a:ext cx="5455285" cy="1089025"/>
          </a:xfrm>
          <a:prstGeom prst="rect">
            <a:avLst/>
          </a:prstGeom>
          <a:noFill/>
          <a:ln>
            <a:noFill/>
          </a:ln>
        </p:spPr>
        <p:txBody>
          <a:bodyPr anchorCtr="0" anchor="t" bIns="0" lIns="0" spcFirstLastPara="1" rIns="0" wrap="square" tIns="73025">
            <a:spAutoFit/>
          </a:bodyPr>
          <a:lstStyle/>
          <a:p>
            <a:pPr indent="0" lvl="0" marL="0" rtl="0" algn="ctr">
              <a:lnSpc>
                <a:spcPct val="100000"/>
              </a:lnSpc>
              <a:spcBef>
                <a:spcPts val="0"/>
              </a:spcBef>
              <a:spcAft>
                <a:spcPts val="0"/>
              </a:spcAft>
              <a:buNone/>
            </a:pPr>
            <a:r>
              <a:rPr b="0" lang="en-US">
                <a:solidFill>
                  <a:srgbClr val="080808"/>
                </a:solidFill>
                <a:latin typeface="Calibri"/>
                <a:ea typeface="Calibri"/>
                <a:cs typeface="Calibri"/>
                <a:sym typeface="Calibri"/>
              </a:rPr>
              <a:t>Value Proposition</a:t>
            </a:r>
            <a:endParaRPr/>
          </a:p>
          <a:p>
            <a:pPr indent="0" lvl="0" marL="0" rtl="0" algn="ctr">
              <a:lnSpc>
                <a:spcPct val="100000"/>
              </a:lnSpc>
              <a:spcBef>
                <a:spcPts val="215"/>
              </a:spcBef>
              <a:spcAft>
                <a:spcPts val="0"/>
              </a:spcAft>
              <a:buNone/>
            </a:pPr>
            <a:r>
              <a:rPr b="0" lang="en-US" sz="2000">
                <a:solidFill>
                  <a:srgbClr val="080808"/>
                </a:solidFill>
                <a:latin typeface="Calibri"/>
                <a:ea typeface="Calibri"/>
                <a:cs typeface="Calibri"/>
                <a:sym typeface="Calibri"/>
              </a:rPr>
              <a:t>Implementing Value Proposition Canvas </a:t>
            </a:r>
            <a:r>
              <a:rPr b="0" lang="en-US" sz="2000">
                <a:solidFill>
                  <a:srgbClr val="7F7F7F"/>
                </a:solidFill>
                <a:latin typeface="Calibri"/>
                <a:ea typeface="Calibri"/>
                <a:cs typeface="Calibri"/>
                <a:sym typeface="Calibri"/>
              </a:rPr>
              <a:t>- </a:t>
            </a:r>
            <a:r>
              <a:rPr b="0" lang="en-US" sz="2000">
                <a:solidFill>
                  <a:srgbClr val="0070C0"/>
                </a:solidFill>
                <a:latin typeface="Calibri"/>
                <a:ea typeface="Calibri"/>
                <a:cs typeface="Calibri"/>
                <a:sym typeface="Calibri"/>
              </a:rPr>
              <a:t>Value Map</a:t>
            </a:r>
            <a:endParaRPr sz="2000">
              <a:latin typeface="Calibri"/>
              <a:ea typeface="Calibri"/>
              <a:cs typeface="Calibri"/>
              <a:sym typeface="Calibri"/>
            </a:endParaRPr>
          </a:p>
        </p:txBody>
      </p:sp>
      <p:pic>
        <p:nvPicPr>
          <p:cNvPr id="306" name="Google Shape;306;p38"/>
          <p:cNvPicPr preferRelativeResize="0"/>
          <p:nvPr/>
        </p:nvPicPr>
        <p:blipFill rotWithShape="1">
          <a:blip r:embed="rId3">
            <a:alphaModFix/>
          </a:blip>
          <a:srcRect b="0" l="0" r="0" t="0"/>
          <a:stretch/>
        </p:blipFill>
        <p:spPr>
          <a:xfrm>
            <a:off x="457200" y="2106167"/>
            <a:ext cx="3505200" cy="3639312"/>
          </a:xfrm>
          <a:prstGeom prst="rect">
            <a:avLst/>
          </a:prstGeom>
          <a:noFill/>
          <a:ln>
            <a:noFill/>
          </a:ln>
        </p:spPr>
      </p:pic>
      <p:sp>
        <p:nvSpPr>
          <p:cNvPr id="307" name="Google Shape;307;p38"/>
          <p:cNvSpPr txBox="1"/>
          <p:nvPr/>
        </p:nvSpPr>
        <p:spPr>
          <a:xfrm>
            <a:off x="4129087" y="1698625"/>
            <a:ext cx="4418330" cy="4154804"/>
          </a:xfrm>
          <a:prstGeom prst="rect">
            <a:avLst/>
          </a:prstGeom>
          <a:solidFill>
            <a:srgbClr val="E46C0A"/>
          </a:solidFill>
          <a:ln>
            <a:noFill/>
          </a:ln>
        </p:spPr>
        <p:txBody>
          <a:bodyPr anchorCtr="0" anchor="t" bIns="0" lIns="0" spcFirstLastPara="1" rIns="0" wrap="square" tIns="49525">
            <a:spAutoFit/>
          </a:bodyPr>
          <a:lstStyle/>
          <a:p>
            <a:pPr indent="-342900" lvl="0" marL="433705" marR="249554" rtl="0" algn="l">
              <a:lnSpc>
                <a:spcPct val="117727"/>
              </a:lnSpc>
              <a:spcBef>
                <a:spcPts val="0"/>
              </a:spcBef>
              <a:spcAft>
                <a:spcPts val="0"/>
              </a:spcAft>
              <a:buNone/>
            </a:pPr>
            <a:r>
              <a:rPr lang="en-US" sz="2200">
                <a:solidFill>
                  <a:srgbClr val="FFFFFF"/>
                </a:solidFill>
                <a:latin typeface="Calibri"/>
                <a:ea typeface="Calibri"/>
                <a:cs typeface="Calibri"/>
                <a:sym typeface="Calibri"/>
              </a:rPr>
              <a:t>1.	List the products and services your value proposition builds on.</a:t>
            </a:r>
            <a:endParaRPr sz="2200">
              <a:latin typeface="Calibri"/>
              <a:ea typeface="Calibri"/>
              <a:cs typeface="Calibri"/>
              <a:sym typeface="Calibri"/>
            </a:endParaRPr>
          </a:p>
          <a:p>
            <a:pPr indent="-342900" lvl="0" marL="433705" marR="254634" rtl="0" algn="l">
              <a:lnSpc>
                <a:spcPct val="99700"/>
              </a:lnSpc>
              <a:spcBef>
                <a:spcPts val="2595"/>
              </a:spcBef>
              <a:spcAft>
                <a:spcPts val="0"/>
              </a:spcAft>
              <a:buNone/>
            </a:pPr>
            <a:r>
              <a:rPr lang="en-US" sz="2200">
                <a:solidFill>
                  <a:srgbClr val="FFFFFF"/>
                </a:solidFill>
                <a:latin typeface="Calibri"/>
                <a:ea typeface="Calibri"/>
                <a:cs typeface="Calibri"/>
                <a:sym typeface="Calibri"/>
              </a:rPr>
              <a:t>1.	Describe how these “p / s” are pain relievers; eliminate, reduce, or minimize customers’ pains. Making their lives easier.</a:t>
            </a:r>
            <a:endParaRPr sz="2200">
              <a:latin typeface="Calibri"/>
              <a:ea typeface="Calibri"/>
              <a:cs typeface="Calibri"/>
              <a:sym typeface="Calibri"/>
            </a:endParaRPr>
          </a:p>
          <a:p>
            <a:pPr indent="-342900" lvl="0" marL="433705" marR="186055" rtl="0" algn="l">
              <a:lnSpc>
                <a:spcPct val="99700"/>
              </a:lnSpc>
              <a:spcBef>
                <a:spcPts val="2675"/>
              </a:spcBef>
              <a:spcAft>
                <a:spcPts val="0"/>
              </a:spcAft>
              <a:buNone/>
            </a:pPr>
            <a:r>
              <a:rPr lang="en-US" sz="2200">
                <a:solidFill>
                  <a:srgbClr val="FFFFFF"/>
                </a:solidFill>
                <a:latin typeface="Calibri"/>
                <a:ea typeface="Calibri"/>
                <a:cs typeface="Calibri"/>
                <a:sym typeface="Calibri"/>
              </a:rPr>
              <a:t>1.	Outline the gain creators through produce, increase, and maximize outcomes and benefits that customers expect or desire.</a:t>
            </a:r>
            <a:endParaRPr sz="22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1" name="Shape 311"/>
        <p:cNvGrpSpPr/>
        <p:nvPr/>
      </p:nvGrpSpPr>
      <p:grpSpPr>
        <a:xfrm>
          <a:off x="0" y="0"/>
          <a:ext cx="0" cy="0"/>
          <a:chOff x="0" y="0"/>
          <a:chExt cx="0" cy="0"/>
        </a:xfrm>
      </p:grpSpPr>
      <p:sp>
        <p:nvSpPr>
          <p:cNvPr id="312" name="Google Shape;312;p39"/>
          <p:cNvSpPr txBox="1"/>
          <p:nvPr>
            <p:ph type="title"/>
          </p:nvPr>
        </p:nvSpPr>
        <p:spPr>
          <a:xfrm>
            <a:off x="902334" y="258571"/>
            <a:ext cx="7339330" cy="112014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None/>
            </a:pPr>
            <a:r>
              <a:rPr b="0" lang="en-US">
                <a:latin typeface="Calibri"/>
                <a:ea typeface="Calibri"/>
                <a:cs typeface="Calibri"/>
                <a:sym typeface="Calibri"/>
              </a:rPr>
              <a:t>Value Proposition</a:t>
            </a:r>
            <a:endParaRPr/>
          </a:p>
          <a:p>
            <a:pPr indent="0" lvl="0" marL="0" rtl="0" algn="ctr">
              <a:lnSpc>
                <a:spcPct val="100000"/>
              </a:lnSpc>
              <a:spcBef>
                <a:spcPts val="125"/>
              </a:spcBef>
              <a:spcAft>
                <a:spcPts val="0"/>
              </a:spcAft>
              <a:buNone/>
            </a:pPr>
            <a:r>
              <a:rPr b="0" lang="en-US" sz="2400">
                <a:solidFill>
                  <a:srgbClr val="080808"/>
                </a:solidFill>
                <a:latin typeface="Calibri"/>
                <a:ea typeface="Calibri"/>
                <a:cs typeface="Calibri"/>
                <a:sym typeface="Calibri"/>
              </a:rPr>
              <a:t>Implementing Value Proposition Canvas</a:t>
            </a:r>
            <a:endParaRPr sz="2400">
              <a:latin typeface="Calibri"/>
              <a:ea typeface="Calibri"/>
              <a:cs typeface="Calibri"/>
              <a:sym typeface="Calibri"/>
            </a:endParaRPr>
          </a:p>
        </p:txBody>
      </p:sp>
      <p:pic>
        <p:nvPicPr>
          <p:cNvPr id="313" name="Google Shape;313;p39"/>
          <p:cNvPicPr preferRelativeResize="0"/>
          <p:nvPr/>
        </p:nvPicPr>
        <p:blipFill rotWithShape="1">
          <a:blip r:embed="rId3">
            <a:alphaModFix/>
          </a:blip>
          <a:srcRect b="0" l="0" r="0" t="0"/>
          <a:stretch/>
        </p:blipFill>
        <p:spPr>
          <a:xfrm>
            <a:off x="1551432" y="1341119"/>
            <a:ext cx="5699760" cy="3078479"/>
          </a:xfrm>
          <a:prstGeom prst="rect">
            <a:avLst/>
          </a:prstGeom>
          <a:noFill/>
          <a:ln>
            <a:noFill/>
          </a:ln>
        </p:spPr>
      </p:pic>
      <p:sp>
        <p:nvSpPr>
          <p:cNvPr id="314" name="Google Shape;314;p39"/>
          <p:cNvSpPr txBox="1"/>
          <p:nvPr/>
        </p:nvSpPr>
        <p:spPr>
          <a:xfrm>
            <a:off x="984250" y="4418012"/>
            <a:ext cx="7158355" cy="1938655"/>
          </a:xfrm>
          <a:prstGeom prst="rect">
            <a:avLst/>
          </a:prstGeom>
          <a:solidFill>
            <a:srgbClr val="00B050"/>
          </a:solidFill>
          <a:ln>
            <a:noFill/>
          </a:ln>
        </p:spPr>
        <p:txBody>
          <a:bodyPr anchorCtr="0" anchor="t" bIns="0" lIns="0" spcFirstLastPara="1" rIns="0" wrap="square" tIns="16500">
            <a:spAutoFit/>
          </a:bodyPr>
          <a:lstStyle/>
          <a:p>
            <a:pPr indent="-454025" lvl="0" marL="544830" marR="309245" rtl="0" algn="just">
              <a:lnSpc>
                <a:spcPct val="100800"/>
              </a:lnSpc>
              <a:spcBef>
                <a:spcPts val="0"/>
              </a:spcBef>
              <a:spcAft>
                <a:spcPts val="0"/>
              </a:spcAft>
              <a:buClr>
                <a:srgbClr val="FFFFFF"/>
              </a:buClr>
              <a:buSzPts val="2400"/>
              <a:buFont typeface="Calibri"/>
              <a:buAutoNum type="arabicPeriod"/>
            </a:pPr>
            <a:r>
              <a:rPr lang="en-US" sz="2400">
                <a:solidFill>
                  <a:srgbClr val="FFFFFF"/>
                </a:solidFill>
                <a:latin typeface="Calibri"/>
                <a:ea typeface="Calibri"/>
                <a:cs typeface="Calibri"/>
                <a:sym typeface="Calibri"/>
              </a:rPr>
              <a:t>Achieve </a:t>
            </a:r>
            <a:r>
              <a:rPr b="1" lang="en-US" sz="2400">
                <a:solidFill>
                  <a:srgbClr val="FFFFFF"/>
                </a:solidFill>
                <a:latin typeface="Calibri"/>
                <a:ea typeface="Calibri"/>
                <a:cs typeface="Calibri"/>
                <a:sym typeface="Calibri"/>
              </a:rPr>
              <a:t>fit </a:t>
            </a:r>
            <a:r>
              <a:rPr lang="en-US" sz="2400">
                <a:solidFill>
                  <a:srgbClr val="FFFFFF"/>
                </a:solidFill>
                <a:latin typeface="Calibri"/>
                <a:ea typeface="Calibri"/>
                <a:cs typeface="Calibri"/>
                <a:sym typeface="Calibri"/>
              </a:rPr>
              <a:t>by creating a clear connection between 	what matters to customers and how your products 	and services ease pains and create gains.</a:t>
            </a:r>
            <a:endParaRPr sz="2400">
              <a:latin typeface="Calibri"/>
              <a:ea typeface="Calibri"/>
              <a:cs typeface="Calibri"/>
              <a:sym typeface="Calibri"/>
            </a:endParaRPr>
          </a:p>
          <a:p>
            <a:pPr indent="-454025" lvl="0" marL="544830" marR="564515" rtl="0" algn="just">
              <a:lnSpc>
                <a:spcPct val="100000"/>
              </a:lnSpc>
              <a:spcBef>
                <a:spcPts val="25"/>
              </a:spcBef>
              <a:spcAft>
                <a:spcPts val="0"/>
              </a:spcAft>
              <a:buClr>
                <a:srgbClr val="FFFFFF"/>
              </a:buClr>
              <a:buSzPts val="2400"/>
              <a:buFont typeface="Calibri"/>
              <a:buAutoNum type="arabicPeriod"/>
            </a:pPr>
            <a:r>
              <a:rPr lang="en-US" sz="2400">
                <a:solidFill>
                  <a:srgbClr val="FFFFFF"/>
                </a:solidFill>
                <a:latin typeface="Calibri"/>
                <a:ea typeface="Calibri"/>
                <a:cs typeface="Calibri"/>
                <a:sym typeface="Calibri"/>
              </a:rPr>
              <a:t>Value map highlights which customer profile you 	intend to focus on.</a:t>
            </a:r>
            <a:endParaRPr sz="24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8" name="Shape 318"/>
        <p:cNvGrpSpPr/>
        <p:nvPr/>
      </p:nvGrpSpPr>
      <p:grpSpPr>
        <a:xfrm>
          <a:off x="0" y="0"/>
          <a:ext cx="0" cy="0"/>
          <a:chOff x="0" y="0"/>
          <a:chExt cx="0" cy="0"/>
        </a:xfrm>
      </p:grpSpPr>
      <p:sp>
        <p:nvSpPr>
          <p:cNvPr id="319" name="Google Shape;319;p40"/>
          <p:cNvSpPr txBox="1"/>
          <p:nvPr>
            <p:ph type="title"/>
          </p:nvPr>
        </p:nvSpPr>
        <p:spPr>
          <a:xfrm>
            <a:off x="655637" y="282955"/>
            <a:ext cx="7832725" cy="760095"/>
          </a:xfrm>
          <a:prstGeom prst="rect">
            <a:avLst/>
          </a:prstGeom>
          <a:noFill/>
          <a:ln>
            <a:noFill/>
          </a:ln>
        </p:spPr>
        <p:txBody>
          <a:bodyPr anchorCtr="0" anchor="t" bIns="0" lIns="0" spcFirstLastPara="1" rIns="0" wrap="square" tIns="9525">
            <a:spAutoFit/>
          </a:bodyPr>
          <a:lstStyle/>
          <a:p>
            <a:pPr indent="-3143250" lvl="0" marL="3155315" marR="5080" rtl="0" algn="l">
              <a:lnSpc>
                <a:spcPct val="100800"/>
              </a:lnSpc>
              <a:spcBef>
                <a:spcPts val="0"/>
              </a:spcBef>
              <a:spcAft>
                <a:spcPts val="0"/>
              </a:spcAft>
              <a:buNone/>
            </a:pPr>
            <a:r>
              <a:rPr b="0" lang="en-US" sz="2400">
                <a:solidFill>
                  <a:srgbClr val="080808"/>
                </a:solidFill>
                <a:latin typeface="Calibri"/>
                <a:ea typeface="Calibri"/>
                <a:cs typeface="Calibri"/>
                <a:sym typeface="Calibri"/>
              </a:rPr>
              <a:t>Identify reasons to focus on the scope of a company’s products and services</a:t>
            </a:r>
            <a:endParaRPr sz="2400">
              <a:latin typeface="Calibri"/>
              <a:ea typeface="Calibri"/>
              <a:cs typeface="Calibri"/>
              <a:sym typeface="Calibri"/>
            </a:endParaRPr>
          </a:p>
        </p:txBody>
      </p:sp>
      <p:sp>
        <p:nvSpPr>
          <p:cNvPr id="320" name="Google Shape;320;p40"/>
          <p:cNvSpPr txBox="1"/>
          <p:nvPr/>
        </p:nvSpPr>
        <p:spPr>
          <a:xfrm>
            <a:off x="535924" y="1941067"/>
            <a:ext cx="336042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800">
                <a:latin typeface="Calibri"/>
                <a:ea typeface="Calibri"/>
                <a:cs typeface="Calibri"/>
                <a:sym typeface="Calibri"/>
              </a:rPr>
              <a:t>Michael Porter’s Generic Strategies</a:t>
            </a:r>
            <a:endParaRPr sz="1800">
              <a:latin typeface="Calibri"/>
              <a:ea typeface="Calibri"/>
              <a:cs typeface="Calibri"/>
              <a:sym typeface="Calibri"/>
            </a:endParaRPr>
          </a:p>
        </p:txBody>
      </p:sp>
      <p:graphicFrame>
        <p:nvGraphicFramePr>
          <p:cNvPr id="321" name="Google Shape;321;p40"/>
          <p:cNvGraphicFramePr/>
          <p:nvPr/>
        </p:nvGraphicFramePr>
        <p:xfrm>
          <a:off x="3214687" y="3636962"/>
          <a:ext cx="3000000" cy="3000000"/>
        </p:xfrm>
        <a:graphic>
          <a:graphicData uri="http://schemas.openxmlformats.org/drawingml/2006/table">
            <a:tbl>
              <a:tblPr bandRow="1" firstRow="1">
                <a:noFill/>
                <a:tableStyleId>{8EC2574C-75A5-4937-93C3-5542E9578AAE}</a:tableStyleId>
              </a:tblPr>
              <a:tblGrid>
                <a:gridCol w="2279650"/>
                <a:gridCol w="2279650"/>
              </a:tblGrid>
              <a:tr h="91440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ctr">
                        <a:lnSpc>
                          <a:spcPct val="100000"/>
                        </a:lnSpc>
                        <a:spcBef>
                          <a:spcPts val="5"/>
                        </a:spcBef>
                        <a:spcAft>
                          <a:spcPts val="0"/>
                        </a:spcAft>
                        <a:buNone/>
                      </a:pPr>
                      <a:r>
                        <a:rPr lang="en-US" sz="1800" u="none" cap="none" strike="noStrike">
                          <a:solidFill>
                            <a:srgbClr val="FFFFFF"/>
                          </a:solidFill>
                          <a:latin typeface="Calibri"/>
                          <a:ea typeface="Calibri"/>
                          <a:cs typeface="Calibri"/>
                          <a:sym typeface="Calibri"/>
                        </a:rPr>
                        <a:t>Cost Leadership</a:t>
                      </a:r>
                      <a:endParaRPr sz="1800" u="none" cap="none" strike="noStrike">
                        <a:latin typeface="Calibri"/>
                        <a:ea typeface="Calibri"/>
                        <a:cs typeface="Calibri"/>
                        <a:sym typeface="Calibri"/>
                      </a:endParaRPr>
                    </a:p>
                  </a:txBody>
                  <a:tcPr marT="4507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AC090"/>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ctr">
                        <a:lnSpc>
                          <a:spcPct val="100000"/>
                        </a:lnSpc>
                        <a:spcBef>
                          <a:spcPts val="5"/>
                        </a:spcBef>
                        <a:spcAft>
                          <a:spcPts val="0"/>
                        </a:spcAft>
                        <a:buNone/>
                      </a:pPr>
                      <a:r>
                        <a:rPr b="1" lang="en-US" sz="1800" u="none" cap="none" strike="noStrike">
                          <a:latin typeface="Calibri"/>
                          <a:ea typeface="Calibri"/>
                          <a:cs typeface="Calibri"/>
                          <a:sym typeface="Calibri"/>
                        </a:rPr>
                        <a:t>Differentiation</a:t>
                      </a:r>
                      <a:endParaRPr sz="1800" u="none" cap="none" strike="noStrike">
                        <a:latin typeface="Calibri"/>
                        <a:ea typeface="Calibri"/>
                        <a:cs typeface="Calibri"/>
                        <a:sym typeface="Calibri"/>
                      </a:endParaRPr>
                    </a:p>
                  </a:txBody>
                  <a:tcPr marT="4507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58ED5"/>
                    </a:solidFill>
                  </a:tcPr>
                </a:tc>
              </a:tr>
              <a:tr h="91440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635" marR="0" rtl="0" algn="ctr">
                        <a:lnSpc>
                          <a:spcPct val="100000"/>
                        </a:lnSpc>
                        <a:spcBef>
                          <a:spcPts val="5"/>
                        </a:spcBef>
                        <a:spcAft>
                          <a:spcPts val="0"/>
                        </a:spcAft>
                        <a:buNone/>
                      </a:pPr>
                      <a:r>
                        <a:rPr lang="en-US" sz="1800" u="none" cap="none" strike="noStrike">
                          <a:solidFill>
                            <a:srgbClr val="080808"/>
                          </a:solidFill>
                          <a:latin typeface="Calibri"/>
                          <a:ea typeface="Calibri"/>
                          <a:cs typeface="Calibri"/>
                          <a:sym typeface="Calibri"/>
                        </a:rPr>
                        <a:t>Cost Focus</a:t>
                      </a:r>
                      <a:endParaRPr sz="1800" u="none" cap="none" strike="noStrike">
                        <a:latin typeface="Calibri"/>
                        <a:ea typeface="Calibri"/>
                        <a:cs typeface="Calibri"/>
                        <a:sym typeface="Calibri"/>
                      </a:endParaRPr>
                    </a:p>
                  </a:txBody>
                  <a:tcPr marT="4507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DDD"/>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635" marR="0" rtl="0" algn="ctr">
                        <a:lnSpc>
                          <a:spcPct val="100000"/>
                        </a:lnSpc>
                        <a:spcBef>
                          <a:spcPts val="5"/>
                        </a:spcBef>
                        <a:spcAft>
                          <a:spcPts val="0"/>
                        </a:spcAft>
                        <a:buNone/>
                      </a:pPr>
                      <a:r>
                        <a:rPr lang="en-US" sz="1800" u="none" cap="none" strike="noStrike">
                          <a:solidFill>
                            <a:srgbClr val="FFFFFF"/>
                          </a:solidFill>
                          <a:latin typeface="Calibri"/>
                          <a:ea typeface="Calibri"/>
                          <a:cs typeface="Calibri"/>
                          <a:sym typeface="Calibri"/>
                        </a:rPr>
                        <a:t>Differentiation Focus</a:t>
                      </a:r>
                      <a:endParaRPr sz="1800" u="none" cap="none" strike="noStrike">
                        <a:latin typeface="Calibri"/>
                        <a:ea typeface="Calibri"/>
                        <a:cs typeface="Calibri"/>
                        <a:sym typeface="Calibri"/>
                      </a:endParaRPr>
                    </a:p>
                  </a:txBody>
                  <a:tcPr marT="4507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3D69B"/>
                    </a:solidFill>
                  </a:tcPr>
                </a:tc>
              </a:tr>
            </a:tbl>
          </a:graphicData>
        </a:graphic>
      </p:graphicFrame>
      <p:sp>
        <p:nvSpPr>
          <p:cNvPr id="322" name="Google Shape;322;p40"/>
          <p:cNvSpPr txBox="1"/>
          <p:nvPr/>
        </p:nvSpPr>
        <p:spPr>
          <a:xfrm>
            <a:off x="1755124" y="3907028"/>
            <a:ext cx="123063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Broad Target</a:t>
            </a:r>
            <a:endParaRPr sz="1800">
              <a:latin typeface="Calibri"/>
              <a:ea typeface="Calibri"/>
              <a:cs typeface="Calibri"/>
              <a:sym typeface="Calibri"/>
            </a:endParaRPr>
          </a:p>
        </p:txBody>
      </p:sp>
      <p:sp>
        <p:nvSpPr>
          <p:cNvPr id="323" name="Google Shape;323;p40"/>
          <p:cNvSpPr txBox="1"/>
          <p:nvPr/>
        </p:nvSpPr>
        <p:spPr>
          <a:xfrm>
            <a:off x="1610662" y="4894579"/>
            <a:ext cx="5704840" cy="139128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Narrow Target</a:t>
            </a:r>
            <a:endParaRPr sz="1800">
              <a:latin typeface="Calibri"/>
              <a:ea typeface="Calibri"/>
              <a:cs typeface="Calibri"/>
              <a:sym typeface="Calibri"/>
            </a:endParaRPr>
          </a:p>
          <a:p>
            <a:pPr indent="0" lvl="0" marL="0" rtl="0" algn="l">
              <a:lnSpc>
                <a:spcPct val="100000"/>
              </a:lnSpc>
              <a:spcBef>
                <a:spcPts val="1090"/>
              </a:spcBef>
              <a:spcAft>
                <a:spcPts val="0"/>
              </a:spcAft>
              <a:buNone/>
            </a:pPr>
            <a:r>
              <a:t/>
            </a:r>
            <a:endParaRPr sz="1800">
              <a:latin typeface="Calibri"/>
              <a:ea typeface="Calibri"/>
              <a:cs typeface="Calibri"/>
              <a:sym typeface="Calibri"/>
            </a:endParaRPr>
          </a:p>
          <a:p>
            <a:pPr indent="0" lvl="0" marL="2195195" rtl="0" algn="l">
              <a:lnSpc>
                <a:spcPct val="100000"/>
              </a:lnSpc>
              <a:spcBef>
                <a:spcPts val="0"/>
              </a:spcBef>
              <a:spcAft>
                <a:spcPts val="0"/>
              </a:spcAft>
              <a:buNone/>
            </a:pPr>
            <a:r>
              <a:rPr lang="en-US" sz="1800">
                <a:latin typeface="Calibri"/>
                <a:ea typeface="Calibri"/>
                <a:cs typeface="Calibri"/>
                <a:sym typeface="Calibri"/>
              </a:rPr>
              <a:t>Lower Cost	Differentiation</a:t>
            </a:r>
            <a:endParaRPr sz="1800">
              <a:latin typeface="Calibri"/>
              <a:ea typeface="Calibri"/>
              <a:cs typeface="Calibri"/>
              <a:sym typeface="Calibri"/>
            </a:endParaRPr>
          </a:p>
          <a:p>
            <a:pPr indent="0" lvl="0" marL="2759075" rtl="0" algn="l">
              <a:lnSpc>
                <a:spcPct val="100000"/>
              </a:lnSpc>
              <a:spcBef>
                <a:spcPts val="985"/>
              </a:spcBef>
              <a:spcAft>
                <a:spcPts val="0"/>
              </a:spcAft>
              <a:buNone/>
            </a:pPr>
            <a:r>
              <a:rPr b="1" lang="en-US" sz="1800">
                <a:latin typeface="Calibri"/>
                <a:ea typeface="Calibri"/>
                <a:cs typeface="Calibri"/>
                <a:sym typeface="Calibri"/>
              </a:rPr>
              <a:t>Competitive Advantage</a:t>
            </a:r>
            <a:endParaRPr sz="1800">
              <a:latin typeface="Calibri"/>
              <a:ea typeface="Calibri"/>
              <a:cs typeface="Calibri"/>
              <a:sym typeface="Calibri"/>
            </a:endParaRPr>
          </a:p>
        </p:txBody>
      </p:sp>
      <p:sp>
        <p:nvSpPr>
          <p:cNvPr id="324" name="Google Shape;324;p40"/>
          <p:cNvSpPr txBox="1"/>
          <p:nvPr/>
        </p:nvSpPr>
        <p:spPr>
          <a:xfrm rot="-5400000">
            <a:off x="248409" y="4417427"/>
            <a:ext cx="1797685" cy="304800"/>
          </a:xfrm>
          <a:prstGeom prst="rect">
            <a:avLst/>
          </a:prstGeom>
          <a:noFill/>
          <a:ln>
            <a:noFill/>
          </a:ln>
        </p:spPr>
        <p:txBody>
          <a:bodyPr anchorCtr="0" anchor="t" bIns="0" lIns="0" spcFirstLastPara="1" rIns="0" wrap="square" tIns="1250">
            <a:spAutoFit/>
          </a:bodyPr>
          <a:lstStyle/>
          <a:p>
            <a:pPr indent="0" lvl="0" marL="12700" rtl="0" algn="l">
              <a:lnSpc>
                <a:spcPct val="100000"/>
              </a:lnSpc>
              <a:spcBef>
                <a:spcPts val="0"/>
              </a:spcBef>
              <a:spcAft>
                <a:spcPts val="0"/>
              </a:spcAft>
              <a:buNone/>
            </a:pPr>
            <a:r>
              <a:rPr b="1" lang="en-US" sz="1800">
                <a:latin typeface="Calibri"/>
                <a:ea typeface="Calibri"/>
                <a:cs typeface="Calibri"/>
                <a:sym typeface="Calibri"/>
              </a:rPr>
              <a:t>Competitive Scope</a:t>
            </a:r>
            <a:endParaRPr sz="1800">
              <a:latin typeface="Calibri"/>
              <a:ea typeface="Calibri"/>
              <a:cs typeface="Calibri"/>
              <a:sym typeface="Calibri"/>
            </a:endParaRPr>
          </a:p>
        </p:txBody>
      </p:sp>
      <p:pic>
        <p:nvPicPr>
          <p:cNvPr id="325" name="Google Shape;325;p40"/>
          <p:cNvPicPr preferRelativeResize="0"/>
          <p:nvPr/>
        </p:nvPicPr>
        <p:blipFill rotWithShape="1">
          <a:blip r:embed="rId3">
            <a:alphaModFix/>
          </a:blip>
          <a:srcRect b="0" l="0" r="0" t="0"/>
          <a:stretch/>
        </p:blipFill>
        <p:spPr>
          <a:xfrm>
            <a:off x="4666488" y="1652016"/>
            <a:ext cx="1776984" cy="177698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9" name="Shape 329"/>
        <p:cNvGrpSpPr/>
        <p:nvPr/>
      </p:nvGrpSpPr>
      <p:grpSpPr>
        <a:xfrm>
          <a:off x="0" y="0"/>
          <a:ext cx="0" cy="0"/>
          <a:chOff x="0" y="0"/>
          <a:chExt cx="0" cy="0"/>
        </a:xfrm>
      </p:grpSpPr>
      <p:sp>
        <p:nvSpPr>
          <p:cNvPr id="330" name="Google Shape;330;p41"/>
          <p:cNvSpPr txBox="1"/>
          <p:nvPr>
            <p:ph type="title"/>
          </p:nvPr>
        </p:nvSpPr>
        <p:spPr>
          <a:xfrm>
            <a:off x="583406" y="209397"/>
            <a:ext cx="7978775" cy="1393825"/>
          </a:xfrm>
          <a:prstGeom prst="rect">
            <a:avLst/>
          </a:prstGeom>
          <a:noFill/>
          <a:ln>
            <a:noFill/>
          </a:ln>
        </p:spPr>
        <p:txBody>
          <a:bodyPr anchorCtr="0" anchor="t" bIns="0" lIns="0" spcFirstLastPara="1" rIns="0" wrap="square" tIns="73025">
            <a:spAutoFit/>
          </a:bodyPr>
          <a:lstStyle/>
          <a:p>
            <a:pPr indent="0" lvl="0" marL="0" rtl="0" algn="ctr">
              <a:lnSpc>
                <a:spcPct val="100000"/>
              </a:lnSpc>
              <a:spcBef>
                <a:spcPts val="0"/>
              </a:spcBef>
              <a:spcAft>
                <a:spcPts val="0"/>
              </a:spcAft>
              <a:buNone/>
            </a:pPr>
            <a:r>
              <a:rPr b="0" lang="en-US">
                <a:solidFill>
                  <a:srgbClr val="080808"/>
                </a:solidFill>
                <a:latin typeface="Calibri"/>
                <a:ea typeface="Calibri"/>
                <a:cs typeface="Calibri"/>
                <a:sym typeface="Calibri"/>
              </a:rPr>
              <a:t>Setting the Scope</a:t>
            </a:r>
            <a:endParaRPr/>
          </a:p>
          <a:p>
            <a:pPr indent="0" lvl="0" marL="12700" marR="5080" rtl="0" algn="ctr">
              <a:lnSpc>
                <a:spcPct val="100000"/>
              </a:lnSpc>
              <a:spcBef>
                <a:spcPts val="215"/>
              </a:spcBef>
              <a:spcAft>
                <a:spcPts val="0"/>
              </a:spcAft>
              <a:buNone/>
            </a:pPr>
            <a:r>
              <a:rPr b="0" lang="en-US" sz="2000">
                <a:solidFill>
                  <a:srgbClr val="080808"/>
                </a:solidFill>
                <a:latin typeface="Calibri"/>
                <a:ea typeface="Calibri"/>
                <a:cs typeface="Calibri"/>
                <a:sym typeface="Calibri"/>
              </a:rPr>
              <a:t>Identify how the scope of products and services will be different for different types of businesses</a:t>
            </a:r>
            <a:endParaRPr sz="2000">
              <a:latin typeface="Calibri"/>
              <a:ea typeface="Calibri"/>
              <a:cs typeface="Calibri"/>
              <a:sym typeface="Calibri"/>
            </a:endParaRPr>
          </a:p>
        </p:txBody>
      </p:sp>
      <p:sp>
        <p:nvSpPr>
          <p:cNvPr id="331" name="Google Shape;331;p41"/>
          <p:cNvSpPr txBox="1"/>
          <p:nvPr/>
        </p:nvSpPr>
        <p:spPr>
          <a:xfrm>
            <a:off x="5193649" y="1941067"/>
            <a:ext cx="133096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800">
                <a:latin typeface="Calibri"/>
                <a:ea typeface="Calibri"/>
                <a:cs typeface="Calibri"/>
                <a:sym typeface="Calibri"/>
              </a:rPr>
              <a:t>Ansoff Matrix</a:t>
            </a:r>
            <a:endParaRPr sz="1800">
              <a:latin typeface="Calibri"/>
              <a:ea typeface="Calibri"/>
              <a:cs typeface="Calibri"/>
              <a:sym typeface="Calibri"/>
            </a:endParaRPr>
          </a:p>
        </p:txBody>
      </p:sp>
      <p:graphicFrame>
        <p:nvGraphicFramePr>
          <p:cNvPr id="332" name="Google Shape;332;p41"/>
          <p:cNvGraphicFramePr/>
          <p:nvPr/>
        </p:nvGraphicFramePr>
        <p:xfrm>
          <a:off x="3584575" y="3173412"/>
          <a:ext cx="3000000" cy="3000000"/>
        </p:xfrm>
        <a:graphic>
          <a:graphicData uri="http://schemas.openxmlformats.org/drawingml/2006/table">
            <a:tbl>
              <a:tblPr bandRow="1" firstRow="1">
                <a:noFill/>
                <a:tableStyleId>{8EC2574C-75A5-4937-93C3-5542E9578AAE}</a:tableStyleId>
              </a:tblPr>
              <a:tblGrid>
                <a:gridCol w="2279650"/>
                <a:gridCol w="2277750"/>
              </a:tblGrid>
              <a:tr h="91440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635" marR="0" rtl="0" algn="ctr">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Market Development</a:t>
                      </a:r>
                      <a:endParaRPr sz="1800" u="none" cap="none" strike="noStrike">
                        <a:latin typeface="Calibri"/>
                        <a:ea typeface="Calibri"/>
                        <a:cs typeface="Calibri"/>
                        <a:sym typeface="Calibri"/>
                      </a:endParaRPr>
                    </a:p>
                  </a:txBody>
                  <a:tcPr marT="4572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79646"/>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Diversification</a:t>
                      </a:r>
                      <a:endParaRPr sz="1800" u="none" cap="none" strike="noStrike">
                        <a:latin typeface="Calibri"/>
                        <a:ea typeface="Calibri"/>
                        <a:cs typeface="Calibri"/>
                        <a:sym typeface="Calibri"/>
                      </a:endParaRPr>
                    </a:p>
                  </a:txBody>
                  <a:tcPr marT="4572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BB59"/>
                    </a:solidFill>
                  </a:tcPr>
                </a:tc>
              </a:tr>
              <a:tr h="91440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Market Penetration</a:t>
                      </a:r>
                      <a:endParaRPr sz="1800" u="none" cap="none" strike="noStrike">
                        <a:latin typeface="Calibri"/>
                        <a:ea typeface="Calibri"/>
                        <a:cs typeface="Calibri"/>
                        <a:sym typeface="Calibri"/>
                      </a:endParaRPr>
                    </a:p>
                  </a:txBody>
                  <a:tcPr marT="4572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BACC6"/>
                    </a:solidFill>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Product Development</a:t>
                      </a:r>
                      <a:endParaRPr sz="1800" u="none" cap="none" strike="noStrike">
                        <a:latin typeface="Calibri"/>
                        <a:ea typeface="Calibri"/>
                        <a:cs typeface="Calibri"/>
                        <a:sym typeface="Calibri"/>
                      </a:endParaRPr>
                    </a:p>
                  </a:txBody>
                  <a:tcPr marT="4572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064A2"/>
                    </a:solidFill>
                  </a:tcPr>
                </a:tc>
              </a:tr>
            </a:tbl>
          </a:graphicData>
        </a:graphic>
      </p:graphicFrame>
      <p:sp>
        <p:nvSpPr>
          <p:cNvPr id="333" name="Google Shape;333;p41"/>
          <p:cNvSpPr/>
          <p:nvPr/>
        </p:nvSpPr>
        <p:spPr>
          <a:xfrm>
            <a:off x="3020999" y="2589212"/>
            <a:ext cx="5126355" cy="3049905"/>
          </a:xfrm>
          <a:custGeom>
            <a:rect b="b" l="l" r="r" t="t"/>
            <a:pathLst>
              <a:path extrusionOk="0" h="3049904" w="5126355">
                <a:moveTo>
                  <a:pt x="5126012" y="3011487"/>
                </a:moveTo>
                <a:lnTo>
                  <a:pt x="5100637" y="2998800"/>
                </a:lnTo>
                <a:lnTo>
                  <a:pt x="5049837" y="2973400"/>
                </a:lnTo>
                <a:lnTo>
                  <a:pt x="5066766" y="2998800"/>
                </a:lnTo>
                <a:lnTo>
                  <a:pt x="50800" y="2998800"/>
                </a:lnTo>
                <a:lnTo>
                  <a:pt x="50800" y="59270"/>
                </a:lnTo>
                <a:lnTo>
                  <a:pt x="76200" y="76200"/>
                </a:lnTo>
                <a:lnTo>
                  <a:pt x="63500" y="50800"/>
                </a:lnTo>
                <a:lnTo>
                  <a:pt x="38100" y="0"/>
                </a:lnTo>
                <a:lnTo>
                  <a:pt x="0" y="76200"/>
                </a:lnTo>
                <a:lnTo>
                  <a:pt x="25400" y="59270"/>
                </a:lnTo>
                <a:lnTo>
                  <a:pt x="25412" y="3011487"/>
                </a:lnTo>
                <a:lnTo>
                  <a:pt x="38112" y="3011487"/>
                </a:lnTo>
                <a:lnTo>
                  <a:pt x="38112" y="3024187"/>
                </a:lnTo>
                <a:lnTo>
                  <a:pt x="5066766" y="3024200"/>
                </a:lnTo>
                <a:lnTo>
                  <a:pt x="5049837" y="3049600"/>
                </a:lnTo>
                <a:lnTo>
                  <a:pt x="5100637" y="3024200"/>
                </a:lnTo>
                <a:lnTo>
                  <a:pt x="5126012" y="3011513"/>
                </a:lnTo>
                <a:close/>
              </a:path>
            </a:pathLst>
          </a:custGeom>
          <a:solidFill>
            <a:srgbClr val="4F81B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34" name="Google Shape;334;p41"/>
          <p:cNvSpPr txBox="1"/>
          <p:nvPr/>
        </p:nvSpPr>
        <p:spPr>
          <a:xfrm rot="-5400000">
            <a:off x="2334561" y="4255655"/>
            <a:ext cx="733425" cy="584200"/>
          </a:xfrm>
          <a:prstGeom prst="rect">
            <a:avLst/>
          </a:prstGeom>
          <a:noFill/>
          <a:ln>
            <a:noFill/>
          </a:ln>
        </p:spPr>
        <p:txBody>
          <a:bodyPr anchorCtr="0" anchor="t" bIns="0" lIns="0" spcFirstLastPara="1" rIns="0" wrap="square" tIns="6350">
            <a:spAutoFit/>
          </a:bodyPr>
          <a:lstStyle/>
          <a:p>
            <a:pPr indent="0" lvl="0" marL="12700" marR="5080" rtl="0" algn="l">
              <a:lnSpc>
                <a:spcPct val="122222"/>
              </a:lnSpc>
              <a:spcBef>
                <a:spcPts val="0"/>
              </a:spcBef>
              <a:spcAft>
                <a:spcPts val="0"/>
              </a:spcAft>
              <a:buNone/>
            </a:pPr>
            <a:r>
              <a:rPr lang="en-US" sz="1800">
                <a:latin typeface="Calibri"/>
                <a:ea typeface="Calibri"/>
                <a:cs typeface="Calibri"/>
                <a:sym typeface="Calibri"/>
              </a:rPr>
              <a:t>Existing Market</a:t>
            </a:r>
            <a:endParaRPr sz="1800">
              <a:latin typeface="Calibri"/>
              <a:ea typeface="Calibri"/>
              <a:cs typeface="Calibri"/>
              <a:sym typeface="Calibri"/>
            </a:endParaRPr>
          </a:p>
        </p:txBody>
      </p:sp>
      <p:sp>
        <p:nvSpPr>
          <p:cNvPr id="335" name="Google Shape;335;p41"/>
          <p:cNvSpPr txBox="1"/>
          <p:nvPr/>
        </p:nvSpPr>
        <p:spPr>
          <a:xfrm rot="-5400000">
            <a:off x="2349166" y="3334513"/>
            <a:ext cx="704215" cy="584200"/>
          </a:xfrm>
          <a:prstGeom prst="rect">
            <a:avLst/>
          </a:prstGeom>
          <a:noFill/>
          <a:ln>
            <a:noFill/>
          </a:ln>
        </p:spPr>
        <p:txBody>
          <a:bodyPr anchorCtr="0" anchor="t" bIns="0" lIns="0" spcFirstLastPara="1" rIns="0" wrap="square" tIns="6350">
            <a:spAutoFit/>
          </a:bodyPr>
          <a:lstStyle/>
          <a:p>
            <a:pPr indent="124460" lvl="0" marL="12700" marR="5080" rtl="0" algn="l">
              <a:lnSpc>
                <a:spcPct val="122222"/>
              </a:lnSpc>
              <a:spcBef>
                <a:spcPts val="0"/>
              </a:spcBef>
              <a:spcAft>
                <a:spcPts val="0"/>
              </a:spcAft>
              <a:buNone/>
            </a:pPr>
            <a:r>
              <a:rPr lang="en-US" sz="1800">
                <a:latin typeface="Calibri"/>
                <a:ea typeface="Calibri"/>
                <a:cs typeface="Calibri"/>
                <a:sym typeface="Calibri"/>
              </a:rPr>
              <a:t>New Market</a:t>
            </a:r>
            <a:endParaRPr sz="1800">
              <a:latin typeface="Calibri"/>
              <a:ea typeface="Calibri"/>
              <a:cs typeface="Calibri"/>
              <a:sym typeface="Calibri"/>
            </a:endParaRPr>
          </a:p>
        </p:txBody>
      </p:sp>
      <p:sp>
        <p:nvSpPr>
          <p:cNvPr id="336" name="Google Shape;336;p41"/>
          <p:cNvSpPr txBox="1"/>
          <p:nvPr/>
        </p:nvSpPr>
        <p:spPr>
          <a:xfrm>
            <a:off x="4339574" y="5647435"/>
            <a:ext cx="758190" cy="577215"/>
          </a:xfrm>
          <a:prstGeom prst="rect">
            <a:avLst/>
          </a:prstGeom>
          <a:noFill/>
          <a:ln>
            <a:noFill/>
          </a:ln>
        </p:spPr>
        <p:txBody>
          <a:bodyPr anchorCtr="0" anchor="t" bIns="0" lIns="0" spcFirstLastPara="1" rIns="0" wrap="square" tIns="9525">
            <a:spAutoFit/>
          </a:bodyPr>
          <a:lstStyle/>
          <a:p>
            <a:pPr indent="0" lvl="0" marL="12700" marR="5080" rtl="0" algn="l">
              <a:lnSpc>
                <a:spcPct val="101099"/>
              </a:lnSpc>
              <a:spcBef>
                <a:spcPts val="0"/>
              </a:spcBef>
              <a:spcAft>
                <a:spcPts val="0"/>
              </a:spcAft>
              <a:buNone/>
            </a:pPr>
            <a:r>
              <a:rPr lang="en-US" sz="1800">
                <a:latin typeface="Calibri"/>
                <a:ea typeface="Calibri"/>
                <a:cs typeface="Calibri"/>
                <a:sym typeface="Calibri"/>
              </a:rPr>
              <a:t>Existing Product</a:t>
            </a:r>
            <a:endParaRPr sz="1800">
              <a:latin typeface="Calibri"/>
              <a:ea typeface="Calibri"/>
              <a:cs typeface="Calibri"/>
              <a:sym typeface="Calibri"/>
            </a:endParaRPr>
          </a:p>
        </p:txBody>
      </p:sp>
      <p:sp>
        <p:nvSpPr>
          <p:cNvPr id="337" name="Google Shape;337;p41"/>
          <p:cNvSpPr txBox="1"/>
          <p:nvPr/>
        </p:nvSpPr>
        <p:spPr>
          <a:xfrm>
            <a:off x="6629398" y="5650483"/>
            <a:ext cx="758190" cy="577215"/>
          </a:xfrm>
          <a:prstGeom prst="rect">
            <a:avLst/>
          </a:prstGeom>
          <a:noFill/>
          <a:ln>
            <a:noFill/>
          </a:ln>
        </p:spPr>
        <p:txBody>
          <a:bodyPr anchorCtr="0" anchor="t" bIns="0" lIns="0" spcFirstLastPara="1" rIns="0" wrap="square" tIns="9525">
            <a:spAutoFit/>
          </a:bodyPr>
          <a:lstStyle/>
          <a:p>
            <a:pPr indent="153035" lvl="0" marL="12700" marR="5080" rtl="0" algn="l">
              <a:lnSpc>
                <a:spcPct val="101099"/>
              </a:lnSpc>
              <a:spcBef>
                <a:spcPts val="0"/>
              </a:spcBef>
              <a:spcAft>
                <a:spcPts val="0"/>
              </a:spcAft>
              <a:buNone/>
            </a:pPr>
            <a:r>
              <a:rPr lang="en-US" sz="1800">
                <a:latin typeface="Calibri"/>
                <a:ea typeface="Calibri"/>
                <a:cs typeface="Calibri"/>
                <a:sym typeface="Calibri"/>
              </a:rPr>
              <a:t>New Product</a:t>
            </a:r>
            <a:endParaRPr sz="1800">
              <a:latin typeface="Calibri"/>
              <a:ea typeface="Calibri"/>
              <a:cs typeface="Calibri"/>
              <a:sym typeface="Calibri"/>
            </a:endParaRPr>
          </a:p>
        </p:txBody>
      </p:sp>
      <p:pic>
        <p:nvPicPr>
          <p:cNvPr id="338" name="Google Shape;338;p41"/>
          <p:cNvPicPr preferRelativeResize="0"/>
          <p:nvPr/>
        </p:nvPicPr>
        <p:blipFill rotWithShape="1">
          <a:blip r:embed="rId3">
            <a:alphaModFix/>
          </a:blip>
          <a:srcRect b="0" l="0" r="0" t="0"/>
          <a:stretch/>
        </p:blipFill>
        <p:spPr>
          <a:xfrm>
            <a:off x="457200" y="1920239"/>
            <a:ext cx="1722120" cy="2188463"/>
          </a:xfrm>
          <a:prstGeom prst="rect">
            <a:avLst/>
          </a:prstGeom>
          <a:noFill/>
          <a:ln>
            <a:noFill/>
          </a:ln>
        </p:spPr>
      </p:pic>
      <p:sp>
        <p:nvSpPr>
          <p:cNvPr id="339" name="Google Shape;339;p41"/>
          <p:cNvSpPr txBox="1"/>
          <p:nvPr/>
        </p:nvSpPr>
        <p:spPr>
          <a:xfrm>
            <a:off x="753267" y="4147820"/>
            <a:ext cx="1127125" cy="580390"/>
          </a:xfrm>
          <a:prstGeom prst="rect">
            <a:avLst/>
          </a:prstGeom>
          <a:noFill/>
          <a:ln>
            <a:noFill/>
          </a:ln>
        </p:spPr>
        <p:txBody>
          <a:bodyPr anchorCtr="0" anchor="t" bIns="0" lIns="0" spcFirstLastPara="1" rIns="0" wrap="square" tIns="12700">
            <a:spAutoFit/>
          </a:bodyPr>
          <a:lstStyle/>
          <a:p>
            <a:pPr indent="0" lvl="0" marL="41910" rtl="0" algn="l">
              <a:lnSpc>
                <a:spcPct val="100000"/>
              </a:lnSpc>
              <a:spcBef>
                <a:spcPts val="0"/>
              </a:spcBef>
              <a:spcAft>
                <a:spcPts val="0"/>
              </a:spcAft>
              <a:buNone/>
            </a:pPr>
            <a:r>
              <a:rPr b="1" lang="en-US" sz="1800">
                <a:latin typeface="Calibri"/>
                <a:ea typeface="Calibri"/>
                <a:cs typeface="Calibri"/>
                <a:sym typeface="Calibri"/>
              </a:rPr>
              <a:t>Igor Ansoff</a:t>
            </a:r>
            <a:endParaRPr sz="1800">
              <a:latin typeface="Calibri"/>
              <a:ea typeface="Calibri"/>
              <a:cs typeface="Calibri"/>
              <a:sym typeface="Calibri"/>
            </a:endParaRPr>
          </a:p>
          <a:p>
            <a:pPr indent="0" lvl="0" marL="12700" rtl="0" algn="l">
              <a:lnSpc>
                <a:spcPct val="100000"/>
              </a:lnSpc>
              <a:spcBef>
                <a:spcPts val="45"/>
              </a:spcBef>
              <a:spcAft>
                <a:spcPts val="0"/>
              </a:spcAft>
              <a:buNone/>
            </a:pPr>
            <a:r>
              <a:rPr lang="en-US" sz="1800">
                <a:latin typeface="Calibri"/>
                <a:ea typeface="Calibri"/>
                <a:cs typeface="Calibri"/>
                <a:sym typeface="Calibri"/>
              </a:rPr>
              <a:t>1918 - 2002</a:t>
            </a:r>
            <a:endParaRPr sz="18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3" name="Shape 343"/>
        <p:cNvGrpSpPr/>
        <p:nvPr/>
      </p:nvGrpSpPr>
      <p:grpSpPr>
        <a:xfrm>
          <a:off x="0" y="0"/>
          <a:ext cx="0" cy="0"/>
          <a:chOff x="0" y="0"/>
          <a:chExt cx="0" cy="0"/>
        </a:xfrm>
      </p:grpSpPr>
      <p:sp>
        <p:nvSpPr>
          <p:cNvPr id="344" name="Google Shape;344;p42"/>
          <p:cNvSpPr txBox="1"/>
          <p:nvPr>
            <p:ph type="title"/>
          </p:nvPr>
        </p:nvSpPr>
        <p:spPr>
          <a:xfrm>
            <a:off x="600075" y="209397"/>
            <a:ext cx="7945755" cy="1089025"/>
          </a:xfrm>
          <a:prstGeom prst="rect">
            <a:avLst/>
          </a:prstGeom>
          <a:noFill/>
          <a:ln>
            <a:noFill/>
          </a:ln>
        </p:spPr>
        <p:txBody>
          <a:bodyPr anchorCtr="0" anchor="t" bIns="0" lIns="0" spcFirstLastPara="1" rIns="0" wrap="square" tIns="73025">
            <a:spAutoFit/>
          </a:bodyPr>
          <a:lstStyle/>
          <a:p>
            <a:pPr indent="0" lvl="0" marL="0" rtl="0" algn="ctr">
              <a:lnSpc>
                <a:spcPct val="100000"/>
              </a:lnSpc>
              <a:spcBef>
                <a:spcPts val="0"/>
              </a:spcBef>
              <a:spcAft>
                <a:spcPts val="0"/>
              </a:spcAft>
              <a:buNone/>
            </a:pPr>
            <a:r>
              <a:rPr b="0" lang="en-US">
                <a:solidFill>
                  <a:srgbClr val="080808"/>
                </a:solidFill>
                <a:latin typeface="Calibri"/>
                <a:ea typeface="Calibri"/>
                <a:cs typeface="Calibri"/>
                <a:sym typeface="Calibri"/>
              </a:rPr>
              <a:t>Setting the Scope</a:t>
            </a:r>
            <a:endParaRPr/>
          </a:p>
          <a:p>
            <a:pPr indent="0" lvl="0" marL="0" rtl="0" algn="ctr">
              <a:lnSpc>
                <a:spcPct val="100000"/>
              </a:lnSpc>
              <a:spcBef>
                <a:spcPts val="215"/>
              </a:spcBef>
              <a:spcAft>
                <a:spcPts val="0"/>
              </a:spcAft>
              <a:buNone/>
            </a:pPr>
            <a:r>
              <a:rPr b="0" lang="en-US" sz="2000">
                <a:solidFill>
                  <a:srgbClr val="080808"/>
                </a:solidFill>
                <a:latin typeface="Calibri"/>
                <a:ea typeface="Calibri"/>
                <a:cs typeface="Calibri"/>
                <a:sym typeface="Calibri"/>
              </a:rPr>
              <a:t>Identify how to determine what products and services the business will offer</a:t>
            </a:r>
            <a:endParaRPr sz="2000">
              <a:latin typeface="Calibri"/>
              <a:ea typeface="Calibri"/>
              <a:cs typeface="Calibri"/>
              <a:sym typeface="Calibri"/>
            </a:endParaRPr>
          </a:p>
        </p:txBody>
      </p:sp>
      <p:sp>
        <p:nvSpPr>
          <p:cNvPr id="345" name="Google Shape;345;p42"/>
          <p:cNvSpPr/>
          <p:nvPr/>
        </p:nvSpPr>
        <p:spPr>
          <a:xfrm>
            <a:off x="2516187" y="2516187"/>
            <a:ext cx="4114800" cy="3703954"/>
          </a:xfrm>
          <a:custGeom>
            <a:rect b="b" l="l" r="r" t="t"/>
            <a:pathLst>
              <a:path extrusionOk="0" h="3703954" w="4114800">
                <a:moveTo>
                  <a:pt x="4114800" y="1724025"/>
                </a:moveTo>
                <a:lnTo>
                  <a:pt x="4089400" y="1711325"/>
                </a:lnTo>
                <a:lnTo>
                  <a:pt x="4038600" y="1685925"/>
                </a:lnTo>
                <a:lnTo>
                  <a:pt x="4055529" y="1711325"/>
                </a:lnTo>
                <a:lnTo>
                  <a:pt x="2070087" y="1711325"/>
                </a:lnTo>
                <a:lnTo>
                  <a:pt x="2070087" y="59270"/>
                </a:lnTo>
                <a:lnTo>
                  <a:pt x="2095487" y="76200"/>
                </a:lnTo>
                <a:lnTo>
                  <a:pt x="2082787" y="50800"/>
                </a:lnTo>
                <a:lnTo>
                  <a:pt x="2057387" y="0"/>
                </a:lnTo>
                <a:lnTo>
                  <a:pt x="2019287" y="76200"/>
                </a:lnTo>
                <a:lnTo>
                  <a:pt x="2044687" y="59270"/>
                </a:lnTo>
                <a:lnTo>
                  <a:pt x="2044687" y="1711325"/>
                </a:lnTo>
                <a:lnTo>
                  <a:pt x="59258" y="1711325"/>
                </a:lnTo>
                <a:lnTo>
                  <a:pt x="76200" y="1685925"/>
                </a:lnTo>
                <a:lnTo>
                  <a:pt x="0" y="1724025"/>
                </a:lnTo>
                <a:lnTo>
                  <a:pt x="76200" y="1762125"/>
                </a:lnTo>
                <a:lnTo>
                  <a:pt x="59258" y="1736725"/>
                </a:lnTo>
                <a:lnTo>
                  <a:pt x="2044687" y="1736725"/>
                </a:lnTo>
                <a:lnTo>
                  <a:pt x="2044687" y="3644379"/>
                </a:lnTo>
                <a:lnTo>
                  <a:pt x="2044700" y="3652837"/>
                </a:lnTo>
                <a:lnTo>
                  <a:pt x="2044687" y="3644379"/>
                </a:lnTo>
                <a:lnTo>
                  <a:pt x="2019300" y="3627437"/>
                </a:lnTo>
                <a:lnTo>
                  <a:pt x="2057400" y="3703637"/>
                </a:lnTo>
                <a:lnTo>
                  <a:pt x="2082787" y="3652837"/>
                </a:lnTo>
                <a:lnTo>
                  <a:pt x="2095500" y="3627437"/>
                </a:lnTo>
                <a:lnTo>
                  <a:pt x="2070087" y="3644379"/>
                </a:lnTo>
                <a:lnTo>
                  <a:pt x="2070087" y="1736725"/>
                </a:lnTo>
                <a:lnTo>
                  <a:pt x="4055529" y="1736725"/>
                </a:lnTo>
                <a:lnTo>
                  <a:pt x="4063987" y="1724025"/>
                </a:lnTo>
                <a:lnTo>
                  <a:pt x="4055529" y="1736725"/>
                </a:lnTo>
                <a:lnTo>
                  <a:pt x="4038600" y="1762125"/>
                </a:lnTo>
                <a:lnTo>
                  <a:pt x="4089400" y="1736725"/>
                </a:lnTo>
                <a:lnTo>
                  <a:pt x="4114800" y="1724025"/>
                </a:lnTo>
                <a:close/>
              </a:path>
            </a:pathLst>
          </a:custGeom>
          <a:solidFill>
            <a:srgbClr val="4F81B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46" name="Google Shape;346;p42"/>
          <p:cNvSpPr txBox="1"/>
          <p:nvPr/>
        </p:nvSpPr>
        <p:spPr>
          <a:xfrm>
            <a:off x="535924" y="1941067"/>
            <a:ext cx="4622800" cy="528320"/>
          </a:xfrm>
          <a:prstGeom prst="rect">
            <a:avLst/>
          </a:prstGeom>
          <a:noFill/>
          <a:ln>
            <a:noFill/>
          </a:ln>
        </p:spPr>
        <p:txBody>
          <a:bodyPr anchorCtr="0" anchor="t" bIns="0" lIns="0" spcFirstLastPara="1" rIns="0" wrap="square" tIns="12700">
            <a:spAutoFit/>
          </a:bodyPr>
          <a:lstStyle/>
          <a:p>
            <a:pPr indent="0" lvl="0" marL="12700" rtl="0" algn="l">
              <a:lnSpc>
                <a:spcPct val="110000"/>
              </a:lnSpc>
              <a:spcBef>
                <a:spcPts val="0"/>
              </a:spcBef>
              <a:spcAft>
                <a:spcPts val="0"/>
              </a:spcAft>
              <a:buNone/>
            </a:pPr>
            <a:r>
              <a:rPr b="1" lang="en-US" sz="1800">
                <a:latin typeface="Calibri"/>
                <a:ea typeface="Calibri"/>
                <a:cs typeface="Calibri"/>
                <a:sym typeface="Calibri"/>
              </a:rPr>
              <a:t>Product Positioning Map</a:t>
            </a:r>
            <a:endParaRPr sz="1800">
              <a:latin typeface="Calibri"/>
              <a:ea typeface="Calibri"/>
              <a:cs typeface="Calibri"/>
              <a:sym typeface="Calibri"/>
            </a:endParaRPr>
          </a:p>
          <a:p>
            <a:pPr indent="0" lvl="0" marL="3465195" rtl="0" algn="l">
              <a:lnSpc>
                <a:spcPct val="110000"/>
              </a:lnSpc>
              <a:spcBef>
                <a:spcPts val="0"/>
              </a:spcBef>
              <a:spcAft>
                <a:spcPts val="0"/>
              </a:spcAft>
              <a:buNone/>
            </a:pPr>
            <a:r>
              <a:rPr lang="en-US" sz="1800">
                <a:latin typeface="Calibri"/>
                <a:ea typeface="Calibri"/>
                <a:cs typeface="Calibri"/>
                <a:sym typeface="Calibri"/>
              </a:rPr>
              <a:t>High Quality</a:t>
            </a:r>
            <a:endParaRPr sz="1800">
              <a:latin typeface="Calibri"/>
              <a:ea typeface="Calibri"/>
              <a:cs typeface="Calibri"/>
              <a:sym typeface="Calibri"/>
            </a:endParaRPr>
          </a:p>
        </p:txBody>
      </p:sp>
      <p:sp>
        <p:nvSpPr>
          <p:cNvPr id="347" name="Google Shape;347;p42"/>
          <p:cNvSpPr txBox="1"/>
          <p:nvPr/>
        </p:nvSpPr>
        <p:spPr>
          <a:xfrm>
            <a:off x="4010023" y="6241796"/>
            <a:ext cx="1128395"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Low Quality</a:t>
            </a:r>
            <a:endParaRPr sz="1800">
              <a:latin typeface="Calibri"/>
              <a:ea typeface="Calibri"/>
              <a:cs typeface="Calibri"/>
              <a:sym typeface="Calibri"/>
            </a:endParaRPr>
          </a:p>
        </p:txBody>
      </p:sp>
      <p:sp>
        <p:nvSpPr>
          <p:cNvPr id="348" name="Google Shape;348;p42"/>
          <p:cNvSpPr txBox="1"/>
          <p:nvPr/>
        </p:nvSpPr>
        <p:spPr>
          <a:xfrm>
            <a:off x="6709712" y="4077716"/>
            <a:ext cx="96139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High Price</a:t>
            </a:r>
            <a:endParaRPr sz="1800">
              <a:latin typeface="Calibri"/>
              <a:ea typeface="Calibri"/>
              <a:cs typeface="Calibri"/>
              <a:sym typeface="Calibri"/>
            </a:endParaRPr>
          </a:p>
        </p:txBody>
      </p:sp>
      <p:sp>
        <p:nvSpPr>
          <p:cNvPr id="349" name="Google Shape;349;p42"/>
          <p:cNvSpPr txBox="1"/>
          <p:nvPr/>
        </p:nvSpPr>
        <p:spPr>
          <a:xfrm>
            <a:off x="1509062" y="4077716"/>
            <a:ext cx="91948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Low Price</a:t>
            </a:r>
            <a:endParaRPr sz="18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3" name="Shape 353"/>
        <p:cNvGrpSpPr/>
        <p:nvPr/>
      </p:nvGrpSpPr>
      <p:grpSpPr>
        <a:xfrm>
          <a:off x="0" y="0"/>
          <a:ext cx="0" cy="0"/>
          <a:chOff x="0" y="0"/>
          <a:chExt cx="0" cy="0"/>
        </a:xfrm>
      </p:grpSpPr>
      <p:sp>
        <p:nvSpPr>
          <p:cNvPr id="354" name="Google Shape;354;p43"/>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2574290" rtl="0" algn="l">
              <a:lnSpc>
                <a:spcPct val="100000"/>
              </a:lnSpc>
              <a:spcBef>
                <a:spcPts val="0"/>
              </a:spcBef>
              <a:spcAft>
                <a:spcPts val="0"/>
              </a:spcAft>
              <a:buNone/>
            </a:pPr>
            <a:r>
              <a:rPr lang="en-US"/>
              <a:t>Referensi</a:t>
            </a:r>
            <a:endParaRPr/>
          </a:p>
        </p:txBody>
      </p:sp>
      <p:sp>
        <p:nvSpPr>
          <p:cNvPr id="355" name="Google Shape;355;p43"/>
          <p:cNvSpPr txBox="1"/>
          <p:nvPr/>
        </p:nvSpPr>
        <p:spPr>
          <a:xfrm>
            <a:off x="535924" y="1423923"/>
            <a:ext cx="7531100" cy="1735455"/>
          </a:xfrm>
          <a:prstGeom prst="rect">
            <a:avLst/>
          </a:prstGeom>
          <a:noFill/>
          <a:ln>
            <a:noFill/>
          </a:ln>
        </p:spPr>
        <p:txBody>
          <a:bodyPr anchorCtr="0" anchor="t" bIns="0" lIns="0" spcFirstLastPara="1" rIns="0" wrap="square" tIns="6350">
            <a:spAutoFit/>
          </a:bodyPr>
          <a:lstStyle/>
          <a:p>
            <a:pPr indent="-514350" lvl="0" marL="527050" marR="494665" rtl="0" algn="l">
              <a:lnSpc>
                <a:spcPct val="101400"/>
              </a:lnSpc>
              <a:spcBef>
                <a:spcPts val="0"/>
              </a:spcBef>
              <a:spcAft>
                <a:spcPts val="0"/>
              </a:spcAft>
              <a:buSzPts val="2800"/>
              <a:buFont typeface="Calibri"/>
              <a:buAutoNum type="arabicPeriod"/>
            </a:pPr>
            <a:r>
              <a:rPr lang="en-US" sz="2800">
                <a:latin typeface="Calibri"/>
                <a:ea typeface="Calibri"/>
                <a:cs typeface="Calibri"/>
                <a:sym typeface="Calibri"/>
              </a:rPr>
              <a:t>An Introduction to Design Thinking: PROCESS GUIDE</a:t>
            </a:r>
            <a:endParaRPr sz="2800">
              <a:latin typeface="Calibri"/>
              <a:ea typeface="Calibri"/>
              <a:cs typeface="Calibri"/>
              <a:sym typeface="Calibri"/>
            </a:endParaRPr>
          </a:p>
          <a:p>
            <a:pPr indent="-514350" lvl="0" marL="527050" marR="5080" rtl="0" algn="l">
              <a:lnSpc>
                <a:spcPct val="120678"/>
              </a:lnSpc>
              <a:spcBef>
                <a:spcPts val="35"/>
              </a:spcBef>
              <a:spcAft>
                <a:spcPts val="0"/>
              </a:spcAft>
              <a:buSzPts val="2800"/>
              <a:buFont typeface="Calibri"/>
              <a:buAutoNum type="arabicPeriod"/>
            </a:pPr>
            <a:r>
              <a:rPr lang="en-US" sz="2800">
                <a:latin typeface="Calibri"/>
                <a:ea typeface="Calibri"/>
                <a:cs typeface="Calibri"/>
                <a:sym typeface="Calibri"/>
              </a:rPr>
              <a:t>Stanford School Design Methods: The Bootcamp Bootleg</a:t>
            </a:r>
            <a:endParaRPr sz="28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9" name="Shape 359"/>
        <p:cNvGrpSpPr/>
        <p:nvPr/>
      </p:nvGrpSpPr>
      <p:grpSpPr>
        <a:xfrm>
          <a:off x="0" y="0"/>
          <a:ext cx="0" cy="0"/>
          <a:chOff x="0" y="0"/>
          <a:chExt cx="0" cy="0"/>
        </a:xfrm>
      </p:grpSpPr>
      <p:pic>
        <p:nvPicPr>
          <p:cNvPr id="360" name="Google Shape;360;p44"/>
          <p:cNvPicPr preferRelativeResize="0"/>
          <p:nvPr/>
        </p:nvPicPr>
        <p:blipFill rotWithShape="1">
          <a:blip r:embed="rId3">
            <a:alphaModFix/>
          </a:blip>
          <a:srcRect b="0" l="0" r="0" t="0"/>
          <a:stretch/>
        </p:blipFill>
        <p:spPr>
          <a:xfrm>
            <a:off x="457200" y="338327"/>
            <a:ext cx="8412480" cy="59740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 name="Shape 64"/>
        <p:cNvGrpSpPr/>
        <p:nvPr/>
      </p:nvGrpSpPr>
      <p:grpSpPr>
        <a:xfrm>
          <a:off x="0" y="0"/>
          <a:ext cx="0" cy="0"/>
          <a:chOff x="0" y="0"/>
          <a:chExt cx="0" cy="0"/>
        </a:xfrm>
      </p:grpSpPr>
      <p:sp>
        <p:nvSpPr>
          <p:cNvPr id="65" name="Google Shape;65;p10"/>
          <p:cNvSpPr txBox="1"/>
          <p:nvPr>
            <p:ph type="title"/>
          </p:nvPr>
        </p:nvSpPr>
        <p:spPr>
          <a:xfrm>
            <a:off x="535924" y="302259"/>
            <a:ext cx="5080635" cy="6350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4000"/>
              <a:t>Design Thinking Process</a:t>
            </a:r>
            <a:endParaRPr sz="4000"/>
          </a:p>
        </p:txBody>
      </p:sp>
      <p:sp>
        <p:nvSpPr>
          <p:cNvPr id="66" name="Google Shape;66;p10"/>
          <p:cNvSpPr txBox="1"/>
          <p:nvPr/>
        </p:nvSpPr>
        <p:spPr>
          <a:xfrm>
            <a:off x="35862" y="1246123"/>
            <a:ext cx="8733155" cy="5511800"/>
          </a:xfrm>
          <a:prstGeom prst="rect">
            <a:avLst/>
          </a:prstGeom>
          <a:noFill/>
          <a:ln>
            <a:noFill/>
          </a:ln>
        </p:spPr>
        <p:txBody>
          <a:bodyPr anchorCtr="0" anchor="t" bIns="0" lIns="0" spcFirstLastPara="1" rIns="0" wrap="square" tIns="13325">
            <a:spAutoFit/>
          </a:bodyPr>
          <a:lstStyle/>
          <a:p>
            <a:pPr indent="-285750" lvl="0" marL="298450" marR="233679" rtl="0" algn="l">
              <a:lnSpc>
                <a:spcPct val="99700"/>
              </a:lnSpc>
              <a:spcBef>
                <a:spcPts val="0"/>
              </a:spcBef>
              <a:spcAft>
                <a:spcPts val="0"/>
              </a:spcAft>
              <a:buClr>
                <a:srgbClr val="222222"/>
              </a:buClr>
              <a:buSzPts val="2400"/>
              <a:buFont typeface="Arial"/>
              <a:buChar char="•"/>
            </a:pPr>
            <a:r>
              <a:rPr b="1" lang="en-US" sz="2400">
                <a:solidFill>
                  <a:srgbClr val="222222"/>
                </a:solidFill>
                <a:latin typeface="Arial"/>
                <a:ea typeface="Arial"/>
                <a:cs typeface="Arial"/>
                <a:sym typeface="Arial"/>
              </a:rPr>
              <a:t>Design Thinking </a:t>
            </a:r>
            <a:r>
              <a:rPr lang="en-US" sz="2400">
                <a:solidFill>
                  <a:srgbClr val="222222"/>
                </a:solidFill>
                <a:latin typeface="Arial"/>
                <a:ea typeface="Arial"/>
                <a:cs typeface="Arial"/>
                <a:sym typeface="Arial"/>
              </a:rPr>
              <a:t>adalah proses untuk menghasilkan inovasi yang berpusat pada orang sebagai fokus inovasi dan didukung dengan pembuatan prototipe. Inovasi yang dihasilkan bisa berupa produk, jasa, atau desain bisnis.</a:t>
            </a:r>
            <a:endParaRPr sz="2400">
              <a:latin typeface="Arial"/>
              <a:ea typeface="Arial"/>
              <a:cs typeface="Arial"/>
              <a:sym typeface="Arial"/>
            </a:endParaRPr>
          </a:p>
          <a:p>
            <a:pPr indent="0" lvl="0" marL="0" rtl="0" algn="l">
              <a:lnSpc>
                <a:spcPct val="100000"/>
              </a:lnSpc>
              <a:spcBef>
                <a:spcPts val="145"/>
              </a:spcBef>
              <a:spcAft>
                <a:spcPts val="0"/>
              </a:spcAft>
              <a:buClr>
                <a:srgbClr val="222222"/>
              </a:buClr>
              <a:buSzPts val="2400"/>
              <a:buFont typeface="Arial"/>
              <a:buNone/>
            </a:pPr>
            <a:r>
              <a:t/>
            </a:r>
            <a:endParaRPr sz="2400">
              <a:latin typeface="Arial"/>
              <a:ea typeface="Arial"/>
              <a:cs typeface="Arial"/>
              <a:sym typeface="Arial"/>
            </a:endParaRPr>
          </a:p>
          <a:p>
            <a:pPr indent="-285750" lvl="0" marL="298450" marR="5080" rtl="0" algn="l">
              <a:lnSpc>
                <a:spcPct val="100000"/>
              </a:lnSpc>
              <a:spcBef>
                <a:spcPts val="0"/>
              </a:spcBef>
              <a:spcAft>
                <a:spcPts val="0"/>
              </a:spcAft>
              <a:buClr>
                <a:srgbClr val="222222"/>
              </a:buClr>
              <a:buSzPts val="2400"/>
              <a:buFont typeface="Arial"/>
              <a:buChar char="•"/>
            </a:pPr>
            <a:r>
              <a:rPr b="1" lang="en-US" sz="2400">
                <a:solidFill>
                  <a:srgbClr val="222222"/>
                </a:solidFill>
                <a:latin typeface="Arial"/>
                <a:ea typeface="Arial"/>
                <a:cs typeface="Arial"/>
                <a:sym typeface="Arial"/>
              </a:rPr>
              <a:t>Design Thinking </a:t>
            </a:r>
            <a:r>
              <a:rPr lang="en-US" sz="2400">
                <a:solidFill>
                  <a:srgbClr val="222222"/>
                </a:solidFill>
                <a:latin typeface="Arial"/>
                <a:ea typeface="Arial"/>
                <a:cs typeface="Arial"/>
                <a:sym typeface="Arial"/>
              </a:rPr>
              <a:t>penting untuk start-up maupun organisasi karena pada design thinking pola pikir yang digunakan adalah </a:t>
            </a:r>
            <a:r>
              <a:rPr b="1" lang="en-US" sz="2400" u="sng">
                <a:solidFill>
                  <a:srgbClr val="FF0000"/>
                </a:solidFill>
                <a:latin typeface="Arial"/>
                <a:ea typeface="Arial"/>
                <a:cs typeface="Arial"/>
                <a:sym typeface="Arial"/>
              </a:rPr>
              <a:t>pola pikir yang berorientasi pada solusi</a:t>
            </a:r>
            <a:r>
              <a:rPr lang="en-US" sz="2400">
                <a:solidFill>
                  <a:srgbClr val="222222"/>
                </a:solidFill>
                <a:latin typeface="Arial"/>
                <a:ea typeface="Arial"/>
                <a:cs typeface="Arial"/>
                <a:sym typeface="Arial"/>
              </a:rPr>
              <a:t>, hal ini penting mengingat start-up hadir untuk menyelesaikan permasalahan yang ditemui oleh masyarakat.</a:t>
            </a:r>
            <a:endParaRPr sz="2400">
              <a:latin typeface="Arial"/>
              <a:ea typeface="Arial"/>
              <a:cs typeface="Arial"/>
              <a:sym typeface="Arial"/>
            </a:endParaRPr>
          </a:p>
          <a:p>
            <a:pPr indent="0" lvl="0" marL="0" rtl="0" algn="l">
              <a:lnSpc>
                <a:spcPct val="100000"/>
              </a:lnSpc>
              <a:spcBef>
                <a:spcPts val="25"/>
              </a:spcBef>
              <a:spcAft>
                <a:spcPts val="0"/>
              </a:spcAft>
              <a:buClr>
                <a:srgbClr val="222222"/>
              </a:buClr>
              <a:buSzPts val="2400"/>
              <a:buFont typeface="Arial"/>
              <a:buNone/>
            </a:pPr>
            <a:r>
              <a:t/>
            </a:r>
            <a:endParaRPr sz="2400">
              <a:latin typeface="Arial"/>
              <a:ea typeface="Arial"/>
              <a:cs typeface="Arial"/>
              <a:sym typeface="Arial"/>
            </a:endParaRPr>
          </a:p>
          <a:p>
            <a:pPr indent="-285750" lvl="0" marL="298450" marR="85725" rtl="0" algn="l">
              <a:lnSpc>
                <a:spcPct val="100800"/>
              </a:lnSpc>
              <a:spcBef>
                <a:spcPts val="0"/>
              </a:spcBef>
              <a:spcAft>
                <a:spcPts val="0"/>
              </a:spcAft>
              <a:buClr>
                <a:srgbClr val="222222"/>
              </a:buClr>
              <a:buSzPts val="2400"/>
              <a:buFont typeface="Arial"/>
              <a:buChar char="•"/>
            </a:pPr>
            <a:r>
              <a:rPr b="1" lang="en-US" sz="2400">
                <a:solidFill>
                  <a:srgbClr val="222222"/>
                </a:solidFill>
                <a:latin typeface="Arial"/>
                <a:ea typeface="Arial"/>
                <a:cs typeface="Arial"/>
                <a:sym typeface="Arial"/>
              </a:rPr>
              <a:t>Design thinking </a:t>
            </a:r>
            <a:r>
              <a:rPr lang="en-US" sz="2400">
                <a:solidFill>
                  <a:srgbClr val="222222"/>
                </a:solidFill>
                <a:latin typeface="Arial"/>
                <a:ea typeface="Arial"/>
                <a:cs typeface="Arial"/>
                <a:sym typeface="Arial"/>
              </a:rPr>
              <a:t>merupakan metode formal yang menjadikan </a:t>
            </a:r>
            <a:r>
              <a:rPr b="1" lang="en-US" sz="2400">
                <a:solidFill>
                  <a:srgbClr val="FF0000"/>
                </a:solidFill>
                <a:latin typeface="Arial"/>
                <a:ea typeface="Arial"/>
                <a:cs typeface="Arial"/>
                <a:sym typeface="Arial"/>
              </a:rPr>
              <a:t>kepraktisan </a:t>
            </a:r>
            <a:r>
              <a:rPr lang="en-US" sz="2400">
                <a:solidFill>
                  <a:srgbClr val="222222"/>
                </a:solidFill>
                <a:latin typeface="Arial"/>
                <a:ea typeface="Arial"/>
                <a:cs typeface="Arial"/>
                <a:sym typeface="Arial"/>
              </a:rPr>
              <a:t>sebagai target utama, resolusi masalah yang </a:t>
            </a:r>
            <a:r>
              <a:rPr b="1" lang="en-US" sz="2400">
                <a:solidFill>
                  <a:srgbClr val="FF0000"/>
                </a:solidFill>
                <a:latin typeface="Arial"/>
                <a:ea typeface="Arial"/>
                <a:cs typeface="Arial"/>
                <a:sym typeface="Arial"/>
              </a:rPr>
              <a:t>kreatif</a:t>
            </a:r>
            <a:r>
              <a:rPr lang="en-US" sz="2400">
                <a:solidFill>
                  <a:srgbClr val="222222"/>
                </a:solidFill>
                <a:latin typeface="Arial"/>
                <a:ea typeface="Arial"/>
                <a:cs typeface="Arial"/>
                <a:sym typeface="Arial"/>
              </a:rPr>
              <a:t>, dan </a:t>
            </a:r>
            <a:r>
              <a:rPr b="1" lang="en-US" sz="2400">
                <a:solidFill>
                  <a:srgbClr val="FF0000"/>
                </a:solidFill>
                <a:latin typeface="Arial"/>
                <a:ea typeface="Arial"/>
                <a:cs typeface="Arial"/>
                <a:sym typeface="Arial"/>
              </a:rPr>
              <a:t>pembuatan solusinya</a:t>
            </a:r>
            <a:r>
              <a:rPr lang="en-US" sz="2400">
                <a:solidFill>
                  <a:srgbClr val="222222"/>
                </a:solidFill>
                <a:latin typeface="Arial"/>
                <a:ea typeface="Arial"/>
                <a:cs typeface="Arial"/>
                <a:sym typeface="Arial"/>
              </a:rPr>
              <a:t>, dengan tujuan untuk </a:t>
            </a:r>
            <a:r>
              <a:rPr b="1" lang="en-US" sz="2400">
                <a:solidFill>
                  <a:srgbClr val="FF0000"/>
                </a:solidFill>
                <a:latin typeface="Arial"/>
                <a:ea typeface="Arial"/>
                <a:cs typeface="Arial"/>
                <a:sym typeface="Arial"/>
              </a:rPr>
              <a:t>memperbaiki hasil akhir</a:t>
            </a:r>
            <a:r>
              <a:rPr lang="en-US" sz="2400">
                <a:solidFill>
                  <a:srgbClr val="222222"/>
                </a:solidFill>
                <a:latin typeface="Arial"/>
                <a:ea typeface="Arial"/>
                <a:cs typeface="Arial"/>
                <a:sym typeface="Arial"/>
              </a:rPr>
              <a:t>.</a:t>
            </a:r>
            <a:endParaRPr sz="24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 name="Shape 70"/>
        <p:cNvGrpSpPr/>
        <p:nvPr/>
      </p:nvGrpSpPr>
      <p:grpSpPr>
        <a:xfrm>
          <a:off x="0" y="0"/>
          <a:ext cx="0" cy="0"/>
          <a:chOff x="0" y="0"/>
          <a:chExt cx="0" cy="0"/>
        </a:xfrm>
      </p:grpSpPr>
      <p:sp>
        <p:nvSpPr>
          <p:cNvPr id="71" name="Google Shape;71;p11"/>
          <p:cNvSpPr txBox="1"/>
          <p:nvPr>
            <p:ph type="title"/>
          </p:nvPr>
        </p:nvSpPr>
        <p:spPr>
          <a:xfrm>
            <a:off x="1946275" y="181356"/>
            <a:ext cx="5252085" cy="6959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About </a:t>
            </a:r>
            <a:r>
              <a:rPr lang="en-US">
                <a:solidFill>
                  <a:srgbClr val="0070C0"/>
                </a:solidFill>
              </a:rPr>
              <a:t>Design Thinking</a:t>
            </a:r>
            <a:endParaRPr/>
          </a:p>
        </p:txBody>
      </p:sp>
      <p:sp>
        <p:nvSpPr>
          <p:cNvPr id="72" name="Google Shape;72;p11"/>
          <p:cNvSpPr txBox="1"/>
          <p:nvPr/>
        </p:nvSpPr>
        <p:spPr>
          <a:xfrm>
            <a:off x="148575" y="1274571"/>
            <a:ext cx="8723630" cy="5048885"/>
          </a:xfrm>
          <a:prstGeom prst="rect">
            <a:avLst/>
          </a:prstGeom>
          <a:noFill/>
          <a:ln>
            <a:noFill/>
          </a:ln>
        </p:spPr>
        <p:txBody>
          <a:bodyPr anchorCtr="0" anchor="t" bIns="0" lIns="0" spcFirstLastPara="1" rIns="0" wrap="square" tIns="10775">
            <a:spAutoFit/>
          </a:bodyPr>
          <a:lstStyle/>
          <a:p>
            <a:pPr indent="-285750" lvl="0" marL="298450" marR="5080" rtl="0" algn="just">
              <a:lnSpc>
                <a:spcPct val="100499"/>
              </a:lnSpc>
              <a:spcBef>
                <a:spcPts val="0"/>
              </a:spcBef>
              <a:spcAft>
                <a:spcPts val="0"/>
              </a:spcAft>
              <a:buClr>
                <a:srgbClr val="333333"/>
              </a:buClr>
              <a:buSzPts val="2200"/>
              <a:buFont typeface="Arial"/>
              <a:buChar char="•"/>
            </a:pPr>
            <a:r>
              <a:rPr lang="en-US" sz="2200">
                <a:solidFill>
                  <a:srgbClr val="333333"/>
                </a:solidFill>
                <a:latin typeface="Calibri"/>
                <a:ea typeface="Calibri"/>
                <a:cs typeface="Calibri"/>
                <a:sym typeface="Calibri"/>
              </a:rPr>
              <a:t>Designer    </a:t>
            </a:r>
            <a:r>
              <a:rPr lang="en-US" sz="2200">
                <a:solidFill>
                  <a:srgbClr val="FF0000"/>
                </a:solidFill>
                <a:latin typeface="Calibri"/>
                <a:ea typeface="Calibri"/>
                <a:cs typeface="Calibri"/>
                <a:sym typeface="Calibri"/>
              </a:rPr>
              <a:t>tidak    memulai    pemikirannya    dengan    pendekatan permasalahanya apa (</a:t>
            </a:r>
            <a:r>
              <a:rPr i="1" lang="en-US" sz="2200">
                <a:solidFill>
                  <a:srgbClr val="FF0000"/>
                </a:solidFill>
                <a:latin typeface="Calibri"/>
                <a:ea typeface="Calibri"/>
                <a:cs typeface="Calibri"/>
                <a:sym typeface="Calibri"/>
              </a:rPr>
              <a:t>problem -centered approach</a:t>
            </a:r>
            <a:r>
              <a:rPr lang="en-US" sz="2200">
                <a:solidFill>
                  <a:srgbClr val="FF0000"/>
                </a:solidFill>
                <a:latin typeface="Calibri"/>
                <a:ea typeface="Calibri"/>
                <a:cs typeface="Calibri"/>
                <a:sym typeface="Calibri"/>
              </a:rPr>
              <a:t>) </a:t>
            </a:r>
            <a:r>
              <a:rPr lang="en-US" sz="2200">
                <a:solidFill>
                  <a:srgbClr val="333333"/>
                </a:solidFill>
                <a:latin typeface="Calibri"/>
                <a:ea typeface="Calibri"/>
                <a:cs typeface="Calibri"/>
                <a:sym typeface="Calibri"/>
              </a:rPr>
              <a:t>melainkan memulai proses kreatifnya melalui </a:t>
            </a:r>
            <a:r>
              <a:rPr b="1" lang="en-US" sz="2200">
                <a:solidFill>
                  <a:srgbClr val="FF0000"/>
                </a:solidFill>
                <a:latin typeface="Calibri"/>
                <a:ea typeface="Calibri"/>
                <a:cs typeface="Calibri"/>
                <a:sym typeface="Calibri"/>
              </a:rPr>
              <a:t>empathy </a:t>
            </a:r>
            <a:r>
              <a:rPr lang="en-US" sz="2200">
                <a:solidFill>
                  <a:srgbClr val="333333"/>
                </a:solidFill>
                <a:latin typeface="Calibri"/>
                <a:ea typeface="Calibri"/>
                <a:cs typeface="Calibri"/>
                <a:sym typeface="Calibri"/>
              </a:rPr>
              <a:t>terhadap kebutuhan manusia.</a:t>
            </a:r>
            <a:endParaRPr sz="2200">
              <a:latin typeface="Calibri"/>
              <a:ea typeface="Calibri"/>
              <a:cs typeface="Calibri"/>
              <a:sym typeface="Calibri"/>
            </a:endParaRPr>
          </a:p>
          <a:p>
            <a:pPr indent="-285750" lvl="0" marL="298450" marR="5715" rtl="0" algn="just">
              <a:lnSpc>
                <a:spcPct val="100000"/>
              </a:lnSpc>
              <a:spcBef>
                <a:spcPts val="2570"/>
              </a:spcBef>
              <a:spcAft>
                <a:spcPts val="0"/>
              </a:spcAft>
              <a:buClr>
                <a:srgbClr val="333333"/>
              </a:buClr>
              <a:buSzPts val="2200"/>
              <a:buFont typeface="Arial"/>
              <a:buChar char="•"/>
            </a:pPr>
            <a:r>
              <a:rPr i="1" lang="en-US" sz="2200">
                <a:solidFill>
                  <a:srgbClr val="333333"/>
                </a:solidFill>
                <a:latin typeface="Calibri"/>
                <a:ea typeface="Calibri"/>
                <a:cs typeface="Calibri"/>
                <a:sym typeface="Calibri"/>
              </a:rPr>
              <a:t>Design  thinking  </a:t>
            </a:r>
            <a:r>
              <a:rPr lang="en-US" sz="2200">
                <a:solidFill>
                  <a:srgbClr val="333333"/>
                </a:solidFill>
                <a:latin typeface="Calibri"/>
                <a:ea typeface="Calibri"/>
                <a:cs typeface="Calibri"/>
                <a:sym typeface="Calibri"/>
              </a:rPr>
              <a:t>tidak  mengajarkan  mencari  akar  permasalahan  dan menemukan solusinya, </a:t>
            </a:r>
            <a:r>
              <a:rPr lang="en-US" sz="2200">
                <a:solidFill>
                  <a:srgbClr val="FF0000"/>
                </a:solidFill>
                <a:latin typeface="Calibri"/>
                <a:ea typeface="Calibri"/>
                <a:cs typeface="Calibri"/>
                <a:sym typeface="Calibri"/>
              </a:rPr>
              <a:t>namun secara unik designer dengan empathinya akan mencari kebutuhan mendasar manusia dan sama sekali tidak perlu tahu permasalahannya </a:t>
            </a:r>
            <a:r>
              <a:rPr lang="en-US" sz="2200">
                <a:solidFill>
                  <a:srgbClr val="333333"/>
                </a:solidFill>
                <a:latin typeface="Calibri"/>
                <a:ea typeface="Calibri"/>
                <a:cs typeface="Calibri"/>
                <a:sym typeface="Calibri"/>
              </a:rPr>
              <a:t>. Oleh karena itu dalam </a:t>
            </a:r>
            <a:r>
              <a:rPr i="1" lang="en-US" sz="2200">
                <a:solidFill>
                  <a:srgbClr val="333333"/>
                </a:solidFill>
                <a:latin typeface="Calibri"/>
                <a:ea typeface="Calibri"/>
                <a:cs typeface="Calibri"/>
                <a:sym typeface="Calibri"/>
              </a:rPr>
              <a:t>design thinking </a:t>
            </a:r>
            <a:r>
              <a:rPr lang="en-US" sz="2200">
                <a:solidFill>
                  <a:srgbClr val="333333"/>
                </a:solidFill>
                <a:latin typeface="Calibri"/>
                <a:ea typeface="Calibri"/>
                <a:cs typeface="Calibri"/>
                <a:sym typeface="Calibri"/>
              </a:rPr>
              <a:t>seorang pemikir  design  akan  merumuskan  kendala  yang  akan  dihadapi  dalam proses kreatif dan inovatifnya secara lebih hati hati.</a:t>
            </a:r>
            <a:endParaRPr sz="2200">
              <a:latin typeface="Calibri"/>
              <a:ea typeface="Calibri"/>
              <a:cs typeface="Calibri"/>
              <a:sym typeface="Calibri"/>
            </a:endParaRPr>
          </a:p>
          <a:p>
            <a:pPr indent="-285750" lvl="0" marL="298450" marR="5080" rtl="0" algn="just">
              <a:lnSpc>
                <a:spcPct val="99700"/>
              </a:lnSpc>
              <a:spcBef>
                <a:spcPts val="2670"/>
              </a:spcBef>
              <a:spcAft>
                <a:spcPts val="0"/>
              </a:spcAft>
              <a:buClr>
                <a:srgbClr val="222222"/>
              </a:buClr>
              <a:buSzPts val="2200"/>
              <a:buFont typeface="Arial"/>
              <a:buChar char="•"/>
            </a:pPr>
            <a:r>
              <a:rPr lang="en-US" sz="2200">
                <a:solidFill>
                  <a:srgbClr val="222222"/>
                </a:solidFill>
                <a:latin typeface="Calibri"/>
                <a:ea typeface="Calibri"/>
                <a:cs typeface="Calibri"/>
                <a:sym typeface="Calibri"/>
              </a:rPr>
              <a:t>Sehingga Design Thinking adalah cara yang bisa kamu lakukan apabila ingin mendirikan sebuah Startup. Melalui Design Thinking ini kamu bisa </a:t>
            </a:r>
            <a:r>
              <a:rPr lang="en-US" sz="2200">
                <a:solidFill>
                  <a:srgbClr val="FF0000"/>
                </a:solidFill>
                <a:latin typeface="Calibri"/>
                <a:ea typeface="Calibri"/>
                <a:cs typeface="Calibri"/>
                <a:sym typeface="Calibri"/>
              </a:rPr>
              <a:t>eksplor berbagai kondisi saat ini untuk kemudian mencari celah-celah untuk kemudian bisa dikembangkan menjadi luar biasa</a:t>
            </a:r>
            <a:r>
              <a:rPr lang="en-US" sz="2200">
                <a:solidFill>
                  <a:srgbClr val="222222"/>
                </a:solidFill>
                <a:latin typeface="Calibri"/>
                <a:ea typeface="Calibri"/>
                <a:cs typeface="Calibri"/>
                <a:sym typeface="Calibri"/>
              </a:rPr>
              <a:t>.</a:t>
            </a:r>
            <a:endParaRPr sz="22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 name="Shape 76"/>
        <p:cNvGrpSpPr/>
        <p:nvPr/>
      </p:nvGrpSpPr>
      <p:grpSpPr>
        <a:xfrm>
          <a:off x="0" y="0"/>
          <a:ext cx="0" cy="0"/>
          <a:chOff x="0" y="0"/>
          <a:chExt cx="0" cy="0"/>
        </a:xfrm>
      </p:grpSpPr>
      <p:sp>
        <p:nvSpPr>
          <p:cNvPr id="77" name="Google Shape;77;p12"/>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1056640" rtl="0" algn="l">
              <a:lnSpc>
                <a:spcPct val="100000"/>
              </a:lnSpc>
              <a:spcBef>
                <a:spcPts val="0"/>
              </a:spcBef>
              <a:spcAft>
                <a:spcPts val="0"/>
              </a:spcAft>
              <a:buNone/>
            </a:pPr>
            <a:r>
              <a:rPr lang="en-US"/>
              <a:t>About </a:t>
            </a:r>
            <a:r>
              <a:rPr lang="en-US">
                <a:solidFill>
                  <a:srgbClr val="0070C0"/>
                </a:solidFill>
              </a:rPr>
              <a:t>Design Thinking</a:t>
            </a:r>
            <a:endParaRPr/>
          </a:p>
        </p:txBody>
      </p:sp>
      <p:sp>
        <p:nvSpPr>
          <p:cNvPr id="78" name="Google Shape;78;p12"/>
          <p:cNvSpPr txBox="1"/>
          <p:nvPr/>
        </p:nvSpPr>
        <p:spPr>
          <a:xfrm>
            <a:off x="1581261" y="1420875"/>
            <a:ext cx="6174000" cy="4437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800">
                <a:solidFill>
                  <a:srgbClr val="FF0000"/>
                </a:solidFill>
                <a:latin typeface="Calibri"/>
                <a:ea typeface="Calibri"/>
                <a:cs typeface="Calibri"/>
                <a:sym typeface="Calibri"/>
              </a:rPr>
              <a:t>Kalimat 1 :						Kalimat 2 :</a:t>
            </a:r>
            <a:endParaRPr sz="2800">
              <a:latin typeface="Calibri"/>
              <a:ea typeface="Calibri"/>
              <a:cs typeface="Calibri"/>
              <a:sym typeface="Calibri"/>
            </a:endParaRPr>
          </a:p>
        </p:txBody>
      </p:sp>
      <p:sp>
        <p:nvSpPr>
          <p:cNvPr id="79" name="Google Shape;79;p12"/>
          <p:cNvSpPr txBox="1"/>
          <p:nvPr/>
        </p:nvSpPr>
        <p:spPr>
          <a:xfrm>
            <a:off x="249349" y="2271267"/>
            <a:ext cx="4266565" cy="1315085"/>
          </a:xfrm>
          <a:prstGeom prst="rect">
            <a:avLst/>
          </a:prstGeom>
          <a:noFill/>
          <a:ln>
            <a:noFill/>
          </a:ln>
        </p:spPr>
        <p:txBody>
          <a:bodyPr anchorCtr="0" anchor="t" bIns="0" lIns="0" spcFirstLastPara="1" rIns="0" wrap="square" tIns="7600">
            <a:spAutoFit/>
          </a:bodyPr>
          <a:lstStyle/>
          <a:p>
            <a:pPr indent="0" lvl="0" marL="12700" marR="5080" rtl="0" algn="ctr">
              <a:lnSpc>
                <a:spcPct val="101099"/>
              </a:lnSpc>
              <a:spcBef>
                <a:spcPts val="0"/>
              </a:spcBef>
              <a:spcAft>
                <a:spcPts val="0"/>
              </a:spcAft>
              <a:buNone/>
            </a:pPr>
            <a:r>
              <a:rPr b="1" lang="en-US" sz="2800">
                <a:solidFill>
                  <a:srgbClr val="333333"/>
                </a:solidFill>
                <a:latin typeface="Calibri"/>
                <a:ea typeface="Calibri"/>
                <a:cs typeface="Calibri"/>
                <a:sym typeface="Calibri"/>
              </a:rPr>
              <a:t>“ bagaimana cara memindahkan orang dengan lebih nyaman”</a:t>
            </a:r>
            <a:endParaRPr sz="2800">
              <a:latin typeface="Calibri"/>
              <a:ea typeface="Calibri"/>
              <a:cs typeface="Calibri"/>
              <a:sym typeface="Calibri"/>
            </a:endParaRPr>
          </a:p>
        </p:txBody>
      </p:sp>
      <p:sp>
        <p:nvSpPr>
          <p:cNvPr id="80" name="Google Shape;80;p12"/>
          <p:cNvSpPr txBox="1"/>
          <p:nvPr/>
        </p:nvSpPr>
        <p:spPr>
          <a:xfrm>
            <a:off x="331899" y="3987291"/>
            <a:ext cx="4100195" cy="882015"/>
          </a:xfrm>
          <a:prstGeom prst="rect">
            <a:avLst/>
          </a:prstGeom>
          <a:noFill/>
          <a:ln>
            <a:noFill/>
          </a:ln>
        </p:spPr>
        <p:txBody>
          <a:bodyPr anchorCtr="0" anchor="t" bIns="0" lIns="0" spcFirstLastPara="1" rIns="0" wrap="square" tIns="9525">
            <a:spAutoFit/>
          </a:bodyPr>
          <a:lstStyle/>
          <a:p>
            <a:pPr indent="-1709420" lvl="0" marL="1721485" marR="5080" rtl="0" algn="l">
              <a:lnSpc>
                <a:spcPct val="100699"/>
              </a:lnSpc>
              <a:spcBef>
                <a:spcPts val="0"/>
              </a:spcBef>
              <a:spcAft>
                <a:spcPts val="0"/>
              </a:spcAft>
              <a:buNone/>
            </a:pPr>
            <a:r>
              <a:rPr lang="en-US" sz="2800" u="sng">
                <a:solidFill>
                  <a:srgbClr val="333333"/>
                </a:solidFill>
                <a:latin typeface="Calibri"/>
                <a:ea typeface="Calibri"/>
                <a:cs typeface="Calibri"/>
                <a:sym typeface="Calibri"/>
              </a:rPr>
              <a:t>akan lebih bagus jadi pilihan</a:t>
            </a:r>
            <a:r>
              <a:rPr lang="en-US" sz="2800">
                <a:solidFill>
                  <a:srgbClr val="333333"/>
                </a:solidFill>
                <a:latin typeface="Calibri"/>
                <a:ea typeface="Calibri"/>
                <a:cs typeface="Calibri"/>
                <a:sym typeface="Calibri"/>
              </a:rPr>
              <a:t> </a:t>
            </a:r>
            <a:r>
              <a:rPr lang="en-US" sz="2800" u="sng">
                <a:solidFill>
                  <a:srgbClr val="333333"/>
                </a:solidFill>
                <a:latin typeface="Calibri"/>
                <a:ea typeface="Calibri"/>
                <a:cs typeface="Calibri"/>
                <a:sym typeface="Calibri"/>
              </a:rPr>
              <a:t>dari:</a:t>
            </a:r>
            <a:endParaRPr sz="2800">
              <a:latin typeface="Calibri"/>
              <a:ea typeface="Calibri"/>
              <a:cs typeface="Calibri"/>
              <a:sym typeface="Calibri"/>
            </a:endParaRPr>
          </a:p>
        </p:txBody>
      </p:sp>
      <p:sp>
        <p:nvSpPr>
          <p:cNvPr id="81" name="Google Shape;81;p12"/>
          <p:cNvSpPr txBox="1"/>
          <p:nvPr/>
        </p:nvSpPr>
        <p:spPr>
          <a:xfrm>
            <a:off x="357299" y="5267451"/>
            <a:ext cx="4050029" cy="1305560"/>
          </a:xfrm>
          <a:prstGeom prst="rect">
            <a:avLst/>
          </a:prstGeom>
          <a:noFill/>
          <a:ln>
            <a:noFill/>
          </a:ln>
        </p:spPr>
        <p:txBody>
          <a:bodyPr anchorCtr="0" anchor="t" bIns="0" lIns="0" spcFirstLastPara="1" rIns="0" wrap="square" tIns="12700">
            <a:spAutoFit/>
          </a:bodyPr>
          <a:lstStyle/>
          <a:p>
            <a:pPr indent="90170" lvl="0" marL="12700" marR="5080" rtl="0" algn="just">
              <a:lnSpc>
                <a:spcPct val="100000"/>
              </a:lnSpc>
              <a:spcBef>
                <a:spcPts val="0"/>
              </a:spcBef>
              <a:spcAft>
                <a:spcPts val="0"/>
              </a:spcAft>
              <a:buNone/>
            </a:pPr>
            <a:r>
              <a:rPr b="1" lang="en-US" sz="2800">
                <a:solidFill>
                  <a:srgbClr val="333333"/>
                </a:solidFill>
                <a:latin typeface="Calibri"/>
                <a:ea typeface="Calibri"/>
                <a:cs typeface="Calibri"/>
                <a:sym typeface="Calibri"/>
              </a:rPr>
              <a:t>“mobil ini ternyata terlalu keras sehingga penumpang tidak nyaman berkendara”</a:t>
            </a:r>
            <a:endParaRPr sz="2800">
              <a:latin typeface="Calibri"/>
              <a:ea typeface="Calibri"/>
              <a:cs typeface="Calibri"/>
              <a:sym typeface="Calibri"/>
            </a:endParaRPr>
          </a:p>
        </p:txBody>
      </p:sp>
      <p:sp>
        <p:nvSpPr>
          <p:cNvPr id="82" name="Google Shape;82;p12"/>
          <p:cNvSpPr txBox="1"/>
          <p:nvPr/>
        </p:nvSpPr>
        <p:spPr>
          <a:xfrm>
            <a:off x="5097462" y="2271267"/>
            <a:ext cx="3712210" cy="1315085"/>
          </a:xfrm>
          <a:prstGeom prst="rect">
            <a:avLst/>
          </a:prstGeom>
          <a:noFill/>
          <a:ln>
            <a:noFill/>
          </a:ln>
        </p:spPr>
        <p:txBody>
          <a:bodyPr anchorCtr="0" anchor="t" bIns="0" lIns="0" spcFirstLastPara="1" rIns="0" wrap="square" tIns="7600">
            <a:spAutoFit/>
          </a:bodyPr>
          <a:lstStyle/>
          <a:p>
            <a:pPr indent="5079" lvl="0" marL="12700" marR="5080" rtl="0" algn="ctr">
              <a:lnSpc>
                <a:spcPct val="101099"/>
              </a:lnSpc>
              <a:spcBef>
                <a:spcPts val="0"/>
              </a:spcBef>
              <a:spcAft>
                <a:spcPts val="0"/>
              </a:spcAft>
              <a:buNone/>
            </a:pPr>
            <a:r>
              <a:rPr b="1" lang="en-US" sz="2800">
                <a:solidFill>
                  <a:srgbClr val="333333"/>
                </a:solidFill>
                <a:latin typeface="Calibri"/>
                <a:ea typeface="Calibri"/>
                <a:cs typeface="Calibri"/>
                <a:sym typeface="Calibri"/>
              </a:rPr>
              <a:t>“apa yang dibutuhkan seorang siswa untuk bisa belajar dengan baik?”</a:t>
            </a:r>
            <a:endParaRPr sz="2800">
              <a:latin typeface="Calibri"/>
              <a:ea typeface="Calibri"/>
              <a:cs typeface="Calibri"/>
              <a:sym typeface="Calibri"/>
            </a:endParaRPr>
          </a:p>
        </p:txBody>
      </p:sp>
      <p:sp>
        <p:nvSpPr>
          <p:cNvPr id="83" name="Google Shape;83;p12"/>
          <p:cNvSpPr txBox="1"/>
          <p:nvPr/>
        </p:nvSpPr>
        <p:spPr>
          <a:xfrm>
            <a:off x="5272087" y="3987291"/>
            <a:ext cx="3366770" cy="4521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800" u="sng">
                <a:solidFill>
                  <a:srgbClr val="333333"/>
                </a:solidFill>
                <a:latin typeface="Calibri"/>
                <a:ea typeface="Calibri"/>
                <a:cs typeface="Calibri"/>
                <a:sym typeface="Calibri"/>
              </a:rPr>
              <a:t>akan lebih elegan dari :</a:t>
            </a:r>
            <a:endParaRPr sz="2800">
              <a:latin typeface="Calibri"/>
              <a:ea typeface="Calibri"/>
              <a:cs typeface="Calibri"/>
              <a:sym typeface="Calibri"/>
            </a:endParaRPr>
          </a:p>
        </p:txBody>
      </p:sp>
      <p:sp>
        <p:nvSpPr>
          <p:cNvPr id="84" name="Google Shape;84;p12"/>
          <p:cNvSpPr txBox="1"/>
          <p:nvPr/>
        </p:nvSpPr>
        <p:spPr>
          <a:xfrm>
            <a:off x="5179186" y="4837683"/>
            <a:ext cx="3550920" cy="1735455"/>
          </a:xfrm>
          <a:prstGeom prst="rect">
            <a:avLst/>
          </a:prstGeom>
          <a:noFill/>
          <a:ln>
            <a:noFill/>
          </a:ln>
        </p:spPr>
        <p:txBody>
          <a:bodyPr anchorCtr="0" anchor="t" bIns="0" lIns="0" spcFirstLastPara="1" rIns="0" wrap="square" tIns="11425">
            <a:spAutoFit/>
          </a:bodyPr>
          <a:lstStyle/>
          <a:p>
            <a:pPr indent="81915" lvl="0" marL="12700" marR="5080" rtl="0" algn="ctr">
              <a:lnSpc>
                <a:spcPct val="100200"/>
              </a:lnSpc>
              <a:spcBef>
                <a:spcPts val="0"/>
              </a:spcBef>
              <a:spcAft>
                <a:spcPts val="0"/>
              </a:spcAft>
              <a:buNone/>
            </a:pPr>
            <a:r>
              <a:rPr b="1" lang="en-US" sz="2800">
                <a:solidFill>
                  <a:srgbClr val="333333"/>
                </a:solidFill>
                <a:latin typeface="Calibri"/>
                <a:ea typeface="Calibri"/>
                <a:cs typeface="Calibri"/>
                <a:sym typeface="Calibri"/>
              </a:rPr>
              <a:t>“sekolah ini tidak memeberi rasa nyaman dan aman untuk belajar siswa”.</a:t>
            </a:r>
            <a:endParaRPr sz="28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 name="Shape 88"/>
        <p:cNvGrpSpPr/>
        <p:nvPr/>
      </p:nvGrpSpPr>
      <p:grpSpPr>
        <a:xfrm>
          <a:off x="0" y="0"/>
          <a:ext cx="0" cy="0"/>
          <a:chOff x="0" y="0"/>
          <a:chExt cx="0" cy="0"/>
        </a:xfrm>
      </p:grpSpPr>
      <p:sp>
        <p:nvSpPr>
          <p:cNvPr id="89" name="Google Shape;89;p13"/>
          <p:cNvSpPr txBox="1"/>
          <p:nvPr>
            <p:ph type="title"/>
          </p:nvPr>
        </p:nvSpPr>
        <p:spPr>
          <a:xfrm>
            <a:off x="902334" y="258571"/>
            <a:ext cx="7339330" cy="1120140"/>
          </a:xfrm>
          <a:prstGeom prst="rect">
            <a:avLst/>
          </a:prstGeom>
          <a:noFill/>
          <a:ln>
            <a:noFill/>
          </a:ln>
        </p:spPr>
        <p:txBody>
          <a:bodyPr anchorCtr="0" anchor="t" bIns="0" lIns="0" spcFirstLastPara="1" rIns="0" wrap="square" tIns="212850">
            <a:spAutoFit/>
          </a:bodyPr>
          <a:lstStyle/>
          <a:p>
            <a:pPr indent="0" lvl="0" marL="1056640" rtl="0" algn="l">
              <a:lnSpc>
                <a:spcPct val="100000"/>
              </a:lnSpc>
              <a:spcBef>
                <a:spcPts val="0"/>
              </a:spcBef>
              <a:spcAft>
                <a:spcPts val="0"/>
              </a:spcAft>
              <a:buNone/>
            </a:pPr>
            <a:r>
              <a:rPr lang="en-US"/>
              <a:t>About </a:t>
            </a:r>
            <a:r>
              <a:rPr lang="en-US">
                <a:solidFill>
                  <a:srgbClr val="0070C0"/>
                </a:solidFill>
              </a:rPr>
              <a:t>Design Thinking</a:t>
            </a:r>
            <a:endParaRPr/>
          </a:p>
        </p:txBody>
      </p:sp>
      <p:sp>
        <p:nvSpPr>
          <p:cNvPr id="90" name="Google Shape;90;p13"/>
          <p:cNvSpPr/>
          <p:nvPr/>
        </p:nvSpPr>
        <p:spPr>
          <a:xfrm>
            <a:off x="891524" y="3941424"/>
            <a:ext cx="7505700" cy="25400"/>
          </a:xfrm>
          <a:custGeom>
            <a:rect b="b" l="l" r="r" t="t"/>
            <a:pathLst>
              <a:path extrusionOk="0" h="25400" w="7505700">
                <a:moveTo>
                  <a:pt x="7505699" y="0"/>
                </a:moveTo>
                <a:lnTo>
                  <a:pt x="0" y="0"/>
                </a:lnTo>
                <a:lnTo>
                  <a:pt x="0" y="25400"/>
                </a:lnTo>
                <a:lnTo>
                  <a:pt x="7505699" y="25400"/>
                </a:lnTo>
                <a:lnTo>
                  <a:pt x="7505699" y="0"/>
                </a:lnTo>
                <a:close/>
              </a:path>
            </a:pathLst>
          </a:custGeom>
          <a:solidFill>
            <a:srgbClr val="FF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91" name="Google Shape;91;p13"/>
          <p:cNvSpPr txBox="1"/>
          <p:nvPr/>
        </p:nvSpPr>
        <p:spPr>
          <a:xfrm>
            <a:off x="535924" y="1758188"/>
            <a:ext cx="7877809" cy="4061460"/>
          </a:xfrm>
          <a:prstGeom prst="rect">
            <a:avLst/>
          </a:prstGeom>
          <a:noFill/>
          <a:ln>
            <a:noFill/>
          </a:ln>
        </p:spPr>
        <p:txBody>
          <a:bodyPr anchorCtr="0" anchor="t" bIns="0" lIns="0" spcFirstLastPara="1" rIns="0" wrap="square" tIns="12700">
            <a:spAutoFit/>
          </a:bodyPr>
          <a:lstStyle/>
          <a:p>
            <a:pPr indent="-340360" lvl="0" marL="353060" marR="5080" rtl="0" algn="just">
              <a:lnSpc>
                <a:spcPct val="100000"/>
              </a:lnSpc>
              <a:spcBef>
                <a:spcPts val="0"/>
              </a:spcBef>
              <a:spcAft>
                <a:spcPts val="0"/>
              </a:spcAft>
              <a:buClr>
                <a:srgbClr val="333333"/>
              </a:buClr>
              <a:buSzPts val="2400"/>
              <a:buFont typeface="Arial"/>
              <a:buChar char="•"/>
            </a:pPr>
            <a:r>
              <a:rPr i="1" lang="en-US" sz="2400">
                <a:solidFill>
                  <a:srgbClr val="333333"/>
                </a:solidFill>
                <a:latin typeface="Calibri"/>
                <a:ea typeface="Calibri"/>
                <a:cs typeface="Calibri"/>
                <a:sym typeface="Calibri"/>
              </a:rPr>
              <a:t>Design  thinking  </a:t>
            </a:r>
            <a:r>
              <a:rPr lang="en-US" sz="2400">
                <a:solidFill>
                  <a:srgbClr val="333333"/>
                </a:solidFill>
                <a:latin typeface="Calibri"/>
                <a:ea typeface="Calibri"/>
                <a:cs typeface="Calibri"/>
                <a:sym typeface="Calibri"/>
              </a:rPr>
              <a:t>tidak  terfokus  pada  permasalahan,  tapi 	</a:t>
            </a:r>
            <a:r>
              <a:rPr b="1" lang="en-US" sz="2400" u="sng">
                <a:solidFill>
                  <a:srgbClr val="FF0000"/>
                </a:solidFill>
                <a:latin typeface="Calibri"/>
                <a:ea typeface="Calibri"/>
                <a:cs typeface="Calibri"/>
                <a:sym typeface="Calibri"/>
              </a:rPr>
              <a:t>mengarahkan segenap kemampuan pada upaya mencari</a:t>
            </a:r>
            <a:r>
              <a:rPr b="1" lang="en-US" sz="2400">
                <a:solidFill>
                  <a:srgbClr val="FF0000"/>
                </a:solidFill>
                <a:latin typeface="Calibri"/>
                <a:ea typeface="Calibri"/>
                <a:cs typeface="Calibri"/>
                <a:sym typeface="Calibri"/>
              </a:rPr>
              <a:t> 	</a:t>
            </a:r>
            <a:r>
              <a:rPr b="1" lang="en-US" sz="2400" u="sng">
                <a:solidFill>
                  <a:srgbClr val="FF0000"/>
                </a:solidFill>
                <a:latin typeface="Calibri"/>
                <a:ea typeface="Calibri"/>
                <a:cs typeface="Calibri"/>
                <a:sym typeface="Calibri"/>
              </a:rPr>
              <a:t>solusi agar kehidupan manusia lebih baik</a:t>
            </a:r>
            <a:r>
              <a:rPr lang="en-US" sz="2400">
                <a:solidFill>
                  <a:srgbClr val="333333"/>
                </a:solidFill>
                <a:latin typeface="Calibri"/>
                <a:ea typeface="Calibri"/>
                <a:cs typeface="Calibri"/>
                <a:sym typeface="Calibri"/>
              </a:rPr>
              <a:t>, selain itu design 	thinking juga tidak meributkan bagaimana mencari solusi 	atas sebuah masalah, </a:t>
            </a:r>
            <a:r>
              <a:rPr b="1" lang="en-US" sz="2400" u="sng">
                <a:solidFill>
                  <a:srgbClr val="FF0000"/>
                </a:solidFill>
                <a:latin typeface="Calibri"/>
                <a:ea typeface="Calibri"/>
                <a:cs typeface="Calibri"/>
                <a:sym typeface="Calibri"/>
              </a:rPr>
              <a:t>tapi mengutamakan tindakan nyata</a:t>
            </a:r>
            <a:r>
              <a:rPr b="1" lang="en-US" sz="2400">
                <a:solidFill>
                  <a:srgbClr val="FF0000"/>
                </a:solidFill>
                <a:latin typeface="Calibri"/>
                <a:ea typeface="Calibri"/>
                <a:cs typeface="Calibri"/>
                <a:sym typeface="Calibri"/>
              </a:rPr>
              <a:t> 	yang   cepat   untuk   mendapatkan   solusi   bagaimana 	</a:t>
            </a:r>
            <a:r>
              <a:rPr b="1" lang="en-US" sz="2400" u="sng">
                <a:solidFill>
                  <a:srgbClr val="FF0000"/>
                </a:solidFill>
                <a:latin typeface="Calibri"/>
                <a:ea typeface="Calibri"/>
                <a:cs typeface="Calibri"/>
                <a:sym typeface="Calibri"/>
              </a:rPr>
              <a:t>membuat sejahtera kehidupan manusia.</a:t>
            </a:r>
            <a:endParaRPr sz="2400">
              <a:latin typeface="Calibri"/>
              <a:ea typeface="Calibri"/>
              <a:cs typeface="Calibri"/>
              <a:sym typeface="Calibri"/>
            </a:endParaRPr>
          </a:p>
          <a:p>
            <a:pPr indent="-340360" lvl="0" marL="353060" marR="5080" rtl="0" algn="just">
              <a:lnSpc>
                <a:spcPct val="100800"/>
              </a:lnSpc>
              <a:spcBef>
                <a:spcPts val="2905"/>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Dalam  bekerja  pemikir  design  bukan  saja  melibatkan 	pemikiran  tapi  juga  </a:t>
            </a:r>
            <a:r>
              <a:rPr b="1" lang="en-US" sz="2400">
                <a:solidFill>
                  <a:srgbClr val="FF0000"/>
                </a:solidFill>
                <a:latin typeface="Calibri"/>
                <a:ea typeface="Calibri"/>
                <a:cs typeface="Calibri"/>
                <a:sym typeface="Calibri"/>
              </a:rPr>
              <a:t>analisa  dan  bahkan  khayalan  untuk 	mencapai tujuannya.</a:t>
            </a:r>
            <a:endParaRPr sz="24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5" name="Shape 95"/>
        <p:cNvGrpSpPr/>
        <p:nvPr/>
      </p:nvGrpSpPr>
      <p:grpSpPr>
        <a:xfrm>
          <a:off x="0" y="0"/>
          <a:ext cx="0" cy="0"/>
          <a:chOff x="0" y="0"/>
          <a:chExt cx="0" cy="0"/>
        </a:xfrm>
      </p:grpSpPr>
      <p:sp>
        <p:nvSpPr>
          <p:cNvPr id="96" name="Google Shape;96;p14"/>
          <p:cNvSpPr txBox="1"/>
          <p:nvPr>
            <p:ph type="title"/>
          </p:nvPr>
        </p:nvSpPr>
        <p:spPr>
          <a:xfrm>
            <a:off x="1240630" y="123444"/>
            <a:ext cx="6662420" cy="1369695"/>
          </a:xfrm>
          <a:prstGeom prst="rect">
            <a:avLst/>
          </a:prstGeom>
          <a:noFill/>
          <a:ln>
            <a:noFill/>
          </a:ln>
        </p:spPr>
        <p:txBody>
          <a:bodyPr anchorCtr="0" anchor="t" bIns="0" lIns="0" spcFirstLastPara="1" rIns="0" wrap="square" tIns="8875">
            <a:spAutoFit/>
          </a:bodyPr>
          <a:lstStyle/>
          <a:p>
            <a:pPr indent="-1211580" lvl="0" marL="1223645" marR="5080" rtl="0" algn="l">
              <a:lnSpc>
                <a:spcPct val="100499"/>
              </a:lnSpc>
              <a:spcBef>
                <a:spcPts val="0"/>
              </a:spcBef>
              <a:spcAft>
                <a:spcPts val="0"/>
              </a:spcAft>
              <a:buNone/>
            </a:pPr>
            <a:r>
              <a:rPr lang="en-US"/>
              <a:t>ELEMEN PENTING DI DALAM DESIGN THINKING</a:t>
            </a:r>
            <a:endParaRPr/>
          </a:p>
        </p:txBody>
      </p:sp>
      <p:pic>
        <p:nvPicPr>
          <p:cNvPr id="97" name="Google Shape;97;p14"/>
          <p:cNvPicPr preferRelativeResize="0"/>
          <p:nvPr/>
        </p:nvPicPr>
        <p:blipFill rotWithShape="1">
          <a:blip r:embed="rId3">
            <a:alphaModFix/>
          </a:blip>
          <a:srcRect b="0" l="0" r="0" t="0"/>
          <a:stretch/>
        </p:blipFill>
        <p:spPr>
          <a:xfrm>
            <a:off x="1776983" y="1801367"/>
            <a:ext cx="5276088" cy="43830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1" name="Shape 101"/>
        <p:cNvGrpSpPr/>
        <p:nvPr/>
      </p:nvGrpSpPr>
      <p:grpSpPr>
        <a:xfrm>
          <a:off x="0" y="0"/>
          <a:ext cx="0" cy="0"/>
          <a:chOff x="0" y="0"/>
          <a:chExt cx="0" cy="0"/>
        </a:xfrm>
      </p:grpSpPr>
      <p:sp>
        <p:nvSpPr>
          <p:cNvPr id="102" name="Google Shape;102;p15"/>
          <p:cNvSpPr txBox="1"/>
          <p:nvPr>
            <p:ph type="title"/>
          </p:nvPr>
        </p:nvSpPr>
        <p:spPr>
          <a:xfrm>
            <a:off x="1240630" y="123444"/>
            <a:ext cx="6662420" cy="1369695"/>
          </a:xfrm>
          <a:prstGeom prst="rect">
            <a:avLst/>
          </a:prstGeom>
          <a:noFill/>
          <a:ln>
            <a:noFill/>
          </a:ln>
        </p:spPr>
        <p:txBody>
          <a:bodyPr anchorCtr="0" anchor="t" bIns="0" lIns="0" spcFirstLastPara="1" rIns="0" wrap="square" tIns="8875">
            <a:spAutoFit/>
          </a:bodyPr>
          <a:lstStyle/>
          <a:p>
            <a:pPr indent="-1211580" lvl="0" marL="1223645" marR="5080" rtl="0" algn="l">
              <a:lnSpc>
                <a:spcPct val="100499"/>
              </a:lnSpc>
              <a:spcBef>
                <a:spcPts val="0"/>
              </a:spcBef>
              <a:spcAft>
                <a:spcPts val="0"/>
              </a:spcAft>
              <a:buNone/>
            </a:pPr>
            <a:r>
              <a:rPr lang="en-US"/>
              <a:t>ELEMEN PENTING DI DALAM DESIGN THINKING</a:t>
            </a:r>
            <a:endParaRPr/>
          </a:p>
        </p:txBody>
      </p:sp>
      <p:sp>
        <p:nvSpPr>
          <p:cNvPr id="103" name="Google Shape;103;p15"/>
          <p:cNvSpPr txBox="1"/>
          <p:nvPr/>
        </p:nvSpPr>
        <p:spPr>
          <a:xfrm>
            <a:off x="250175" y="1438147"/>
            <a:ext cx="8644255" cy="5240655"/>
          </a:xfrm>
          <a:prstGeom prst="rect">
            <a:avLst/>
          </a:prstGeom>
          <a:noFill/>
          <a:ln>
            <a:noFill/>
          </a:ln>
        </p:spPr>
        <p:txBody>
          <a:bodyPr anchorCtr="0" anchor="t" bIns="0" lIns="0" spcFirstLastPara="1" rIns="0" wrap="square" tIns="12700">
            <a:spAutoFit/>
          </a:bodyPr>
          <a:lstStyle/>
          <a:p>
            <a:pPr indent="-188595" lvl="0" marL="189230" rtl="0" algn="just">
              <a:lnSpc>
                <a:spcPct val="118055"/>
              </a:lnSpc>
              <a:spcBef>
                <a:spcPts val="0"/>
              </a:spcBef>
              <a:spcAft>
                <a:spcPts val="0"/>
              </a:spcAft>
              <a:buSzPts val="1800"/>
              <a:buFont typeface="Calibri"/>
              <a:buAutoNum type="arabicPeriod"/>
            </a:pPr>
            <a:r>
              <a:rPr b="1" lang="en-US" sz="1800" u="sng">
                <a:latin typeface="Calibri"/>
                <a:ea typeface="Calibri"/>
                <a:cs typeface="Calibri"/>
                <a:sym typeface="Calibri"/>
              </a:rPr>
              <a:t> People centered :</a:t>
            </a:r>
            <a:endParaRPr sz="1800">
              <a:latin typeface="Calibri"/>
              <a:ea typeface="Calibri"/>
              <a:cs typeface="Calibri"/>
              <a:sym typeface="Calibri"/>
            </a:endParaRPr>
          </a:p>
          <a:p>
            <a:pPr indent="0" lvl="0" marL="12700" rtl="0" algn="just">
              <a:lnSpc>
                <a:spcPct val="118055"/>
              </a:lnSpc>
              <a:spcBef>
                <a:spcPts val="0"/>
              </a:spcBef>
              <a:spcAft>
                <a:spcPts val="0"/>
              </a:spcAft>
              <a:buNone/>
            </a:pPr>
            <a:r>
              <a:rPr lang="en-US" sz="1800">
                <a:latin typeface="Calibri"/>
                <a:ea typeface="Calibri"/>
                <a:cs typeface="Calibri"/>
                <a:sym typeface="Calibri"/>
              </a:rPr>
              <a:t>Perlu ditekankan bahwa setiap tindakan harus berpusat pada apa yang diinginkan dan</a:t>
            </a:r>
            <a:endParaRPr sz="1800">
              <a:latin typeface="Calibri"/>
              <a:ea typeface="Calibri"/>
              <a:cs typeface="Calibri"/>
              <a:sym typeface="Calibri"/>
            </a:endParaRPr>
          </a:p>
          <a:p>
            <a:pPr indent="0" lvl="0" marL="12700" marR="6350" rtl="0" algn="just">
              <a:lnSpc>
                <a:spcPct val="100400"/>
              </a:lnSpc>
              <a:spcBef>
                <a:spcPts val="40"/>
              </a:spcBef>
              <a:spcAft>
                <a:spcPts val="0"/>
              </a:spcAft>
              <a:buNone/>
            </a:pPr>
            <a:r>
              <a:rPr lang="en-US" sz="1800">
                <a:latin typeface="Calibri"/>
                <a:ea typeface="Calibri"/>
                <a:cs typeface="Calibri"/>
                <a:sym typeface="Calibri"/>
              </a:rPr>
              <a:t>dibutuhkan oleh user. Tanpa ada kebutuhan dan keinginan, maka solusi yang dibuat hanya akan memecahkan masalah orang tertentu saja impact yang ditimbulkan hanya seperti percikan api kecil. Hati-hati karena kita bisa-bisa hanya akan mengeluarkan energi besar untuk sesuai yang kecil.</a:t>
            </a:r>
            <a:endParaRPr sz="1800">
              <a:latin typeface="Calibri"/>
              <a:ea typeface="Calibri"/>
              <a:cs typeface="Calibri"/>
              <a:sym typeface="Calibri"/>
            </a:endParaRPr>
          </a:p>
          <a:p>
            <a:pPr indent="-188595" lvl="0" marL="189230" rtl="0" algn="just">
              <a:lnSpc>
                <a:spcPct val="100000"/>
              </a:lnSpc>
              <a:spcBef>
                <a:spcPts val="2135"/>
              </a:spcBef>
              <a:spcAft>
                <a:spcPts val="0"/>
              </a:spcAft>
              <a:buSzPts val="1800"/>
              <a:buFont typeface="Calibri"/>
              <a:buAutoNum type="arabicPeriod" startAt="2"/>
            </a:pPr>
            <a:r>
              <a:rPr b="1" lang="en-US" sz="1800" u="sng">
                <a:latin typeface="Calibri"/>
                <a:ea typeface="Calibri"/>
                <a:cs typeface="Calibri"/>
                <a:sym typeface="Calibri"/>
              </a:rPr>
              <a:t> Highly creative :</a:t>
            </a:r>
            <a:endParaRPr sz="1800">
              <a:latin typeface="Calibri"/>
              <a:ea typeface="Calibri"/>
              <a:cs typeface="Calibri"/>
              <a:sym typeface="Calibri"/>
            </a:endParaRPr>
          </a:p>
          <a:p>
            <a:pPr indent="0" lvl="0" marL="12700" marR="6350" rtl="0" algn="just">
              <a:lnSpc>
                <a:spcPct val="99400"/>
              </a:lnSpc>
              <a:spcBef>
                <a:spcPts val="60"/>
              </a:spcBef>
              <a:spcAft>
                <a:spcPts val="0"/>
              </a:spcAft>
              <a:buNone/>
            </a:pPr>
            <a:r>
              <a:rPr lang="en-US" sz="1800">
                <a:latin typeface="Calibri"/>
                <a:ea typeface="Calibri"/>
                <a:cs typeface="Calibri"/>
                <a:sym typeface="Calibri"/>
              </a:rPr>
              <a:t>Kreativitas dibebaskan sebebas-bebasnya, tidak ada aturan yang kaku dan baku. Bahkan, sebaiknya berkolaborasi dari berbagai bidang yang berbeda untuk melahirkan solusi yang terbaik.</a:t>
            </a:r>
            <a:endParaRPr sz="1800">
              <a:latin typeface="Calibri"/>
              <a:ea typeface="Calibri"/>
              <a:cs typeface="Calibri"/>
              <a:sym typeface="Calibri"/>
            </a:endParaRPr>
          </a:p>
          <a:p>
            <a:pPr indent="-188595" lvl="0" marL="189230" rtl="0" algn="just">
              <a:lnSpc>
                <a:spcPct val="100000"/>
              </a:lnSpc>
              <a:spcBef>
                <a:spcPts val="2135"/>
              </a:spcBef>
              <a:spcAft>
                <a:spcPts val="0"/>
              </a:spcAft>
              <a:buSzPts val="1800"/>
              <a:buFont typeface="Calibri"/>
              <a:buAutoNum type="arabicPeriod" startAt="3"/>
            </a:pPr>
            <a:r>
              <a:rPr b="1" lang="en-US" sz="1800" u="sng">
                <a:latin typeface="Calibri"/>
                <a:ea typeface="Calibri"/>
                <a:cs typeface="Calibri"/>
                <a:sym typeface="Calibri"/>
              </a:rPr>
              <a:t> Hands on :</a:t>
            </a:r>
            <a:endParaRPr sz="1800">
              <a:latin typeface="Calibri"/>
              <a:ea typeface="Calibri"/>
              <a:cs typeface="Calibri"/>
              <a:sym typeface="Calibri"/>
            </a:endParaRPr>
          </a:p>
          <a:p>
            <a:pPr indent="0" lvl="0" marL="12700" marR="6985" rtl="0" algn="just">
              <a:lnSpc>
                <a:spcPct val="116111"/>
              </a:lnSpc>
              <a:spcBef>
                <a:spcPts val="175"/>
              </a:spcBef>
              <a:spcAft>
                <a:spcPts val="0"/>
              </a:spcAft>
              <a:buNone/>
            </a:pPr>
            <a:r>
              <a:rPr lang="en-US" sz="1800">
                <a:latin typeface="Calibri"/>
                <a:ea typeface="Calibri"/>
                <a:cs typeface="Calibri"/>
                <a:sym typeface="Calibri"/>
              </a:rPr>
              <a:t>Proses desain itu sendiri dilakukan dengan melakukan percobaan lain. Bukan hanya teori atau hanya sebuah gambar sketsa di atas kertas.</a:t>
            </a:r>
            <a:endParaRPr sz="1800">
              <a:latin typeface="Calibri"/>
              <a:ea typeface="Calibri"/>
              <a:cs typeface="Calibri"/>
              <a:sym typeface="Calibri"/>
            </a:endParaRPr>
          </a:p>
          <a:p>
            <a:pPr indent="-188595" lvl="0" marL="189230" rtl="0" algn="just">
              <a:lnSpc>
                <a:spcPct val="100000"/>
              </a:lnSpc>
              <a:spcBef>
                <a:spcPts val="2080"/>
              </a:spcBef>
              <a:spcAft>
                <a:spcPts val="0"/>
              </a:spcAft>
              <a:buSzPts val="1800"/>
              <a:buFont typeface="Calibri"/>
              <a:buAutoNum type="arabicPeriod" startAt="4"/>
            </a:pPr>
            <a:r>
              <a:rPr b="1" lang="en-US" sz="1800" u="sng">
                <a:latin typeface="Calibri"/>
                <a:ea typeface="Calibri"/>
                <a:cs typeface="Calibri"/>
                <a:sym typeface="Calibri"/>
              </a:rPr>
              <a:t> Iterative :</a:t>
            </a:r>
            <a:endParaRPr sz="1800">
              <a:latin typeface="Calibri"/>
              <a:ea typeface="Calibri"/>
              <a:cs typeface="Calibri"/>
              <a:sym typeface="Calibri"/>
            </a:endParaRPr>
          </a:p>
          <a:p>
            <a:pPr indent="0" lvl="0" marL="12700" marR="5080" rtl="0" algn="just">
              <a:lnSpc>
                <a:spcPct val="102200"/>
              </a:lnSpc>
              <a:spcBef>
                <a:spcPts val="0"/>
              </a:spcBef>
              <a:spcAft>
                <a:spcPts val="0"/>
              </a:spcAft>
              <a:buNone/>
            </a:pPr>
            <a:r>
              <a:rPr lang="en-US" sz="1800">
                <a:latin typeface="Calibri"/>
                <a:ea typeface="Calibri"/>
                <a:cs typeface="Calibri"/>
                <a:sym typeface="Calibri"/>
              </a:rPr>
              <a:t>Proses dilakukan dengan tahapan-tahapan yang dikerjakan secara berulang-ulang untuk improvisasi dan menghasilkan solusi terbaik.</a:t>
            </a:r>
            <a:endParaRPr sz="18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