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Montserrat"/>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Lato-regular.fntdata"/><Relationship Id="rId21" Type="http://schemas.openxmlformats.org/officeDocument/2006/relationships/font" Target="fonts/Montserrat-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c37f3c0a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c37f3c0a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b715ea51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b715ea51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b715ea51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b715ea51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bb715ea51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bb715ea51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bb715ea51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bb715ea51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bc37f3c0a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bc37f3c0a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bb715ea51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bb715ea51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c37f3c0a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c37f3c0a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c37f3c0a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bc37f3c0a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b715ea51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bb715ea51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it is a discipline that uses the designer’s sensibility and methods to match people’s needs with what is technologically feasible and what a viable business strategy can convert into customer value and market opportunity (Tim Brown)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b715ea51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bb715ea51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oWO5N3Hh7jI&amp;feature=emb_title"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hyperlink" Target="http://www.youtube.com/watch?v=ldYzbV0NDp8" TargetMode="External"/><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Thinking @ Deutsche Bank</a:t>
            </a:r>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https://www.youtube.com/watch?v=oWO5N3Hh7jI&amp;feature=emb_title</a:t>
            </a:r>
            <a:endParaRPr/>
          </a:p>
          <a:p>
            <a:pPr indent="0" lvl="0" marL="0" rtl="0" algn="l">
              <a:spcBef>
                <a:spcPts val="1200"/>
              </a:spcBef>
              <a:spcAft>
                <a:spcPts val="1200"/>
              </a:spcAft>
              <a:buNone/>
            </a:pPr>
            <a:r>
              <a:t/>
            </a:r>
            <a:endParaRPr/>
          </a:p>
        </p:txBody>
      </p:sp>
      <p:pic>
        <p:nvPicPr>
          <p:cNvPr id="122" name="Google Shape;122;p22"/>
          <p:cNvPicPr preferRelativeResize="0"/>
          <p:nvPr/>
        </p:nvPicPr>
        <p:blipFill>
          <a:blip r:embed="rId4">
            <a:alphaModFix/>
          </a:blip>
          <a:stretch>
            <a:fillRect/>
          </a:stretch>
        </p:blipFill>
        <p:spPr>
          <a:xfrm>
            <a:off x="475750" y="1626301"/>
            <a:ext cx="5514149" cy="3285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10 Tools of Design Thinking</a:t>
            </a:r>
            <a:endParaRPr/>
          </a:p>
        </p:txBody>
      </p:sp>
      <p:pic>
        <p:nvPicPr>
          <p:cNvPr id="128" name="Google Shape;128;p23"/>
          <p:cNvPicPr preferRelativeResize="0"/>
          <p:nvPr/>
        </p:nvPicPr>
        <p:blipFill>
          <a:blip r:embed="rId3">
            <a:alphaModFix/>
          </a:blip>
          <a:stretch>
            <a:fillRect/>
          </a:stretch>
        </p:blipFill>
        <p:spPr>
          <a:xfrm>
            <a:off x="2647700" y="868225"/>
            <a:ext cx="6184600" cy="427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4" name="Google Shape;134;p24"/>
          <p:cNvSpPr txBox="1"/>
          <p:nvPr>
            <p:ph type="title"/>
          </p:nvPr>
        </p:nvSpPr>
        <p:spPr>
          <a:xfrm>
            <a:off x="311700" y="1999050"/>
            <a:ext cx="243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120">
                <a:latin typeface="Montserrat"/>
                <a:ea typeface="Montserrat"/>
                <a:cs typeface="Montserrat"/>
                <a:sym typeface="Montserrat"/>
              </a:rPr>
              <a:t>Tugas</a:t>
            </a:r>
            <a:endParaRPr b="1" sz="4120">
              <a:latin typeface="Montserrat"/>
              <a:ea typeface="Montserrat"/>
              <a:cs typeface="Montserrat"/>
              <a:sym typeface="Montserrat"/>
            </a:endParaRPr>
          </a:p>
        </p:txBody>
      </p:sp>
      <p:sp>
        <p:nvSpPr>
          <p:cNvPr id="135" name="Google Shape;135;p24"/>
          <p:cNvSpPr txBox="1"/>
          <p:nvPr>
            <p:ph idx="1" type="body"/>
          </p:nvPr>
        </p:nvSpPr>
        <p:spPr>
          <a:xfrm>
            <a:off x="3894125" y="1152475"/>
            <a:ext cx="4938300" cy="3416400"/>
          </a:xfrm>
          <a:prstGeom prst="rect">
            <a:avLst/>
          </a:prstGeom>
        </p:spPr>
        <p:txBody>
          <a:bodyPr anchorCtr="0" anchor="t" bIns="91425" lIns="91425" spcFirstLastPara="1" rIns="91425" wrap="square" tIns="91425">
            <a:normAutofit fontScale="92500" lnSpcReduction="20000"/>
          </a:bodyPr>
          <a:lstStyle/>
          <a:p>
            <a:pPr indent="-346075" lvl="0" marL="457200" rtl="0" algn="l">
              <a:spcBef>
                <a:spcPts val="0"/>
              </a:spcBef>
              <a:spcAft>
                <a:spcPts val="0"/>
              </a:spcAft>
              <a:buSzPct val="100000"/>
              <a:buFont typeface="Montserrat"/>
              <a:buAutoNum type="arabicPeriod"/>
            </a:pPr>
            <a:r>
              <a:rPr lang="en" sz="2000">
                <a:latin typeface="Montserrat"/>
                <a:ea typeface="Montserrat"/>
                <a:cs typeface="Montserrat"/>
                <a:sym typeface="Montserrat"/>
              </a:rPr>
              <a:t>Bentuk Kelompok</a:t>
            </a:r>
            <a:endParaRPr sz="2000">
              <a:latin typeface="Montserrat"/>
              <a:ea typeface="Montserrat"/>
              <a:cs typeface="Montserrat"/>
              <a:sym typeface="Montserrat"/>
            </a:endParaRPr>
          </a:p>
          <a:p>
            <a:pPr indent="-346075" lvl="0" marL="457200" rtl="0" algn="l">
              <a:spcBef>
                <a:spcPts val="0"/>
              </a:spcBef>
              <a:spcAft>
                <a:spcPts val="0"/>
              </a:spcAft>
              <a:buSzPct val="100000"/>
              <a:buFont typeface="Montserrat"/>
              <a:buAutoNum type="arabicPeriod"/>
            </a:pPr>
            <a:r>
              <a:rPr lang="en" sz="2000">
                <a:latin typeface="Montserrat"/>
                <a:ea typeface="Montserrat"/>
                <a:cs typeface="Montserrat"/>
                <a:sym typeface="Montserrat"/>
              </a:rPr>
              <a:t>Lakukan Observasi - Human Centered</a:t>
            </a:r>
            <a:endParaRPr sz="2000">
              <a:latin typeface="Montserrat"/>
              <a:ea typeface="Montserrat"/>
              <a:cs typeface="Montserrat"/>
              <a:sym typeface="Montserrat"/>
            </a:endParaRPr>
          </a:p>
          <a:p>
            <a:pPr indent="-346075" lvl="0" marL="457200" rtl="0" algn="l">
              <a:spcBef>
                <a:spcPts val="0"/>
              </a:spcBef>
              <a:spcAft>
                <a:spcPts val="0"/>
              </a:spcAft>
              <a:buSzPct val="100000"/>
              <a:buFont typeface="Montserrat"/>
              <a:buAutoNum type="arabicPeriod"/>
            </a:pPr>
            <a:r>
              <a:rPr lang="en" sz="2000">
                <a:latin typeface="Montserrat"/>
                <a:ea typeface="Montserrat"/>
                <a:cs typeface="Montserrat"/>
                <a:sym typeface="Montserrat"/>
              </a:rPr>
              <a:t>Cari Design Problem</a:t>
            </a:r>
            <a:endParaRPr sz="2000">
              <a:latin typeface="Montserrat"/>
              <a:ea typeface="Montserrat"/>
              <a:cs typeface="Montserrat"/>
              <a:sym typeface="Montserrat"/>
            </a:endParaRPr>
          </a:p>
          <a:p>
            <a:pPr indent="0" lvl="0" marL="457200" rtl="0" algn="l">
              <a:spcBef>
                <a:spcPts val="1200"/>
              </a:spcBef>
              <a:spcAft>
                <a:spcPts val="0"/>
              </a:spcAft>
              <a:buNone/>
            </a:pPr>
            <a:r>
              <a:rPr lang="en" sz="1200">
                <a:solidFill>
                  <a:srgbClr val="2D3B45"/>
                </a:solidFill>
                <a:latin typeface="Lato"/>
                <a:ea typeface="Lato"/>
                <a:cs typeface="Lato"/>
                <a:sym typeface="Lato"/>
              </a:rPr>
              <a:t>choose one design </a:t>
            </a:r>
            <a:r>
              <a:rPr b="1" lang="en" sz="1200">
                <a:solidFill>
                  <a:srgbClr val="2D3B45"/>
                </a:solidFill>
                <a:latin typeface="Lato"/>
                <a:ea typeface="Lato"/>
                <a:cs typeface="Lato"/>
                <a:sym typeface="Lato"/>
              </a:rPr>
              <a:t>problem</a:t>
            </a:r>
            <a:r>
              <a:rPr lang="en" sz="1200">
                <a:solidFill>
                  <a:srgbClr val="2D3B45"/>
                </a:solidFill>
                <a:latin typeface="Lato"/>
                <a:ea typeface="Lato"/>
                <a:cs typeface="Lato"/>
                <a:sym typeface="Lato"/>
              </a:rPr>
              <a:t> (not solution) as a team</a:t>
            </a:r>
            <a:endParaRPr sz="1200">
              <a:solidFill>
                <a:srgbClr val="2D3B45"/>
              </a:solidFill>
              <a:latin typeface="Lato"/>
              <a:ea typeface="Lato"/>
              <a:cs typeface="Lato"/>
              <a:sym typeface="Lato"/>
            </a:endParaRPr>
          </a:p>
          <a:p>
            <a:pPr indent="0" lvl="0" marL="457200" rtl="0" algn="l">
              <a:spcBef>
                <a:spcPts val="900"/>
              </a:spcBef>
              <a:spcAft>
                <a:spcPts val="0"/>
              </a:spcAft>
              <a:buNone/>
            </a:pPr>
            <a:r>
              <a:rPr lang="en" sz="1200">
                <a:solidFill>
                  <a:srgbClr val="2D3B45"/>
                </a:solidFill>
                <a:latin typeface="Lato"/>
                <a:ea typeface="Lato"/>
                <a:cs typeface="Lato"/>
                <a:sym typeface="Lato"/>
              </a:rPr>
              <a:t>it should be something everyone is excited about doing</a:t>
            </a:r>
            <a:endParaRPr sz="1200">
              <a:solidFill>
                <a:srgbClr val="2D3B45"/>
              </a:solidFill>
              <a:latin typeface="Lato"/>
              <a:ea typeface="Lato"/>
              <a:cs typeface="Lato"/>
              <a:sym typeface="Lato"/>
            </a:endParaRPr>
          </a:p>
          <a:p>
            <a:pPr indent="0" lvl="0" marL="457200" rtl="0" algn="l">
              <a:spcBef>
                <a:spcPts val="900"/>
              </a:spcBef>
              <a:spcAft>
                <a:spcPts val="0"/>
              </a:spcAft>
              <a:buNone/>
            </a:pPr>
            <a:r>
              <a:rPr lang="en" sz="1200">
                <a:solidFill>
                  <a:srgbClr val="2D3B45"/>
                </a:solidFill>
                <a:latin typeface="Lato"/>
                <a:ea typeface="Lato"/>
                <a:cs typeface="Lato"/>
                <a:sym typeface="Lato"/>
              </a:rPr>
              <a:t>once you’ve agreed on it, refine it until time is up:</a:t>
            </a:r>
            <a:endParaRPr sz="1200">
              <a:solidFill>
                <a:srgbClr val="2D3B45"/>
              </a:solidFill>
              <a:latin typeface="Lato"/>
              <a:ea typeface="Lato"/>
              <a:cs typeface="Lato"/>
              <a:sym typeface="Lato"/>
            </a:endParaRPr>
          </a:p>
          <a:p>
            <a:pPr indent="0" lvl="0" marL="457200" rtl="0" algn="l">
              <a:spcBef>
                <a:spcPts val="900"/>
              </a:spcBef>
              <a:spcAft>
                <a:spcPts val="0"/>
              </a:spcAft>
              <a:buNone/>
            </a:pPr>
            <a:r>
              <a:rPr lang="en" sz="1200">
                <a:solidFill>
                  <a:srgbClr val="2D3B45"/>
                </a:solidFill>
                <a:latin typeface="Lato"/>
                <a:ea typeface="Lato"/>
                <a:cs typeface="Lato"/>
                <a:sym typeface="Lato"/>
              </a:rPr>
              <a:t>define </a:t>
            </a:r>
            <a:r>
              <a:rPr b="1" lang="en" sz="1200">
                <a:solidFill>
                  <a:srgbClr val="2D3B45"/>
                </a:solidFill>
                <a:latin typeface="Lato"/>
                <a:ea typeface="Lato"/>
                <a:cs typeface="Lato"/>
                <a:sym typeface="Lato"/>
              </a:rPr>
              <a:t>every word </a:t>
            </a:r>
            <a:r>
              <a:rPr lang="en" sz="1200">
                <a:solidFill>
                  <a:srgbClr val="2D3B45"/>
                </a:solidFill>
                <a:latin typeface="Lato"/>
                <a:ea typeface="Lato"/>
                <a:cs typeface="Lato"/>
                <a:sym typeface="Lato"/>
              </a:rPr>
              <a:t>in detail</a:t>
            </a:r>
            <a:endParaRPr sz="1200">
              <a:solidFill>
                <a:srgbClr val="2D3B45"/>
              </a:solidFill>
              <a:latin typeface="Lato"/>
              <a:ea typeface="Lato"/>
              <a:cs typeface="Lato"/>
              <a:sym typeface="Lato"/>
            </a:endParaRPr>
          </a:p>
          <a:p>
            <a:pPr indent="0" lvl="0" marL="457200" rtl="0" algn="l">
              <a:spcBef>
                <a:spcPts val="900"/>
              </a:spcBef>
              <a:spcAft>
                <a:spcPts val="0"/>
              </a:spcAft>
              <a:buNone/>
            </a:pPr>
            <a:r>
              <a:rPr lang="en" sz="1200">
                <a:solidFill>
                  <a:srgbClr val="2D3B45"/>
                </a:solidFill>
                <a:latin typeface="Lato"/>
                <a:ea typeface="Lato"/>
                <a:cs typeface="Lato"/>
                <a:sym typeface="Lato"/>
              </a:rPr>
              <a:t>describe the </a:t>
            </a:r>
            <a:r>
              <a:rPr b="1" lang="en" sz="1200">
                <a:solidFill>
                  <a:srgbClr val="2D3B45"/>
                </a:solidFill>
                <a:latin typeface="Lato"/>
                <a:ea typeface="Lato"/>
                <a:cs typeface="Lato"/>
                <a:sym typeface="Lato"/>
              </a:rPr>
              <a:t>consequence</a:t>
            </a:r>
            <a:r>
              <a:rPr lang="en" sz="1200">
                <a:solidFill>
                  <a:srgbClr val="2D3B45"/>
                </a:solidFill>
                <a:latin typeface="Lato"/>
                <a:ea typeface="Lato"/>
                <a:cs typeface="Lato"/>
                <a:sym typeface="Lato"/>
              </a:rPr>
              <a:t> of the problem</a:t>
            </a:r>
            <a:endParaRPr sz="1200">
              <a:solidFill>
                <a:srgbClr val="2D3B45"/>
              </a:solidFill>
              <a:latin typeface="Lato"/>
              <a:ea typeface="Lato"/>
              <a:cs typeface="Lato"/>
              <a:sym typeface="Lato"/>
            </a:endParaRPr>
          </a:p>
          <a:p>
            <a:pPr indent="0" lvl="0" marL="457200" rtl="0" algn="l">
              <a:spcBef>
                <a:spcPts val="900"/>
              </a:spcBef>
              <a:spcAft>
                <a:spcPts val="0"/>
              </a:spcAft>
              <a:buNone/>
            </a:pPr>
            <a:r>
              <a:rPr lang="en" sz="1200">
                <a:solidFill>
                  <a:srgbClr val="2D3B45"/>
                </a:solidFill>
                <a:latin typeface="Lato"/>
                <a:ea typeface="Lato"/>
                <a:cs typeface="Lato"/>
                <a:sym typeface="Lato"/>
              </a:rPr>
              <a:t>describe the </a:t>
            </a:r>
            <a:r>
              <a:rPr b="1" lang="en" sz="1200">
                <a:solidFill>
                  <a:srgbClr val="2D3B45"/>
                </a:solidFill>
                <a:latin typeface="Lato"/>
                <a:ea typeface="Lato"/>
                <a:cs typeface="Lato"/>
                <a:sym typeface="Lato"/>
              </a:rPr>
              <a:t>causes </a:t>
            </a:r>
            <a:r>
              <a:rPr lang="en" sz="1200">
                <a:solidFill>
                  <a:srgbClr val="2D3B45"/>
                </a:solidFill>
                <a:latin typeface="Lato"/>
                <a:ea typeface="Lato"/>
                <a:cs typeface="Lato"/>
                <a:sym typeface="Lato"/>
              </a:rPr>
              <a:t>of the problem</a:t>
            </a:r>
            <a:endParaRPr sz="1200">
              <a:solidFill>
                <a:srgbClr val="2D3B45"/>
              </a:solidFill>
              <a:latin typeface="Lato"/>
              <a:ea typeface="Lato"/>
              <a:cs typeface="Lato"/>
              <a:sym typeface="Lato"/>
            </a:endParaRPr>
          </a:p>
          <a:p>
            <a:pPr indent="0" lvl="0" marL="457200" rtl="0" algn="l">
              <a:spcBef>
                <a:spcPts val="900"/>
              </a:spcBef>
              <a:spcAft>
                <a:spcPts val="1200"/>
              </a:spcAft>
              <a:buNone/>
            </a:pPr>
            <a:r>
              <a:t/>
            </a:r>
            <a:endParaRPr sz="20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0909"/>
              <a:buFont typeface="Arial"/>
              <a:buNone/>
            </a:pPr>
            <a:r>
              <a:rPr b="1" lang="en" sz="2688">
                <a:solidFill>
                  <a:schemeClr val="dk2"/>
                </a:solidFill>
                <a:latin typeface="Montserrat"/>
                <a:ea typeface="Montserrat"/>
                <a:cs typeface="Montserrat"/>
                <a:sym typeface="Montserrat"/>
              </a:rPr>
              <a:t>DESIGN THINKING Silabus &amp; Metode</a:t>
            </a:r>
            <a:endParaRPr b="1" sz="2688">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1800">
              <a:solidFill>
                <a:schemeClr val="dk2"/>
              </a:solidFill>
              <a:latin typeface="Montserrat"/>
              <a:ea typeface="Montserrat"/>
              <a:cs typeface="Montserrat"/>
              <a:sym typeface="Montserrat"/>
            </a:endParaRPr>
          </a:p>
        </p:txBody>
      </p:sp>
      <p:sp>
        <p:nvSpPr>
          <p:cNvPr id="63" name="Google Shape;63;p14"/>
          <p:cNvSpPr txBox="1"/>
          <p:nvPr>
            <p:ph idx="1" type="body"/>
          </p:nvPr>
        </p:nvSpPr>
        <p:spPr>
          <a:xfrm>
            <a:off x="-77725" y="1152475"/>
            <a:ext cx="4474800" cy="34164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1399">
                <a:solidFill>
                  <a:srgbClr val="666666"/>
                </a:solidFill>
                <a:latin typeface="Montserrat"/>
                <a:ea typeface="Montserrat"/>
                <a:cs typeface="Montserrat"/>
                <a:sym typeface="Montserrat"/>
              </a:rPr>
              <a:t>1. Pengenalan Design Thinking dan tahap </a:t>
            </a:r>
            <a:r>
              <a:rPr lang="en" sz="1399">
                <a:solidFill>
                  <a:srgbClr val="666666"/>
                </a:solidFill>
                <a:latin typeface="Montserrat"/>
                <a:ea typeface="Montserrat"/>
                <a:cs typeface="Montserrat"/>
                <a:sym typeface="Montserrat"/>
              </a:rPr>
              <a:t>identifikasi</a:t>
            </a:r>
            <a:r>
              <a:rPr lang="en" sz="1399">
                <a:solidFill>
                  <a:srgbClr val="666666"/>
                </a:solidFill>
                <a:latin typeface="Montserrat"/>
                <a:ea typeface="Montserrat"/>
                <a:cs typeface="Montserrat"/>
                <a:sym typeface="Montserrat"/>
              </a:rPr>
              <a:t> kesempatan </a:t>
            </a:r>
            <a:endParaRPr sz="1399">
              <a:solidFill>
                <a:srgbClr val="666666"/>
              </a:solidFill>
              <a:latin typeface="Montserrat"/>
              <a:ea typeface="Montserrat"/>
              <a:cs typeface="Montserrat"/>
              <a:sym typeface="Montserrat"/>
            </a:endParaRPr>
          </a:p>
          <a:p>
            <a:pPr indent="0" lvl="0" marL="457200" rtl="0" algn="l">
              <a:lnSpc>
                <a:spcPct val="115000"/>
              </a:lnSpc>
              <a:spcBef>
                <a:spcPts val="67"/>
              </a:spcBef>
              <a:spcAft>
                <a:spcPts val="0"/>
              </a:spcAft>
              <a:buNone/>
            </a:pPr>
            <a:r>
              <a:rPr lang="en" sz="1399">
                <a:solidFill>
                  <a:srgbClr val="666666"/>
                </a:solidFill>
                <a:latin typeface="Montserrat"/>
                <a:ea typeface="Montserrat"/>
                <a:cs typeface="Montserrat"/>
                <a:sym typeface="Montserrat"/>
              </a:rPr>
              <a:t>2. Cakupan Project dan Design Brief </a:t>
            </a:r>
            <a:endParaRPr sz="1399">
              <a:solidFill>
                <a:srgbClr val="666666"/>
              </a:solidFill>
              <a:latin typeface="Montserrat"/>
              <a:ea typeface="Montserrat"/>
              <a:cs typeface="Montserrat"/>
              <a:sym typeface="Montserrat"/>
            </a:endParaRPr>
          </a:p>
          <a:p>
            <a:pPr indent="0" lvl="0" marL="457200" rtl="0" algn="l">
              <a:lnSpc>
                <a:spcPct val="115000"/>
              </a:lnSpc>
              <a:spcBef>
                <a:spcPts val="67"/>
              </a:spcBef>
              <a:spcAft>
                <a:spcPts val="0"/>
              </a:spcAft>
              <a:buNone/>
            </a:pPr>
            <a:r>
              <a:rPr lang="en" sz="1399">
                <a:solidFill>
                  <a:srgbClr val="666666"/>
                </a:solidFill>
                <a:latin typeface="Montserrat"/>
                <a:ea typeface="Montserrat"/>
                <a:cs typeface="Montserrat"/>
                <a:sym typeface="Montserrat"/>
              </a:rPr>
              <a:t>3. Perencanaan dan Riset </a:t>
            </a:r>
            <a:endParaRPr sz="1399">
              <a:solidFill>
                <a:srgbClr val="666666"/>
              </a:solidFill>
              <a:latin typeface="Montserrat"/>
              <a:ea typeface="Montserrat"/>
              <a:cs typeface="Montserrat"/>
              <a:sym typeface="Montserrat"/>
            </a:endParaRPr>
          </a:p>
          <a:p>
            <a:pPr indent="0" lvl="0" marL="457200" rtl="0" algn="l">
              <a:lnSpc>
                <a:spcPct val="115000"/>
              </a:lnSpc>
              <a:spcBef>
                <a:spcPts val="67"/>
              </a:spcBef>
              <a:spcAft>
                <a:spcPts val="0"/>
              </a:spcAft>
              <a:buNone/>
            </a:pPr>
            <a:r>
              <a:rPr lang="en" sz="1399">
                <a:solidFill>
                  <a:srgbClr val="666666"/>
                </a:solidFill>
                <a:latin typeface="Montserrat"/>
                <a:ea typeface="Montserrat"/>
                <a:cs typeface="Montserrat"/>
                <a:sym typeface="Montserrat"/>
              </a:rPr>
              <a:t>4. </a:t>
            </a:r>
            <a:r>
              <a:rPr lang="en" sz="1399">
                <a:solidFill>
                  <a:srgbClr val="666666"/>
                </a:solidFill>
                <a:latin typeface="Montserrat"/>
                <a:ea typeface="Montserrat"/>
                <a:cs typeface="Montserrat"/>
                <a:sym typeface="Montserrat"/>
              </a:rPr>
              <a:t>Identifikasi</a:t>
            </a:r>
            <a:r>
              <a:rPr lang="en" sz="1399">
                <a:solidFill>
                  <a:srgbClr val="666666"/>
                </a:solidFill>
                <a:latin typeface="Montserrat"/>
                <a:ea typeface="Montserrat"/>
                <a:cs typeface="Montserrat"/>
                <a:sym typeface="Montserrat"/>
              </a:rPr>
              <a:t> insights dan menciptakan kriteria desain </a:t>
            </a:r>
            <a:endParaRPr sz="1399">
              <a:solidFill>
                <a:srgbClr val="666666"/>
              </a:solidFill>
              <a:latin typeface="Montserrat"/>
              <a:ea typeface="Montserrat"/>
              <a:cs typeface="Montserrat"/>
              <a:sym typeface="Montserrat"/>
            </a:endParaRPr>
          </a:p>
          <a:p>
            <a:pPr indent="0" lvl="0" marL="457200" rtl="0" algn="l">
              <a:lnSpc>
                <a:spcPct val="115000"/>
              </a:lnSpc>
              <a:spcBef>
                <a:spcPts val="67"/>
              </a:spcBef>
              <a:spcAft>
                <a:spcPts val="0"/>
              </a:spcAft>
              <a:buNone/>
            </a:pPr>
            <a:r>
              <a:rPr lang="en" sz="1399">
                <a:solidFill>
                  <a:srgbClr val="666666"/>
                </a:solidFill>
                <a:latin typeface="Montserrat"/>
                <a:ea typeface="Montserrat"/>
                <a:cs typeface="Montserrat"/>
                <a:sym typeface="Montserrat"/>
              </a:rPr>
              <a:t>5. Urun Rembuk dan pengembangan konsep </a:t>
            </a:r>
            <a:endParaRPr sz="1399">
              <a:solidFill>
                <a:srgbClr val="666666"/>
              </a:solidFill>
              <a:latin typeface="Montserrat"/>
              <a:ea typeface="Montserrat"/>
              <a:cs typeface="Montserrat"/>
              <a:sym typeface="Montserrat"/>
            </a:endParaRPr>
          </a:p>
          <a:p>
            <a:pPr indent="0" lvl="0" marL="457200" rtl="0" algn="l">
              <a:lnSpc>
                <a:spcPct val="115000"/>
              </a:lnSpc>
              <a:spcBef>
                <a:spcPts val="67"/>
              </a:spcBef>
              <a:spcAft>
                <a:spcPts val="0"/>
              </a:spcAft>
              <a:buNone/>
            </a:pPr>
            <a:r>
              <a:rPr lang="en" sz="1399">
                <a:solidFill>
                  <a:srgbClr val="666666"/>
                </a:solidFill>
                <a:latin typeface="Montserrat"/>
                <a:ea typeface="Montserrat"/>
                <a:cs typeface="Montserrat"/>
                <a:sym typeface="Montserrat"/>
              </a:rPr>
              <a:t>6. Pitching ideas dan presentasi </a:t>
            </a:r>
            <a:endParaRPr sz="1399">
              <a:solidFill>
                <a:srgbClr val="666666"/>
              </a:solidFill>
              <a:latin typeface="Montserrat"/>
              <a:ea typeface="Montserrat"/>
              <a:cs typeface="Montserrat"/>
              <a:sym typeface="Montserrat"/>
            </a:endParaRPr>
          </a:p>
          <a:p>
            <a:pPr indent="0" lvl="0" marL="457200" rtl="0" algn="l">
              <a:lnSpc>
                <a:spcPct val="115000"/>
              </a:lnSpc>
              <a:spcBef>
                <a:spcPts val="0"/>
              </a:spcBef>
              <a:spcAft>
                <a:spcPts val="0"/>
              </a:spcAft>
              <a:buNone/>
            </a:pPr>
            <a:r>
              <a:rPr lang="en" sz="1399">
                <a:solidFill>
                  <a:srgbClr val="666666"/>
                </a:solidFill>
                <a:latin typeface="Montserrat"/>
                <a:ea typeface="Montserrat"/>
                <a:cs typeface="Montserrat"/>
                <a:sym typeface="Montserrat"/>
              </a:rPr>
              <a:t>7. Membangun Prototypes </a:t>
            </a:r>
            <a:endParaRPr sz="1399">
              <a:solidFill>
                <a:srgbClr val="666666"/>
              </a:solidFill>
              <a:latin typeface="Montserrat"/>
              <a:ea typeface="Montserrat"/>
              <a:cs typeface="Montserrat"/>
              <a:sym typeface="Montserrat"/>
            </a:endParaRPr>
          </a:p>
          <a:p>
            <a:pPr indent="0" lvl="0" marL="457200" rtl="0" algn="l">
              <a:lnSpc>
                <a:spcPct val="115000"/>
              </a:lnSpc>
              <a:spcBef>
                <a:spcPts val="67"/>
              </a:spcBef>
              <a:spcAft>
                <a:spcPts val="0"/>
              </a:spcAft>
              <a:buNone/>
            </a:pPr>
            <a:r>
              <a:rPr lang="en" sz="1399">
                <a:solidFill>
                  <a:srgbClr val="666666"/>
                </a:solidFill>
                <a:latin typeface="Montserrat"/>
                <a:ea typeface="Montserrat"/>
                <a:cs typeface="Montserrat"/>
                <a:sym typeface="Montserrat"/>
              </a:rPr>
              <a:t>8. Menerima masukkan dan saran dari pemangku kepentingan </a:t>
            </a:r>
            <a:endParaRPr sz="1399">
              <a:solidFill>
                <a:srgbClr val="666666"/>
              </a:solidFill>
              <a:latin typeface="Montserrat"/>
              <a:ea typeface="Montserrat"/>
              <a:cs typeface="Montserrat"/>
              <a:sym typeface="Montserrat"/>
            </a:endParaRPr>
          </a:p>
          <a:p>
            <a:pPr indent="0" lvl="0" marL="457200" rtl="0" algn="l">
              <a:lnSpc>
                <a:spcPct val="115000"/>
              </a:lnSpc>
              <a:spcBef>
                <a:spcPts val="67"/>
              </a:spcBef>
              <a:spcAft>
                <a:spcPts val="0"/>
              </a:spcAft>
              <a:buNone/>
            </a:pPr>
            <a:r>
              <a:t/>
            </a:r>
            <a:endParaRPr sz="1399">
              <a:solidFill>
                <a:srgbClr val="666666"/>
              </a:solidFill>
              <a:latin typeface="Montserrat"/>
              <a:ea typeface="Montserrat"/>
              <a:cs typeface="Montserrat"/>
              <a:sym typeface="Montserrat"/>
            </a:endParaRPr>
          </a:p>
          <a:p>
            <a:pPr indent="0" lvl="0" marL="457200" rtl="0" algn="l">
              <a:lnSpc>
                <a:spcPct val="115000"/>
              </a:lnSpc>
              <a:spcBef>
                <a:spcPts val="67"/>
              </a:spcBef>
              <a:spcAft>
                <a:spcPts val="0"/>
              </a:spcAft>
              <a:buNone/>
            </a:pPr>
            <a:r>
              <a:t/>
            </a:r>
            <a:endParaRPr b="1" sz="1399">
              <a:solidFill>
                <a:srgbClr val="666666"/>
              </a:solidFill>
              <a:latin typeface="Montserrat"/>
              <a:ea typeface="Montserrat"/>
              <a:cs typeface="Montserrat"/>
              <a:sym typeface="Montserrat"/>
            </a:endParaRPr>
          </a:p>
        </p:txBody>
      </p:sp>
      <p:sp>
        <p:nvSpPr>
          <p:cNvPr id="64" name="Google Shape;64;p14"/>
          <p:cNvSpPr txBox="1"/>
          <p:nvPr>
            <p:ph idx="1" type="body"/>
          </p:nvPr>
        </p:nvSpPr>
        <p:spPr>
          <a:xfrm>
            <a:off x="4861225" y="1152475"/>
            <a:ext cx="3786900" cy="3416400"/>
          </a:xfrm>
          <a:prstGeom prst="rect">
            <a:avLst/>
          </a:prstGeom>
        </p:spPr>
        <p:txBody>
          <a:bodyPr anchorCtr="0" anchor="t" bIns="91425" lIns="91425" spcFirstLastPara="1" rIns="91425" wrap="square" tIns="91425">
            <a:normAutofit fontScale="92500" lnSpcReduction="20000"/>
          </a:bodyPr>
          <a:lstStyle/>
          <a:p>
            <a:pPr indent="-316676" lvl="0" marL="457200" rtl="0" algn="l">
              <a:lnSpc>
                <a:spcPct val="150000"/>
              </a:lnSpc>
              <a:spcBef>
                <a:spcPts val="67"/>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Selanjutnya Sesi Setelah UTS adalah </a:t>
            </a:r>
            <a:r>
              <a:rPr b="1" lang="en" sz="1499">
                <a:solidFill>
                  <a:srgbClr val="666666"/>
                </a:solidFill>
                <a:latin typeface="Montserrat"/>
                <a:ea typeface="Montserrat"/>
                <a:cs typeface="Montserrat"/>
                <a:sym typeface="Montserrat"/>
              </a:rPr>
              <a:t>Lab Design Thinking</a:t>
            </a:r>
            <a:endParaRPr b="1" sz="1499">
              <a:solidFill>
                <a:srgbClr val="666666"/>
              </a:solidFill>
              <a:latin typeface="Montserrat"/>
              <a:ea typeface="Montserrat"/>
              <a:cs typeface="Montserrat"/>
              <a:sym typeface="Montserrat"/>
            </a:endParaRPr>
          </a:p>
          <a:p>
            <a:pPr indent="-316676" lvl="0" marL="457200" rtl="0" algn="l">
              <a:lnSpc>
                <a:spcPct val="150000"/>
              </a:lnSpc>
              <a:spcBef>
                <a:spcPts val="0"/>
              </a:spcBef>
              <a:spcAft>
                <a:spcPts val="0"/>
              </a:spcAft>
              <a:buClr>
                <a:srgbClr val="666666"/>
              </a:buClr>
              <a:buSzPct val="100000"/>
              <a:buFont typeface="Montserrat"/>
              <a:buChar char="●"/>
            </a:pPr>
            <a:r>
              <a:rPr b="1" lang="en" sz="1499">
                <a:solidFill>
                  <a:srgbClr val="666666"/>
                </a:solidFill>
                <a:latin typeface="Montserrat"/>
                <a:ea typeface="Montserrat"/>
                <a:cs typeface="Montserrat"/>
                <a:sym typeface="Montserrat"/>
              </a:rPr>
              <a:t>Bentuk UTS - Presentasi Kelompok </a:t>
            </a:r>
            <a:endParaRPr b="1" sz="1499">
              <a:solidFill>
                <a:srgbClr val="666666"/>
              </a:solidFill>
              <a:latin typeface="Montserrat"/>
              <a:ea typeface="Montserrat"/>
              <a:cs typeface="Montserrat"/>
              <a:sym typeface="Montserrat"/>
            </a:endParaRPr>
          </a:p>
          <a:p>
            <a:pPr indent="-316676" lvl="0" marL="457200" rtl="0" algn="l">
              <a:lnSpc>
                <a:spcPct val="150000"/>
              </a:lnSpc>
              <a:spcBef>
                <a:spcPts val="0"/>
              </a:spcBef>
              <a:spcAft>
                <a:spcPts val="0"/>
              </a:spcAft>
              <a:buClr>
                <a:srgbClr val="666666"/>
              </a:buClr>
              <a:buSzPct val="100000"/>
              <a:buFont typeface="Montserrat"/>
              <a:buChar char="●"/>
            </a:pPr>
            <a:r>
              <a:rPr b="1" lang="en" sz="1499">
                <a:solidFill>
                  <a:srgbClr val="666666"/>
                </a:solidFill>
                <a:latin typeface="Montserrat"/>
                <a:ea typeface="Montserrat"/>
                <a:cs typeface="Montserrat"/>
                <a:sym typeface="Montserrat"/>
              </a:rPr>
              <a:t>Bentuk UAS - Pameran Ide </a:t>
            </a:r>
            <a:endParaRPr b="1" sz="1499">
              <a:solidFill>
                <a:srgbClr val="666666"/>
              </a:solidFill>
              <a:latin typeface="Montserrat"/>
              <a:ea typeface="Montserrat"/>
              <a:cs typeface="Montserrat"/>
              <a:sym typeface="Montserrat"/>
            </a:endParaRPr>
          </a:p>
          <a:p>
            <a:pPr indent="-316676" lvl="0" marL="457200" rtl="0" algn="l">
              <a:lnSpc>
                <a:spcPct val="150000"/>
              </a:lnSpc>
              <a:spcBef>
                <a:spcPts val="0"/>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Buku : </a:t>
            </a:r>
            <a:r>
              <a:rPr i="1" lang="en" sz="1499">
                <a:solidFill>
                  <a:srgbClr val="666666"/>
                </a:solidFill>
                <a:latin typeface="Montserrat"/>
                <a:ea typeface="Montserrat"/>
                <a:cs typeface="Montserrat"/>
                <a:sym typeface="Montserrat"/>
              </a:rPr>
              <a:t>Jeanne Liedtka and Tim Ogilvie, Designing for Growth: A Design Thinking Tool Kit for Managers (New York: Columbia University Press, 2011) </a:t>
            </a:r>
            <a:endParaRPr sz="1899">
              <a:solidFill>
                <a:srgbClr val="666666"/>
              </a:solidFill>
              <a:latin typeface="Montserrat"/>
              <a:ea typeface="Montserrat"/>
              <a:cs typeface="Montserrat"/>
              <a:sym typeface="Montserrat"/>
            </a:endParaRPr>
          </a:p>
          <a:p>
            <a:pPr indent="-12566" lvl="0" marL="544344" marR="193653" rtl="0" algn="l">
              <a:lnSpc>
                <a:spcPct val="102278"/>
              </a:lnSpc>
              <a:spcBef>
                <a:spcPts val="42"/>
              </a:spcBef>
              <a:spcAft>
                <a:spcPts val="0"/>
              </a:spcAft>
              <a:buNone/>
            </a:pPr>
            <a:r>
              <a:t/>
            </a:r>
            <a:endParaRPr b="1" sz="1899">
              <a:solidFill>
                <a:srgbClr val="66666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0" name="Google Shape;70;p15"/>
          <p:cNvSpPr txBox="1"/>
          <p:nvPr>
            <p:ph type="title"/>
          </p:nvPr>
        </p:nvSpPr>
        <p:spPr>
          <a:xfrm>
            <a:off x="311700" y="1999050"/>
            <a:ext cx="243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120">
                <a:latin typeface="Montserrat"/>
                <a:ea typeface="Montserrat"/>
                <a:cs typeface="Montserrat"/>
                <a:sym typeface="Montserrat"/>
              </a:rPr>
              <a:t>SESI 1</a:t>
            </a:r>
            <a:endParaRPr b="1" sz="4120">
              <a:latin typeface="Montserrat"/>
              <a:ea typeface="Montserrat"/>
              <a:cs typeface="Montserrat"/>
              <a:sym typeface="Montserrat"/>
            </a:endParaRPr>
          </a:p>
        </p:txBody>
      </p:sp>
      <p:sp>
        <p:nvSpPr>
          <p:cNvPr id="71" name="Google Shape;71;p15"/>
          <p:cNvSpPr txBox="1"/>
          <p:nvPr>
            <p:ph idx="1" type="body"/>
          </p:nvPr>
        </p:nvSpPr>
        <p:spPr>
          <a:xfrm>
            <a:off x="3894125" y="1152475"/>
            <a:ext cx="4938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latin typeface="Montserrat"/>
                <a:ea typeface="Montserrat"/>
                <a:cs typeface="Montserrat"/>
                <a:sym typeface="Montserrat"/>
              </a:rPr>
              <a:t>Agenda : </a:t>
            </a:r>
            <a:endParaRPr sz="2000">
              <a:latin typeface="Montserrat"/>
              <a:ea typeface="Montserrat"/>
              <a:cs typeface="Montserrat"/>
              <a:sym typeface="Montserrat"/>
            </a:endParaRPr>
          </a:p>
          <a:p>
            <a:pPr indent="0" lvl="0" marL="0" rtl="0" algn="l">
              <a:spcBef>
                <a:spcPts val="1200"/>
              </a:spcBef>
              <a:spcAft>
                <a:spcPts val="0"/>
              </a:spcAft>
              <a:buNone/>
            </a:pPr>
            <a:r>
              <a:rPr b="1" lang="en" sz="2000">
                <a:solidFill>
                  <a:schemeClr val="dk1"/>
                </a:solidFill>
                <a:latin typeface="Montserrat"/>
                <a:ea typeface="Montserrat"/>
                <a:cs typeface="Montserrat"/>
                <a:sym typeface="Montserrat"/>
              </a:rPr>
              <a:t>Pengenalan Design Thinking dan tahap idenfikasi kesempatan </a:t>
            </a:r>
            <a:endParaRPr b="1" sz="2000">
              <a:solidFill>
                <a:schemeClr val="dk1"/>
              </a:solidFill>
              <a:latin typeface="Montserrat"/>
              <a:ea typeface="Montserrat"/>
              <a:cs typeface="Montserrat"/>
              <a:sym typeface="Montserrat"/>
            </a:endParaRPr>
          </a:p>
          <a:p>
            <a:pPr indent="0" lvl="0" marL="0" rtl="0" algn="l">
              <a:spcBef>
                <a:spcPts val="1200"/>
              </a:spcBef>
              <a:spcAft>
                <a:spcPts val="0"/>
              </a:spcAft>
              <a:buNone/>
            </a:pPr>
            <a:r>
              <a:rPr lang="en" sz="2000">
                <a:solidFill>
                  <a:schemeClr val="dk1"/>
                </a:solidFill>
                <a:latin typeface="Montserrat"/>
                <a:ea typeface="Montserrat"/>
                <a:cs typeface="Montserrat"/>
                <a:sym typeface="Montserrat"/>
              </a:rPr>
              <a:t>▪ Mengapa Design Thinking ? </a:t>
            </a:r>
            <a:endParaRPr sz="2000">
              <a:solidFill>
                <a:schemeClr val="dk1"/>
              </a:solidFill>
              <a:latin typeface="Montserrat"/>
              <a:ea typeface="Montserrat"/>
              <a:cs typeface="Montserrat"/>
              <a:sym typeface="Montserrat"/>
            </a:endParaRPr>
          </a:p>
          <a:p>
            <a:pPr indent="0" lvl="0" marL="0" rtl="0" algn="l">
              <a:spcBef>
                <a:spcPts val="1200"/>
              </a:spcBef>
              <a:spcAft>
                <a:spcPts val="0"/>
              </a:spcAft>
              <a:buNone/>
            </a:pPr>
            <a:r>
              <a:rPr lang="en" sz="2000">
                <a:solidFill>
                  <a:schemeClr val="dk1"/>
                </a:solidFill>
                <a:latin typeface="Montserrat"/>
                <a:ea typeface="Montserrat"/>
                <a:cs typeface="Montserrat"/>
                <a:sym typeface="Montserrat"/>
              </a:rPr>
              <a:t>▪ Design &amp; Business </a:t>
            </a:r>
            <a:endParaRPr sz="2000">
              <a:solidFill>
                <a:schemeClr val="dk1"/>
              </a:solidFill>
              <a:latin typeface="Montserrat"/>
              <a:ea typeface="Montserrat"/>
              <a:cs typeface="Montserrat"/>
              <a:sym typeface="Montserrat"/>
            </a:endParaRPr>
          </a:p>
          <a:p>
            <a:pPr indent="0" lvl="0" marL="20777" rtl="0" algn="l">
              <a:lnSpc>
                <a:spcPct val="100000"/>
              </a:lnSpc>
              <a:spcBef>
                <a:spcPts val="1200"/>
              </a:spcBef>
              <a:spcAft>
                <a:spcPts val="0"/>
              </a:spcAft>
              <a:buNone/>
            </a:pPr>
            <a:r>
              <a:rPr lang="en" sz="2000">
                <a:solidFill>
                  <a:schemeClr val="dk1"/>
                </a:solidFill>
                <a:latin typeface="Montserrat"/>
                <a:ea typeface="Montserrat"/>
                <a:cs typeface="Montserrat"/>
                <a:sym typeface="Montserrat"/>
              </a:rPr>
              <a:t>▪ 4 step Design Thinking </a:t>
            </a:r>
            <a:endParaRPr sz="2000">
              <a:solidFill>
                <a:schemeClr val="dk1"/>
              </a:solidFill>
              <a:latin typeface="Montserrat"/>
              <a:ea typeface="Montserrat"/>
              <a:cs typeface="Montserrat"/>
              <a:sym typeface="Montserrat"/>
            </a:endParaRPr>
          </a:p>
          <a:p>
            <a:pPr indent="0" lvl="0" marL="20777" rtl="0" algn="l">
              <a:lnSpc>
                <a:spcPct val="100000"/>
              </a:lnSpc>
              <a:spcBef>
                <a:spcPts val="33"/>
              </a:spcBef>
              <a:spcAft>
                <a:spcPts val="0"/>
              </a:spcAft>
              <a:buNone/>
            </a:pPr>
            <a:r>
              <a:rPr lang="en" sz="2000">
                <a:solidFill>
                  <a:schemeClr val="dk1"/>
                </a:solidFill>
                <a:latin typeface="Montserrat"/>
                <a:ea typeface="Montserrat"/>
                <a:cs typeface="Montserrat"/>
                <a:sym typeface="Montserrat"/>
              </a:rPr>
              <a:t>▪ Tools Design Thinking</a:t>
            </a:r>
            <a:endParaRPr sz="20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0909"/>
              <a:buFont typeface="Arial"/>
              <a:buNone/>
            </a:pPr>
            <a:r>
              <a:rPr b="1" lang="en" sz="2688">
                <a:solidFill>
                  <a:schemeClr val="dk2"/>
                </a:solidFill>
                <a:latin typeface="Montserrat"/>
                <a:ea typeface="Montserrat"/>
                <a:cs typeface="Montserrat"/>
                <a:sym typeface="Montserrat"/>
              </a:rPr>
              <a:t>DESIGN ?</a:t>
            </a:r>
            <a:endParaRPr b="1" sz="2688">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1800">
              <a:solidFill>
                <a:schemeClr val="dk2"/>
              </a:solidFill>
              <a:latin typeface="Montserrat"/>
              <a:ea typeface="Montserrat"/>
              <a:cs typeface="Montserrat"/>
              <a:sym typeface="Montserrat"/>
            </a:endParaRPr>
          </a:p>
        </p:txBody>
      </p:sp>
      <p:pic>
        <p:nvPicPr>
          <p:cNvPr id="78" name="Google Shape;78;p16"/>
          <p:cNvPicPr preferRelativeResize="0"/>
          <p:nvPr/>
        </p:nvPicPr>
        <p:blipFill>
          <a:blip r:embed="rId4">
            <a:alphaModFix/>
          </a:blip>
          <a:stretch>
            <a:fillRect/>
          </a:stretch>
        </p:blipFill>
        <p:spPr>
          <a:xfrm>
            <a:off x="936825" y="1128226"/>
            <a:ext cx="6836300" cy="3178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None/>
            </a:pPr>
            <a:r>
              <a:rPr b="1" lang="en" sz="2688">
                <a:solidFill>
                  <a:schemeClr val="dk2"/>
                </a:solidFill>
                <a:latin typeface="Montserrat"/>
                <a:ea typeface="Montserrat"/>
                <a:cs typeface="Montserrat"/>
                <a:sym typeface="Montserrat"/>
              </a:rPr>
              <a:t>DESIGN THINKING </a:t>
            </a:r>
            <a:endParaRPr sz="1800">
              <a:solidFill>
                <a:schemeClr val="dk2"/>
              </a:solidFill>
              <a:latin typeface="Montserrat"/>
              <a:ea typeface="Montserrat"/>
              <a:cs typeface="Montserrat"/>
              <a:sym typeface="Montserrat"/>
            </a:endParaRPr>
          </a:p>
        </p:txBody>
      </p:sp>
      <p:pic>
        <p:nvPicPr>
          <p:cNvPr id="85" name="Google Shape;85;p17"/>
          <p:cNvPicPr preferRelativeResize="0"/>
          <p:nvPr/>
        </p:nvPicPr>
        <p:blipFill>
          <a:blip r:embed="rId4">
            <a:alphaModFix/>
          </a:blip>
          <a:stretch>
            <a:fillRect/>
          </a:stretch>
        </p:blipFill>
        <p:spPr>
          <a:xfrm>
            <a:off x="1690675" y="1017725"/>
            <a:ext cx="5762625" cy="2609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Thinking di Rumah Sakit : Trauma Center &amp; Orange Vest</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8"/>
          <p:cNvPicPr preferRelativeResize="0"/>
          <p:nvPr/>
        </p:nvPicPr>
        <p:blipFill>
          <a:blip r:embed="rId3">
            <a:alphaModFix/>
          </a:blip>
          <a:stretch>
            <a:fillRect/>
          </a:stretch>
        </p:blipFill>
        <p:spPr>
          <a:xfrm>
            <a:off x="441925" y="1379929"/>
            <a:ext cx="5052450" cy="2613350"/>
          </a:xfrm>
          <a:prstGeom prst="rect">
            <a:avLst/>
          </a:prstGeom>
          <a:noFill/>
          <a:ln>
            <a:noFill/>
          </a:ln>
        </p:spPr>
      </p:pic>
      <p:pic>
        <p:nvPicPr>
          <p:cNvPr id="93" name="Google Shape;93;p18"/>
          <p:cNvPicPr preferRelativeResize="0"/>
          <p:nvPr/>
        </p:nvPicPr>
        <p:blipFill>
          <a:blip r:embed="rId4">
            <a:alphaModFix/>
          </a:blip>
          <a:stretch>
            <a:fillRect/>
          </a:stretch>
        </p:blipFill>
        <p:spPr>
          <a:xfrm>
            <a:off x="5720079" y="1330188"/>
            <a:ext cx="2527196" cy="248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Thinking for Products - Braun Charing Toothbrush</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0" name="Google Shape;100;p19"/>
          <p:cNvPicPr preferRelativeResize="0"/>
          <p:nvPr/>
        </p:nvPicPr>
        <p:blipFill>
          <a:blip r:embed="rId3">
            <a:alphaModFix/>
          </a:blip>
          <a:stretch>
            <a:fillRect/>
          </a:stretch>
        </p:blipFill>
        <p:spPr>
          <a:xfrm>
            <a:off x="311688" y="1152463"/>
            <a:ext cx="4600575" cy="3533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6" name="Google Shape;106;p20"/>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Sesi 1. What is Design Thinking</a:t>
            </a:r>
            <a:endParaRPr/>
          </a:p>
        </p:txBody>
      </p:sp>
      <p:pic>
        <p:nvPicPr>
          <p:cNvPr descr="Design thinking is a process for creative problem solving. It utilizes elements from the designer's toolkit like empathy and experimentation to arrive at innovative solutions. By using design thinking, you make decisions based on what future customers really want instead of relying only on historical data or making risky bets based on instinct instead of evidence.&#10;&#10;Learn more at http://bit.ly/3aEsMzV&#10;&#10;---&#10;&#10;Facebook: https://www.facebook.com/ideouonline/&#10;&#10;Twitter: https://twitter.com/IDEOU&#10;&#10;LinkedIn: https://www.linkedin.com/company/ideo-u" id="107" name="Google Shape;107;p20" title="IDEO U | What is Design Thinking?">
            <a:hlinkClick r:id="rId4"/>
          </p:cNvPr>
          <p:cNvPicPr preferRelativeResize="0"/>
          <p:nvPr/>
        </p:nvPicPr>
        <p:blipFill>
          <a:blip r:embed="rId5">
            <a:alphaModFix/>
          </a:blip>
          <a:stretch>
            <a:fillRect/>
          </a:stretch>
        </p:blipFill>
        <p:spPr>
          <a:xfrm>
            <a:off x="3606900" y="1110725"/>
            <a:ext cx="5225400" cy="3919050"/>
          </a:xfrm>
          <a:prstGeom prst="rect">
            <a:avLst/>
          </a:prstGeom>
          <a:noFill/>
          <a:ln>
            <a:noFill/>
          </a:ln>
        </p:spPr>
      </p:pic>
      <p:sp>
        <p:nvSpPr>
          <p:cNvPr id="108" name="Google Shape;108;p20"/>
          <p:cNvSpPr txBox="1"/>
          <p:nvPr/>
        </p:nvSpPr>
        <p:spPr>
          <a:xfrm>
            <a:off x="442000" y="840275"/>
            <a:ext cx="2955900" cy="300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Montserrat"/>
                <a:ea typeface="Montserrat"/>
                <a:cs typeface="Montserrat"/>
                <a:sym typeface="Montserrat"/>
              </a:rPr>
              <a:t>Ini adalah disiplin yang menggunakan kepekaan dan metode untuk mencocokkan kebutuhan seseorang dengan apa yang bisa dilakukan  secara teknologi dan apa yang dapat diubah oleh strategi bisnis sehingga dapat menjadi nilai pelanggan dan peluang pasar (Tim Brown)</a:t>
            </a:r>
            <a:r>
              <a:rPr lang="en" sz="1700">
                <a:solidFill>
                  <a:schemeClr val="dk1"/>
                </a:solidFill>
                <a:latin typeface="Montserrat"/>
                <a:ea typeface="Montserrat"/>
                <a:cs typeface="Montserrat"/>
                <a:sym typeface="Montserrat"/>
              </a:rPr>
              <a:t>	</a:t>
            </a:r>
            <a:endParaRPr sz="17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 Questions of Design Thinking</a:t>
            </a:r>
            <a:endParaRPr/>
          </a:p>
        </p:txBody>
      </p:sp>
      <p:sp>
        <p:nvSpPr>
          <p:cNvPr id="114" name="Google Shape;11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5" name="Google Shape;115;p21"/>
          <p:cNvPicPr preferRelativeResize="0"/>
          <p:nvPr/>
        </p:nvPicPr>
        <p:blipFill>
          <a:blip r:embed="rId3">
            <a:alphaModFix/>
          </a:blip>
          <a:stretch>
            <a:fillRect/>
          </a:stretch>
        </p:blipFill>
        <p:spPr>
          <a:xfrm>
            <a:off x="0" y="1233500"/>
            <a:ext cx="9057684"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