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9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d667a0ee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d667a0ee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d667a0ee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d667a0ee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41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d667a0ee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d667a0ee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d667a0ee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d667a0ee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d667a0ee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d667a0ee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d667a0ee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d667a0ee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b715ea51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b715ea51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b715ea51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b715ea51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b715ea51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b715ea51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d667a0ee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d667a0ee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b715ea51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b715ea51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b715ea51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b715ea51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103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d667a0e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d667a0e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d667a0e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d667a0e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66ZU2PCIc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90249" y="450150"/>
            <a:ext cx="8433943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1. Keep it simple.</a:t>
            </a:r>
            <a:endParaRPr sz="29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2. Break your problem down into components.</a:t>
            </a:r>
            <a:endParaRPr sz="29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3. Think in metaphors and analogies.</a:t>
            </a:r>
            <a:endParaRPr sz="29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4.Use photographs.</a:t>
            </a:r>
            <a:endParaRPr sz="29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5. Experiment with storyboarding.</a:t>
            </a:r>
            <a:endParaRPr sz="29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6. Create personas.</a:t>
            </a:r>
            <a:endParaRPr sz="29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https://jamboard.google.com/d/1Pi6bYoXfrWMkdyypjRUbxani5ES9woMFt-rMHrB0fiM/edit?usp=sharing</a:t>
            </a:r>
            <a:endParaRPr sz="24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507833" y="934048"/>
            <a:ext cx="8293265" cy="982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990"/>
            </a:pPr>
            <a:r>
              <a:rPr lang="en-ID" sz="1800" b="0" i="1">
                <a:solidFill>
                  <a:schemeClr val="tx1"/>
                </a:solidFill>
                <a:effectLst/>
                <a:latin typeface="Open Sans"/>
              </a:rPr>
              <a:t>User persona</a:t>
            </a:r>
            <a:r>
              <a:rPr lang="en-ID" sz="1800" b="0" i="0">
                <a:solidFill>
                  <a:schemeClr val="tx1"/>
                </a:solidFill>
                <a:effectLst/>
                <a:latin typeface="Open Sans"/>
              </a:rPr>
              <a:t> adalah salah satu </a:t>
            </a:r>
            <a:r>
              <a:rPr lang="en-ID" sz="1800" b="0" i="1">
                <a:solidFill>
                  <a:schemeClr val="tx1"/>
                </a:solidFill>
                <a:effectLst/>
                <a:latin typeface="Open Sans"/>
              </a:rPr>
              <a:t>tools</a:t>
            </a:r>
            <a:r>
              <a:rPr lang="en-ID" sz="1800" b="0" i="0">
                <a:solidFill>
                  <a:schemeClr val="tx1"/>
                </a:solidFill>
                <a:effectLst/>
                <a:latin typeface="Open Sans"/>
              </a:rPr>
              <a:t> yang berharga dalam pengerjaan proyek </a:t>
            </a:r>
            <a:r>
              <a:rPr lang="en-ID" sz="1800" b="0" i="1">
                <a:solidFill>
                  <a:schemeClr val="tx1"/>
                </a:solidFill>
                <a:effectLst/>
                <a:latin typeface="Open Sans"/>
              </a:rPr>
              <a:t>User Experience.</a:t>
            </a:r>
            <a:r>
              <a:rPr lang="en-ID" sz="1800" b="0" i="0"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lang="en-ID" sz="1800" b="0" i="1">
                <a:solidFill>
                  <a:schemeClr val="tx1"/>
                </a:solidFill>
                <a:effectLst/>
                <a:latin typeface="Open Sans"/>
              </a:rPr>
              <a:t>Persona</a:t>
            </a:r>
            <a:r>
              <a:rPr lang="en-ID" sz="1800" b="0" i="0">
                <a:solidFill>
                  <a:schemeClr val="tx1"/>
                </a:solidFill>
                <a:effectLst/>
                <a:latin typeface="Open Sans"/>
              </a:rPr>
              <a:t> memungkinkan seluruh </a:t>
            </a:r>
            <a:r>
              <a:rPr lang="en-ID" sz="1800" b="0" i="1">
                <a:solidFill>
                  <a:schemeClr val="tx1"/>
                </a:solidFill>
                <a:effectLst/>
                <a:latin typeface="Open Sans"/>
              </a:rPr>
              <a:t>design</a:t>
            </a:r>
            <a:r>
              <a:rPr lang="en-ID" sz="1800" b="0" i="0">
                <a:solidFill>
                  <a:schemeClr val="tx1"/>
                </a:solidFill>
                <a:effectLst/>
                <a:latin typeface="Open Sans"/>
              </a:rPr>
              <a:t> dan </a:t>
            </a:r>
            <a:r>
              <a:rPr lang="en-ID" sz="1800" b="0" i="1">
                <a:solidFill>
                  <a:schemeClr val="tx1"/>
                </a:solidFill>
                <a:effectLst/>
                <a:latin typeface="Open Sans"/>
              </a:rPr>
              <a:t>development team</a:t>
            </a:r>
            <a:r>
              <a:rPr lang="en-ID" sz="1800" b="0" i="0">
                <a:solidFill>
                  <a:schemeClr val="tx1"/>
                </a:solidFill>
                <a:effectLst/>
                <a:latin typeface="Open Sans"/>
              </a:rPr>
              <a:t> untuk menjaga </a:t>
            </a:r>
            <a:r>
              <a:rPr lang="en-ID" sz="1800" b="0" i="1">
                <a:solidFill>
                  <a:schemeClr val="tx1"/>
                </a:solidFill>
                <a:effectLst/>
                <a:latin typeface="Open Sans"/>
              </a:rPr>
              <a:t>user story</a:t>
            </a:r>
            <a:r>
              <a:rPr lang="en-ID" sz="1800" b="0" i="0">
                <a:solidFill>
                  <a:schemeClr val="tx1"/>
                </a:solidFill>
                <a:effectLst/>
                <a:latin typeface="Open Sans"/>
              </a:rPr>
              <a:t> yang simpel.</a:t>
            </a:r>
            <a:endParaRPr lang="en-ID" sz="4400">
              <a:solidFill>
                <a:schemeClr val="tx1"/>
              </a:solidFill>
            </a:endParaRPr>
          </a:p>
        </p:txBody>
      </p:sp>
      <p:sp>
        <p:nvSpPr>
          <p:cNvPr id="3" name="Google Shape;108;p21">
            <a:extLst>
              <a:ext uri="{FF2B5EF4-FFF2-40B4-BE49-F238E27FC236}">
                <a16:creationId xmlns:a16="http://schemas.microsoft.com/office/drawing/2014/main" id="{D993B7ED-5DFE-4E91-9F76-B4B97C823210}"/>
              </a:ext>
            </a:extLst>
          </p:cNvPr>
          <p:cNvSpPr txBox="1">
            <a:spLocks/>
          </p:cNvSpPr>
          <p:nvPr/>
        </p:nvSpPr>
        <p:spPr>
          <a:xfrm>
            <a:off x="686612" y="261709"/>
            <a:ext cx="6367800" cy="69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ID" sz="2920"/>
              <a:t>6. Create personas.</a:t>
            </a:r>
            <a:br>
              <a:rPr lang="en-ID" sz="2920"/>
            </a:br>
            <a:endParaRPr lang="en-ID" sz="292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E96A7-17FA-4F88-9BD7-8AA538F00B65}"/>
              </a:ext>
            </a:extLst>
          </p:cNvPr>
          <p:cNvSpPr txBox="1"/>
          <p:nvPr/>
        </p:nvSpPr>
        <p:spPr>
          <a:xfrm>
            <a:off x="507833" y="2259568"/>
            <a:ext cx="8293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b="0" i="0">
                <a:solidFill>
                  <a:schemeClr val="tx1"/>
                </a:solidFill>
                <a:effectLst/>
                <a:latin typeface="Open Sans"/>
              </a:rPr>
              <a:t>Ada beberapa tipe </a:t>
            </a:r>
            <a:r>
              <a:rPr lang="en-ID" sz="1600" b="0" i="1">
                <a:solidFill>
                  <a:schemeClr val="tx1"/>
                </a:solidFill>
                <a:effectLst/>
                <a:latin typeface="Open Sans"/>
              </a:rPr>
              <a:t>persona</a:t>
            </a:r>
            <a:r>
              <a:rPr lang="en-ID" sz="1600" b="0" i="0">
                <a:solidFill>
                  <a:schemeClr val="tx1"/>
                </a:solidFill>
                <a:effectLst/>
                <a:latin typeface="Open Sans"/>
              </a:rPr>
              <a:t> yang digunakan :</a:t>
            </a:r>
            <a:br>
              <a:rPr lang="en-ID" sz="1600" b="0" i="0">
                <a:solidFill>
                  <a:schemeClr val="tx1"/>
                </a:solidFill>
                <a:effectLst/>
                <a:latin typeface="Open Sans"/>
              </a:rPr>
            </a:br>
            <a:endParaRPr lang="en-ID" sz="1600" b="0" i="1">
              <a:solidFill>
                <a:schemeClr val="tx1"/>
              </a:solidFill>
              <a:effectLst/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i="1">
                <a:solidFill>
                  <a:schemeClr val="tx1"/>
                </a:solidFill>
                <a:latin typeface="inherit"/>
              </a:rPr>
              <a:t>The Proto-Persona</a:t>
            </a:r>
            <a:br>
              <a:rPr lang="en-ID" sz="1600">
                <a:solidFill>
                  <a:schemeClr val="tx1"/>
                </a:solidFill>
                <a:latin typeface="inherit"/>
              </a:rPr>
            </a:br>
            <a:r>
              <a:rPr lang="en-ID" sz="1600" i="1">
                <a:solidFill>
                  <a:schemeClr val="tx1"/>
                </a:solidFill>
                <a:latin typeface="Open Sans"/>
              </a:rPr>
              <a:t>Persona</a:t>
            </a:r>
            <a:r>
              <a:rPr lang="en-ID" sz="1600">
                <a:solidFill>
                  <a:schemeClr val="tx1"/>
                </a:solidFill>
                <a:latin typeface="Open Sans"/>
              </a:rPr>
              <a:t> ini dibuat ketika tidak ada sumber untuk dilakukannya penelitian </a:t>
            </a:r>
            <a:r>
              <a:rPr lang="en-ID" sz="1600" i="1">
                <a:solidFill>
                  <a:schemeClr val="tx1"/>
                </a:solidFill>
                <a:latin typeface="Open Sans"/>
              </a:rPr>
              <a:t>user</a:t>
            </a:r>
            <a:r>
              <a:rPr lang="en-ID" sz="1600">
                <a:solidFill>
                  <a:schemeClr val="tx1"/>
                </a:solidFill>
                <a:latin typeface="Open Sans"/>
              </a:rPr>
              <a:t> dan berdasarkan penelitian apapun yang didapat dari sumber lain, yang diperkirakan kepada siapa </a:t>
            </a:r>
            <a:r>
              <a:rPr lang="en-ID" sz="1600" i="1">
                <a:solidFill>
                  <a:schemeClr val="tx1"/>
                </a:solidFill>
                <a:latin typeface="Open Sans"/>
              </a:rPr>
              <a:t>team</a:t>
            </a:r>
            <a:r>
              <a:rPr lang="en-ID" sz="1600">
                <a:solidFill>
                  <a:schemeClr val="tx1"/>
                </a:solidFill>
                <a:latin typeface="Open Sans"/>
              </a:rPr>
              <a:t> bekerja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i="1">
                <a:solidFill>
                  <a:schemeClr val="tx1"/>
                </a:solidFill>
                <a:latin typeface="inherit"/>
              </a:rPr>
              <a:t>The User-Persona</a:t>
            </a:r>
            <a:br>
              <a:rPr lang="en-ID" sz="1600">
                <a:solidFill>
                  <a:schemeClr val="tx1"/>
                </a:solidFill>
                <a:latin typeface="inherit"/>
              </a:rPr>
            </a:br>
            <a:r>
              <a:rPr lang="en-ID" sz="1600" i="1">
                <a:solidFill>
                  <a:schemeClr val="tx1"/>
                </a:solidFill>
                <a:latin typeface="Open Sans"/>
              </a:rPr>
              <a:t>Persona</a:t>
            </a:r>
            <a:r>
              <a:rPr lang="en-ID" sz="1600">
                <a:solidFill>
                  <a:schemeClr val="tx1"/>
                </a:solidFill>
                <a:latin typeface="Open Sans"/>
              </a:rPr>
              <a:t> ini adalah </a:t>
            </a:r>
            <a:r>
              <a:rPr lang="en-ID" sz="1600" i="1">
                <a:solidFill>
                  <a:schemeClr val="tx1"/>
                </a:solidFill>
                <a:latin typeface="Open Sans"/>
              </a:rPr>
              <a:t>persona</a:t>
            </a:r>
            <a:r>
              <a:rPr lang="en-ID" sz="1600">
                <a:solidFill>
                  <a:schemeClr val="tx1"/>
                </a:solidFill>
                <a:latin typeface="Open Sans"/>
              </a:rPr>
              <a:t> yang paling umum untuk digunakan oleh para </a:t>
            </a:r>
            <a:r>
              <a:rPr lang="en-ID" sz="1600" i="1">
                <a:solidFill>
                  <a:schemeClr val="tx1"/>
                </a:solidFill>
                <a:latin typeface="Open Sans"/>
              </a:rPr>
              <a:t>user experience designer</a:t>
            </a:r>
            <a:r>
              <a:rPr lang="en-ID" sz="1600">
                <a:solidFill>
                  <a:schemeClr val="tx1"/>
                </a:solidFill>
                <a:latin typeface="Open Sans"/>
              </a:rPr>
              <a:t>. Isinya adalah cerita singkat dari </a:t>
            </a:r>
            <a:r>
              <a:rPr lang="en-ID" sz="1600" i="1">
                <a:solidFill>
                  <a:schemeClr val="tx1"/>
                </a:solidFill>
                <a:latin typeface="Open Sans"/>
              </a:rPr>
              <a:t>user’s goals, behaviours,</a:t>
            </a:r>
            <a:r>
              <a:rPr lang="en-ID" sz="1600">
                <a:solidFill>
                  <a:schemeClr val="tx1"/>
                </a:solidFill>
                <a:latin typeface="Open Sans"/>
              </a:rPr>
              <a:t> dan </a:t>
            </a:r>
            <a:r>
              <a:rPr lang="en-ID" sz="1600" i="1">
                <a:solidFill>
                  <a:schemeClr val="tx1"/>
                </a:solidFill>
                <a:latin typeface="Open Sans"/>
              </a:rPr>
              <a:t>pain points</a:t>
            </a:r>
            <a:r>
              <a:rPr lang="en-ID" sz="1600">
                <a:solidFill>
                  <a:schemeClr val="tx1"/>
                </a:solidFill>
                <a:latin typeface="Open Sans"/>
              </a:rPr>
              <a:t>. </a:t>
            </a:r>
            <a:r>
              <a:rPr lang="en-ID" sz="1600" i="1">
                <a:solidFill>
                  <a:schemeClr val="tx1"/>
                </a:solidFill>
                <a:latin typeface="Open Sans"/>
              </a:rPr>
              <a:t>The user-persona</a:t>
            </a:r>
            <a:r>
              <a:rPr lang="en-ID" sz="1600">
                <a:solidFill>
                  <a:schemeClr val="tx1"/>
                </a:solidFill>
                <a:latin typeface="Open Sans"/>
              </a:rPr>
              <a:t> dibuat dengan </a:t>
            </a:r>
            <a:r>
              <a:rPr lang="en-ID" sz="1600" i="1">
                <a:solidFill>
                  <a:schemeClr val="tx1"/>
                </a:solidFill>
                <a:latin typeface="Open Sans"/>
              </a:rPr>
              <a:t>user research</a:t>
            </a:r>
            <a:endParaRPr lang="en-ID" sz="1600"/>
          </a:p>
        </p:txBody>
      </p:sp>
    </p:spTree>
    <p:extLst>
      <p:ext uri="{BB962C8B-B14F-4D97-AF65-F5344CB8AC3E}">
        <p14:creationId xmlns:p14="http://schemas.microsoft.com/office/powerpoint/2010/main" val="47490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2"/>
            <a:ext cx="9144001" cy="5139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49" y="973189"/>
            <a:ext cx="8517301" cy="21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/>
        </p:nvSpPr>
        <p:spPr>
          <a:xfrm>
            <a:off x="477475" y="2875575"/>
            <a:ext cx="79215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Select the customers whose experience you want to understand more fully.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/>
              <a:t>Lay out your hypothetical view of what the customer's journey looks like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/>
              <a:t>from beginning to end.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70F0C-D963-4982-88E3-94970DB59BF1}"/>
              </a:ext>
            </a:extLst>
          </p:cNvPr>
          <p:cNvSpPr txBox="1"/>
          <p:nvPr/>
        </p:nvSpPr>
        <p:spPr>
          <a:xfrm>
            <a:off x="477475" y="3956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/>
              <a:t>Map the journey of each persona.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899" y="-1"/>
            <a:ext cx="68241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1999050"/>
            <a:ext cx="243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20" b="1">
                <a:latin typeface="Montserrat"/>
                <a:ea typeface="Montserrat"/>
                <a:cs typeface="Montserrat"/>
                <a:sym typeface="Montserrat"/>
              </a:rPr>
              <a:t>Tugas 2</a:t>
            </a:r>
            <a:endParaRPr sz="412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894125" y="1152475"/>
            <a:ext cx="493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Dalam kelompok susun sbb :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Define Problems in Design Brief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Journey Mapping of 4 personas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Interview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120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rPr lang="en" sz="2688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DESIGN THINKING Silabus &amp; Metode</a:t>
            </a:r>
            <a:endParaRPr sz="2688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-77725" y="1152475"/>
            <a:ext cx="4474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99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1. Pengenalan Design Thinking dan tahap identifikasi kesempatan </a:t>
            </a:r>
            <a:endParaRPr sz="1399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None/>
            </a:pPr>
            <a:r>
              <a:rPr lang="en" sz="1399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2. Cakupan Project dan Design Brief </a:t>
            </a:r>
            <a:endParaRPr sz="1399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None/>
            </a:pPr>
            <a:r>
              <a:rPr lang="en" sz="1399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3. Perencanaan dan Riset </a:t>
            </a:r>
            <a:endParaRPr sz="1399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None/>
            </a:pPr>
            <a:r>
              <a:rPr lang="en" sz="1399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4. Identifikasi insights dan menciptakan kriteria desain </a:t>
            </a:r>
            <a:endParaRPr sz="1399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None/>
            </a:pPr>
            <a:r>
              <a:rPr lang="en" sz="1399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5. Urun Rembuk dan pengembangan konsep </a:t>
            </a:r>
            <a:endParaRPr sz="1399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None/>
            </a:pPr>
            <a:r>
              <a:rPr lang="en" sz="1399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6. Pitching ideas dan presentasi </a:t>
            </a:r>
            <a:endParaRPr sz="1399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99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7. Membangun Prototypes </a:t>
            </a:r>
            <a:endParaRPr sz="1399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None/>
            </a:pPr>
            <a:r>
              <a:rPr lang="en" sz="1399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8. Menerima masukkan dan saran dari pemangku kepentingan </a:t>
            </a:r>
            <a:endParaRPr sz="1399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None/>
            </a:pPr>
            <a:endParaRPr sz="1399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7"/>
              </a:spcBef>
              <a:spcAft>
                <a:spcPts val="0"/>
              </a:spcAft>
              <a:buNone/>
            </a:pPr>
            <a:endParaRPr sz="1399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861225" y="1152475"/>
            <a:ext cx="378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6676" algn="l" rtl="0">
              <a:lnSpc>
                <a:spcPct val="150000"/>
              </a:lnSpc>
              <a:spcBef>
                <a:spcPts val="67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499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Selanjutnya Sesi Setelah UTS adalah </a:t>
            </a:r>
            <a:r>
              <a:rPr lang="en" sz="1499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Lab Design Thinking</a:t>
            </a:r>
            <a:endParaRPr sz="1499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6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499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Bentuk UTS - Presentasi Kelompok </a:t>
            </a:r>
            <a:endParaRPr sz="1499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6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499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Bentuk UAS - Pameran Ide </a:t>
            </a:r>
            <a:endParaRPr sz="1499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6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499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Buku : </a:t>
            </a:r>
            <a:r>
              <a:rPr lang="en" sz="1499" i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Jeanne Liedtka and Tim Ogilvie, Designing for Growth: A Design Thinking Tool Kit for Managers (New York: Columbia University Press, 2011) </a:t>
            </a:r>
            <a:endParaRPr sz="1899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4344" marR="193653" lvl="0" indent="-12566" algn="l" rtl="0">
              <a:lnSpc>
                <a:spcPct val="102278"/>
              </a:lnSpc>
              <a:spcBef>
                <a:spcPts val="42"/>
              </a:spcBef>
              <a:spcAft>
                <a:spcPts val="0"/>
              </a:spcAft>
              <a:buNone/>
            </a:pPr>
            <a:endParaRPr sz="1899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1999050"/>
            <a:ext cx="243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20" b="1">
                <a:latin typeface="Montserrat"/>
                <a:ea typeface="Montserrat"/>
                <a:cs typeface="Montserrat"/>
                <a:sym typeface="Montserrat"/>
              </a:rPr>
              <a:t>SESI 2</a:t>
            </a:r>
            <a:endParaRPr sz="412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894125" y="1152475"/>
            <a:ext cx="493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Agenda :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Cakupan Project &amp; Design Brief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Montserrat"/>
              <a:buChar char="-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Design Brief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Journey Mapping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-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Research Ideas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1999050"/>
            <a:ext cx="243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20" b="1">
                <a:latin typeface="Montserrat"/>
                <a:ea typeface="Montserrat"/>
                <a:cs typeface="Montserrat"/>
                <a:sym typeface="Montserrat"/>
              </a:rPr>
              <a:t>Tugas</a:t>
            </a:r>
            <a:endParaRPr sz="412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894125" y="1152475"/>
            <a:ext cx="493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Bentuk Kelompok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Lakukan Observasi - Human Centered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AutoNum type="arabi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Cari Design Problem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choose one design </a:t>
            </a:r>
            <a:r>
              <a:rPr lang="en" sz="1200" b="1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problem</a:t>
            </a:r>
            <a:r>
              <a:rPr lang="en" sz="1200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 (not solution) as a team</a:t>
            </a:r>
            <a:endParaRPr sz="1200">
              <a:solidFill>
                <a:srgbClr val="2D3B45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it should be something everyone is excited about doing</a:t>
            </a:r>
            <a:endParaRPr sz="1200">
              <a:solidFill>
                <a:srgbClr val="2D3B45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once you’ve agreed on it, refine it until time is up:</a:t>
            </a:r>
            <a:endParaRPr sz="1200">
              <a:solidFill>
                <a:srgbClr val="2D3B45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define </a:t>
            </a:r>
            <a:r>
              <a:rPr lang="en" sz="1200" b="1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every word </a:t>
            </a:r>
            <a:r>
              <a:rPr lang="en" sz="1200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in detail</a:t>
            </a:r>
            <a:endParaRPr sz="1200">
              <a:solidFill>
                <a:srgbClr val="2D3B45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describe the </a:t>
            </a:r>
            <a:r>
              <a:rPr lang="en" sz="1200" b="1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consequence</a:t>
            </a:r>
            <a:r>
              <a:rPr lang="en" sz="1200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 of the problem</a:t>
            </a:r>
            <a:endParaRPr sz="1200">
              <a:solidFill>
                <a:srgbClr val="2D3B45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describe the </a:t>
            </a:r>
            <a:r>
              <a:rPr lang="en" sz="1200" b="1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causes </a:t>
            </a:r>
            <a:r>
              <a:rPr lang="en" sz="1200">
                <a:solidFill>
                  <a:srgbClr val="2D3B45"/>
                </a:solidFill>
                <a:latin typeface="Lato"/>
                <a:ea typeface="Lato"/>
                <a:cs typeface="Lato"/>
                <a:sym typeface="Lato"/>
              </a:rPr>
              <a:t>of the problem</a:t>
            </a:r>
            <a:endParaRPr sz="1200">
              <a:solidFill>
                <a:srgbClr val="2D3B45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120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Ideo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7" descr="DeepDive methodology in practice" title="ABC Nightline - IDEO Shopping C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Tools of Project Management AID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D64B5-89F0-4A7A-B111-C5722FDBF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39" y="1338348"/>
            <a:ext cx="6181725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Tools of Design Thinking + DESIGN BRIEF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700" y="868225"/>
            <a:ext cx="6184600" cy="427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 t="67633"/>
          <a:stretch/>
        </p:blipFill>
        <p:spPr>
          <a:xfrm>
            <a:off x="2511050" y="1519175"/>
            <a:ext cx="6184600" cy="147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89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17208" y="2757402"/>
            <a:ext cx="27040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BRIEF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 + Customer Journey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425</Words>
  <Application>Microsoft Office PowerPoint</Application>
  <PresentationFormat>On-screen Show (16:9)</PresentationFormat>
  <Paragraphs>55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inherit</vt:lpstr>
      <vt:lpstr>Montserrat</vt:lpstr>
      <vt:lpstr>Lato</vt:lpstr>
      <vt:lpstr>Arial</vt:lpstr>
      <vt:lpstr>Open Sans</vt:lpstr>
      <vt:lpstr>Simple Light</vt:lpstr>
      <vt:lpstr>PowerPoint Presentation</vt:lpstr>
      <vt:lpstr>DESIGN THINKING Silabus &amp; Metode </vt:lpstr>
      <vt:lpstr>SESI 2</vt:lpstr>
      <vt:lpstr>Tugas</vt:lpstr>
      <vt:lpstr>Video Ideo</vt:lpstr>
      <vt:lpstr>4 Tools of Project Management AID</vt:lpstr>
      <vt:lpstr>10 Tools of Design Thinking + DESIGN BRIEF</vt:lpstr>
      <vt:lpstr>DESIGN BRIEF</vt:lpstr>
      <vt:lpstr>Visualization + Customer Journey</vt:lpstr>
      <vt:lpstr>1. Keep it simple. 2. Break your problem down into components. 3. Think in metaphors and analogies. 4.Use photographs. 5. Experiment with storyboarding. 6. Create personas. https://jamboard.google.com/d/1Pi6bYoXfrWMkdyypjRUbxani5ES9woMFt-rMHrB0fiM/edit?usp=sharing</vt:lpstr>
      <vt:lpstr>User persona adalah salah satu tools yang berharga dalam pengerjaan proyek User Experience. Persona memungkinkan seluruh design dan development team untuk menjaga user story yang simpel.</vt:lpstr>
      <vt:lpstr>PowerPoint Presentation</vt:lpstr>
      <vt:lpstr>PowerPoint Presentation</vt:lpstr>
      <vt:lpstr>PowerPoint Presentation</vt:lpstr>
      <vt:lpstr>Tugas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deni</cp:lastModifiedBy>
  <cp:revision>4</cp:revision>
  <dcterms:modified xsi:type="dcterms:W3CDTF">2021-02-16T23:42:40Z</dcterms:modified>
</cp:coreProperties>
</file>