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71" r:id="rId7"/>
    <p:sldId id="261" r:id="rId8"/>
    <p:sldId id="272" r:id="rId9"/>
    <p:sldId id="262" r:id="rId10"/>
    <p:sldId id="263" r:id="rId11"/>
    <p:sldId id="264" r:id="rId12"/>
    <p:sldId id="265" r:id="rId13"/>
    <p:sldId id="266" r:id="rId14"/>
    <p:sldId id="267" r:id="rId15"/>
    <p:sldId id="273" r:id="rId16"/>
    <p:sldId id="268" r:id="rId17"/>
    <p:sldId id="269" r:id="rId18"/>
    <p:sldId id="270" r:id="rId19"/>
  </p:sldIdLst>
  <p:sldSz cx="9144000" cy="5143500" type="screen16x9"/>
  <p:notesSz cx="6858000" cy="9144000"/>
  <p:embeddedFontLst>
    <p:embeddedFont>
      <p:font typeface="Montserra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9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fa8e9a0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fa8e9a0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fa8ef389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fa8ef38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d667a0ee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d667a0ee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fa8ef389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fa8ef389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fa8ef389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bfa8ef389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fa8ef389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bfa8ef389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28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fa8ef389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bfa8ef389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fa8ef3891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fa8ef389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fa8ef389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fa8ef389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b715ea51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b715ea5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b715ea51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b715ea51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fa8ef389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fa8ef389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fa8ef389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fa8ef389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Confusion: Watch the users' facial expressions. A confused look signals an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opportunity to make the experience more intuitive.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Overexertion: Notice moments when people must work too hard (even if they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don't realize it) as they seek to solve their problem.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Pain Points: Look for moments that are acutely unpleasant or annoying. You</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will see it in users' facial expressions and body language.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Appropriation: Appropriation is the use of a product for a new purpose.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Plastic milk cartons are often appropriated by college students to serve any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number of functions.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Skipped Steps: If users skip a step, it might signal that they don't need, want, or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understand the value of that step.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fa8ef389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fa8ef389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Confusion: Watch the users' facial expressions. A confused look signals an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opportunity to make the experience more intuitive.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Overexertion: Notice moments when people must work too hard (even if they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don't realize it) as they seek to solve their problem.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Pain Points: Look for moments that are acutely unpleasant or annoying. You</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will see it in users' facial expressions and body language.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Appropriation: Appropriation is the use of a product for a new purpose.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Plastic milk cartons are often appropriated by college students to serve any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number of functions.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Skipped Steps: If users skip a step, it might signal that they don't need, want, or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understand the value of that step.</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3091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fa8ef389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fa8ef389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fa8ef389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fa8ef389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7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fa8ef389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bfa8ef389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www.youtube.com/watch?v=Hatmm84sqm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F8axfYomJn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solidFill>
                  <a:schemeClr val="dk2"/>
                </a:solidFill>
                <a:latin typeface="Montserrat"/>
                <a:ea typeface="Montserrat"/>
                <a:cs typeface="Montserrat"/>
                <a:sym typeface="Montserrat"/>
              </a:rPr>
              <a:t>What is Persona ?</a:t>
            </a:r>
            <a:endParaRPr sz="3920" b="1">
              <a:latin typeface="Montserrat"/>
              <a:ea typeface="Montserrat"/>
              <a:cs typeface="Montserrat"/>
              <a:sym typeface="Montserrat"/>
            </a:endParaRPr>
          </a:p>
        </p:txBody>
      </p:sp>
      <p:sp>
        <p:nvSpPr>
          <p:cNvPr id="106" name="Google Shape;10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ID" sz="1800" b="0" i="1">
                <a:solidFill>
                  <a:schemeClr val="tx1"/>
                </a:solidFill>
                <a:effectLst/>
                <a:latin typeface="Open Sans"/>
              </a:rPr>
              <a:t>User persona</a:t>
            </a:r>
            <a:r>
              <a:rPr lang="en-ID" sz="1800" b="0" i="0">
                <a:solidFill>
                  <a:schemeClr val="tx1"/>
                </a:solidFill>
                <a:effectLst/>
                <a:latin typeface="Open Sans"/>
              </a:rPr>
              <a:t> adalah salah satu </a:t>
            </a:r>
            <a:r>
              <a:rPr lang="en-ID" sz="1800" b="0" i="1">
                <a:solidFill>
                  <a:schemeClr val="tx1"/>
                </a:solidFill>
                <a:effectLst/>
                <a:latin typeface="Open Sans"/>
              </a:rPr>
              <a:t>tools</a:t>
            </a:r>
            <a:r>
              <a:rPr lang="en-ID" sz="1800" b="0" i="0">
                <a:solidFill>
                  <a:schemeClr val="tx1"/>
                </a:solidFill>
                <a:effectLst/>
                <a:latin typeface="Open Sans"/>
              </a:rPr>
              <a:t> yang berharga dalam pengerjaan proyek </a:t>
            </a:r>
            <a:r>
              <a:rPr lang="en-ID" sz="1800" b="0" i="1">
                <a:solidFill>
                  <a:schemeClr val="tx1"/>
                </a:solidFill>
                <a:effectLst/>
                <a:latin typeface="Open Sans"/>
              </a:rPr>
              <a:t>User Experience.</a:t>
            </a:r>
            <a:r>
              <a:rPr lang="en-ID" sz="1800" b="0" i="0">
                <a:solidFill>
                  <a:schemeClr val="tx1"/>
                </a:solidFill>
                <a:effectLst/>
                <a:latin typeface="Open Sans"/>
              </a:rPr>
              <a:t> </a:t>
            </a:r>
            <a:r>
              <a:rPr lang="en-ID" sz="1800" b="0" i="1">
                <a:solidFill>
                  <a:schemeClr val="tx1"/>
                </a:solidFill>
                <a:effectLst/>
                <a:latin typeface="Open Sans"/>
              </a:rPr>
              <a:t>Persona</a:t>
            </a:r>
            <a:r>
              <a:rPr lang="en-ID" sz="1800" b="0" i="0">
                <a:solidFill>
                  <a:schemeClr val="tx1"/>
                </a:solidFill>
                <a:effectLst/>
                <a:latin typeface="Open Sans"/>
              </a:rPr>
              <a:t> memungkinkan seluruh </a:t>
            </a:r>
            <a:r>
              <a:rPr lang="en-ID" sz="1800" b="0" i="1">
                <a:solidFill>
                  <a:schemeClr val="tx1"/>
                </a:solidFill>
                <a:effectLst/>
                <a:latin typeface="Open Sans"/>
              </a:rPr>
              <a:t>design</a:t>
            </a:r>
            <a:r>
              <a:rPr lang="en-ID" sz="1800" b="0" i="0">
                <a:solidFill>
                  <a:schemeClr val="tx1"/>
                </a:solidFill>
                <a:effectLst/>
                <a:latin typeface="Open Sans"/>
              </a:rPr>
              <a:t> dan </a:t>
            </a:r>
            <a:r>
              <a:rPr lang="en-ID" sz="1800" b="0" i="1">
                <a:solidFill>
                  <a:schemeClr val="tx1"/>
                </a:solidFill>
                <a:effectLst/>
                <a:latin typeface="Open Sans"/>
              </a:rPr>
              <a:t>development team</a:t>
            </a:r>
            <a:r>
              <a:rPr lang="en-ID" sz="1800" b="0" i="0">
                <a:solidFill>
                  <a:schemeClr val="tx1"/>
                </a:solidFill>
                <a:effectLst/>
                <a:latin typeface="Open Sans"/>
              </a:rPr>
              <a:t> untuk menjaga </a:t>
            </a:r>
            <a:r>
              <a:rPr lang="en-ID" sz="1800" b="0" i="1">
                <a:solidFill>
                  <a:schemeClr val="tx1"/>
                </a:solidFill>
                <a:effectLst/>
                <a:latin typeface="Open Sans"/>
              </a:rPr>
              <a:t>user story</a:t>
            </a:r>
            <a:r>
              <a:rPr lang="en-ID" sz="1800" b="0" i="0">
                <a:solidFill>
                  <a:schemeClr val="tx1"/>
                </a:solidFill>
                <a:effectLst/>
                <a:latin typeface="Open Sans"/>
              </a:rPr>
              <a:t> yang simpel</a:t>
            </a:r>
            <a:endParaRPr/>
          </a:p>
        </p:txBody>
      </p:sp>
      <p:pic>
        <p:nvPicPr>
          <p:cNvPr id="107" name="Google Shape;107;p20"/>
          <p:cNvPicPr preferRelativeResize="0"/>
          <p:nvPr/>
        </p:nvPicPr>
        <p:blipFill>
          <a:blip r:embed="rId3">
            <a:alphaModFix/>
          </a:blip>
          <a:stretch>
            <a:fillRect/>
          </a:stretch>
        </p:blipFill>
        <p:spPr>
          <a:xfrm>
            <a:off x="644148" y="2330855"/>
            <a:ext cx="3280350" cy="2131401"/>
          </a:xfrm>
          <a:prstGeom prst="rect">
            <a:avLst/>
          </a:prstGeom>
          <a:noFill/>
          <a:ln>
            <a:noFill/>
          </a:ln>
        </p:spPr>
      </p:pic>
      <p:pic>
        <p:nvPicPr>
          <p:cNvPr id="108" name="Google Shape;108;p20"/>
          <p:cNvPicPr preferRelativeResize="0"/>
          <p:nvPr/>
        </p:nvPicPr>
        <p:blipFill rotWithShape="1">
          <a:blip r:embed="rId4">
            <a:alphaModFix/>
          </a:blip>
          <a:srcRect l="35838" t="17704" r="29747" b="18127"/>
          <a:stretch/>
        </p:blipFill>
        <p:spPr>
          <a:xfrm>
            <a:off x="4815901" y="1974926"/>
            <a:ext cx="3589546" cy="28432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653143" y="0"/>
            <a:ext cx="7837714"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489195" y="2571750"/>
            <a:ext cx="8517301" cy="2191950"/>
          </a:xfrm>
          <a:prstGeom prst="rect">
            <a:avLst/>
          </a:prstGeom>
          <a:noFill/>
          <a:ln>
            <a:noFill/>
          </a:ln>
        </p:spPr>
      </p:pic>
      <p:sp>
        <p:nvSpPr>
          <p:cNvPr id="4" name="TextBox 3">
            <a:extLst>
              <a:ext uri="{FF2B5EF4-FFF2-40B4-BE49-F238E27FC236}">
                <a16:creationId xmlns:a16="http://schemas.microsoft.com/office/drawing/2014/main" id="{48033A7A-5E73-4C3E-A810-7E0C05065C03}"/>
              </a:ext>
            </a:extLst>
          </p:cNvPr>
          <p:cNvSpPr txBox="1"/>
          <p:nvPr/>
        </p:nvSpPr>
        <p:spPr>
          <a:xfrm>
            <a:off x="1714500" y="225911"/>
            <a:ext cx="4572000" cy="307777"/>
          </a:xfrm>
          <a:prstGeom prst="rect">
            <a:avLst/>
          </a:prstGeom>
          <a:noFill/>
        </p:spPr>
        <p:txBody>
          <a:bodyPr wrap="square">
            <a:spAutoFit/>
          </a:bodyPr>
          <a:lstStyle/>
          <a:p>
            <a:pPr algn="ctr"/>
            <a:r>
              <a:rPr lang="en-ID"/>
              <a:t>Journey mapping</a:t>
            </a:r>
          </a:p>
        </p:txBody>
      </p:sp>
      <p:sp>
        <p:nvSpPr>
          <p:cNvPr id="6" name="TextBox 5">
            <a:extLst>
              <a:ext uri="{FF2B5EF4-FFF2-40B4-BE49-F238E27FC236}">
                <a16:creationId xmlns:a16="http://schemas.microsoft.com/office/drawing/2014/main" id="{8756EE8D-F6C1-4758-A3F3-553634EEDFE3}"/>
              </a:ext>
            </a:extLst>
          </p:cNvPr>
          <p:cNvSpPr txBox="1"/>
          <p:nvPr/>
        </p:nvSpPr>
        <p:spPr>
          <a:xfrm>
            <a:off x="489195" y="668111"/>
            <a:ext cx="8165610" cy="523220"/>
          </a:xfrm>
          <a:prstGeom prst="rect">
            <a:avLst/>
          </a:prstGeom>
          <a:noFill/>
        </p:spPr>
        <p:txBody>
          <a:bodyPr wrap="square">
            <a:spAutoFit/>
          </a:bodyPr>
          <a:lstStyle/>
          <a:p>
            <a:r>
              <a:rPr lang="en-ID"/>
              <a:t>Representasi, dalam diagram alur atau format grafik lainnya,tentang pengalaman pelanggan saat dia berinteraksi dengan perusahaan dalam menerima produk atau layanannya. </a:t>
            </a:r>
          </a:p>
        </p:txBody>
      </p:sp>
      <p:sp>
        <p:nvSpPr>
          <p:cNvPr id="8" name="TextBox 7">
            <a:extLst>
              <a:ext uri="{FF2B5EF4-FFF2-40B4-BE49-F238E27FC236}">
                <a16:creationId xmlns:a16="http://schemas.microsoft.com/office/drawing/2014/main" id="{57E7B741-F379-406E-AB74-E198FF6CF1A5}"/>
              </a:ext>
            </a:extLst>
          </p:cNvPr>
          <p:cNvSpPr txBox="1"/>
          <p:nvPr/>
        </p:nvSpPr>
        <p:spPr>
          <a:xfrm>
            <a:off x="589085" y="1325754"/>
            <a:ext cx="7429499" cy="1169551"/>
          </a:xfrm>
          <a:prstGeom prst="rect">
            <a:avLst/>
          </a:prstGeom>
          <a:noFill/>
        </p:spPr>
        <p:txBody>
          <a:bodyPr wrap="square">
            <a:spAutoFit/>
          </a:bodyPr>
          <a:lstStyle/>
          <a:p>
            <a:pPr marL="285750" indent="-285750">
              <a:buFont typeface="Arial" panose="020B0604020202020204" pitchFamily="34" charset="0"/>
              <a:buChar char="•"/>
            </a:pPr>
            <a:r>
              <a:rPr lang="en-ID"/>
              <a:t>Peta ini dapat menggambarkan perjalanan aktual atau ideal pelanggan.</a:t>
            </a:r>
          </a:p>
          <a:p>
            <a:pPr marL="285750" indent="-285750">
              <a:buFont typeface="Arial" panose="020B0604020202020204" pitchFamily="34" charset="0"/>
              <a:buChar char="•"/>
            </a:pPr>
            <a:r>
              <a:rPr lang="en-ID"/>
              <a:t>Perencanaan tahapan memaksa untuk fokus pada pelanggan, bukan pada organisasi. </a:t>
            </a:r>
          </a:p>
          <a:p>
            <a:pPr marL="285750" indent="-285750">
              <a:buFont typeface="Arial" panose="020B0604020202020204" pitchFamily="34" charset="0"/>
              <a:buChar char="•"/>
            </a:pPr>
            <a:r>
              <a:rPr lang="en-ID"/>
              <a:t>Saat memetakan perjalanan mereka, sepanjang jalan dapat mencari pasang surut emosional dan  pengalaman yang dialami pelanggan. </a:t>
            </a:r>
          </a:p>
          <a:p>
            <a:pPr marL="285750" indent="-285750">
              <a:buFont typeface="Arial" panose="020B0604020202020204" pitchFamily="34" charset="0"/>
              <a:buChar char="•"/>
            </a:pPr>
            <a:r>
              <a:rPr lang="en-ID"/>
              <a:t>Ini adalah kunci untuk mengidentifikasi menghasilkan inovasi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3"/>
          <p:cNvPicPr preferRelativeResize="0"/>
          <p:nvPr/>
        </p:nvPicPr>
        <p:blipFill>
          <a:blip r:embed="rId3">
            <a:alphaModFix/>
          </a:blip>
          <a:stretch>
            <a:fillRect/>
          </a:stretch>
        </p:blipFill>
        <p:spPr>
          <a:xfrm>
            <a:off x="152400" y="152400"/>
            <a:ext cx="8839202" cy="3909763"/>
          </a:xfrm>
          <a:prstGeom prst="rect">
            <a:avLst/>
          </a:prstGeom>
          <a:noFill/>
          <a:ln>
            <a:noFill/>
          </a:ln>
        </p:spPr>
      </p:pic>
      <p:sp>
        <p:nvSpPr>
          <p:cNvPr id="4" name="TextBox 3">
            <a:extLst>
              <a:ext uri="{FF2B5EF4-FFF2-40B4-BE49-F238E27FC236}">
                <a16:creationId xmlns:a16="http://schemas.microsoft.com/office/drawing/2014/main" id="{9136ADA5-D5B8-4E04-B0DC-1AE31502A5E7}"/>
              </a:ext>
            </a:extLst>
          </p:cNvPr>
          <p:cNvSpPr txBox="1"/>
          <p:nvPr/>
        </p:nvSpPr>
        <p:spPr>
          <a:xfrm>
            <a:off x="611066" y="3944641"/>
            <a:ext cx="7921868" cy="954107"/>
          </a:xfrm>
          <a:prstGeom prst="rect">
            <a:avLst/>
          </a:prstGeom>
          <a:noFill/>
        </p:spPr>
        <p:txBody>
          <a:bodyPr wrap="square">
            <a:spAutoFit/>
          </a:bodyPr>
          <a:lstStyle/>
          <a:p>
            <a:pPr rtl="0"/>
            <a:r>
              <a:rPr lang="en-ID">
                <a:solidFill>
                  <a:srgbClr val="000000"/>
                </a:solidFill>
                <a:effectLst/>
              </a:rPr>
              <a:t>Contoh sederhana dari peta perjalanan pengguna yang mencari gaun secara online. </a:t>
            </a:r>
          </a:p>
          <a:p>
            <a:pPr rtl="0"/>
            <a:r>
              <a:rPr lang="en-ID">
                <a:solidFill>
                  <a:srgbClr val="000000"/>
                </a:solidFill>
                <a:effectLst/>
              </a:rPr>
              <a:t>Poin pengalaman negatif, ditunjukkan dengan warna merah di bawah garis dasar, pengalaman positif di atas garis dasar. </a:t>
            </a:r>
          </a:p>
          <a:p>
            <a:pPr rtl="0"/>
            <a:r>
              <a:rPr lang="en-ID">
                <a:solidFill>
                  <a:srgbClr val="000000"/>
                </a:solidFill>
                <a:effectLst/>
              </a:rPr>
              <a:t>Diadaptasi dari studi pengguna untuk Dressmate, komunitas berbagi pakaian online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6" name="TextBox 5">
            <a:extLst>
              <a:ext uri="{FF2B5EF4-FFF2-40B4-BE49-F238E27FC236}">
                <a16:creationId xmlns:a16="http://schemas.microsoft.com/office/drawing/2014/main" id="{12D6330A-098A-43A0-BF48-54EDD8741E1B}"/>
              </a:ext>
            </a:extLst>
          </p:cNvPr>
          <p:cNvSpPr txBox="1"/>
          <p:nvPr/>
        </p:nvSpPr>
        <p:spPr>
          <a:xfrm>
            <a:off x="536331" y="422032"/>
            <a:ext cx="8036169" cy="523220"/>
          </a:xfrm>
          <a:prstGeom prst="rect">
            <a:avLst/>
          </a:prstGeom>
          <a:noFill/>
        </p:spPr>
        <p:txBody>
          <a:bodyPr wrap="square">
            <a:spAutoFit/>
          </a:bodyPr>
          <a:lstStyle/>
          <a:p>
            <a:r>
              <a:rPr lang="en-ID"/>
              <a:t>Proses pemetaan perjalanan pelanggan yang didukung teknologi dapat mengatasi hal di atas dan membantu bisnis melakukan hal berikut:</a:t>
            </a:r>
          </a:p>
        </p:txBody>
      </p:sp>
      <p:sp>
        <p:nvSpPr>
          <p:cNvPr id="8" name="TextBox 7">
            <a:extLst>
              <a:ext uri="{FF2B5EF4-FFF2-40B4-BE49-F238E27FC236}">
                <a16:creationId xmlns:a16="http://schemas.microsoft.com/office/drawing/2014/main" id="{11D85B4B-C751-4743-ADDF-1FA89C00D171}"/>
              </a:ext>
            </a:extLst>
          </p:cNvPr>
          <p:cNvSpPr txBox="1"/>
          <p:nvPr/>
        </p:nvSpPr>
        <p:spPr>
          <a:xfrm>
            <a:off x="817685" y="1556088"/>
            <a:ext cx="6611815" cy="1600438"/>
          </a:xfrm>
          <a:prstGeom prst="rect">
            <a:avLst/>
          </a:prstGeom>
          <a:noFill/>
        </p:spPr>
        <p:txBody>
          <a:bodyPr wrap="square">
            <a:spAutoFit/>
          </a:bodyPr>
          <a:lstStyle/>
          <a:p>
            <a:pPr marL="285750" indent="-285750">
              <a:buFont typeface="Arial" panose="020B0604020202020204" pitchFamily="34" charset="0"/>
              <a:buChar char="•"/>
            </a:pPr>
            <a:r>
              <a:rPr lang="en-ID"/>
              <a:t>Identifikasi poin interaksi utama</a:t>
            </a:r>
          </a:p>
          <a:p>
            <a:pPr marL="285750" indent="-285750">
              <a:buFont typeface="Arial" panose="020B0604020202020204" pitchFamily="34" charset="0"/>
              <a:buChar char="•"/>
            </a:pPr>
            <a:r>
              <a:rPr lang="en-ID"/>
              <a:t>Tentukan kebutuhan pelanggan di setiap tahap saluran penjualan</a:t>
            </a:r>
          </a:p>
          <a:p>
            <a:pPr marL="285750" indent="-285750">
              <a:buFont typeface="Arial" panose="020B0604020202020204" pitchFamily="34" charset="0"/>
              <a:buChar char="•"/>
            </a:pPr>
            <a:r>
              <a:rPr lang="en-ID"/>
              <a:t>Dapatkan pandangan obyektif tentang efektivitas proses penjualan mereka</a:t>
            </a:r>
          </a:p>
          <a:p>
            <a:pPr marL="285750" indent="-285750">
              <a:buFont typeface="Arial" panose="020B0604020202020204" pitchFamily="34" charset="0"/>
              <a:buChar char="•"/>
            </a:pPr>
            <a:r>
              <a:rPr lang="en-ID"/>
              <a:t>Pahami celah antara pengalaman pelanggan yang diinginkan dan yang benar-benar dikirimkan</a:t>
            </a:r>
          </a:p>
          <a:p>
            <a:pPr marL="285750" indent="-285750">
              <a:buFont typeface="Arial" panose="020B0604020202020204" pitchFamily="34" charset="0"/>
              <a:buChar char="•"/>
            </a:pPr>
            <a:r>
              <a:rPr lang="en-ID"/>
              <a:t>Tentukan prioritas pengembangan</a:t>
            </a:r>
          </a:p>
          <a:p>
            <a:pPr marL="285750" indent="-285750">
              <a:buFont typeface="Arial" panose="020B0604020202020204" pitchFamily="34" charset="0"/>
              <a:buChar char="•"/>
            </a:pPr>
            <a:r>
              <a:rPr lang="en-ID"/>
              <a:t>Alokasikan pengeluaran untuk keuntungan maksimal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4"/>
          <p:cNvPicPr preferRelativeResize="0"/>
          <p:nvPr/>
        </p:nvPicPr>
        <p:blipFill>
          <a:blip r:embed="rId3">
            <a:alphaModFix/>
          </a:blip>
          <a:stretch>
            <a:fillRect/>
          </a:stretch>
        </p:blipFill>
        <p:spPr>
          <a:xfrm>
            <a:off x="1629508" y="0"/>
            <a:ext cx="7285415" cy="5143499"/>
          </a:xfrm>
          <a:prstGeom prst="rect">
            <a:avLst/>
          </a:prstGeom>
          <a:noFill/>
          <a:ln>
            <a:noFill/>
          </a:ln>
        </p:spPr>
      </p:pic>
      <p:sp>
        <p:nvSpPr>
          <p:cNvPr id="4" name="TextBox 3">
            <a:extLst>
              <a:ext uri="{FF2B5EF4-FFF2-40B4-BE49-F238E27FC236}">
                <a16:creationId xmlns:a16="http://schemas.microsoft.com/office/drawing/2014/main" id="{C0DD6EB8-EB3D-443D-98C2-C13F7FD1E54F}"/>
              </a:ext>
            </a:extLst>
          </p:cNvPr>
          <p:cNvSpPr txBox="1"/>
          <p:nvPr/>
        </p:nvSpPr>
        <p:spPr>
          <a:xfrm>
            <a:off x="0" y="240341"/>
            <a:ext cx="1652954" cy="4662815"/>
          </a:xfrm>
          <a:prstGeom prst="rect">
            <a:avLst/>
          </a:prstGeom>
          <a:noFill/>
        </p:spPr>
        <p:txBody>
          <a:bodyPr wrap="square">
            <a:spAutoFit/>
          </a:bodyPr>
          <a:lstStyle/>
          <a:p>
            <a:r>
              <a:rPr lang="en-US" sz="1100" b="0" i="0">
                <a:solidFill>
                  <a:srgbClr val="171716"/>
                </a:solidFill>
                <a:effectLst/>
                <a:latin typeface="sofia"/>
              </a:rPr>
              <a:t>Customer journey mapping juga tidak hanya untuk kepentingan tim pemasaran dan penjualan. Pembuat konten, desainer, dan pengembang dapat menarik wawasan berharga dari peta. Bagi pembuat konten, pemahaman menyeluruh tentang perjalanan pelanggan dapat membantu mereka membuat salinan yang relevan dan tepat waktu, serta memberi mereka panduan tentang tempat untuk mempublikasikan dan berbagi konten jadi. Bagi desainer, apresiasi untuk konteks pekerjaan mereka dapat menginformasikan pengambilan keputusan secara visual dan pengalaman.</a:t>
            </a:r>
            <a:endParaRPr lang="en-ID" sz="1100"/>
          </a:p>
        </p:txBody>
      </p:sp>
    </p:spTree>
    <p:extLst>
      <p:ext uri="{BB962C8B-B14F-4D97-AF65-F5344CB8AC3E}">
        <p14:creationId xmlns:p14="http://schemas.microsoft.com/office/powerpoint/2010/main" val="110329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latin typeface="Montserrat"/>
                <a:ea typeface="Montserrat"/>
                <a:cs typeface="Montserrat"/>
                <a:sym typeface="Montserrat"/>
              </a:rPr>
              <a:t>Now you try!</a:t>
            </a:r>
            <a:endParaRPr>
              <a:latin typeface="Montserrat"/>
              <a:ea typeface="Montserrat"/>
              <a:cs typeface="Montserrat"/>
              <a:sym typeface="Montserrat"/>
            </a:endParaRPr>
          </a:p>
          <a:p>
            <a:pPr marL="0" lvl="0" indent="0" algn="l" rtl="0">
              <a:spcBef>
                <a:spcPts val="0"/>
              </a:spcBef>
              <a:spcAft>
                <a:spcPts val="0"/>
              </a:spcAft>
              <a:buNone/>
            </a:pPr>
            <a:r>
              <a:rPr lang="en" sz="2400">
                <a:latin typeface="Montserrat"/>
                <a:ea typeface="Montserrat"/>
                <a:cs typeface="Montserrat"/>
                <a:sym typeface="Montserrat"/>
              </a:rPr>
              <a:t>Let’s do collaboratively use these tools </a:t>
            </a:r>
            <a:endParaRPr sz="2400">
              <a:latin typeface="Montserrat"/>
              <a:ea typeface="Montserrat"/>
              <a:cs typeface="Montserrat"/>
              <a:sym typeface="Montserrat"/>
            </a:endParaRPr>
          </a:p>
          <a:p>
            <a:pPr marL="0" lvl="0" indent="0" algn="l" rtl="0">
              <a:spcBef>
                <a:spcPts val="0"/>
              </a:spcBef>
              <a:spcAft>
                <a:spcPts val="0"/>
              </a:spcAft>
              <a:buNone/>
            </a:pPr>
            <a:r>
              <a:rPr lang="en" sz="2400">
                <a:latin typeface="Montserrat"/>
                <a:ea typeface="Montserrat"/>
                <a:cs typeface="Montserrat"/>
                <a:sym typeface="Montserrat"/>
              </a:rPr>
              <a:t>miro.com</a:t>
            </a:r>
            <a:endParaRPr sz="24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pic>
        <p:nvPicPr>
          <p:cNvPr id="139" name="Google Shape;139;p26"/>
          <p:cNvPicPr preferRelativeResize="0"/>
          <p:nvPr/>
        </p:nvPicPr>
        <p:blipFill>
          <a:blip r:embed="rId3">
            <a:alphaModFix/>
          </a:blip>
          <a:stretch>
            <a:fillRect/>
          </a:stretch>
        </p:blipFill>
        <p:spPr>
          <a:xfrm>
            <a:off x="0" y="223149"/>
            <a:ext cx="9143999" cy="4697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7"/>
          <p:cNvPicPr preferRelativeResize="0"/>
          <p:nvPr/>
        </p:nvPicPr>
        <p:blipFill>
          <a:blip r:embed="rId3">
            <a:alphaModFix/>
          </a:blip>
          <a:stretch>
            <a:fillRect/>
          </a:stretch>
        </p:blipFill>
        <p:spPr>
          <a:xfrm>
            <a:off x="3855420" y="152400"/>
            <a:ext cx="5004299" cy="4991100"/>
          </a:xfrm>
          <a:prstGeom prst="rect">
            <a:avLst/>
          </a:prstGeom>
          <a:noFill/>
          <a:ln>
            <a:noFill/>
          </a:ln>
        </p:spPr>
      </p:pic>
      <p:sp>
        <p:nvSpPr>
          <p:cNvPr id="4" name="TextBox 3">
            <a:extLst>
              <a:ext uri="{FF2B5EF4-FFF2-40B4-BE49-F238E27FC236}">
                <a16:creationId xmlns:a16="http://schemas.microsoft.com/office/drawing/2014/main" id="{A151936C-F0E2-408A-8130-BBD92D643177}"/>
              </a:ext>
            </a:extLst>
          </p:cNvPr>
          <p:cNvSpPr txBox="1"/>
          <p:nvPr/>
        </p:nvSpPr>
        <p:spPr>
          <a:xfrm>
            <a:off x="149470" y="459263"/>
            <a:ext cx="3705950" cy="307777"/>
          </a:xfrm>
          <a:prstGeom prst="rect">
            <a:avLst/>
          </a:prstGeom>
          <a:noFill/>
        </p:spPr>
        <p:txBody>
          <a:bodyPr wrap="square">
            <a:spAutoFit/>
          </a:bodyPr>
          <a:lstStyle/>
          <a:p>
            <a:pPr algn="ctr" rtl="0"/>
            <a:r>
              <a:rPr lang="en-ID" b="1">
                <a:solidFill>
                  <a:srgbClr val="5F6368"/>
                </a:solidFill>
                <a:effectLst/>
              </a:rPr>
              <a:t>Tugas</a:t>
            </a:r>
            <a:endParaRPr lang="en-ID" b="1">
              <a:solidFill>
                <a:srgbClr val="000000"/>
              </a:solidFill>
              <a:effectLst/>
            </a:endParaRPr>
          </a:p>
        </p:txBody>
      </p:sp>
      <p:sp>
        <p:nvSpPr>
          <p:cNvPr id="6" name="TextBox 5">
            <a:extLst>
              <a:ext uri="{FF2B5EF4-FFF2-40B4-BE49-F238E27FC236}">
                <a16:creationId xmlns:a16="http://schemas.microsoft.com/office/drawing/2014/main" id="{E1F5C601-A5BE-4BB4-BA56-BAD573F8AA83}"/>
              </a:ext>
            </a:extLst>
          </p:cNvPr>
          <p:cNvSpPr txBox="1"/>
          <p:nvPr/>
        </p:nvSpPr>
        <p:spPr>
          <a:xfrm>
            <a:off x="369276" y="1139388"/>
            <a:ext cx="3486143" cy="523220"/>
          </a:xfrm>
          <a:prstGeom prst="rect">
            <a:avLst/>
          </a:prstGeom>
          <a:noFill/>
        </p:spPr>
        <p:txBody>
          <a:bodyPr wrap="square">
            <a:spAutoFit/>
          </a:bodyPr>
          <a:lstStyle/>
          <a:p>
            <a:pPr marL="342900" indent="-342900">
              <a:buFont typeface="+mj-lt"/>
              <a:buAutoNum type="arabicPeriod"/>
            </a:pPr>
            <a:r>
              <a:rPr lang="en-ID">
                <a:solidFill>
                  <a:srgbClr val="5F6368"/>
                </a:solidFill>
                <a:effectLst/>
              </a:rPr>
              <a:t>Buatlah </a:t>
            </a:r>
            <a:r>
              <a:rPr lang="en-ID" sz="1400" b="0" i="1">
                <a:solidFill>
                  <a:schemeClr val="tx1"/>
                </a:solidFill>
                <a:effectLst/>
                <a:latin typeface="Open Sans"/>
              </a:rPr>
              <a:t>User persona</a:t>
            </a:r>
            <a:r>
              <a:rPr lang="en-ID" sz="1400" b="0" i="0">
                <a:solidFill>
                  <a:schemeClr val="tx1"/>
                </a:solidFill>
                <a:effectLst/>
                <a:latin typeface="Open Sans"/>
              </a:rPr>
              <a:t> !</a:t>
            </a:r>
            <a:endParaRPr lang="en-ID">
              <a:solidFill>
                <a:srgbClr val="000000"/>
              </a:solidFill>
              <a:effectLst/>
            </a:endParaRPr>
          </a:p>
          <a:p>
            <a:pPr marL="342900" indent="-342900" rtl="0">
              <a:buFont typeface="+mj-lt"/>
              <a:buAutoNum type="arabicPeriod"/>
            </a:pPr>
            <a:r>
              <a:rPr lang="en-ID">
                <a:solidFill>
                  <a:srgbClr val="5F6368"/>
                </a:solidFill>
                <a:effectLst/>
              </a:rPr>
              <a:t>Buatlah </a:t>
            </a:r>
            <a:r>
              <a:rPr lang="en-US" sz="1400" b="0" i="0">
                <a:solidFill>
                  <a:srgbClr val="171716"/>
                </a:solidFill>
                <a:effectLst/>
                <a:latin typeface="sofia"/>
              </a:rPr>
              <a:t>Customer journey mapping !</a:t>
            </a:r>
            <a:r>
              <a:rPr lang="en-ID">
                <a:solidFill>
                  <a:srgbClr val="5F6368"/>
                </a:solidFill>
                <a:effectLst/>
              </a:rPr>
              <a:t> </a:t>
            </a:r>
            <a:endParaRPr lang="en-ID">
              <a:solidFill>
                <a:srgbClr val="000000"/>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0909"/>
              <a:buFont typeface="Arial"/>
              <a:buNone/>
            </a:pPr>
            <a:r>
              <a:rPr lang="en" sz="2688" b="1">
                <a:solidFill>
                  <a:schemeClr val="dk2"/>
                </a:solidFill>
                <a:latin typeface="Montserrat"/>
                <a:ea typeface="Montserrat"/>
                <a:cs typeface="Montserrat"/>
                <a:sym typeface="Montserrat"/>
              </a:rPr>
              <a:t>DESIGN THINKING Silabus &amp; Metode</a:t>
            </a:r>
            <a:endParaRPr sz="2688" b="1">
              <a:solidFill>
                <a:schemeClr val="dk2"/>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2"/>
              </a:solidFill>
              <a:latin typeface="Montserrat"/>
              <a:ea typeface="Montserrat"/>
              <a:cs typeface="Montserrat"/>
              <a:sym typeface="Montserrat"/>
            </a:endParaRPr>
          </a:p>
        </p:txBody>
      </p:sp>
      <p:sp>
        <p:nvSpPr>
          <p:cNvPr id="63" name="Google Shape;63;p14"/>
          <p:cNvSpPr txBox="1">
            <a:spLocks noGrp="1"/>
          </p:cNvSpPr>
          <p:nvPr>
            <p:ph type="body" idx="1"/>
          </p:nvPr>
        </p:nvSpPr>
        <p:spPr>
          <a:xfrm>
            <a:off x="-77725" y="1152475"/>
            <a:ext cx="4474800" cy="34164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399">
                <a:solidFill>
                  <a:srgbClr val="666666"/>
                </a:solidFill>
                <a:latin typeface="Montserrat"/>
                <a:ea typeface="Montserrat"/>
                <a:cs typeface="Montserrat"/>
                <a:sym typeface="Montserrat"/>
              </a:rPr>
              <a:t>1. Pengenalan Design Thinking dan tahap identifikasi kesempatan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2. Cakupan Project dan Design Brief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3. Perencanaan dan Riset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4. Identifikasi insights dan menciptakan kriteria desain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5. Urun Rembuk dan pengembangan konsep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6. Pitching ideas dan presentasi </a:t>
            </a:r>
            <a:endParaRPr sz="1399">
              <a:solidFill>
                <a:srgbClr val="666666"/>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399">
                <a:solidFill>
                  <a:srgbClr val="666666"/>
                </a:solidFill>
                <a:latin typeface="Montserrat"/>
                <a:ea typeface="Montserrat"/>
                <a:cs typeface="Montserrat"/>
                <a:sym typeface="Montserrat"/>
              </a:rPr>
              <a:t>7. Membangun Prototypes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8. Menerima masukkan dan saran dari pemangku kepentingan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b="1">
              <a:solidFill>
                <a:srgbClr val="666666"/>
              </a:solidFill>
              <a:latin typeface="Montserrat"/>
              <a:ea typeface="Montserrat"/>
              <a:cs typeface="Montserrat"/>
              <a:sym typeface="Montserrat"/>
            </a:endParaRPr>
          </a:p>
        </p:txBody>
      </p:sp>
      <p:sp>
        <p:nvSpPr>
          <p:cNvPr id="64" name="Google Shape;64;p14"/>
          <p:cNvSpPr txBox="1">
            <a:spLocks noGrp="1"/>
          </p:cNvSpPr>
          <p:nvPr>
            <p:ph type="body" idx="1"/>
          </p:nvPr>
        </p:nvSpPr>
        <p:spPr>
          <a:xfrm>
            <a:off x="4861225" y="1152475"/>
            <a:ext cx="3786900" cy="3416400"/>
          </a:xfrm>
          <a:prstGeom prst="rect">
            <a:avLst/>
          </a:prstGeom>
        </p:spPr>
        <p:txBody>
          <a:bodyPr spcFirstLastPara="1" wrap="square" lIns="91425" tIns="91425" rIns="91425" bIns="91425" anchor="t" anchorCtr="0">
            <a:normAutofit lnSpcReduction="10000"/>
          </a:bodyPr>
          <a:lstStyle/>
          <a:p>
            <a:pPr marL="457200" lvl="0" indent="-316676" algn="l" rtl="0">
              <a:lnSpc>
                <a:spcPct val="150000"/>
              </a:lnSpc>
              <a:spcBef>
                <a:spcPts val="67"/>
              </a:spcBef>
              <a:spcAft>
                <a:spcPts val="0"/>
              </a:spcAft>
              <a:buClr>
                <a:srgbClr val="666666"/>
              </a:buClr>
              <a:buSzPct val="100000"/>
              <a:buFont typeface="Montserrat"/>
              <a:buChar char="●"/>
            </a:pPr>
            <a:r>
              <a:rPr lang="en" sz="1499">
                <a:solidFill>
                  <a:srgbClr val="666666"/>
                </a:solidFill>
                <a:latin typeface="Montserrat"/>
                <a:ea typeface="Montserrat"/>
                <a:cs typeface="Montserrat"/>
                <a:sym typeface="Montserrat"/>
              </a:rPr>
              <a:t>Selanjutnya Sesi Setelah UTS adalah </a:t>
            </a:r>
            <a:r>
              <a:rPr lang="en" sz="1499" b="1">
                <a:solidFill>
                  <a:srgbClr val="666666"/>
                </a:solidFill>
                <a:latin typeface="Montserrat"/>
                <a:ea typeface="Montserrat"/>
                <a:cs typeface="Montserrat"/>
                <a:sym typeface="Montserrat"/>
              </a:rPr>
              <a:t>Lab Design Thinking</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b="1">
                <a:solidFill>
                  <a:srgbClr val="666666"/>
                </a:solidFill>
                <a:latin typeface="Montserrat"/>
                <a:ea typeface="Montserrat"/>
                <a:cs typeface="Montserrat"/>
                <a:sym typeface="Montserrat"/>
              </a:rPr>
              <a:t>Bentuk UTS - Presentasi Kelompok </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b="1">
                <a:solidFill>
                  <a:srgbClr val="666666"/>
                </a:solidFill>
                <a:latin typeface="Montserrat"/>
                <a:ea typeface="Montserrat"/>
                <a:cs typeface="Montserrat"/>
                <a:sym typeface="Montserrat"/>
              </a:rPr>
              <a:t>Bentuk UAS - Pameran Ide </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a:solidFill>
                  <a:srgbClr val="666666"/>
                </a:solidFill>
                <a:latin typeface="Montserrat"/>
                <a:ea typeface="Montserrat"/>
                <a:cs typeface="Montserrat"/>
                <a:sym typeface="Montserrat"/>
              </a:rPr>
              <a:t>Buku : </a:t>
            </a:r>
            <a:r>
              <a:rPr lang="en" sz="1499" i="1">
                <a:solidFill>
                  <a:srgbClr val="666666"/>
                </a:solidFill>
                <a:latin typeface="Montserrat"/>
                <a:ea typeface="Montserrat"/>
                <a:cs typeface="Montserrat"/>
                <a:sym typeface="Montserrat"/>
              </a:rPr>
              <a:t>Jeanne Liedtka and Tim Ogilvie, Designing for Growth: A Design Thinking Tool Kit for Managers (New York: Columbia University Press, 2011) </a:t>
            </a:r>
            <a:endParaRPr sz="1899">
              <a:solidFill>
                <a:srgbClr val="666666"/>
              </a:solidFill>
              <a:latin typeface="Montserrat"/>
              <a:ea typeface="Montserrat"/>
              <a:cs typeface="Montserrat"/>
              <a:sym typeface="Montserrat"/>
            </a:endParaRPr>
          </a:p>
          <a:p>
            <a:pPr marL="544344" marR="193653" lvl="0" indent="-12566" algn="l" rtl="0">
              <a:lnSpc>
                <a:spcPct val="102278"/>
              </a:lnSpc>
              <a:spcBef>
                <a:spcPts val="42"/>
              </a:spcBef>
              <a:spcAft>
                <a:spcPts val="0"/>
              </a:spcAft>
              <a:buNone/>
            </a:pPr>
            <a:endParaRPr sz="1899" b="1">
              <a:solidFill>
                <a:srgbClr val="666666"/>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0" name="Google Shape;70;p15"/>
          <p:cNvSpPr txBox="1">
            <a:spLocks noGrp="1"/>
          </p:cNvSpPr>
          <p:nvPr>
            <p:ph type="title"/>
          </p:nvPr>
        </p:nvSpPr>
        <p:spPr>
          <a:xfrm>
            <a:off x="311700" y="1999050"/>
            <a:ext cx="243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120" b="1">
                <a:latin typeface="Montserrat"/>
                <a:ea typeface="Montserrat"/>
                <a:cs typeface="Montserrat"/>
                <a:sym typeface="Montserrat"/>
              </a:rPr>
              <a:t>SESI 2</a:t>
            </a:r>
            <a:endParaRPr sz="4120" b="1">
              <a:latin typeface="Montserrat"/>
              <a:ea typeface="Montserrat"/>
              <a:cs typeface="Montserrat"/>
              <a:sym typeface="Montserrat"/>
            </a:endParaRPr>
          </a:p>
        </p:txBody>
      </p:sp>
      <p:sp>
        <p:nvSpPr>
          <p:cNvPr id="71" name="Google Shape;71;p15"/>
          <p:cNvSpPr txBox="1">
            <a:spLocks noGrp="1"/>
          </p:cNvSpPr>
          <p:nvPr>
            <p:ph type="body" idx="1"/>
          </p:nvPr>
        </p:nvSpPr>
        <p:spPr>
          <a:xfrm>
            <a:off x="3894125" y="1152475"/>
            <a:ext cx="4938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latin typeface="Montserrat"/>
                <a:ea typeface="Montserrat"/>
                <a:cs typeface="Montserrat"/>
                <a:sym typeface="Montserrat"/>
              </a:rPr>
              <a:t>Agenda : </a:t>
            </a:r>
            <a:endParaRPr sz="2000">
              <a:latin typeface="Montserrat"/>
              <a:ea typeface="Montserrat"/>
              <a:cs typeface="Montserrat"/>
              <a:sym typeface="Montserrat"/>
            </a:endParaRPr>
          </a:p>
          <a:p>
            <a:pPr marL="457200" lvl="0" indent="-355600" algn="l" rtl="0">
              <a:lnSpc>
                <a:spcPct val="100000"/>
              </a:lnSpc>
              <a:spcBef>
                <a:spcPts val="1200"/>
              </a:spcBef>
              <a:spcAft>
                <a:spcPts val="0"/>
              </a:spcAft>
              <a:buClr>
                <a:schemeClr val="dk1"/>
              </a:buClr>
              <a:buSzPts val="2000"/>
              <a:buFont typeface="Montserrat"/>
              <a:buChar char="-"/>
            </a:pPr>
            <a:r>
              <a:rPr lang="en" sz="2000" b="1">
                <a:solidFill>
                  <a:schemeClr val="dk1"/>
                </a:solidFill>
                <a:latin typeface="Montserrat"/>
                <a:ea typeface="Montserrat"/>
                <a:cs typeface="Montserrat"/>
                <a:sym typeface="Montserrat"/>
              </a:rPr>
              <a:t>Riset &amp; Identifikasi Insight </a:t>
            </a:r>
            <a:endParaRPr sz="2000" b="1">
              <a:solidFill>
                <a:schemeClr val="dk1"/>
              </a:solidFill>
              <a:latin typeface="Montserrat"/>
              <a:ea typeface="Montserrat"/>
              <a:cs typeface="Montserrat"/>
              <a:sym typeface="Montserrat"/>
            </a:endParaRPr>
          </a:p>
          <a:p>
            <a:pPr marL="457200" lvl="0" indent="0" algn="l" rtl="0">
              <a:lnSpc>
                <a:spcPct val="100000"/>
              </a:lnSpc>
              <a:spcBef>
                <a:spcPts val="33"/>
              </a:spcBef>
              <a:spcAft>
                <a:spcPts val="0"/>
              </a:spcAft>
              <a:buNone/>
            </a:pPr>
            <a:r>
              <a:rPr lang="en" sz="2000" b="1">
                <a:solidFill>
                  <a:schemeClr val="dk1"/>
                </a:solidFill>
                <a:latin typeface="Montserrat"/>
                <a:ea typeface="Montserrat"/>
                <a:cs typeface="Montserrat"/>
                <a:sym typeface="Montserrat"/>
              </a:rPr>
              <a:t>▪ Riset </a:t>
            </a:r>
            <a:endParaRPr sz="2000" b="1">
              <a:solidFill>
                <a:schemeClr val="dk1"/>
              </a:solidFill>
              <a:latin typeface="Montserrat"/>
              <a:ea typeface="Montserrat"/>
              <a:cs typeface="Montserrat"/>
              <a:sym typeface="Montserrat"/>
            </a:endParaRPr>
          </a:p>
          <a:p>
            <a:pPr marL="457200" lvl="0" indent="0" algn="l" rtl="0">
              <a:lnSpc>
                <a:spcPct val="100000"/>
              </a:lnSpc>
              <a:spcBef>
                <a:spcPts val="33"/>
              </a:spcBef>
              <a:spcAft>
                <a:spcPts val="0"/>
              </a:spcAft>
              <a:buNone/>
            </a:pPr>
            <a:r>
              <a:rPr lang="en" sz="2000" b="1">
                <a:solidFill>
                  <a:schemeClr val="dk1"/>
                </a:solidFill>
                <a:latin typeface="Montserrat"/>
                <a:ea typeface="Montserrat"/>
                <a:cs typeface="Montserrat"/>
                <a:sym typeface="Montserrat"/>
              </a:rPr>
              <a:t>▪ Personas </a:t>
            </a:r>
            <a:endParaRPr sz="2000" b="1">
              <a:solidFill>
                <a:schemeClr val="dk1"/>
              </a:solidFill>
              <a:latin typeface="Montserrat"/>
              <a:ea typeface="Montserrat"/>
              <a:cs typeface="Montserrat"/>
              <a:sym typeface="Montserrat"/>
            </a:endParaRPr>
          </a:p>
          <a:p>
            <a:pPr marL="457200" lvl="0" indent="0" algn="l" rtl="0">
              <a:lnSpc>
                <a:spcPct val="100000"/>
              </a:lnSpc>
              <a:spcBef>
                <a:spcPts val="33"/>
              </a:spcBef>
              <a:spcAft>
                <a:spcPts val="0"/>
              </a:spcAft>
              <a:buNone/>
            </a:pPr>
            <a:r>
              <a:rPr lang="en" sz="2000" b="1">
                <a:solidFill>
                  <a:schemeClr val="dk1"/>
                </a:solidFill>
                <a:latin typeface="Montserrat"/>
                <a:ea typeface="Montserrat"/>
                <a:cs typeface="Montserrat"/>
                <a:sym typeface="Montserrat"/>
              </a:rPr>
              <a:t>▪Journey Mapping </a:t>
            </a:r>
            <a:endParaRPr sz="2000" b="1">
              <a:solidFill>
                <a:schemeClr val="dk1"/>
              </a:solidFill>
              <a:latin typeface="Montserrat"/>
              <a:ea typeface="Montserrat"/>
              <a:cs typeface="Montserrat"/>
              <a:sym typeface="Montserrat"/>
            </a:endParaRPr>
          </a:p>
          <a:p>
            <a:pPr marL="457200" lvl="0" indent="0" algn="l" rtl="0">
              <a:lnSpc>
                <a:spcPct val="100000"/>
              </a:lnSpc>
              <a:spcBef>
                <a:spcPts val="33"/>
              </a:spcBef>
              <a:spcAft>
                <a:spcPts val="0"/>
              </a:spcAft>
              <a:buNone/>
            </a:pPr>
            <a:r>
              <a:rPr lang="en" sz="2000" b="1">
                <a:solidFill>
                  <a:schemeClr val="dk1"/>
                </a:solidFill>
                <a:latin typeface="Montserrat"/>
                <a:ea typeface="Montserrat"/>
                <a:cs typeface="Montserrat"/>
                <a:sym typeface="Montserrat"/>
              </a:rPr>
              <a:t>▪Identifikasi insight</a:t>
            </a:r>
            <a:endParaRPr sz="2000" b="1">
              <a:solidFill>
                <a:schemeClr val="dk1"/>
              </a:solidFill>
              <a:latin typeface="Montserrat"/>
              <a:ea typeface="Montserrat"/>
              <a:cs typeface="Montserrat"/>
              <a:sym typeface="Montserrat"/>
            </a:endParaRPr>
          </a:p>
          <a:p>
            <a:pPr marL="457200" lvl="0" indent="0" algn="l" rtl="0">
              <a:lnSpc>
                <a:spcPct val="100000"/>
              </a:lnSpc>
              <a:spcBef>
                <a:spcPts val="33"/>
              </a:spcBef>
              <a:spcAft>
                <a:spcPts val="0"/>
              </a:spcAft>
              <a:buNone/>
            </a:pPr>
            <a:endParaRPr sz="2000" b="1">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solidFill>
                  <a:schemeClr val="dk2"/>
                </a:solidFill>
                <a:latin typeface="Montserrat"/>
                <a:ea typeface="Montserrat"/>
                <a:cs typeface="Montserrat"/>
                <a:sym typeface="Montserrat"/>
              </a:rPr>
              <a:t>Research </a:t>
            </a:r>
            <a:endParaRPr sz="3920" b="1">
              <a:latin typeface="Montserrat"/>
              <a:ea typeface="Montserrat"/>
              <a:cs typeface="Montserrat"/>
              <a:sym typeface="Montserrat"/>
            </a:endParaRPr>
          </a:p>
        </p:txBody>
      </p:sp>
      <p:pic>
        <p:nvPicPr>
          <p:cNvPr id="77" name="Google Shape;77;p16"/>
          <p:cNvPicPr preferRelativeResize="0"/>
          <p:nvPr/>
        </p:nvPicPr>
        <p:blipFill>
          <a:blip r:embed="rId3">
            <a:alphaModFix/>
          </a:blip>
          <a:stretch>
            <a:fillRect/>
          </a:stretch>
        </p:blipFill>
        <p:spPr>
          <a:xfrm>
            <a:off x="1088975" y="1152463"/>
            <a:ext cx="6705600" cy="3781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Observation</a:t>
            </a:r>
            <a:endParaRPr>
              <a:latin typeface="Montserrat"/>
              <a:ea typeface="Montserrat"/>
              <a:cs typeface="Montserrat"/>
              <a:sym typeface="Montserrat"/>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4" name="Google Shape;84;p17"/>
          <p:cNvPicPr preferRelativeResize="0"/>
          <p:nvPr/>
        </p:nvPicPr>
        <p:blipFill>
          <a:blip r:embed="rId3">
            <a:alphaModFix/>
          </a:blip>
          <a:stretch>
            <a:fillRect/>
          </a:stretch>
        </p:blipFill>
        <p:spPr>
          <a:xfrm>
            <a:off x="311700" y="1152475"/>
            <a:ext cx="3126092" cy="2153433"/>
          </a:xfrm>
          <a:prstGeom prst="rect">
            <a:avLst/>
          </a:prstGeom>
          <a:noFill/>
          <a:ln>
            <a:noFill/>
          </a:ln>
        </p:spPr>
      </p:pic>
      <p:pic>
        <p:nvPicPr>
          <p:cNvPr id="85" name="Google Shape;85;p17" descr="Anyone who wants to sell something wants to know what appeals to customers. Technology now makes it possible. Eye tracking systems show what catches customers' eyes and how long their gaze remains. US market researchers are using the facilities of the Brandenburg company SensoMotoric Instruments for studies in supermarkets.&#10;Read more: http://www.dw.de/program/made-in-germany/s-3066-9798" title="Market researchers observe where we look | Made in Germany">
            <a:hlinkClick r:id="rId4"/>
          </p:cNvPr>
          <p:cNvPicPr preferRelativeResize="0"/>
          <p:nvPr/>
        </p:nvPicPr>
        <p:blipFill>
          <a:blip r:embed="rId5">
            <a:alphaModFix/>
          </a:blip>
          <a:stretch>
            <a:fillRect/>
          </a:stretch>
        </p:blipFill>
        <p:spPr>
          <a:xfrm>
            <a:off x="4910931" y="931055"/>
            <a:ext cx="3749492" cy="2782765"/>
          </a:xfrm>
          <a:prstGeom prst="rect">
            <a:avLst/>
          </a:prstGeom>
          <a:noFill/>
          <a:ln>
            <a:noFill/>
          </a:ln>
        </p:spPr>
      </p:pic>
      <p:sp>
        <p:nvSpPr>
          <p:cNvPr id="86" name="Google Shape;86;p17"/>
          <p:cNvSpPr txBox="1"/>
          <p:nvPr/>
        </p:nvSpPr>
        <p:spPr>
          <a:xfrm>
            <a:off x="311700" y="3781195"/>
            <a:ext cx="8109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Montserrat"/>
                <a:ea typeface="Montserrat"/>
                <a:cs typeface="Montserrat"/>
                <a:sym typeface="Montserrat"/>
              </a:rPr>
              <a:t>Hal hal yang perlu diperhatikan saat observasi : </a:t>
            </a:r>
            <a:endParaRPr sz="1500">
              <a:latin typeface="Montserrat"/>
              <a:ea typeface="Montserrat"/>
              <a:cs typeface="Montserrat"/>
              <a:sym typeface="Montserrat"/>
            </a:endParaRPr>
          </a:p>
          <a:p>
            <a:pPr marL="457200" lvl="0" indent="-323850" algn="l" rtl="0">
              <a:spcBef>
                <a:spcPts val="0"/>
              </a:spcBef>
              <a:spcAft>
                <a:spcPts val="0"/>
              </a:spcAft>
              <a:buSzPts val="1500"/>
              <a:buFont typeface="Montserrat"/>
              <a:buAutoNum type="arabicPeriod"/>
            </a:pPr>
            <a:r>
              <a:rPr lang="en" sz="1500">
                <a:latin typeface="Montserrat"/>
                <a:ea typeface="Montserrat"/>
                <a:cs typeface="Montserrat"/>
                <a:sym typeface="Montserrat"/>
              </a:rPr>
              <a:t>Confusion 2. Overexertion 3. Pain Points 4. Appropriation 5. Skipped Steps</a:t>
            </a:r>
            <a:endParaRPr sz="15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250154" y="19884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Observation</a:t>
            </a:r>
            <a:endParaRPr>
              <a:latin typeface="Montserrat"/>
              <a:ea typeface="Montserrat"/>
              <a:cs typeface="Montserrat"/>
              <a:sym typeface="Montserrat"/>
            </a:endParaRPr>
          </a:p>
        </p:txBody>
      </p:sp>
      <p:sp>
        <p:nvSpPr>
          <p:cNvPr id="83" name="Google Shape;83;p17"/>
          <p:cNvSpPr txBox="1">
            <a:spLocks noGrp="1"/>
          </p:cNvSpPr>
          <p:nvPr>
            <p:ph type="body" idx="1"/>
          </p:nvPr>
        </p:nvSpPr>
        <p:spPr>
          <a:xfrm>
            <a:off x="311700" y="771540"/>
            <a:ext cx="8520600" cy="4125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a:solidFill>
                  <a:schemeClr val="tx1"/>
                </a:solidFill>
                <a:latin typeface="Montserrat"/>
                <a:ea typeface="Montserrat"/>
                <a:cs typeface="Montserrat"/>
                <a:sym typeface="Montserrat"/>
              </a:rPr>
              <a:t>Hal hal yang perlu diperhatikan saat observasi : </a:t>
            </a:r>
          </a:p>
          <a:p>
            <a:pPr marL="457200" lvl="0" indent="-323850" algn="l" rtl="0">
              <a:spcBef>
                <a:spcPts val="0"/>
              </a:spcBef>
              <a:spcAft>
                <a:spcPts val="0"/>
              </a:spcAft>
              <a:buSzPts val="1500"/>
              <a:buFont typeface="Montserrat"/>
              <a:buAutoNum type="arabicPeriod"/>
            </a:pPr>
            <a:r>
              <a:rPr lang="en-ID">
                <a:solidFill>
                  <a:srgbClr val="0070C0"/>
                </a:solidFill>
                <a:latin typeface="Montserrat"/>
                <a:ea typeface="Montserrat"/>
                <a:cs typeface="Montserrat"/>
                <a:sym typeface="Montserrat"/>
              </a:rPr>
              <a:t>Confusion </a:t>
            </a:r>
          </a:p>
          <a:p>
            <a:pPr lvl="0" indent="0" algn="l" rtl="0">
              <a:spcBef>
                <a:spcPts val="0"/>
              </a:spcBef>
              <a:spcAft>
                <a:spcPts val="0"/>
              </a:spcAft>
              <a:buSzPts val="1500"/>
              <a:buNone/>
              <a:tabLst>
                <a:tab pos="457200" algn="l"/>
              </a:tabLst>
            </a:pPr>
            <a:r>
              <a:rPr lang="en-ID">
                <a:solidFill>
                  <a:schemeClr val="tx1"/>
                </a:solidFill>
                <a:latin typeface="Montserrat"/>
                <a:ea typeface="Montserrat"/>
                <a:cs typeface="Montserrat"/>
                <a:sym typeface="Montserrat"/>
              </a:rPr>
              <a:t>Menghindari kebingungan dalam mengambil data pada saat observasi</a:t>
            </a:r>
          </a:p>
          <a:p>
            <a:pPr marL="476250" lvl="0" algn="l" rtl="0">
              <a:spcBef>
                <a:spcPts val="0"/>
              </a:spcBef>
              <a:spcAft>
                <a:spcPts val="0"/>
              </a:spcAft>
              <a:buSzPts val="1500"/>
              <a:buFont typeface="+mj-lt"/>
              <a:buAutoNum type="arabicPeriod" startAt="2"/>
            </a:pPr>
            <a:r>
              <a:rPr lang="en-ID">
                <a:solidFill>
                  <a:srgbClr val="0070C0"/>
                </a:solidFill>
                <a:latin typeface="Montserrat"/>
                <a:ea typeface="Montserrat"/>
                <a:cs typeface="Montserrat"/>
                <a:sym typeface="Montserrat"/>
              </a:rPr>
              <a:t>Overexertion</a:t>
            </a:r>
          </a:p>
          <a:p>
            <a:pPr lvl="0" indent="0" algn="l" rtl="0">
              <a:spcBef>
                <a:spcPts val="0"/>
              </a:spcBef>
              <a:spcAft>
                <a:spcPts val="0"/>
              </a:spcAft>
              <a:buSzPts val="1500"/>
              <a:buNone/>
            </a:pPr>
            <a:r>
              <a:rPr lang="en-ID" b="0" i="0">
                <a:solidFill>
                  <a:schemeClr val="tx1"/>
                </a:solidFill>
                <a:effectLst/>
                <a:latin typeface="-apple-system"/>
              </a:rPr>
              <a:t>Pekerjaan yang terlalu keras</a:t>
            </a:r>
            <a:r>
              <a:rPr lang="en-ID">
                <a:solidFill>
                  <a:schemeClr val="tx1"/>
                </a:solidFill>
                <a:latin typeface="Montserrat"/>
                <a:ea typeface="Montserrat"/>
                <a:cs typeface="Montserrat"/>
                <a:sym typeface="Montserrat"/>
              </a:rPr>
              <a:t> </a:t>
            </a:r>
          </a:p>
          <a:p>
            <a:pPr marL="476250" lvl="0" algn="l" rtl="0">
              <a:spcBef>
                <a:spcPts val="0"/>
              </a:spcBef>
              <a:spcAft>
                <a:spcPts val="0"/>
              </a:spcAft>
              <a:buSzPts val="1500"/>
              <a:buFont typeface="+mj-lt"/>
              <a:buAutoNum type="arabicPeriod" startAt="3"/>
            </a:pPr>
            <a:r>
              <a:rPr lang="en-ID">
                <a:solidFill>
                  <a:srgbClr val="0070C0"/>
                </a:solidFill>
                <a:latin typeface="Montserrat"/>
                <a:ea typeface="Montserrat"/>
                <a:cs typeface="Montserrat"/>
                <a:sym typeface="Montserrat"/>
              </a:rPr>
              <a:t>Pain Points</a:t>
            </a:r>
            <a:r>
              <a:rPr lang="en-ID">
                <a:solidFill>
                  <a:schemeClr val="tx1"/>
                </a:solidFill>
                <a:latin typeface="Montserrat"/>
                <a:ea typeface="Montserrat"/>
                <a:cs typeface="Montserrat"/>
                <a:sym typeface="Montserrat"/>
              </a:rPr>
              <a:t> </a:t>
            </a:r>
          </a:p>
          <a:p>
            <a:pPr lvl="0" indent="0" algn="l" rtl="0">
              <a:spcBef>
                <a:spcPts val="0"/>
              </a:spcBef>
              <a:spcAft>
                <a:spcPts val="0"/>
              </a:spcAft>
              <a:buSzPts val="1500"/>
              <a:buNone/>
            </a:pPr>
            <a:r>
              <a:rPr lang="en-ID">
                <a:solidFill>
                  <a:schemeClr val="tx1"/>
                </a:solidFill>
                <a:latin typeface="Montserrat"/>
              </a:rPr>
              <a:t>Masalah spesifik atau kesulitan yang dialami oleh calon pelanggan dalam berbagai aspek</a:t>
            </a:r>
            <a:r>
              <a:rPr lang="en-ID" b="0" i="0">
                <a:solidFill>
                  <a:schemeClr val="tx1"/>
                </a:solidFill>
                <a:effectLst/>
                <a:latin typeface="PT Serif"/>
              </a:rPr>
              <a:t>.</a:t>
            </a:r>
            <a:endParaRPr lang="en-ID">
              <a:solidFill>
                <a:schemeClr val="tx1"/>
              </a:solidFill>
              <a:latin typeface="Montserrat"/>
              <a:ea typeface="Montserrat"/>
              <a:cs typeface="Montserrat"/>
              <a:sym typeface="Montserrat"/>
            </a:endParaRPr>
          </a:p>
          <a:p>
            <a:pPr marL="476250" lvl="0" algn="l" rtl="0">
              <a:spcBef>
                <a:spcPts val="0"/>
              </a:spcBef>
              <a:spcAft>
                <a:spcPts val="0"/>
              </a:spcAft>
              <a:buSzPts val="1500"/>
              <a:buFont typeface="+mj-lt"/>
              <a:buAutoNum type="arabicPeriod" startAt="4"/>
            </a:pPr>
            <a:r>
              <a:rPr lang="en-ID">
                <a:solidFill>
                  <a:srgbClr val="0070C0"/>
                </a:solidFill>
                <a:latin typeface="Montserrat"/>
                <a:ea typeface="Montserrat"/>
                <a:cs typeface="Montserrat"/>
                <a:sym typeface="Montserrat"/>
              </a:rPr>
              <a:t>Appropriation</a:t>
            </a:r>
            <a:r>
              <a:rPr lang="en-ID">
                <a:solidFill>
                  <a:schemeClr val="tx1"/>
                </a:solidFill>
                <a:latin typeface="Montserrat"/>
                <a:ea typeface="Montserrat"/>
                <a:cs typeface="Montserrat"/>
                <a:sym typeface="Montserrat"/>
              </a:rPr>
              <a:t> </a:t>
            </a:r>
          </a:p>
          <a:p>
            <a:pPr lvl="0" indent="0" algn="l" rtl="0">
              <a:spcBef>
                <a:spcPts val="0"/>
              </a:spcBef>
              <a:spcAft>
                <a:spcPts val="0"/>
              </a:spcAft>
              <a:buSzPts val="1500"/>
              <a:buNone/>
            </a:pPr>
            <a:r>
              <a:rPr lang="en-ID">
                <a:solidFill>
                  <a:schemeClr val="tx1"/>
                </a:solidFill>
                <a:latin typeface="Montserrat"/>
                <a:ea typeface="Montserrat"/>
                <a:cs typeface="Montserrat"/>
                <a:sym typeface="Montserrat"/>
              </a:rPr>
              <a:t>Pendaulatan sesuatu pada saat proses observasi</a:t>
            </a:r>
          </a:p>
          <a:p>
            <a:pPr marL="476250" lvl="0" algn="l" rtl="0">
              <a:spcBef>
                <a:spcPts val="0"/>
              </a:spcBef>
              <a:spcAft>
                <a:spcPts val="0"/>
              </a:spcAft>
              <a:buSzPts val="1500"/>
              <a:buFont typeface="+mj-lt"/>
              <a:buAutoNum type="arabicPeriod" startAt="5"/>
            </a:pPr>
            <a:r>
              <a:rPr lang="en-ID">
                <a:solidFill>
                  <a:srgbClr val="0070C0"/>
                </a:solidFill>
                <a:latin typeface="Montserrat"/>
                <a:ea typeface="Montserrat"/>
                <a:cs typeface="Montserrat"/>
                <a:sym typeface="Montserrat"/>
              </a:rPr>
              <a:t>Skipped Steps</a:t>
            </a:r>
          </a:p>
          <a:p>
            <a:pPr lvl="0" indent="0" algn="l" rtl="0">
              <a:spcBef>
                <a:spcPts val="0"/>
              </a:spcBef>
              <a:spcAft>
                <a:spcPts val="0"/>
              </a:spcAft>
              <a:buSzPts val="1500"/>
              <a:buNone/>
            </a:pPr>
            <a:r>
              <a:rPr lang="en-ID">
                <a:solidFill>
                  <a:schemeClr val="tx1"/>
                </a:solidFill>
                <a:latin typeface="Montserrat"/>
                <a:ea typeface="Montserrat"/>
                <a:cs typeface="Montserrat"/>
                <a:sym typeface="Montserrat"/>
              </a:rPr>
              <a:t>Melwatkan Langkah yang tidak emmungkinkan</a:t>
            </a:r>
          </a:p>
          <a:p>
            <a:pPr marL="0" lvl="0" indent="0" algn="l" rtl="0">
              <a:spcBef>
                <a:spcPts val="0"/>
              </a:spcBef>
              <a:spcAft>
                <a:spcPts val="1200"/>
              </a:spcAft>
              <a:buNone/>
            </a:pPr>
            <a:endParaRPr>
              <a:solidFill>
                <a:schemeClr val="tx1"/>
              </a:solidFill>
            </a:endParaRPr>
          </a:p>
        </p:txBody>
      </p:sp>
    </p:spTree>
    <p:extLst>
      <p:ext uri="{BB962C8B-B14F-4D97-AF65-F5344CB8AC3E}">
        <p14:creationId xmlns:p14="http://schemas.microsoft.com/office/powerpoint/2010/main" val="74443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Social Media Listening</a:t>
            </a:r>
            <a:endParaRPr>
              <a:latin typeface="Montserrat"/>
              <a:ea typeface="Montserrat"/>
              <a:cs typeface="Montserrat"/>
              <a:sym typeface="Montserrat"/>
            </a:endParaRPr>
          </a:p>
        </p:txBody>
      </p:sp>
      <p:sp>
        <p:nvSpPr>
          <p:cNvPr id="92" name="Google Shape;92;p18"/>
          <p:cNvSpPr txBox="1">
            <a:spLocks noGrp="1"/>
          </p:cNvSpPr>
          <p:nvPr>
            <p:ph type="body" idx="1"/>
          </p:nvPr>
        </p:nvSpPr>
        <p:spPr>
          <a:xfrm>
            <a:off x="311700" y="1152475"/>
            <a:ext cx="3573000" cy="11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Ethnography involves observing users in their natural context. </a:t>
            </a: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1200"/>
              </a:spcBef>
              <a:spcAft>
                <a:spcPts val="0"/>
              </a:spcAft>
              <a:buNone/>
            </a:pPr>
            <a:r>
              <a:rPr lang="en">
                <a:latin typeface="Montserrat"/>
                <a:ea typeface="Montserrat"/>
                <a:cs typeface="Montserrat"/>
                <a:sym typeface="Montserrat"/>
              </a:rPr>
              <a:t>Netnography is adapting ethnography in the internet</a:t>
            </a:r>
            <a:endParaRPr>
              <a:latin typeface="Montserrat"/>
              <a:ea typeface="Montserrat"/>
              <a:cs typeface="Montserrat"/>
              <a:sym typeface="Montserrat"/>
            </a:endParaRPr>
          </a:p>
          <a:p>
            <a:pPr marL="0" lvl="0" indent="0" algn="l" rtl="0">
              <a:spcBef>
                <a:spcPts val="1200"/>
              </a:spcBef>
              <a:spcAft>
                <a:spcPts val="1200"/>
              </a:spcAft>
              <a:buNone/>
            </a:pPr>
            <a:endParaRPr>
              <a:latin typeface="Montserrat"/>
              <a:ea typeface="Montserrat"/>
              <a:cs typeface="Montserrat"/>
              <a:sym typeface="Montserrat"/>
            </a:endParaRPr>
          </a:p>
        </p:txBody>
      </p:sp>
      <p:pic>
        <p:nvPicPr>
          <p:cNvPr id="93" name="Google Shape;93;p18" descr="Robert Kozinets, professor of journalism, is netnography’s inventor. In the 1990s, Kozinets, the Hufschmid Chair of Strategic Public Relations and Business Communications coined the term — fusing Internet with ethnography — and developed the research method from the ground up. &#10;&#10;A subset of digital anthropology, netnography is a systematic, ethical approach to following the millions of bread crumbs scattered in plain view across social media platforms.  &#10;&#10;This video explores how he came up with the term and what it means to us." title="Netnography: Robert Kozinets">
            <a:hlinkClick r:id="rId3"/>
          </p:cNvPr>
          <p:cNvPicPr preferRelativeResize="0"/>
          <p:nvPr/>
        </p:nvPicPr>
        <p:blipFill>
          <a:blip r:embed="rId4">
            <a:alphaModFix/>
          </a:blip>
          <a:stretch>
            <a:fillRect/>
          </a:stretch>
        </p:blipFill>
        <p:spPr>
          <a:xfrm>
            <a:off x="4037100" y="117012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Social Media Listening</a:t>
            </a:r>
            <a:endParaRPr>
              <a:latin typeface="Montserrat"/>
              <a:ea typeface="Montserrat"/>
              <a:cs typeface="Montserrat"/>
              <a:sym typeface="Montserrat"/>
            </a:endParaRPr>
          </a:p>
        </p:txBody>
      </p:sp>
      <p:sp>
        <p:nvSpPr>
          <p:cNvPr id="92" name="Google Shape;92;p18"/>
          <p:cNvSpPr txBox="1">
            <a:spLocks noGrp="1"/>
          </p:cNvSpPr>
          <p:nvPr>
            <p:ph type="body" idx="1"/>
          </p:nvPr>
        </p:nvSpPr>
        <p:spPr>
          <a:xfrm>
            <a:off x="311700" y="1152475"/>
            <a:ext cx="7865146" cy="299749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b="0" i="0">
                <a:solidFill>
                  <a:srgbClr val="444444"/>
                </a:solidFill>
                <a:effectLst/>
                <a:latin typeface="Open Sans"/>
              </a:rPr>
              <a:t>Ethnography adalah suatu studi atau riset tentang perilaku masyarakat atau konsumen yang dipelajari langsung dari habitatnya atau dari lingkungan aslinya</a:t>
            </a:r>
            <a:r>
              <a:rPr lang="en">
                <a:latin typeface="Montserrat"/>
                <a:ea typeface="Montserrat"/>
                <a:cs typeface="Montserrat"/>
                <a:sym typeface="Montserrat"/>
              </a:rPr>
              <a:t>. </a:t>
            </a: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1200"/>
              </a:spcBef>
              <a:spcAft>
                <a:spcPts val="0"/>
              </a:spcAft>
              <a:buNone/>
            </a:pPr>
            <a:r>
              <a:rPr lang="en-ID" b="0" i="0">
                <a:solidFill>
                  <a:srgbClr val="202122"/>
                </a:solidFill>
                <a:effectLst/>
                <a:latin typeface="-apple-system"/>
              </a:rPr>
              <a:t>Netnografi adalah serangkaian praktik penelitian khusus yang berkaitan dengan pengumpulan data, analisis, etika penelitian, dan representasi, yang berakar pada observasi partisipan</a:t>
            </a:r>
            <a:endParaRPr>
              <a:latin typeface="Montserrat"/>
              <a:ea typeface="Montserrat"/>
              <a:cs typeface="Montserrat"/>
              <a:sym typeface="Montserrat"/>
            </a:endParaRPr>
          </a:p>
        </p:txBody>
      </p:sp>
    </p:spTree>
    <p:extLst>
      <p:ext uri="{BB962C8B-B14F-4D97-AF65-F5344CB8AC3E}">
        <p14:creationId xmlns:p14="http://schemas.microsoft.com/office/powerpoint/2010/main" val="130539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Interview &amp; Focus Group Discussion </a:t>
            </a:r>
            <a:endParaRPr>
              <a:latin typeface="Montserrat"/>
              <a:ea typeface="Montserrat"/>
              <a:cs typeface="Montserrat"/>
              <a:sym typeface="Montserrat"/>
            </a:endParaRPr>
          </a:p>
        </p:txBody>
      </p:sp>
      <p:sp>
        <p:nvSpPr>
          <p:cNvPr id="99" name="Google Shape;99;p19"/>
          <p:cNvSpPr txBox="1">
            <a:spLocks noGrp="1"/>
          </p:cNvSpPr>
          <p:nvPr>
            <p:ph type="body" idx="1"/>
          </p:nvPr>
        </p:nvSpPr>
        <p:spPr>
          <a:xfrm>
            <a:off x="311700" y="1152475"/>
            <a:ext cx="4072200" cy="3416400"/>
          </a:xfrm>
          <a:prstGeom prst="rect">
            <a:avLst/>
          </a:prstGeom>
        </p:spPr>
        <p:txBody>
          <a:bodyPr spcFirstLastPara="1" wrap="square" lIns="91425" tIns="91425" rIns="91425" bIns="91425" anchor="t" anchorCtr="0">
            <a:normAutofit fontScale="77500" lnSpcReduction="20000"/>
          </a:bodyPr>
          <a:lstStyle/>
          <a:p>
            <a:pPr marL="0" lvl="0" indent="0" algn="l" rtl="0">
              <a:lnSpc>
                <a:spcPct val="100000"/>
              </a:lnSpc>
              <a:spcBef>
                <a:spcPts val="0"/>
              </a:spcBef>
              <a:spcAft>
                <a:spcPts val="0"/>
              </a:spcAft>
              <a:buNone/>
            </a:pPr>
            <a:r>
              <a:rPr lang="en">
                <a:latin typeface="Montserrat"/>
                <a:ea typeface="Montserrat"/>
                <a:cs typeface="Montserrat"/>
                <a:sym typeface="Montserrat"/>
              </a:rPr>
              <a:t>1. Put the interviewee at ease. Let him or her ask you questions.</a:t>
            </a:r>
            <a:endParaRPr>
              <a:latin typeface="Montserrat"/>
              <a:ea typeface="Montserrat"/>
              <a:cs typeface="Montserrat"/>
              <a:sym typeface="Montserrat"/>
            </a:endParaRPr>
          </a:p>
          <a:p>
            <a:pPr marL="0" lvl="0" indent="0" algn="l" rtl="0">
              <a:lnSpc>
                <a:spcPct val="100000"/>
              </a:lnSpc>
              <a:spcBef>
                <a:spcPts val="1200"/>
              </a:spcBef>
              <a:spcAft>
                <a:spcPts val="0"/>
              </a:spcAft>
              <a:buNone/>
            </a:pPr>
            <a:r>
              <a:rPr lang="en">
                <a:latin typeface="Montserrat"/>
                <a:ea typeface="Montserrat"/>
                <a:cs typeface="Montserrat"/>
                <a:sym typeface="Montserrat"/>
              </a:rPr>
              <a:t>2. Ask for stories and examples. Capture memorable quotes.</a:t>
            </a:r>
            <a:endParaRPr>
              <a:latin typeface="Montserrat"/>
              <a:ea typeface="Montserrat"/>
              <a:cs typeface="Montserrat"/>
              <a:sym typeface="Montserrat"/>
            </a:endParaRPr>
          </a:p>
          <a:p>
            <a:pPr marL="0" lvl="0" indent="0" algn="l" rtl="0">
              <a:lnSpc>
                <a:spcPct val="100000"/>
              </a:lnSpc>
              <a:spcBef>
                <a:spcPts val="1200"/>
              </a:spcBef>
              <a:spcAft>
                <a:spcPts val="0"/>
              </a:spcAft>
              <a:buNone/>
            </a:pPr>
            <a:r>
              <a:rPr lang="en">
                <a:latin typeface="Montserrat"/>
                <a:ea typeface="Montserrat"/>
                <a:cs typeface="Montserrat"/>
                <a:sym typeface="Montserrat"/>
              </a:rPr>
              <a:t>3. Be curious. Look for surprises and inconsistencies and probe these.</a:t>
            </a:r>
            <a:endParaRPr>
              <a:latin typeface="Montserrat"/>
              <a:ea typeface="Montserrat"/>
              <a:cs typeface="Montserrat"/>
              <a:sym typeface="Montserrat"/>
            </a:endParaRPr>
          </a:p>
          <a:p>
            <a:pPr marL="0" lvl="0" indent="0" algn="l" rtl="0">
              <a:lnSpc>
                <a:spcPct val="100000"/>
              </a:lnSpc>
              <a:spcBef>
                <a:spcPts val="1200"/>
              </a:spcBef>
              <a:spcAft>
                <a:spcPts val="0"/>
              </a:spcAft>
              <a:buNone/>
            </a:pPr>
            <a:r>
              <a:rPr lang="en">
                <a:latin typeface="Montserrat"/>
                <a:ea typeface="Montserrat"/>
                <a:cs typeface="Montserrat"/>
                <a:sym typeface="Montserrat"/>
              </a:rPr>
              <a:t>4. Use silence. Don't be afraid of it.</a:t>
            </a:r>
            <a:endParaRPr>
              <a:latin typeface="Montserrat"/>
              <a:ea typeface="Montserrat"/>
              <a:cs typeface="Montserrat"/>
              <a:sym typeface="Montserrat"/>
            </a:endParaRPr>
          </a:p>
          <a:p>
            <a:pPr marL="0" lvl="0" indent="0" algn="l" rtl="0">
              <a:lnSpc>
                <a:spcPct val="100000"/>
              </a:lnSpc>
              <a:spcBef>
                <a:spcPts val="1200"/>
              </a:spcBef>
              <a:spcAft>
                <a:spcPts val="0"/>
              </a:spcAft>
              <a:buNone/>
            </a:pPr>
            <a:r>
              <a:rPr lang="en">
                <a:latin typeface="Montserrat"/>
                <a:ea typeface="Montserrat"/>
                <a:cs typeface="Montserrat"/>
                <a:sym typeface="Montserrat"/>
              </a:rPr>
              <a:t>5. Pay attention. Gesture and tone can say more than words.</a:t>
            </a:r>
            <a:endParaRPr>
              <a:latin typeface="Montserrat"/>
              <a:ea typeface="Montserrat"/>
              <a:cs typeface="Montserrat"/>
              <a:sym typeface="Montserrat"/>
            </a:endParaRPr>
          </a:p>
          <a:p>
            <a:pPr marL="0" lvl="0" indent="0" algn="l" rtl="0">
              <a:lnSpc>
                <a:spcPct val="100000"/>
              </a:lnSpc>
              <a:spcBef>
                <a:spcPts val="1200"/>
              </a:spcBef>
              <a:spcAft>
                <a:spcPts val="0"/>
              </a:spcAft>
              <a:buNone/>
            </a:pPr>
            <a:r>
              <a:rPr lang="en">
                <a:latin typeface="Montserrat"/>
                <a:ea typeface="Montserrat"/>
                <a:cs typeface="Montserrat"/>
                <a:sym typeface="Montserrat"/>
              </a:rPr>
              <a:t>6. Paraphrase. Don't lead the witness.</a:t>
            </a:r>
            <a:endParaRPr>
              <a:latin typeface="Montserrat"/>
              <a:ea typeface="Montserrat"/>
              <a:cs typeface="Montserrat"/>
              <a:sym typeface="Montserrat"/>
            </a:endParaRPr>
          </a:p>
          <a:p>
            <a:pPr marL="0" lvl="0" indent="0" algn="l" rtl="0">
              <a:lnSpc>
                <a:spcPct val="100000"/>
              </a:lnSpc>
              <a:spcBef>
                <a:spcPts val="1200"/>
              </a:spcBef>
              <a:spcAft>
                <a:spcPts val="1200"/>
              </a:spcAft>
              <a:buNone/>
            </a:pPr>
            <a:r>
              <a:rPr lang="en">
                <a:latin typeface="Montserrat"/>
                <a:ea typeface="Montserrat"/>
                <a:cs typeface="Montserrat"/>
                <a:sym typeface="Montserrat"/>
              </a:rPr>
              <a:t>7. Listen hard for inefficiencies, overexertion, and workarounds.</a:t>
            </a:r>
            <a:endParaRPr>
              <a:latin typeface="Montserrat"/>
              <a:ea typeface="Montserrat"/>
              <a:cs typeface="Montserrat"/>
              <a:sym typeface="Montserrat"/>
            </a:endParaRPr>
          </a:p>
        </p:txBody>
      </p:sp>
      <p:pic>
        <p:nvPicPr>
          <p:cNvPr id="100" name="Google Shape;100;p19"/>
          <p:cNvPicPr preferRelativeResize="0"/>
          <p:nvPr/>
        </p:nvPicPr>
        <p:blipFill>
          <a:blip r:embed="rId3">
            <a:alphaModFix/>
          </a:blip>
          <a:stretch>
            <a:fillRect/>
          </a:stretch>
        </p:blipFill>
        <p:spPr>
          <a:xfrm>
            <a:off x="4536300" y="1170125"/>
            <a:ext cx="4455300" cy="3341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930</Words>
  <Application>Microsoft Office PowerPoint</Application>
  <PresentationFormat>On-screen Show (16:9)</PresentationFormat>
  <Paragraphs>99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sofia</vt:lpstr>
      <vt:lpstr>Montserrat</vt:lpstr>
      <vt:lpstr>Open Sans</vt:lpstr>
      <vt:lpstr>-apple-system</vt:lpstr>
      <vt:lpstr>Arial</vt:lpstr>
      <vt:lpstr>PT Serif</vt:lpstr>
      <vt:lpstr>Simple Light</vt:lpstr>
      <vt:lpstr>PowerPoint Presentation</vt:lpstr>
      <vt:lpstr>DESIGN THINKING Silabus &amp; Metode </vt:lpstr>
      <vt:lpstr>SESI 2</vt:lpstr>
      <vt:lpstr>Research </vt:lpstr>
      <vt:lpstr>Observation</vt:lpstr>
      <vt:lpstr>Observation</vt:lpstr>
      <vt:lpstr>Social Media Listening</vt:lpstr>
      <vt:lpstr>Social Media Listening</vt:lpstr>
      <vt:lpstr>Interview &amp; Focus Group Discussion </vt:lpstr>
      <vt:lpstr>What is Persona ?</vt:lpstr>
      <vt:lpstr>PowerPoint Presentation</vt:lpstr>
      <vt:lpstr>PowerPoint Presentation</vt:lpstr>
      <vt:lpstr>PowerPoint Presentation</vt:lpstr>
      <vt:lpstr>PowerPoint Presentation</vt:lpstr>
      <vt:lpstr>PowerPoint Presentation</vt:lpstr>
      <vt:lpstr>Now you try! Let’s do collaboratively use these tools  miro.com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deni</cp:lastModifiedBy>
  <cp:revision>8</cp:revision>
  <dcterms:modified xsi:type="dcterms:W3CDTF">2021-02-24T00:54:03Z</dcterms:modified>
</cp:coreProperties>
</file>