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5" r:id="rId7"/>
    <p:sldId id="268" r:id="rId8"/>
    <p:sldId id="261" r:id="rId9"/>
    <p:sldId id="267" r:id="rId10"/>
    <p:sldId id="262" r:id="rId11"/>
    <p:sldId id="266" r:id="rId12"/>
    <p:sldId id="263" r:id="rId13"/>
    <p:sldId id="264" r:id="rId14"/>
  </p:sldIdLst>
  <p:sldSz cx="9144000" cy="5143500" type="screen16x9"/>
  <p:notesSz cx="6858000" cy="9144000"/>
  <p:embeddedFontLst>
    <p:embeddedFont>
      <p:font typeface="Montserra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3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27baeb8c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27baeb8c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27baeb8c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27baeb8c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58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27baeb8c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27baeb8c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fa8ef389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fa8ef389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b715ea51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b715ea5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b715ea51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b715ea51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27baeb8c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27baeb8c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27baeb8c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27baeb8c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91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85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27baeb8c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27baeb8c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193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hyperlink" Target="http://www.youtube.com/watch?v=I2N7Vl6IOV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PFm3KGGqfs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552450" y="288925"/>
            <a:ext cx="9144000" cy="5143500"/>
          </a:xfrm>
          <a:prstGeom prst="rect">
            <a:avLst/>
          </a:prstGeom>
          <a:noFill/>
          <a:ln>
            <a:noFill/>
          </a:ln>
        </p:spPr>
      </p:pic>
      <p:sp>
        <p:nvSpPr>
          <p:cNvPr id="101" name="Google Shape;101;p19"/>
          <p:cNvSpPr txBox="1">
            <a:spLocks noGrp="1"/>
          </p:cNvSpPr>
          <p:nvPr>
            <p:ph type="body" idx="1"/>
          </p:nvPr>
        </p:nvSpPr>
        <p:spPr>
          <a:xfrm>
            <a:off x="2751125" y="1152475"/>
            <a:ext cx="6269050" cy="3416400"/>
          </a:xfrm>
          <a:prstGeom prst="rect">
            <a:avLst/>
          </a:prstGeom>
        </p:spPr>
        <p:txBody>
          <a:bodyPr spcFirstLastPara="1" wrap="square" lIns="91425" tIns="91425" rIns="91425" bIns="91425" anchor="t" anchorCtr="0">
            <a:normAutofit/>
          </a:bodyPr>
          <a:lstStyle/>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a:p>
            <a:pPr marL="457200" lvl="0" indent="0" algn="l" rtl="0">
              <a:lnSpc>
                <a:spcPct val="100000"/>
              </a:lnSpc>
              <a:spcBef>
                <a:spcPts val="33"/>
              </a:spcBef>
              <a:spcAft>
                <a:spcPts val="0"/>
              </a:spcAft>
              <a:buNone/>
            </a:pPr>
            <a:r>
              <a:rPr lang="en-ID" sz="2000" b="1">
                <a:solidFill>
                  <a:schemeClr val="dk1"/>
                </a:solidFill>
                <a:latin typeface="Montserrat"/>
                <a:ea typeface="Montserrat"/>
                <a:cs typeface="Montserrat"/>
                <a:sym typeface="Montserrat"/>
              </a:rPr>
              <a:t>Menetapkan kriteria untuk mengevaluasi desain alternatif (berasal dari studi tentang kebutuhan pengguna dan kebutuhan bisnis) </a:t>
            </a:r>
          </a:p>
          <a:p>
            <a:pPr marL="457200" lvl="0" indent="0" algn="l" rtl="0">
              <a:lnSpc>
                <a:spcPct val="100000"/>
              </a:lnSpc>
              <a:spcBef>
                <a:spcPts val="33"/>
              </a:spcBef>
              <a:spcAft>
                <a:spcPts val="0"/>
              </a:spcAft>
              <a:buNone/>
            </a:pPr>
            <a:r>
              <a:rPr lang="en-ID" sz="2000" b="1">
                <a:solidFill>
                  <a:schemeClr val="dk1"/>
                </a:solidFill>
                <a:latin typeface="Montserrat"/>
                <a:ea typeface="Montserrat"/>
                <a:cs typeface="Montserrat"/>
                <a:sym typeface="Montserrat"/>
              </a:rPr>
              <a:t>Menjadi bagian dari desain brief</a:t>
            </a:r>
            <a:endParaRPr sz="2000" b="1">
              <a:solidFill>
                <a:schemeClr val="dk1"/>
              </a:solidFill>
              <a:latin typeface="Montserrat"/>
              <a:ea typeface="Montserrat"/>
              <a:cs typeface="Montserrat"/>
              <a:sym typeface="Montserrat"/>
            </a:endParaRPr>
          </a:p>
        </p:txBody>
      </p:sp>
      <p:sp>
        <p:nvSpPr>
          <p:cNvPr id="9" name="Title 8">
            <a:extLst>
              <a:ext uri="{FF2B5EF4-FFF2-40B4-BE49-F238E27FC236}">
                <a16:creationId xmlns:a16="http://schemas.microsoft.com/office/drawing/2014/main" id="{5204C291-9850-4569-8519-FD85692B2A82}"/>
              </a:ext>
            </a:extLst>
          </p:cNvPr>
          <p:cNvSpPr>
            <a:spLocks noGrp="1"/>
          </p:cNvSpPr>
          <p:nvPr>
            <p:ph type="title"/>
          </p:nvPr>
        </p:nvSpPr>
        <p:spPr>
          <a:xfrm>
            <a:off x="2895599" y="434350"/>
            <a:ext cx="5936825" cy="572700"/>
          </a:xfrm>
        </p:spPr>
        <p:txBody>
          <a:bodyPr>
            <a:normAutofit fontScale="90000"/>
          </a:bodyPr>
          <a:lstStyle/>
          <a:p>
            <a:r>
              <a:rPr lang="en-US"/>
              <a:t>Design Criteria</a:t>
            </a:r>
            <a:endParaRPr lang="en-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0" name="Google Shape;100;p19"/>
          <p:cNvSpPr txBox="1">
            <a:spLocks noGrp="1"/>
          </p:cNvSpPr>
          <p:nvPr>
            <p:ph type="title"/>
          </p:nvPr>
        </p:nvSpPr>
        <p:spPr>
          <a:xfrm>
            <a:off x="137600" y="2133000"/>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020" b="1">
                <a:latin typeface="Montserrat"/>
                <a:ea typeface="Montserrat"/>
                <a:cs typeface="Montserrat"/>
                <a:sym typeface="Montserrat"/>
              </a:rPr>
              <a:t>MUST</a:t>
            </a:r>
            <a:endParaRPr sz="2020" b="1">
              <a:latin typeface="Montserrat"/>
              <a:ea typeface="Montserrat"/>
              <a:cs typeface="Montserrat"/>
              <a:sym typeface="Montserrat"/>
            </a:endParaRPr>
          </a:p>
          <a:p>
            <a:pPr marL="0" lvl="0" indent="0" algn="l" rtl="0">
              <a:spcBef>
                <a:spcPts val="0"/>
              </a:spcBef>
              <a:spcAft>
                <a:spcPts val="0"/>
              </a:spcAft>
              <a:buSzPts val="990"/>
              <a:buNone/>
            </a:pPr>
            <a:r>
              <a:rPr lang="en" sz="2020" b="1">
                <a:latin typeface="Montserrat"/>
                <a:ea typeface="Montserrat"/>
                <a:cs typeface="Montserrat"/>
                <a:sym typeface="Montserrat"/>
              </a:rPr>
              <a:t>SHOULD</a:t>
            </a:r>
            <a:endParaRPr sz="2020" b="1">
              <a:latin typeface="Montserrat"/>
              <a:ea typeface="Montserrat"/>
              <a:cs typeface="Montserrat"/>
              <a:sym typeface="Montserrat"/>
            </a:endParaRPr>
          </a:p>
          <a:p>
            <a:pPr marL="0" lvl="0" indent="0" algn="l" rtl="0">
              <a:spcBef>
                <a:spcPts val="0"/>
              </a:spcBef>
              <a:spcAft>
                <a:spcPts val="0"/>
              </a:spcAft>
              <a:buSzPts val="990"/>
              <a:buNone/>
            </a:pPr>
            <a:r>
              <a:rPr lang="en" sz="2020" b="1">
                <a:latin typeface="Montserrat"/>
                <a:ea typeface="Montserrat"/>
                <a:cs typeface="Montserrat"/>
                <a:sym typeface="Montserrat"/>
              </a:rPr>
              <a:t>COULD</a:t>
            </a:r>
            <a:endParaRPr sz="2020" b="1">
              <a:latin typeface="Montserrat"/>
              <a:ea typeface="Montserrat"/>
              <a:cs typeface="Montserrat"/>
              <a:sym typeface="Montserrat"/>
            </a:endParaRPr>
          </a:p>
          <a:p>
            <a:pPr marL="0" lvl="0" indent="0" algn="l" rtl="0">
              <a:spcBef>
                <a:spcPts val="0"/>
              </a:spcBef>
              <a:spcAft>
                <a:spcPts val="0"/>
              </a:spcAft>
              <a:buSzPts val="990"/>
              <a:buNone/>
            </a:pPr>
            <a:r>
              <a:rPr lang="en" sz="2020" b="1">
                <a:latin typeface="Montserrat"/>
                <a:ea typeface="Montserrat"/>
                <a:cs typeface="Montserrat"/>
                <a:sym typeface="Montserrat"/>
              </a:rPr>
              <a:t>WON’T</a:t>
            </a:r>
            <a:endParaRPr sz="2020" b="1">
              <a:latin typeface="Montserrat"/>
              <a:ea typeface="Montserrat"/>
              <a:cs typeface="Montserrat"/>
              <a:sym typeface="Montserrat"/>
            </a:endParaRPr>
          </a:p>
        </p:txBody>
      </p:sp>
      <p:sp>
        <p:nvSpPr>
          <p:cNvPr id="101" name="Google Shape;101;p19"/>
          <p:cNvSpPr txBox="1">
            <a:spLocks noGrp="1"/>
          </p:cNvSpPr>
          <p:nvPr>
            <p:ph type="body" idx="1"/>
          </p:nvPr>
        </p:nvSpPr>
        <p:spPr>
          <a:xfrm>
            <a:off x="3894125" y="1152475"/>
            <a:ext cx="4938300" cy="3416400"/>
          </a:xfrm>
          <a:prstGeom prst="rect">
            <a:avLst/>
          </a:prstGeom>
        </p:spPr>
        <p:txBody>
          <a:bodyPr spcFirstLastPara="1" wrap="square" lIns="91425" tIns="91425" rIns="91425" bIns="91425" anchor="t" anchorCtr="0">
            <a:normAutofit/>
          </a:bodyPr>
          <a:lstStyle/>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p:txBody>
      </p:sp>
      <p:pic>
        <p:nvPicPr>
          <p:cNvPr id="102" name="Google Shape;102;p19"/>
          <p:cNvPicPr preferRelativeResize="0"/>
          <p:nvPr/>
        </p:nvPicPr>
        <p:blipFill>
          <a:blip r:embed="rId4">
            <a:alphaModFix/>
          </a:blip>
          <a:stretch>
            <a:fillRect/>
          </a:stretch>
        </p:blipFill>
        <p:spPr>
          <a:xfrm>
            <a:off x="2076450" y="28575"/>
            <a:ext cx="7067550" cy="5086350"/>
          </a:xfrm>
          <a:prstGeom prst="rect">
            <a:avLst/>
          </a:prstGeom>
          <a:noFill/>
          <a:ln>
            <a:noFill/>
          </a:ln>
        </p:spPr>
      </p:pic>
      <p:sp>
        <p:nvSpPr>
          <p:cNvPr id="103" name="Google Shape;103;p19"/>
          <p:cNvSpPr txBox="1">
            <a:spLocks noGrp="1"/>
          </p:cNvSpPr>
          <p:nvPr>
            <p:ph type="title"/>
          </p:nvPr>
        </p:nvSpPr>
        <p:spPr>
          <a:xfrm>
            <a:off x="94675" y="783725"/>
            <a:ext cx="3291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latin typeface="Montserrat"/>
                <a:ea typeface="Montserrat"/>
                <a:cs typeface="Montserrat"/>
                <a:sym typeface="Montserrat"/>
              </a:rPr>
              <a:t>Design </a:t>
            </a:r>
            <a:endParaRPr sz="2620" b="1">
              <a:latin typeface="Montserrat"/>
              <a:ea typeface="Montserrat"/>
              <a:cs typeface="Montserrat"/>
              <a:sym typeface="Montserrat"/>
            </a:endParaRPr>
          </a:p>
          <a:p>
            <a:pPr marL="0" lvl="0" indent="0" algn="l" rtl="0">
              <a:spcBef>
                <a:spcPts val="0"/>
              </a:spcBef>
              <a:spcAft>
                <a:spcPts val="0"/>
              </a:spcAft>
              <a:buSzPts val="990"/>
              <a:buNone/>
            </a:pPr>
            <a:r>
              <a:rPr lang="en" sz="2620" b="1">
                <a:latin typeface="Montserrat"/>
                <a:ea typeface="Montserrat"/>
                <a:cs typeface="Montserrat"/>
                <a:sym typeface="Montserrat"/>
              </a:rPr>
              <a:t>Criteria</a:t>
            </a:r>
            <a:endParaRPr sz="2620" b="1">
              <a:latin typeface="Montserrat"/>
              <a:ea typeface="Montserrat"/>
              <a:cs typeface="Montserrat"/>
              <a:sym typeface="Montserrat"/>
            </a:endParaRPr>
          </a:p>
          <a:p>
            <a:pPr marL="0" lvl="0" indent="0" algn="l" rtl="0">
              <a:spcBef>
                <a:spcPts val="0"/>
              </a:spcBef>
              <a:spcAft>
                <a:spcPts val="0"/>
              </a:spcAft>
              <a:buSzPts val="990"/>
              <a:buNone/>
            </a:pPr>
            <a:r>
              <a:rPr lang="en" sz="2620" b="1">
                <a:latin typeface="Montserrat"/>
                <a:ea typeface="Montserrat"/>
                <a:cs typeface="Montserrat"/>
                <a:sym typeface="Montserrat"/>
              </a:rPr>
              <a:t>Type 1</a:t>
            </a:r>
            <a:endParaRPr sz="2620" b="1">
              <a:latin typeface="Montserrat"/>
              <a:ea typeface="Montserrat"/>
              <a:cs typeface="Montserrat"/>
              <a:sym typeface="Montserrat"/>
            </a:endParaRPr>
          </a:p>
        </p:txBody>
      </p:sp>
    </p:spTree>
    <p:extLst>
      <p:ext uri="{BB962C8B-B14F-4D97-AF65-F5344CB8AC3E}">
        <p14:creationId xmlns:p14="http://schemas.microsoft.com/office/powerpoint/2010/main" val="17257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9" name="Google Shape;109;p20"/>
          <p:cNvSpPr txBox="1">
            <a:spLocks noGrp="1"/>
          </p:cNvSpPr>
          <p:nvPr>
            <p:ph type="title"/>
          </p:nvPr>
        </p:nvSpPr>
        <p:spPr>
          <a:xfrm>
            <a:off x="311700" y="1261175"/>
            <a:ext cx="3291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latin typeface="Montserrat"/>
                <a:ea typeface="Montserrat"/>
                <a:cs typeface="Montserrat"/>
                <a:sym typeface="Montserrat"/>
              </a:rPr>
              <a:t>Design Criteria</a:t>
            </a:r>
            <a:endParaRPr sz="2620" b="1">
              <a:latin typeface="Montserrat"/>
              <a:ea typeface="Montserrat"/>
              <a:cs typeface="Montserrat"/>
              <a:sym typeface="Montserrat"/>
            </a:endParaRPr>
          </a:p>
          <a:p>
            <a:pPr marL="0" lvl="0" indent="0" algn="l" rtl="0">
              <a:spcBef>
                <a:spcPts val="0"/>
              </a:spcBef>
              <a:spcAft>
                <a:spcPts val="0"/>
              </a:spcAft>
              <a:buSzPts val="990"/>
              <a:buNone/>
            </a:pPr>
            <a:r>
              <a:rPr lang="en" sz="2620" b="1">
                <a:latin typeface="Montserrat"/>
                <a:ea typeface="Montserrat"/>
                <a:cs typeface="Montserrat"/>
                <a:sym typeface="Montserrat"/>
              </a:rPr>
              <a:t>Type 2</a:t>
            </a:r>
            <a:endParaRPr sz="2620" b="1">
              <a:latin typeface="Montserrat"/>
              <a:ea typeface="Montserrat"/>
              <a:cs typeface="Montserrat"/>
              <a:sym typeface="Montserrat"/>
            </a:endParaRPr>
          </a:p>
        </p:txBody>
      </p:sp>
      <p:sp>
        <p:nvSpPr>
          <p:cNvPr id="110" name="Google Shape;110;p20"/>
          <p:cNvSpPr txBox="1">
            <a:spLocks noGrp="1"/>
          </p:cNvSpPr>
          <p:nvPr>
            <p:ph type="body" idx="1"/>
          </p:nvPr>
        </p:nvSpPr>
        <p:spPr>
          <a:xfrm>
            <a:off x="3894125" y="1152475"/>
            <a:ext cx="4938300" cy="3416400"/>
          </a:xfrm>
          <a:prstGeom prst="rect">
            <a:avLst/>
          </a:prstGeom>
        </p:spPr>
        <p:txBody>
          <a:bodyPr spcFirstLastPara="1" wrap="square" lIns="91425" tIns="91425" rIns="91425" bIns="91425" anchor="t" anchorCtr="0">
            <a:normAutofit/>
          </a:bodyPr>
          <a:lstStyle/>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p:txBody>
      </p:sp>
      <p:pic>
        <p:nvPicPr>
          <p:cNvPr id="111" name="Google Shape;111;p20"/>
          <p:cNvPicPr preferRelativeResize="0"/>
          <p:nvPr/>
        </p:nvPicPr>
        <p:blipFill>
          <a:blip r:embed="rId4">
            <a:alphaModFix/>
          </a:blip>
          <a:stretch>
            <a:fillRect/>
          </a:stretch>
        </p:blipFill>
        <p:spPr>
          <a:xfrm>
            <a:off x="3311330" y="0"/>
            <a:ext cx="5673489"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3987304" y="152400"/>
            <a:ext cx="5004299" cy="4991100"/>
          </a:xfrm>
          <a:prstGeom prst="rect">
            <a:avLst/>
          </a:prstGeom>
          <a:noFill/>
          <a:ln>
            <a:noFill/>
          </a:ln>
        </p:spPr>
      </p:pic>
      <p:sp>
        <p:nvSpPr>
          <p:cNvPr id="117" name="Google Shape;117;p21"/>
          <p:cNvSpPr txBox="1">
            <a:spLocks noGrp="1"/>
          </p:cNvSpPr>
          <p:nvPr>
            <p:ph type="title"/>
          </p:nvPr>
        </p:nvSpPr>
        <p:spPr>
          <a:xfrm>
            <a:off x="311700" y="416169"/>
            <a:ext cx="8520600" cy="1170125"/>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990"/>
              <a:buFont typeface="Arial"/>
              <a:buNone/>
            </a:pPr>
            <a:r>
              <a:rPr lang="en" sz="1520" b="1">
                <a:solidFill>
                  <a:schemeClr val="dk2"/>
                </a:solidFill>
                <a:latin typeface="Montserrat"/>
                <a:ea typeface="Montserrat"/>
                <a:cs typeface="Montserrat"/>
                <a:sym typeface="Montserrat"/>
              </a:rPr>
              <a:t>Tugas </a:t>
            </a:r>
            <a:endParaRPr sz="1520" b="1">
              <a:solidFill>
                <a:schemeClr val="dk2"/>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990"/>
              <a:buFont typeface="Arial"/>
              <a:buNone/>
            </a:pPr>
            <a:r>
              <a:rPr lang="en" sz="1520" b="1">
                <a:solidFill>
                  <a:schemeClr val="dk2"/>
                </a:solidFill>
                <a:latin typeface="Montserrat"/>
                <a:ea typeface="Montserrat"/>
                <a:cs typeface="Montserrat"/>
                <a:sym typeface="Montserrat"/>
              </a:rPr>
              <a:t>1. Buatlah Mind Mapping !</a:t>
            </a:r>
            <a:br>
              <a:rPr lang="en" sz="1520" b="1">
                <a:solidFill>
                  <a:schemeClr val="dk2"/>
                </a:solidFill>
                <a:latin typeface="Montserrat"/>
                <a:ea typeface="Montserrat"/>
                <a:cs typeface="Montserrat"/>
                <a:sym typeface="Montserrat"/>
              </a:rPr>
            </a:br>
            <a:r>
              <a:rPr lang="en" sz="1520" b="1">
                <a:solidFill>
                  <a:schemeClr val="dk2"/>
                </a:solidFill>
                <a:latin typeface="Montserrat"/>
                <a:ea typeface="Montserrat"/>
                <a:cs typeface="Montserrat"/>
                <a:sym typeface="Montserrat"/>
              </a:rPr>
              <a:t>2. Buatlah Design Criteria!</a:t>
            </a:r>
            <a:endParaRPr sz="1520" b="1">
              <a:solidFill>
                <a:schemeClr val="dk2"/>
              </a:solidFill>
              <a:latin typeface="Montserrat"/>
              <a:ea typeface="Montserrat"/>
              <a:cs typeface="Montserrat"/>
              <a:sym typeface="Montserrat"/>
            </a:endParaRPr>
          </a:p>
          <a:p>
            <a:pPr marL="0" lvl="0" indent="0" algn="l" rtl="0">
              <a:spcBef>
                <a:spcPts val="1200"/>
              </a:spcBef>
              <a:spcAft>
                <a:spcPts val="0"/>
              </a:spcAft>
              <a:buSzPts val="990"/>
              <a:buNone/>
            </a:pPr>
            <a:endParaRPr sz="720">
              <a:solidFill>
                <a:schemeClr val="dk2"/>
              </a:solidFill>
              <a:latin typeface="Montserrat"/>
              <a:ea typeface="Montserrat"/>
              <a:cs typeface="Montserrat"/>
              <a:sym typeface="Montserrat"/>
            </a:endParaRPr>
          </a:p>
        </p:txBody>
      </p:sp>
      <p:pic>
        <p:nvPicPr>
          <p:cNvPr id="119" name="Google Shape;119;p21" descr="Learn what wireframes are and what’s their purpose by watching YouTube being built, taken apart, and built again in various versions… through wireframes! &#10;&#10;You'll also learn why and how wireframes are used and which level of fidelity is right for different situations.&#10;&#10;Let us know if you’d like to see more videos like this! Comments below 👇&#10;&#10;This video is part of a series of short videos that cover the basics of wireframing. Watch the other videos:&#10;&#10;- The 3 Main Types of Wireframes https://youtu.be/JGFjbWcSaIY&#10;- The Benefits of Wireframing and Why You Should Do It https://youtu.be/rms6kExnmwM&#10;- How to Create Successful Wireframes That Solve Real Problems https://youtu.be/oMYN-JXDXvI&#10;__________________________________&#10;&#10;Visit Balsamiq Wireframing Academy to learn the basics of wireframing and UI design!&#10;&#10;Free courses: https://balsamiq.com/learn/courses/&#10;Articles: https://balsamiq.com/learn/articles/&#10;Videos: https://balsamiq.com/learn/videos/&#10;Best practices from experts: https://balsamiq.com/learn/videos/the-process-behind/&#10;Website reviews: https://balsamiq.com/learn/videos/website-ux-reviews/&#10;And more resources: https://balsamiq.com/learn/resources/&#10;&#10;__________________________________&#10;&#10;Follow Balsamiq on&#10;Twitter: https://twitter.com/balsamiq&#10;LinkedIn: https://www.linkedin.com/company/balsamiq" title="What are Wireframes? (4 min. video) - Balsamiq Wireframing Academy">
            <a:hlinkClick r:id="rId4"/>
          </p:cNvPr>
          <p:cNvPicPr preferRelativeResize="0"/>
          <p:nvPr/>
        </p:nvPicPr>
        <p:blipFill>
          <a:blip r:embed="rId5">
            <a:alphaModFix/>
          </a:blip>
          <a:stretch>
            <a:fillRect/>
          </a:stretch>
        </p:blipFill>
        <p:spPr>
          <a:xfrm>
            <a:off x="152397" y="2131418"/>
            <a:ext cx="3682504" cy="27618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DESIGN THINKING Silabus &amp; Metode</a:t>
            </a:r>
            <a:endParaRPr sz="2688" b="1">
              <a:solidFill>
                <a:schemeClr val="dk2"/>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63" name="Google Shape;63;p14"/>
          <p:cNvSpPr txBox="1">
            <a:spLocks noGrp="1"/>
          </p:cNvSpPr>
          <p:nvPr>
            <p:ph type="body" idx="1"/>
          </p:nvPr>
        </p:nvSpPr>
        <p:spPr>
          <a:xfrm>
            <a:off x="-77725" y="1152475"/>
            <a:ext cx="4474800" cy="34164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1. Pengenalan Design Thinking dan tahap identifikasi kesempatan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2. Cakupan Project dan Design Brief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3. Perencanaan dan Riset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4. Identifikasi insights dan menciptakan kriteria desain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5. Urun Rembuk dan pengembangan konsep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6. Pitching ideas dan presentasi </a:t>
            </a:r>
            <a:endParaRPr sz="1399">
              <a:solidFill>
                <a:srgbClr val="666666"/>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7. Membangun Prototypes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8. Menerima masukkan dan saran dari pemangku kepentingan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b="1">
              <a:solidFill>
                <a:srgbClr val="666666"/>
              </a:solidFill>
              <a:latin typeface="Montserrat"/>
              <a:ea typeface="Montserrat"/>
              <a:cs typeface="Montserrat"/>
              <a:sym typeface="Montserrat"/>
            </a:endParaRPr>
          </a:p>
        </p:txBody>
      </p:sp>
      <p:sp>
        <p:nvSpPr>
          <p:cNvPr id="64" name="Google Shape;64;p14"/>
          <p:cNvSpPr txBox="1">
            <a:spLocks noGrp="1"/>
          </p:cNvSpPr>
          <p:nvPr>
            <p:ph type="body" idx="1"/>
          </p:nvPr>
        </p:nvSpPr>
        <p:spPr>
          <a:xfrm>
            <a:off x="4861225" y="1152475"/>
            <a:ext cx="3786900" cy="3416400"/>
          </a:xfrm>
          <a:prstGeom prst="rect">
            <a:avLst/>
          </a:prstGeom>
        </p:spPr>
        <p:txBody>
          <a:bodyPr spcFirstLastPara="1" wrap="square" lIns="91425" tIns="91425" rIns="91425" bIns="91425" anchor="t" anchorCtr="0">
            <a:normAutofit fontScale="92500" lnSpcReduction="20000"/>
          </a:bodyPr>
          <a:lstStyle/>
          <a:p>
            <a:pPr marL="457200" lvl="0" indent="-316676" algn="l" rtl="0">
              <a:lnSpc>
                <a:spcPct val="150000"/>
              </a:lnSpc>
              <a:spcBef>
                <a:spcPts val="67"/>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Selanjutnya Sesi Setelah UTS adalah </a:t>
            </a:r>
            <a:r>
              <a:rPr lang="en" sz="1499" b="1">
                <a:solidFill>
                  <a:srgbClr val="666666"/>
                </a:solidFill>
                <a:latin typeface="Montserrat"/>
                <a:ea typeface="Montserrat"/>
                <a:cs typeface="Montserrat"/>
                <a:sym typeface="Montserrat"/>
              </a:rPr>
              <a:t>Lab Design Thinking</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b="1">
                <a:solidFill>
                  <a:srgbClr val="666666"/>
                </a:solidFill>
                <a:latin typeface="Montserrat"/>
                <a:ea typeface="Montserrat"/>
                <a:cs typeface="Montserrat"/>
                <a:sym typeface="Montserrat"/>
              </a:rPr>
              <a:t>Bentuk UTS - Presentasi Kelompok </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b="1">
                <a:solidFill>
                  <a:srgbClr val="666666"/>
                </a:solidFill>
                <a:latin typeface="Montserrat"/>
                <a:ea typeface="Montserrat"/>
                <a:cs typeface="Montserrat"/>
                <a:sym typeface="Montserrat"/>
              </a:rPr>
              <a:t>Bentuk UAS - Pameran Ide </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Buku : </a:t>
            </a:r>
            <a:r>
              <a:rPr lang="en" sz="1499" i="1">
                <a:solidFill>
                  <a:srgbClr val="666666"/>
                </a:solidFill>
                <a:latin typeface="Montserrat"/>
                <a:ea typeface="Montserrat"/>
                <a:cs typeface="Montserrat"/>
                <a:sym typeface="Montserrat"/>
              </a:rPr>
              <a:t>Jeanne Liedtka and Tim Ogilvie, Designing for Growth: A Design Thinking Tool Kit for Managers (New York: Columbia University Press, 2011) </a:t>
            </a:r>
            <a:endParaRPr sz="1899">
              <a:solidFill>
                <a:srgbClr val="666666"/>
              </a:solidFill>
              <a:latin typeface="Montserrat"/>
              <a:ea typeface="Montserrat"/>
              <a:cs typeface="Montserrat"/>
              <a:sym typeface="Montserrat"/>
            </a:endParaRPr>
          </a:p>
          <a:p>
            <a:pPr marL="544344" marR="193653" lvl="0" indent="-12566" algn="l" rtl="0">
              <a:lnSpc>
                <a:spcPct val="102278"/>
              </a:lnSpc>
              <a:spcBef>
                <a:spcPts val="42"/>
              </a:spcBef>
              <a:spcAft>
                <a:spcPts val="0"/>
              </a:spcAft>
              <a:buNone/>
            </a:pPr>
            <a:endParaRPr sz="1899" b="1">
              <a:solidFill>
                <a:srgbClr val="66666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0" name="Google Shape;70;p15"/>
          <p:cNvSpPr txBox="1">
            <a:spLocks noGrp="1"/>
          </p:cNvSpPr>
          <p:nvPr>
            <p:ph type="title"/>
          </p:nvPr>
        </p:nvSpPr>
        <p:spPr>
          <a:xfrm>
            <a:off x="311700" y="1999050"/>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20" b="1">
                <a:latin typeface="Montserrat"/>
                <a:ea typeface="Montserrat"/>
                <a:cs typeface="Montserrat"/>
                <a:sym typeface="Montserrat"/>
              </a:rPr>
              <a:t>SESI 2</a:t>
            </a:r>
            <a:endParaRPr sz="4120" b="1">
              <a:latin typeface="Montserrat"/>
              <a:ea typeface="Montserrat"/>
              <a:cs typeface="Montserrat"/>
              <a:sym typeface="Montserrat"/>
            </a:endParaRPr>
          </a:p>
        </p:txBody>
      </p:sp>
      <p:sp>
        <p:nvSpPr>
          <p:cNvPr id="71" name="Google Shape;71;p15"/>
          <p:cNvSpPr txBox="1">
            <a:spLocks noGrp="1"/>
          </p:cNvSpPr>
          <p:nvPr>
            <p:ph type="body" idx="1"/>
          </p:nvPr>
        </p:nvSpPr>
        <p:spPr>
          <a:xfrm>
            <a:off x="3872425" y="729150"/>
            <a:ext cx="4938300" cy="1842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000" b="1">
                <a:solidFill>
                  <a:srgbClr val="666666"/>
                </a:solidFill>
                <a:latin typeface="Montserrat"/>
                <a:ea typeface="Montserrat"/>
                <a:cs typeface="Montserrat"/>
                <a:sym typeface="Montserrat"/>
              </a:rPr>
              <a:t>Agenda : </a:t>
            </a:r>
            <a:endParaRPr sz="2000" b="1">
              <a:solidFill>
                <a:srgbClr val="666666"/>
              </a:solidFill>
              <a:latin typeface="Montserrat"/>
              <a:ea typeface="Montserrat"/>
              <a:cs typeface="Montserrat"/>
              <a:sym typeface="Montserrat"/>
            </a:endParaRPr>
          </a:p>
          <a:p>
            <a:pPr marL="457200" lvl="0" indent="0" algn="l" rtl="0">
              <a:lnSpc>
                <a:spcPct val="100000"/>
              </a:lnSpc>
              <a:spcBef>
                <a:spcPts val="1200"/>
              </a:spcBef>
              <a:spcAft>
                <a:spcPts val="0"/>
              </a:spcAft>
              <a:buNone/>
            </a:pPr>
            <a:endParaRPr sz="2000" b="1">
              <a:solidFill>
                <a:srgbClr val="666666"/>
              </a:solidFill>
              <a:latin typeface="Montserrat"/>
              <a:ea typeface="Montserrat"/>
              <a:cs typeface="Montserrat"/>
              <a:sym typeface="Montserrat"/>
            </a:endParaRPr>
          </a:p>
          <a:p>
            <a:pPr marL="0" lvl="0" indent="0" algn="l" rtl="0">
              <a:lnSpc>
                <a:spcPct val="100000"/>
              </a:lnSpc>
              <a:spcBef>
                <a:spcPts val="33"/>
              </a:spcBef>
              <a:spcAft>
                <a:spcPts val="0"/>
              </a:spcAft>
              <a:buNone/>
            </a:pPr>
            <a:r>
              <a:rPr lang="en" sz="2000" b="1">
                <a:solidFill>
                  <a:srgbClr val="666666"/>
                </a:solidFill>
                <a:latin typeface="Montserrat"/>
                <a:ea typeface="Montserrat"/>
                <a:cs typeface="Montserrat"/>
                <a:sym typeface="Montserrat"/>
              </a:rPr>
              <a:t>	What is ? → What If ?</a:t>
            </a:r>
            <a:endParaRPr sz="2000" b="1">
              <a:solidFill>
                <a:srgbClr val="666666"/>
              </a:solidFill>
              <a:latin typeface="Montserrat"/>
              <a:ea typeface="Montserrat"/>
              <a:cs typeface="Montserrat"/>
              <a:sym typeface="Montserrat"/>
            </a:endParaRPr>
          </a:p>
          <a:p>
            <a:pPr marL="457200" lvl="0" indent="0" algn="l" rtl="0">
              <a:lnSpc>
                <a:spcPct val="100000"/>
              </a:lnSpc>
              <a:spcBef>
                <a:spcPts val="33"/>
              </a:spcBef>
              <a:spcAft>
                <a:spcPts val="0"/>
              </a:spcAft>
              <a:buNone/>
            </a:pPr>
            <a:r>
              <a:rPr lang="en" sz="2000" b="1">
                <a:solidFill>
                  <a:srgbClr val="666666"/>
                </a:solidFill>
                <a:latin typeface="Montserrat"/>
                <a:ea typeface="Montserrat"/>
                <a:cs typeface="Montserrat"/>
                <a:sym typeface="Montserrat"/>
              </a:rPr>
              <a:t>Design Criterias</a:t>
            </a:r>
            <a:endParaRPr sz="2000" b="1">
              <a:solidFill>
                <a:srgbClr val="666666"/>
              </a:solidFill>
              <a:latin typeface="Montserrat"/>
              <a:ea typeface="Montserrat"/>
              <a:cs typeface="Montserrat"/>
              <a:sym typeface="Montserrat"/>
            </a:endParaRPr>
          </a:p>
          <a:p>
            <a:pPr marL="457200" lvl="0" indent="0" algn="l" rtl="0">
              <a:lnSpc>
                <a:spcPct val="100000"/>
              </a:lnSpc>
              <a:spcBef>
                <a:spcPts val="33"/>
              </a:spcBef>
              <a:spcAft>
                <a:spcPts val="0"/>
              </a:spcAft>
              <a:buNone/>
            </a:pPr>
            <a:r>
              <a:rPr lang="en" sz="2000" b="1">
                <a:solidFill>
                  <a:srgbClr val="666666"/>
                </a:solidFill>
                <a:latin typeface="Montserrat"/>
                <a:ea typeface="Montserrat"/>
                <a:cs typeface="Montserrat"/>
                <a:sym typeface="Montserrat"/>
              </a:rPr>
              <a:t>Effective Brain Storming</a:t>
            </a:r>
            <a:endParaRPr sz="2000" b="1">
              <a:solidFill>
                <a:srgbClr val="666666"/>
              </a:solidFill>
              <a:latin typeface="Montserrat"/>
              <a:ea typeface="Montserrat"/>
              <a:cs typeface="Montserrat"/>
              <a:sym typeface="Montserrat"/>
            </a:endParaRPr>
          </a:p>
          <a:p>
            <a:pPr marL="457200" lvl="0" indent="0" algn="l" rtl="0">
              <a:lnSpc>
                <a:spcPct val="100000"/>
              </a:lnSpc>
              <a:spcBef>
                <a:spcPts val="33"/>
              </a:spcBef>
              <a:spcAft>
                <a:spcPts val="0"/>
              </a:spcAft>
              <a:buNone/>
            </a:pPr>
            <a:endParaRPr sz="2000" b="1">
              <a:solidFill>
                <a:srgbClr val="666666"/>
              </a:solidFill>
              <a:latin typeface="Montserrat"/>
              <a:ea typeface="Montserrat"/>
              <a:cs typeface="Montserrat"/>
              <a:sym typeface="Montserrat"/>
            </a:endParaRPr>
          </a:p>
        </p:txBody>
      </p:sp>
      <p:pic>
        <p:nvPicPr>
          <p:cNvPr id="72" name="Google Shape;72;p15"/>
          <p:cNvPicPr preferRelativeResize="0"/>
          <p:nvPr/>
        </p:nvPicPr>
        <p:blipFill>
          <a:blip r:embed="rId4">
            <a:alphaModFix/>
          </a:blip>
          <a:stretch>
            <a:fillRect/>
          </a:stretch>
        </p:blipFill>
        <p:spPr>
          <a:xfrm>
            <a:off x="3624325" y="2448325"/>
            <a:ext cx="5490225" cy="227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How to Brainstorm Effectively</a:t>
            </a:r>
            <a:endParaRPr sz="2688" b="1">
              <a:solidFill>
                <a:schemeClr val="dk2"/>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79" name="Google Shape;79;p16"/>
          <p:cNvSpPr txBox="1">
            <a:spLocks noGrp="1"/>
          </p:cNvSpPr>
          <p:nvPr>
            <p:ph type="body" idx="1"/>
          </p:nvPr>
        </p:nvSpPr>
        <p:spPr>
          <a:xfrm>
            <a:off x="-77725" y="1152475"/>
            <a:ext cx="4474800" cy="3416400"/>
          </a:xfrm>
          <a:prstGeom prst="rect">
            <a:avLst/>
          </a:prstGeom>
        </p:spPr>
        <p:txBody>
          <a:bodyPr spcFirstLastPara="1" wrap="square" lIns="91425" tIns="91425" rIns="91425" bIns="91425" anchor="t" anchorCtr="0">
            <a:noAutofit/>
          </a:bodyPr>
          <a:lstStyle/>
          <a:p>
            <a:pPr marL="457200" lvl="0" indent="0" algn="l" rtl="0">
              <a:lnSpc>
                <a:spcPct val="115000"/>
              </a:lnSpc>
              <a:spcBef>
                <a:spcPts val="67"/>
              </a:spcBef>
              <a:spcAft>
                <a:spcPts val="0"/>
              </a:spcAft>
              <a:buNone/>
            </a:pPr>
            <a:r>
              <a:rPr lang="en" sz="1399" b="1">
                <a:solidFill>
                  <a:srgbClr val="666666"/>
                </a:solidFill>
                <a:latin typeface="Montserrat"/>
                <a:ea typeface="Montserrat"/>
                <a:cs typeface="Montserrat"/>
                <a:sym typeface="Montserrat"/>
              </a:rPr>
              <a:t>Before we start</a:t>
            </a:r>
            <a:endParaRPr sz="1399" b="1">
              <a:solidFill>
                <a:srgbClr val="666666"/>
              </a:solidFill>
              <a:latin typeface="Montserrat"/>
              <a:ea typeface="Montserrat"/>
              <a:cs typeface="Montserrat"/>
              <a:sym typeface="Montserrat"/>
            </a:endParaRPr>
          </a:p>
          <a:p>
            <a:pPr marL="457200" lvl="0" indent="-317468" algn="l" rtl="0">
              <a:lnSpc>
                <a:spcPct val="115000"/>
              </a:lnSpc>
              <a:spcBef>
                <a:spcPts val="67"/>
              </a:spcBef>
              <a:spcAft>
                <a:spcPts val="0"/>
              </a:spcAft>
              <a:buClr>
                <a:srgbClr val="666666"/>
              </a:buClr>
              <a:buSzPts val="1400"/>
              <a:buFont typeface="Montserrat"/>
              <a:buAutoNum type="arabicPeriod"/>
            </a:pPr>
            <a:r>
              <a:rPr lang="en" sz="1399">
                <a:solidFill>
                  <a:srgbClr val="666666"/>
                </a:solidFill>
                <a:latin typeface="Montserrat"/>
                <a:ea typeface="Montserrat"/>
                <a:cs typeface="Montserrat"/>
                <a:sym typeface="Montserrat"/>
              </a:rPr>
              <a:t>Don’t invite people to think outside the box. Instead, give them a clearly defined box by framing the challenge through user research and then providing good trigger questions.</a:t>
            </a:r>
            <a:endParaRPr sz="1399">
              <a:solidFill>
                <a:srgbClr val="666666"/>
              </a:solidFill>
              <a:latin typeface="Montserrat"/>
              <a:ea typeface="Montserrat"/>
              <a:cs typeface="Montserrat"/>
              <a:sym typeface="Montserrat"/>
            </a:endParaRPr>
          </a:p>
          <a:p>
            <a:pPr marL="457200" lvl="0" indent="-317468" algn="l" rtl="0">
              <a:lnSpc>
                <a:spcPct val="115000"/>
              </a:lnSpc>
              <a:spcBef>
                <a:spcPts val="0"/>
              </a:spcBef>
              <a:spcAft>
                <a:spcPts val="0"/>
              </a:spcAft>
              <a:buClr>
                <a:srgbClr val="666666"/>
              </a:buClr>
              <a:buSzPts val="1400"/>
              <a:buFont typeface="Montserrat"/>
              <a:buAutoNum type="arabicPeriod"/>
            </a:pPr>
            <a:r>
              <a:rPr lang="en" sz="1399">
                <a:solidFill>
                  <a:srgbClr val="666666"/>
                </a:solidFill>
                <a:latin typeface="Montserrat"/>
                <a:ea typeface="Montserrat"/>
                <a:cs typeface="Montserrat"/>
                <a:sym typeface="Montserrat"/>
              </a:rPr>
              <a:t>Keep the group SMALL and DIVERSE</a:t>
            </a:r>
            <a:endParaRPr sz="1399">
              <a:solidFill>
                <a:srgbClr val="666666"/>
              </a:solidFill>
              <a:latin typeface="Montserrat"/>
              <a:ea typeface="Montserrat"/>
              <a:cs typeface="Montserrat"/>
              <a:sym typeface="Montserrat"/>
            </a:endParaRPr>
          </a:p>
          <a:p>
            <a:pPr marL="457200" lvl="0" indent="-317468" algn="l" rtl="0">
              <a:lnSpc>
                <a:spcPct val="115000"/>
              </a:lnSpc>
              <a:spcBef>
                <a:spcPts val="0"/>
              </a:spcBef>
              <a:spcAft>
                <a:spcPts val="0"/>
              </a:spcAft>
              <a:buClr>
                <a:srgbClr val="666666"/>
              </a:buClr>
              <a:buSzPts val="1400"/>
              <a:buFont typeface="Montserrat"/>
              <a:buAutoNum type="arabicPeriod"/>
            </a:pPr>
            <a:r>
              <a:rPr lang="en" sz="1399">
                <a:solidFill>
                  <a:srgbClr val="666666"/>
                </a:solidFill>
                <a:latin typeface="Montserrat"/>
                <a:ea typeface="Montserrat"/>
                <a:cs typeface="Montserrat"/>
                <a:sym typeface="Montserrat"/>
              </a:rPr>
              <a:t>Withold Judgement - Dont criticize others</a:t>
            </a:r>
            <a:endParaRPr sz="1399">
              <a:solidFill>
                <a:srgbClr val="666666"/>
              </a:solidFill>
              <a:latin typeface="Montserrat"/>
              <a:ea typeface="Montserrat"/>
              <a:cs typeface="Montserrat"/>
              <a:sym typeface="Montserrat"/>
            </a:endParaRPr>
          </a:p>
          <a:p>
            <a:pPr marL="457200" lvl="0" indent="-317468" algn="l" rtl="0">
              <a:lnSpc>
                <a:spcPct val="115000"/>
              </a:lnSpc>
              <a:spcBef>
                <a:spcPts val="0"/>
              </a:spcBef>
              <a:spcAft>
                <a:spcPts val="0"/>
              </a:spcAft>
              <a:buClr>
                <a:srgbClr val="666666"/>
              </a:buClr>
              <a:buSzPts val="1400"/>
              <a:buFont typeface="Montserrat"/>
              <a:buAutoNum type="arabicPeriod"/>
            </a:pPr>
            <a:r>
              <a:rPr lang="en" sz="1399">
                <a:solidFill>
                  <a:srgbClr val="666666"/>
                </a:solidFill>
                <a:latin typeface="Montserrat"/>
                <a:ea typeface="Montserrat"/>
                <a:cs typeface="Montserrat"/>
                <a:sym typeface="Montserrat"/>
              </a:rPr>
              <a:t>Face Reality : Is there any budget concern ? etc</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b="1">
              <a:solidFill>
                <a:srgbClr val="666666"/>
              </a:solidFill>
              <a:latin typeface="Montserrat"/>
              <a:ea typeface="Montserrat"/>
              <a:cs typeface="Montserrat"/>
              <a:sym typeface="Montserrat"/>
            </a:endParaRPr>
          </a:p>
        </p:txBody>
      </p:sp>
      <p:sp>
        <p:nvSpPr>
          <p:cNvPr id="80" name="Google Shape;80;p16"/>
          <p:cNvSpPr txBox="1">
            <a:spLocks noGrp="1"/>
          </p:cNvSpPr>
          <p:nvPr>
            <p:ph type="body" idx="1"/>
          </p:nvPr>
        </p:nvSpPr>
        <p:spPr>
          <a:xfrm>
            <a:off x="4805850" y="1092150"/>
            <a:ext cx="4474800" cy="3416400"/>
          </a:xfrm>
          <a:prstGeom prst="rect">
            <a:avLst/>
          </a:prstGeom>
        </p:spPr>
        <p:txBody>
          <a:bodyPr spcFirstLastPara="1" wrap="square" lIns="91425" tIns="91425" rIns="91425" bIns="91425" anchor="t" anchorCtr="0">
            <a:noAutofit/>
          </a:bodyPr>
          <a:lstStyle/>
          <a:p>
            <a:pPr marL="457200" lvl="0" indent="0" algn="l" rtl="0">
              <a:lnSpc>
                <a:spcPct val="115000"/>
              </a:lnSpc>
              <a:spcBef>
                <a:spcPts val="67"/>
              </a:spcBef>
              <a:spcAft>
                <a:spcPts val="0"/>
              </a:spcAft>
              <a:buNone/>
            </a:pPr>
            <a:r>
              <a:rPr lang="en" sz="1399" b="1">
                <a:solidFill>
                  <a:srgbClr val="666666"/>
                </a:solidFill>
                <a:latin typeface="Montserrat"/>
                <a:ea typeface="Montserrat"/>
                <a:cs typeface="Montserrat"/>
                <a:sym typeface="Montserrat"/>
              </a:rPr>
              <a:t>Preparation</a:t>
            </a:r>
            <a:endParaRPr sz="1399" b="1">
              <a:solidFill>
                <a:srgbClr val="666666"/>
              </a:solidFill>
              <a:latin typeface="Montserrat"/>
              <a:ea typeface="Montserrat"/>
              <a:cs typeface="Montserrat"/>
              <a:sym typeface="Montserrat"/>
            </a:endParaRPr>
          </a:p>
          <a:p>
            <a:pPr marL="457200" lvl="0" indent="-317468" algn="l" rtl="0">
              <a:lnSpc>
                <a:spcPct val="115000"/>
              </a:lnSpc>
              <a:spcBef>
                <a:spcPts val="67"/>
              </a:spcBef>
              <a:spcAft>
                <a:spcPts val="0"/>
              </a:spcAft>
              <a:buClr>
                <a:srgbClr val="666666"/>
              </a:buClr>
              <a:buSzPts val="1400"/>
              <a:buFont typeface="Montserrat"/>
              <a:buAutoNum type="arabicPeriod"/>
            </a:pPr>
            <a:r>
              <a:rPr lang="en" sz="1399">
                <a:solidFill>
                  <a:srgbClr val="666666"/>
                </a:solidFill>
                <a:latin typeface="Montserrat"/>
                <a:ea typeface="Montserrat"/>
                <a:cs typeface="Montserrat"/>
                <a:sym typeface="Montserrat"/>
              </a:rPr>
              <a:t>Design Brief</a:t>
            </a:r>
            <a:endParaRPr sz="1399">
              <a:solidFill>
                <a:srgbClr val="666666"/>
              </a:solidFill>
              <a:latin typeface="Montserrat"/>
              <a:ea typeface="Montserrat"/>
              <a:cs typeface="Montserrat"/>
              <a:sym typeface="Montserrat"/>
            </a:endParaRPr>
          </a:p>
          <a:p>
            <a:pPr marL="457200" lvl="0" indent="-317468" algn="l" rtl="0">
              <a:lnSpc>
                <a:spcPct val="115000"/>
              </a:lnSpc>
              <a:spcBef>
                <a:spcPts val="0"/>
              </a:spcBef>
              <a:spcAft>
                <a:spcPts val="0"/>
              </a:spcAft>
              <a:buClr>
                <a:srgbClr val="666666"/>
              </a:buClr>
              <a:buSzPts val="1400"/>
              <a:buFont typeface="Montserrat"/>
              <a:buAutoNum type="arabicPeriod"/>
            </a:pPr>
            <a:r>
              <a:rPr lang="en" sz="1399">
                <a:solidFill>
                  <a:srgbClr val="666666"/>
                </a:solidFill>
                <a:latin typeface="Montserrat"/>
                <a:ea typeface="Montserrat"/>
                <a:cs typeface="Montserrat"/>
                <a:sym typeface="Montserrat"/>
              </a:rPr>
              <a:t>Customer Persona</a:t>
            </a:r>
            <a:endParaRPr sz="1399">
              <a:solidFill>
                <a:srgbClr val="666666"/>
              </a:solidFill>
              <a:latin typeface="Montserrat"/>
              <a:ea typeface="Montserrat"/>
              <a:cs typeface="Montserrat"/>
              <a:sym typeface="Montserrat"/>
            </a:endParaRPr>
          </a:p>
          <a:p>
            <a:pPr marL="457200" lvl="0" indent="-317468" algn="l" rtl="0">
              <a:lnSpc>
                <a:spcPct val="115000"/>
              </a:lnSpc>
              <a:spcBef>
                <a:spcPts val="0"/>
              </a:spcBef>
              <a:spcAft>
                <a:spcPts val="0"/>
              </a:spcAft>
              <a:buClr>
                <a:srgbClr val="666666"/>
              </a:buClr>
              <a:buSzPts val="1400"/>
              <a:buFont typeface="Montserrat"/>
              <a:buAutoNum type="arabicPeriod"/>
            </a:pPr>
            <a:r>
              <a:rPr lang="en" sz="1399">
                <a:solidFill>
                  <a:srgbClr val="666666"/>
                </a:solidFill>
                <a:latin typeface="Montserrat"/>
                <a:ea typeface="Montserrat"/>
                <a:cs typeface="Montserrat"/>
                <a:sym typeface="Montserrat"/>
              </a:rPr>
              <a:t>Journey Map</a:t>
            </a:r>
            <a:endParaRPr sz="1399">
              <a:solidFill>
                <a:srgbClr val="666666"/>
              </a:solidFill>
              <a:latin typeface="Montserrat"/>
              <a:ea typeface="Montserrat"/>
              <a:cs typeface="Montserrat"/>
              <a:sym typeface="Montserrat"/>
            </a:endParaRPr>
          </a:p>
          <a:p>
            <a:pPr marL="0" lvl="0" indent="0" algn="l" rtl="0">
              <a:lnSpc>
                <a:spcPct val="115000"/>
              </a:lnSpc>
              <a:spcBef>
                <a:spcPts val="67"/>
              </a:spcBef>
              <a:spcAft>
                <a:spcPts val="0"/>
              </a:spcAft>
              <a:buNone/>
            </a:pPr>
            <a:endParaRPr sz="1399">
              <a:solidFill>
                <a:srgbClr val="666666"/>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6" name="Google Shape;86;p17"/>
          <p:cNvSpPr txBox="1">
            <a:spLocks noGrp="1"/>
          </p:cNvSpPr>
          <p:nvPr>
            <p:ph type="body" idx="1"/>
          </p:nvPr>
        </p:nvSpPr>
        <p:spPr>
          <a:xfrm>
            <a:off x="3894125" y="1152475"/>
            <a:ext cx="4938300" cy="3416400"/>
          </a:xfrm>
          <a:prstGeom prst="rect">
            <a:avLst/>
          </a:prstGeom>
        </p:spPr>
        <p:txBody>
          <a:bodyPr spcFirstLastPara="1" wrap="square" lIns="91425" tIns="91425" rIns="91425" bIns="91425" anchor="t" anchorCtr="0">
            <a:normAutofit/>
          </a:bodyPr>
          <a:lstStyle/>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p:txBody>
      </p:sp>
      <p:sp>
        <p:nvSpPr>
          <p:cNvPr id="87" name="Google Shape;87;p17"/>
          <p:cNvSpPr txBox="1">
            <a:spLocks noGrp="1"/>
          </p:cNvSpPr>
          <p:nvPr>
            <p:ph type="title"/>
          </p:nvPr>
        </p:nvSpPr>
        <p:spPr>
          <a:xfrm>
            <a:off x="3697300" y="1261175"/>
            <a:ext cx="3291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920">
                <a:latin typeface="Montserrat"/>
                <a:ea typeface="Montserrat"/>
                <a:cs typeface="Montserrat"/>
                <a:sym typeface="Montserrat"/>
              </a:rPr>
              <a:t>Start with </a:t>
            </a:r>
            <a:endParaRPr sz="1920">
              <a:latin typeface="Montserrat"/>
              <a:ea typeface="Montserrat"/>
              <a:cs typeface="Montserrat"/>
              <a:sym typeface="Montserrat"/>
            </a:endParaRPr>
          </a:p>
          <a:p>
            <a:pPr marL="457200" lvl="0" indent="-350520" algn="l" rtl="0">
              <a:spcBef>
                <a:spcPts val="0"/>
              </a:spcBef>
              <a:spcAft>
                <a:spcPts val="0"/>
              </a:spcAft>
              <a:buSzPts val="1920"/>
              <a:buFont typeface="Montserrat"/>
              <a:buAutoNum type="arabicPeriod"/>
            </a:pPr>
            <a:r>
              <a:rPr lang="en" sz="1920">
                <a:latin typeface="Montserrat"/>
                <a:ea typeface="Montserrat"/>
                <a:cs typeface="Montserrat"/>
                <a:sym typeface="Montserrat"/>
              </a:rPr>
              <a:t>Generate Ideas</a:t>
            </a:r>
            <a:endParaRPr sz="1920">
              <a:latin typeface="Montserrat"/>
              <a:ea typeface="Montserrat"/>
              <a:cs typeface="Montserrat"/>
              <a:sym typeface="Montserrat"/>
            </a:endParaRPr>
          </a:p>
          <a:p>
            <a:pPr marL="457200" lvl="0" indent="-350520" algn="l" rtl="0">
              <a:spcBef>
                <a:spcPts val="0"/>
              </a:spcBef>
              <a:spcAft>
                <a:spcPts val="0"/>
              </a:spcAft>
              <a:buSzPts val="1920"/>
              <a:buFont typeface="Montserrat"/>
              <a:buAutoNum type="arabicPeriod"/>
            </a:pPr>
            <a:r>
              <a:rPr lang="en" sz="1920">
                <a:latin typeface="Montserrat"/>
                <a:ea typeface="Montserrat"/>
                <a:cs typeface="Montserrat"/>
                <a:sym typeface="Montserrat"/>
              </a:rPr>
              <a:t>Mind Mapping</a:t>
            </a:r>
            <a:endParaRPr sz="1920">
              <a:latin typeface="Montserrat"/>
              <a:ea typeface="Montserrat"/>
              <a:cs typeface="Montserrat"/>
              <a:sym typeface="Montserrat"/>
            </a:endParaRPr>
          </a:p>
          <a:p>
            <a:pPr marL="457200" lvl="0" indent="-350520" algn="l" rtl="0">
              <a:spcBef>
                <a:spcPts val="0"/>
              </a:spcBef>
              <a:spcAft>
                <a:spcPts val="0"/>
              </a:spcAft>
              <a:buSzPts val="1920"/>
              <a:buFont typeface="Montserrat"/>
              <a:buAutoNum type="arabicPeriod"/>
            </a:pPr>
            <a:r>
              <a:rPr lang="en" sz="1920">
                <a:latin typeface="Montserrat"/>
                <a:ea typeface="Montserrat"/>
                <a:cs typeface="Montserrat"/>
                <a:sym typeface="Montserrat"/>
              </a:rPr>
              <a:t>Design Criteria</a:t>
            </a:r>
            <a:endParaRPr sz="192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476250" y="445025"/>
            <a:ext cx="835605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Mind Mapping </a:t>
            </a:r>
            <a:endParaRPr sz="2688" b="1">
              <a:solidFill>
                <a:schemeClr val="dk2"/>
              </a:solidFill>
              <a:latin typeface="Montserrat"/>
              <a:ea typeface="Montserrat"/>
              <a:cs typeface="Montserrat"/>
              <a:sym typeface="Montserrat"/>
            </a:endParaRPr>
          </a:p>
          <a:p>
            <a:pPr marL="0" lvl="0" indent="0" algn="ctr"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E31294A5-53C2-46EC-AD6A-D94D73774A1D}"/>
              </a:ext>
            </a:extLst>
          </p:cNvPr>
          <p:cNvSpPr txBox="1"/>
          <p:nvPr/>
        </p:nvSpPr>
        <p:spPr>
          <a:xfrm>
            <a:off x="857250" y="1420702"/>
            <a:ext cx="8071944" cy="2462213"/>
          </a:xfrm>
          <a:prstGeom prst="rect">
            <a:avLst/>
          </a:prstGeom>
          <a:noFill/>
        </p:spPr>
        <p:txBody>
          <a:bodyPr wrap="square">
            <a:spAutoFit/>
          </a:bodyPr>
          <a:lstStyle/>
          <a:p>
            <a:pPr marL="285750" indent="-285750">
              <a:buFont typeface="Arial" panose="020B0604020202020204" pitchFamily="34" charset="0"/>
              <a:buChar char="•"/>
            </a:pPr>
            <a:r>
              <a:rPr lang="en-ID"/>
              <a:t>Digunakan untuk proses mencari pola dari sejumlah besar data yang telah dikumpulkan selama eksplorasi pada fase What is.</a:t>
            </a:r>
          </a:p>
          <a:p>
            <a:pPr marL="285750" indent="-285750">
              <a:buFont typeface="Arial" panose="020B0604020202020204" pitchFamily="34" charset="0"/>
              <a:buChar char="•"/>
            </a:pPr>
            <a:r>
              <a:rPr lang="en-ID"/>
              <a:t>Setelah mendapatkan beberapa data menarik selanjutnya siap untuk mulai memisahkan apa yang penting dari yang tidak penting untuk mencari pola dan wawasan yang akan memberi  jendela baru dalam menuju menjadi nyata</a:t>
            </a:r>
          </a:p>
          <a:p>
            <a:pPr marL="285750" indent="-285750">
              <a:buFont typeface="Arial" panose="020B0604020202020204" pitchFamily="34" charset="0"/>
              <a:buChar char="•"/>
            </a:pPr>
            <a:r>
              <a:rPr lang="en-ID"/>
              <a:t>Tujuannya adalah untuk membangun Design kriteria untuk tahap generasi ide pada tahap What If.</a:t>
            </a:r>
          </a:p>
          <a:p>
            <a:pPr marL="285750" indent="-285750">
              <a:buFont typeface="Arial" panose="020B0604020202020204" pitchFamily="34" charset="0"/>
              <a:buChar char="•"/>
            </a:pPr>
            <a:r>
              <a:rPr lang="en-ID"/>
              <a:t>Selanjut nya harus mengatur dan menyajikan data dengan cara yang memungkinkan dari pola yang tersembunyi dan implikasi muncul. </a:t>
            </a:r>
          </a:p>
          <a:p>
            <a:pPr marL="285750" indent="-285750">
              <a:buFont typeface="Arial" panose="020B0604020202020204" pitchFamily="34" charset="0"/>
              <a:buChar char="•"/>
            </a:pPr>
            <a:r>
              <a:rPr lang="en-ID"/>
              <a:t>Perlu melibatkan kolaborasi dalam proses ini untuk menciptakan “ide” bersama pada tim tentang kualitas desain yang inginkan </a:t>
            </a:r>
          </a:p>
        </p:txBody>
      </p:sp>
    </p:spTree>
    <p:extLst>
      <p:ext uri="{BB962C8B-B14F-4D97-AF65-F5344CB8AC3E}">
        <p14:creationId xmlns:p14="http://schemas.microsoft.com/office/powerpoint/2010/main" val="424890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476250" y="445025"/>
            <a:ext cx="835605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Tahapan Mind Mapping </a:t>
            </a:r>
            <a:endParaRPr sz="2688" b="1">
              <a:solidFill>
                <a:schemeClr val="dk2"/>
              </a:solidFill>
              <a:latin typeface="Montserrat"/>
              <a:ea typeface="Montserrat"/>
              <a:cs typeface="Montserrat"/>
              <a:sym typeface="Montserrat"/>
            </a:endParaRPr>
          </a:p>
          <a:p>
            <a:pPr marL="0" lvl="0" indent="0" algn="ctr"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E31294A5-53C2-46EC-AD6A-D94D73774A1D}"/>
              </a:ext>
            </a:extLst>
          </p:cNvPr>
          <p:cNvSpPr txBox="1"/>
          <p:nvPr/>
        </p:nvSpPr>
        <p:spPr>
          <a:xfrm>
            <a:off x="381732" y="1236064"/>
            <a:ext cx="8538669" cy="3693319"/>
          </a:xfrm>
          <a:prstGeom prst="rect">
            <a:avLst/>
          </a:prstGeom>
          <a:noFill/>
        </p:spPr>
        <p:txBody>
          <a:bodyPr wrap="square">
            <a:spAutoFit/>
          </a:bodyPr>
          <a:lstStyle/>
          <a:p>
            <a:pPr marL="285750" indent="-285750">
              <a:buFont typeface="Arial" panose="020B0604020202020204" pitchFamily="34" charset="0"/>
              <a:buChar char="•"/>
            </a:pPr>
            <a:r>
              <a:rPr lang="en-ID" sz="1800"/>
              <a:t>Penyajian data yang telah dikumpulkan dari berbagai media agar dapat dilihat semua tim.</a:t>
            </a:r>
          </a:p>
          <a:p>
            <a:pPr marL="285750" indent="-285750">
              <a:buFont typeface="Arial" panose="020B0604020202020204" pitchFamily="34" charset="0"/>
              <a:buChar char="•"/>
            </a:pPr>
            <a:r>
              <a:rPr lang="en-ID" sz="1800"/>
              <a:t>Dapat melibatkan pembeli atau pengguna untuk mengemukakan keinginan atau pesan-pesan ide yang mereka inginkan </a:t>
            </a:r>
          </a:p>
          <a:p>
            <a:pPr marL="285750" indent="-285750">
              <a:buFont typeface="Arial" panose="020B0604020202020204" pitchFamily="34" charset="0"/>
              <a:buChar char="•"/>
            </a:pPr>
            <a:r>
              <a:rPr lang="en-ID" sz="1800"/>
              <a:t>Menampilkan Tour pengalama sebelumnya agar pembeli dapat melihat rangkaian penjelasan pada pengalaman sebelumnya</a:t>
            </a:r>
          </a:p>
          <a:p>
            <a:pPr marL="285750" indent="-285750">
              <a:buFont typeface="Arial" panose="020B0604020202020204" pitchFamily="34" charset="0"/>
              <a:buChar char="•"/>
            </a:pPr>
            <a:r>
              <a:rPr lang="en-ID" sz="1800"/>
              <a:t>Pengumpulan pilihan-pilihan yang bagus dari ide-ide peserta yang hadir. </a:t>
            </a:r>
          </a:p>
          <a:p>
            <a:pPr marL="285750" indent="-285750">
              <a:buFont typeface="Arial" panose="020B0604020202020204" pitchFamily="34" charset="0"/>
              <a:buChar char="•"/>
            </a:pPr>
            <a:r>
              <a:rPr lang="en-ID" sz="1800"/>
              <a:t>Pengelompokkan dan pemisahan dari ide-ide yang bagus</a:t>
            </a:r>
          </a:p>
          <a:p>
            <a:pPr marL="285750" indent="-285750">
              <a:buFont typeface="Arial" panose="020B0604020202020204" pitchFamily="34" charset="0"/>
              <a:buChar char="•"/>
            </a:pPr>
            <a:r>
              <a:rPr lang="en-ID" sz="1800"/>
              <a:t>Identifikasi hasil dari pilihan-pilihan ide yang bagus untuk memperjelas detailnya</a:t>
            </a:r>
          </a:p>
          <a:p>
            <a:pPr marL="285750" indent="-285750">
              <a:buFont typeface="Arial" panose="020B0604020202020204" pitchFamily="34" charset="0"/>
              <a:buChar char="•"/>
            </a:pPr>
            <a:r>
              <a:rPr lang="en-ID" sz="1800"/>
              <a:t>Terjemahkan wawasan dari ide tersebut dan koneksikan ke dalam kriteria desain.</a:t>
            </a:r>
          </a:p>
          <a:p>
            <a:pPr marL="285750" indent="-285750">
              <a:buFont typeface="Arial" panose="020B0604020202020204" pitchFamily="34" charset="0"/>
              <a:buChar char="•"/>
            </a:pPr>
            <a:r>
              <a:rPr lang="en-ID" sz="1800"/>
              <a:t>Buat daftar kriteria secara umum</a:t>
            </a:r>
          </a:p>
        </p:txBody>
      </p:sp>
    </p:spTree>
    <p:extLst>
      <p:ext uri="{BB962C8B-B14F-4D97-AF65-F5344CB8AC3E}">
        <p14:creationId xmlns:p14="http://schemas.microsoft.com/office/powerpoint/2010/main" val="44660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descr="Open up your minds together — learn how to brainstorm, plan projects, and strategize as a team with this expansive Mind Map tool in Miro. &#10;&#10;Explore how to:&#10;✨Add ideas to your map&#10;✨Rearrange your map&#10;✨Add themes, colors, and links&#10;✨Share, embed boards, use frames, and export &#10;&#10;To keep the learning going, you can explore more tutorials — all free, all virtual — at Miro Academy. &#10;&#10;Want more Miro in your feed? Please LIKE and SUBSCRIBE. You can click the bell to get notified about new videos.&#10;&#10;✌Let’s be friends: &#10;Twitter: https://bit.ly/2CAFFhG&#10;LinkedIn: https://bit.ly/3fVfjWb&#10;Instagram: https://bit.ly/3g4gHpD&#10;Facebook: https://bit.ly/2BdhIwH" title="Miro Mind Mapping Tutorial">
            <a:hlinkClick r:id="rId3"/>
          </p:cNvPr>
          <p:cNvPicPr preferRelativeResize="0"/>
          <p:nvPr/>
        </p:nvPicPr>
        <p:blipFill>
          <a:blip r:embed="rId4">
            <a:alphaModFix/>
          </a:blip>
          <a:stretch>
            <a:fillRect/>
          </a:stretch>
        </p:blipFill>
        <p:spPr>
          <a:xfrm>
            <a:off x="5295900" y="1301913"/>
            <a:ext cx="3386225" cy="2539675"/>
          </a:xfrm>
          <a:prstGeom prst="rect">
            <a:avLst/>
          </a:prstGeom>
          <a:noFill/>
          <a:ln>
            <a:noFill/>
          </a:ln>
        </p:spPr>
      </p:pic>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Mind Mapping Tools</a:t>
            </a:r>
            <a:endParaRPr sz="2688" b="1">
              <a:solidFill>
                <a:schemeClr val="dk2"/>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pic>
        <p:nvPicPr>
          <p:cNvPr id="94" name="Google Shape;94;p18"/>
          <p:cNvPicPr preferRelativeResize="0"/>
          <p:nvPr/>
        </p:nvPicPr>
        <p:blipFill>
          <a:blip r:embed="rId5">
            <a:alphaModFix/>
          </a:blip>
          <a:stretch>
            <a:fillRect/>
          </a:stretch>
        </p:blipFill>
        <p:spPr>
          <a:xfrm>
            <a:off x="152400" y="1170125"/>
            <a:ext cx="4991097" cy="26125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552450" y="288925"/>
            <a:ext cx="9144000" cy="5143500"/>
          </a:xfrm>
          <a:prstGeom prst="rect">
            <a:avLst/>
          </a:prstGeom>
          <a:noFill/>
          <a:ln>
            <a:noFill/>
          </a:ln>
        </p:spPr>
      </p:pic>
      <p:sp>
        <p:nvSpPr>
          <p:cNvPr id="101" name="Google Shape;101;p19"/>
          <p:cNvSpPr txBox="1">
            <a:spLocks noGrp="1"/>
          </p:cNvSpPr>
          <p:nvPr>
            <p:ph type="body" idx="1"/>
          </p:nvPr>
        </p:nvSpPr>
        <p:spPr>
          <a:xfrm>
            <a:off x="2751125" y="1152475"/>
            <a:ext cx="6269050" cy="3416400"/>
          </a:xfrm>
          <a:prstGeom prst="rect">
            <a:avLst/>
          </a:prstGeom>
        </p:spPr>
        <p:txBody>
          <a:bodyPr spcFirstLastPara="1" wrap="square" lIns="91425" tIns="91425" rIns="91425" bIns="91425" anchor="t" anchorCtr="0">
            <a:normAutofit/>
          </a:bodyPr>
          <a:lstStyle/>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a:p>
            <a:pPr marL="800100">
              <a:lnSpc>
                <a:spcPct val="100000"/>
              </a:lnSpc>
              <a:spcBef>
                <a:spcPts val="33"/>
              </a:spcBef>
            </a:pPr>
            <a:r>
              <a:rPr lang="en-ID" sz="2000" b="1">
                <a:solidFill>
                  <a:schemeClr val="dk1"/>
                </a:solidFill>
                <a:latin typeface="Montserrat"/>
                <a:ea typeface="Montserrat"/>
                <a:cs typeface="Montserrat"/>
                <a:sym typeface="Montserrat"/>
              </a:rPr>
              <a:t>Mengungkapkan ide-ide solusi dari masing-masing anggota tim</a:t>
            </a:r>
          </a:p>
          <a:p>
            <a:pPr marL="800100">
              <a:lnSpc>
                <a:spcPct val="100000"/>
              </a:lnSpc>
              <a:spcBef>
                <a:spcPts val="33"/>
              </a:spcBef>
            </a:pPr>
            <a:r>
              <a:rPr lang="en-ID" sz="2000" b="1">
                <a:solidFill>
                  <a:schemeClr val="dk1"/>
                </a:solidFill>
                <a:latin typeface="Montserrat"/>
                <a:ea typeface="Montserrat"/>
                <a:cs typeface="Montserrat"/>
                <a:sym typeface="Montserrat"/>
              </a:rPr>
              <a:t>Dapat menuliskan ide-ide pada catatan post it</a:t>
            </a:r>
          </a:p>
          <a:p>
            <a:pPr marL="800100">
              <a:lnSpc>
                <a:spcPct val="100000"/>
              </a:lnSpc>
              <a:spcBef>
                <a:spcPts val="33"/>
              </a:spcBef>
            </a:pPr>
            <a:r>
              <a:rPr lang="en-ID" sz="2000" b="1">
                <a:solidFill>
                  <a:schemeClr val="dk1"/>
                </a:solidFill>
                <a:latin typeface="Montserrat"/>
                <a:ea typeface="Montserrat"/>
                <a:cs typeface="Montserrat"/>
                <a:sym typeface="Montserrat"/>
              </a:rPr>
              <a:t>Membuat rating mana yang penting dan mana yang kurang penting</a:t>
            </a:r>
          </a:p>
          <a:p>
            <a:pPr marL="457200" lvl="0" indent="0" algn="l" rtl="0">
              <a:lnSpc>
                <a:spcPct val="100000"/>
              </a:lnSpc>
              <a:spcBef>
                <a:spcPts val="33"/>
              </a:spcBef>
              <a:spcAft>
                <a:spcPts val="0"/>
              </a:spcAft>
              <a:buNone/>
            </a:pPr>
            <a:endParaRPr sz="2000" b="1">
              <a:solidFill>
                <a:schemeClr val="dk1"/>
              </a:solidFill>
              <a:latin typeface="Montserrat"/>
              <a:ea typeface="Montserrat"/>
              <a:cs typeface="Montserrat"/>
              <a:sym typeface="Montserrat"/>
            </a:endParaRPr>
          </a:p>
        </p:txBody>
      </p:sp>
      <p:sp>
        <p:nvSpPr>
          <p:cNvPr id="9" name="Title 8">
            <a:extLst>
              <a:ext uri="{FF2B5EF4-FFF2-40B4-BE49-F238E27FC236}">
                <a16:creationId xmlns:a16="http://schemas.microsoft.com/office/drawing/2014/main" id="{5204C291-9850-4569-8519-FD85692B2A82}"/>
              </a:ext>
            </a:extLst>
          </p:cNvPr>
          <p:cNvSpPr>
            <a:spLocks noGrp="1"/>
          </p:cNvSpPr>
          <p:nvPr>
            <p:ph type="title"/>
          </p:nvPr>
        </p:nvSpPr>
        <p:spPr>
          <a:xfrm>
            <a:off x="2895599" y="434350"/>
            <a:ext cx="5936825" cy="572700"/>
          </a:xfrm>
        </p:spPr>
        <p:txBody>
          <a:bodyPr>
            <a:normAutofit fontScale="90000"/>
          </a:bodyPr>
          <a:lstStyle/>
          <a:p>
            <a:r>
              <a:rPr lang="en-US" b="1"/>
              <a:t>General Ide</a:t>
            </a:r>
            <a:endParaRPr lang="en-ID" b="1"/>
          </a:p>
        </p:txBody>
      </p:sp>
    </p:spTree>
    <p:extLst>
      <p:ext uri="{BB962C8B-B14F-4D97-AF65-F5344CB8AC3E}">
        <p14:creationId xmlns:p14="http://schemas.microsoft.com/office/powerpoint/2010/main" val="423272478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471</Words>
  <Application>Microsoft Office PowerPoint</Application>
  <PresentationFormat>On-screen Show (16:9)</PresentationFormat>
  <Paragraphs>69</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Montserrat</vt:lpstr>
      <vt:lpstr>Arial</vt:lpstr>
      <vt:lpstr>Simple Light</vt:lpstr>
      <vt:lpstr>PowerPoint Presentation</vt:lpstr>
      <vt:lpstr>DESIGN THINKING Silabus &amp; Metode </vt:lpstr>
      <vt:lpstr>SESI 2</vt:lpstr>
      <vt:lpstr>How to Brainstorm Effectively </vt:lpstr>
      <vt:lpstr>Start with  Generate Ideas Mind Mapping Design Criteria</vt:lpstr>
      <vt:lpstr>Mind Mapping  </vt:lpstr>
      <vt:lpstr>Tahapan Mind Mapping  </vt:lpstr>
      <vt:lpstr>Mind Mapping Tools </vt:lpstr>
      <vt:lpstr>General Ide</vt:lpstr>
      <vt:lpstr>Design Criteria</vt:lpstr>
      <vt:lpstr>MUST SHOULD COULD WON’T</vt:lpstr>
      <vt:lpstr>Design Criteria Type 2</vt:lpstr>
      <vt:lpstr>Tugas  1. Buatlah Mind Mapping ! 2. Buatlah Design Criteria!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deni</cp:lastModifiedBy>
  <cp:revision>7</cp:revision>
  <dcterms:modified xsi:type="dcterms:W3CDTF">2021-03-03T00:58:51Z</dcterms:modified>
</cp:coreProperties>
</file>