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9" r:id="rId3"/>
    <p:sldId id="261" r:id="rId4"/>
    <p:sldId id="283" r:id="rId5"/>
    <p:sldId id="284" r:id="rId6"/>
    <p:sldId id="286" r:id="rId7"/>
    <p:sldId id="287" r:id="rId8"/>
    <p:sldId id="288" r:id="rId9"/>
    <p:sldId id="271" r:id="rId10"/>
    <p:sldId id="289" r:id="rId11"/>
    <p:sldId id="290" r:id="rId12"/>
    <p:sldId id="291" r:id="rId13"/>
    <p:sldId id="292" r:id="rId14"/>
    <p:sldId id="293" r:id="rId15"/>
    <p:sldId id="294" r:id="rId16"/>
    <p:sldId id="295" r:id="rId17"/>
    <p:sldId id="296" r:id="rId18"/>
    <p:sldId id="297" r:id="rId19"/>
    <p:sldId id="273" r:id="rId20"/>
  </p:sldIdLst>
  <p:sldSz cx="9144000" cy="5143500" type="screen16x9"/>
  <p:notesSz cx="6858000" cy="9144000"/>
  <p:embeddedFontLst>
    <p:embeddedFont>
      <p:font typeface="Arial Narrow" panose="020B0606020202030204"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0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2681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3428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3760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5368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3686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248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6938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86248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218267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10ce08b43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10ce08b43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d10ce08b4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d10ce08b4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6960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445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7822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0365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076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d10ce08b43_1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d10ce08b43_1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SEnHgwasdk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pic>
        <p:nvPicPr>
          <p:cNvPr id="56" name="Google Shape;56;p13"/>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What makes a good problem statement?</a:t>
            </a: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0" indent="0">
              <a:spcAft>
                <a:spcPts val="1200"/>
              </a:spcAft>
              <a:buNone/>
            </a:pPr>
            <a:r>
              <a:rPr lang="en-ID">
                <a:solidFill>
                  <a:srgbClr val="292929"/>
                </a:solidFill>
                <a:latin typeface="charter"/>
              </a:rPr>
              <a:t>Problem statement </a:t>
            </a:r>
            <a:r>
              <a:rPr lang="es-ES">
                <a:solidFill>
                  <a:srgbClr val="292929"/>
                </a:solidFill>
                <a:latin typeface="charter"/>
              </a:rPr>
              <a:t>yang baik adalah berpusat pada manusia dan berfokus pada pengguna </a:t>
            </a:r>
            <a:r>
              <a:rPr lang="en-ID">
                <a:solidFill>
                  <a:srgbClr val="292929"/>
                </a:solidFill>
                <a:latin typeface="charter"/>
              </a:rPr>
              <a:t>dan kebutuhan mereka bukan pada spesifikasi produk atau hasil bisnis.</a:t>
            </a:r>
          </a:p>
          <a:p>
            <a:pPr marL="285750" indent="-285750">
              <a:spcAft>
                <a:spcPts val="1200"/>
              </a:spcAft>
            </a:pPr>
            <a:r>
              <a:rPr lang="en-ID" b="1" i="0">
                <a:solidFill>
                  <a:srgbClr val="223C50"/>
                </a:solidFill>
                <a:effectLst/>
                <a:latin typeface="TradeGothic"/>
              </a:rPr>
              <a:t>Focus on the user </a:t>
            </a:r>
            <a:r>
              <a:rPr lang="en-ID">
                <a:solidFill>
                  <a:srgbClr val="292929"/>
                </a:solidFill>
                <a:latin typeface="charter"/>
              </a:rPr>
              <a:t>: Pengguna dan kebutuhan mereka harus berada di depan dan di tengah pernyataan masalah kita. Hindari pernyataan yang dimulai dengan "kami perlu ..." atau "produk harus", alih-alih berkonsentrasi pada perspektif pengguna: "Profesional pekerja muda membutuhkan ...", seperti dalam contoh di atas</a:t>
            </a:r>
          </a:p>
          <a:p>
            <a:pPr marL="285750" indent="-285750">
              <a:spcAft>
                <a:spcPts val="1200"/>
              </a:spcAft>
            </a:pPr>
            <a:r>
              <a:rPr lang="en-ID" b="1" i="0">
                <a:solidFill>
                  <a:srgbClr val="223C50"/>
                </a:solidFill>
                <a:effectLst/>
                <a:latin typeface="TradeGothic"/>
              </a:rPr>
              <a:t>Keep it broad </a:t>
            </a:r>
            <a:r>
              <a:rPr lang="en-ID">
                <a:solidFill>
                  <a:srgbClr val="292929"/>
                </a:solidFill>
                <a:latin typeface="charter"/>
              </a:rPr>
              <a:t>: Pernyataan masalah yang baik menyisakan ruang untuk inovasi dan kebebasan kreatif. Penting untuk membuatnya cukup luas untuk mengundang berbagai ide yang berbeda; hindari referensi apa pun ke solusi tertentu atau persyaratan teknis.</a:t>
            </a:r>
          </a:p>
          <a:p>
            <a:pPr marL="285750" indent="-285750">
              <a:spcAft>
                <a:spcPts val="1200"/>
              </a:spcAft>
            </a:pPr>
            <a:r>
              <a:rPr lang="en-ID" b="1" i="0">
                <a:solidFill>
                  <a:srgbClr val="223C50"/>
                </a:solidFill>
                <a:effectLst/>
                <a:latin typeface="TradeGothic"/>
              </a:rPr>
              <a:t>Make it manageable </a:t>
            </a:r>
            <a:r>
              <a:rPr lang="en-ID">
                <a:solidFill>
                  <a:srgbClr val="292929"/>
                </a:solidFill>
                <a:latin typeface="charter"/>
              </a:rPr>
              <a:t>: Pada saat yang sama, pernyataan masalah Anda harus memandu Anda dan memberikan arahan. Jika terlalu luas dalam hal kebutuhan dan sasaran pengguna, Anda akan kesulitan untuk mengasah solusi yang sesuai. Jadi, jangan mencoba menangani terlalu banyak kebutuhan pengguna dalam satu pernyataan masalah; memprioritaskan dan membingkai masalah Anda sesuai dengan itu.</a:t>
            </a:r>
          </a:p>
        </p:txBody>
      </p:sp>
    </p:spTree>
    <p:extLst>
      <p:ext uri="{BB962C8B-B14F-4D97-AF65-F5344CB8AC3E}">
        <p14:creationId xmlns:p14="http://schemas.microsoft.com/office/powerpoint/2010/main" val="31158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3. How to write a meaningful problem statement</a:t>
            </a: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Berusaha agar dapat memadatkan semua kompleksitas dari keinginan pengguna baik disadari ataupun tidak menjadi satu pernyataan sederhana yang dapat ditindaklanjuti</a:t>
            </a:r>
            <a:r>
              <a:rPr lang="en-ID">
                <a:solidFill>
                  <a:srgbClr val="292929"/>
                </a:solidFill>
                <a:latin typeface="charter"/>
              </a:rPr>
              <a:t>. </a:t>
            </a:r>
          </a:p>
          <a:p>
            <a:pPr marL="285750" indent="-285750">
              <a:spcAft>
                <a:spcPts val="1200"/>
              </a:spcAft>
            </a:pPr>
            <a:r>
              <a:rPr lang="sv-SE" b="0" i="0">
                <a:solidFill>
                  <a:srgbClr val="292929"/>
                </a:solidFill>
                <a:effectLst/>
                <a:latin typeface="charter"/>
              </a:rPr>
              <a:t>ada beberapa metode yang telah dicoba dan diuji yang dapat membantu dalam melakukannya yaitu:</a:t>
            </a:r>
          </a:p>
          <a:p>
            <a:pPr marL="574675">
              <a:spcAft>
                <a:spcPts val="1200"/>
              </a:spcAft>
              <a:buFont typeface="+mj-lt"/>
              <a:buAutoNum type="alphaUcPeriod"/>
            </a:pPr>
            <a:r>
              <a:rPr lang="en-ID" b="0" i="0">
                <a:effectLst/>
                <a:latin typeface="DINPro-Cond"/>
              </a:rPr>
              <a:t>Space saturation and group</a:t>
            </a:r>
          </a:p>
          <a:p>
            <a:pPr marL="574675">
              <a:spcAft>
                <a:spcPts val="1200"/>
              </a:spcAft>
              <a:buFont typeface="+mj-lt"/>
              <a:buAutoNum type="alphaUcPeriod"/>
            </a:pPr>
            <a:r>
              <a:rPr lang="en-ID" b="0" i="0">
                <a:effectLst/>
                <a:latin typeface="DINPro-Cond"/>
              </a:rPr>
              <a:t>The four Ws</a:t>
            </a:r>
          </a:p>
          <a:p>
            <a:pPr marL="574675">
              <a:spcAft>
                <a:spcPts val="1200"/>
              </a:spcAft>
              <a:buFont typeface="+mj-lt"/>
              <a:buAutoNum type="alphaUcPeriod"/>
            </a:pPr>
            <a:r>
              <a:rPr lang="en-ID" b="0" i="0">
                <a:effectLst/>
                <a:latin typeface="DINPro-Cond"/>
              </a:rPr>
              <a:t>The five whys</a:t>
            </a:r>
          </a:p>
          <a:p>
            <a:pPr marL="285750" indent="-285750">
              <a:spcAft>
                <a:spcPts val="1200"/>
              </a:spcAft>
            </a:pPr>
            <a:endParaRPr lang="en-ID" b="0" i="0">
              <a:solidFill>
                <a:srgbClr val="292929"/>
              </a:solidFill>
              <a:effectLst/>
              <a:latin typeface="charter"/>
            </a:endParaRPr>
          </a:p>
        </p:txBody>
      </p:sp>
    </p:spTree>
    <p:extLst>
      <p:ext uri="{BB962C8B-B14F-4D97-AF65-F5344CB8AC3E}">
        <p14:creationId xmlns:p14="http://schemas.microsoft.com/office/powerpoint/2010/main" val="1725123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a:latin typeface="DINPro-Cond"/>
              </a:rPr>
              <a:t>A</a:t>
            </a:r>
            <a:r>
              <a:rPr lang="en-ID" b="0" i="0">
                <a:effectLst/>
                <a:latin typeface="DINPro-Cond"/>
              </a:rPr>
              <a:t>. Space saturation and group</a:t>
            </a:r>
            <a:br>
              <a:rPr lang="en-ID"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10000"/>
          </a:bodyPr>
          <a:lstStyle/>
          <a:p>
            <a:pPr marL="285750" indent="-285750">
              <a:spcAft>
                <a:spcPts val="1200"/>
              </a:spcAft>
            </a:pPr>
            <a:r>
              <a:rPr lang="sv-SE">
                <a:solidFill>
                  <a:srgbClr val="292929"/>
                </a:solidFill>
                <a:latin typeface="charter"/>
              </a:rPr>
              <a:t>Langkah pertama dalam mendefinisikan pernyataan masalah dengan mengatur temuan dari fase empati. </a:t>
            </a:r>
          </a:p>
          <a:p>
            <a:pPr marL="285750" indent="-285750">
              <a:spcAft>
                <a:spcPts val="1200"/>
              </a:spcAft>
            </a:pPr>
            <a:r>
              <a:rPr lang="sv-SE">
                <a:solidFill>
                  <a:srgbClr val="292929"/>
                </a:solidFill>
                <a:latin typeface="charter"/>
              </a:rPr>
              <a:t>metode ini digunakan oleh pemikir desain untuk mengumpulkan dan menyajikan secara visual semua pengamatan yang dilakukan dalam fase berempati dalam satu ruang seperti papan tulis dengan menempelkan Post-it</a:t>
            </a:r>
          </a:p>
          <a:p>
            <a:pPr marL="285750" indent="-285750">
              <a:spcAft>
                <a:spcPts val="1200"/>
              </a:spcAft>
            </a:pPr>
            <a:r>
              <a:rPr lang="en-ID" b="0" i="0">
                <a:solidFill>
                  <a:srgbClr val="292929"/>
                </a:solidFill>
                <a:effectLst/>
                <a:latin typeface="charter"/>
              </a:rPr>
              <a:t>Papan tulis membantu mengungkap pemikiran dan pengalaman menjadi potongan informasi yang nyata dan visual yang digunakan untuk menginformasikan dan menginspirasi tim desain</a:t>
            </a:r>
            <a:endParaRPr lang="sv-SE" b="0" i="0">
              <a:solidFill>
                <a:srgbClr val="292929"/>
              </a:solidFill>
              <a:effectLst/>
              <a:latin typeface="charter"/>
            </a:endParaRPr>
          </a:p>
          <a:p>
            <a:pPr marL="285750" indent="-285750">
              <a:spcAft>
                <a:spcPts val="1200"/>
              </a:spcAft>
            </a:pPr>
            <a:r>
              <a:rPr lang="en-ID" b="0" i="0">
                <a:solidFill>
                  <a:srgbClr val="292929"/>
                </a:solidFill>
                <a:effectLst/>
                <a:latin typeface="charter"/>
              </a:rPr>
              <a:t>mengelompokkan temuan ini untuk menjelajahi tema dan pola apa yang muncul, dan berusaha untuk bergerak menuju identifikasi kebutuhan yang berarti dari orang-orang dan wawasan yang akan menginformasikan solusi desain.</a:t>
            </a:r>
          </a:p>
        </p:txBody>
      </p:sp>
    </p:spTree>
    <p:extLst>
      <p:ext uri="{BB962C8B-B14F-4D97-AF65-F5344CB8AC3E}">
        <p14:creationId xmlns:p14="http://schemas.microsoft.com/office/powerpoint/2010/main" val="3226992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B. The four Ws</a:t>
            </a:r>
            <a:br>
              <a:rPr lang="en-ID" b="0" i="0">
                <a:effectLst/>
                <a:latin typeface="DINPro-Cond"/>
              </a:rPr>
            </a:br>
            <a:br>
              <a:rPr lang="en-ID"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792480"/>
            <a:ext cx="8520600" cy="4232366"/>
          </a:xfrm>
          <a:prstGeom prst="rect">
            <a:avLst/>
          </a:prstGeom>
        </p:spPr>
        <p:txBody>
          <a:bodyPr spcFirstLastPara="1" wrap="square" lIns="91425" tIns="91425" rIns="91425" bIns="91425" anchor="t" anchorCtr="0">
            <a:noAutofit/>
          </a:bodyPr>
          <a:lstStyle/>
          <a:p>
            <a:pPr marL="0" indent="0">
              <a:spcAft>
                <a:spcPts val="1200"/>
              </a:spcAft>
              <a:buNone/>
            </a:pPr>
            <a:r>
              <a:rPr lang="sv-SE" sz="1400">
                <a:solidFill>
                  <a:srgbClr val="292929"/>
                </a:solidFill>
                <a:latin typeface="Arial Narrow" panose="020B0606020202030204" pitchFamily="34" charset="0"/>
              </a:rPr>
              <a:t>Mengajukan pertanyaan yang tepat akan membantu Anda menemukan pernyataan masalah yang benar. Dengan semua temuan Anda dari fase berempati di satu tempat, tanyakan pada diri </a:t>
            </a:r>
            <a:r>
              <a:rPr lang="en-US" sz="1400">
                <a:solidFill>
                  <a:srgbClr val="292929"/>
                </a:solidFill>
                <a:latin typeface="Arial Narrow" panose="020B0606020202030204" pitchFamily="34" charset="0"/>
              </a:rPr>
              <a:t>four Ws: Who, what, where, and why?</a:t>
            </a:r>
            <a:endParaRPr lang="sv-SE" sz="1400">
              <a:solidFill>
                <a:srgbClr val="292929"/>
              </a:solidFill>
              <a:latin typeface="Arial Narrow" panose="020B0606020202030204" pitchFamily="34" charset="0"/>
            </a:endParaRPr>
          </a:p>
          <a:p>
            <a:pPr marL="285750" indent="-285750">
              <a:spcAft>
                <a:spcPts val="1200"/>
              </a:spcAft>
            </a:pPr>
            <a:r>
              <a:rPr lang="en-US" sz="1400" b="1" i="0">
                <a:solidFill>
                  <a:srgbClr val="223C50"/>
                </a:solidFill>
                <a:effectLst/>
                <a:latin typeface="Arial Narrow" panose="020B0606020202030204" pitchFamily="34" charset="0"/>
              </a:rPr>
              <a:t>Who is experiencing the problem?</a:t>
            </a:r>
          </a:p>
          <a:p>
            <a:pPr marL="287338" indent="0">
              <a:spcAft>
                <a:spcPts val="1200"/>
              </a:spcAft>
              <a:buNone/>
            </a:pPr>
            <a:r>
              <a:rPr lang="sv-SE" sz="1400">
                <a:solidFill>
                  <a:srgbClr val="292929"/>
                </a:solidFill>
                <a:latin typeface="Arial Narrow" panose="020B0606020202030204" pitchFamily="34" charset="0"/>
              </a:rPr>
              <a:t>Siapa target pengguna dan siapa yang akan menjadi fokus dari pernyataan masalah.</a:t>
            </a:r>
          </a:p>
          <a:p>
            <a:pPr marL="285750" indent="-285750">
              <a:spcAft>
                <a:spcPts val="1200"/>
              </a:spcAft>
            </a:pPr>
            <a:r>
              <a:rPr lang="en-ID" sz="1400" b="1" i="0">
                <a:solidFill>
                  <a:srgbClr val="223C50"/>
                </a:solidFill>
                <a:effectLst/>
                <a:latin typeface="Arial Narrow" panose="020B0606020202030204" pitchFamily="34" charset="0"/>
              </a:rPr>
              <a:t>What is the problem?</a:t>
            </a:r>
          </a:p>
          <a:p>
            <a:pPr marL="287338" indent="0">
              <a:spcAft>
                <a:spcPts val="1200"/>
              </a:spcAft>
              <a:buNone/>
            </a:pPr>
            <a:r>
              <a:rPr lang="sv-SE" sz="1400" b="0" i="0">
                <a:solidFill>
                  <a:srgbClr val="292929"/>
                </a:solidFill>
                <a:effectLst/>
                <a:latin typeface="Arial Narrow" panose="020B0606020202030204" pitchFamily="34" charset="0"/>
              </a:rPr>
              <a:t>Berdasarkan observasi yang dilakukan selama fase berempati, apa saja masalah keluhab yang sering muncul?  apa yang coba diselesaikan pengguna?, dan apa yang menghalangi mereka?</a:t>
            </a:r>
          </a:p>
          <a:p>
            <a:pPr marL="285750" indent="-285750">
              <a:spcAft>
                <a:spcPts val="1200"/>
              </a:spcAft>
            </a:pPr>
            <a:r>
              <a:rPr lang="en-US" sz="1400" b="1" i="0">
                <a:solidFill>
                  <a:srgbClr val="223C50"/>
                </a:solidFill>
                <a:effectLst/>
                <a:latin typeface="Arial Narrow" panose="020B0606020202030204" pitchFamily="34" charset="0"/>
              </a:rPr>
              <a:t>Where does the problem present itself?</a:t>
            </a:r>
          </a:p>
          <a:p>
            <a:pPr marL="287338" indent="0">
              <a:spcAft>
                <a:spcPts val="1200"/>
              </a:spcAft>
              <a:buNone/>
            </a:pPr>
            <a:r>
              <a:rPr lang="en-US" sz="1400">
                <a:solidFill>
                  <a:srgbClr val="292929"/>
                </a:solidFill>
                <a:latin typeface="Arial Narrow" panose="020B0606020202030204" pitchFamily="34" charset="0"/>
              </a:rPr>
              <a:t>Dalam ruang apa (fisik atau digital), situasi atau konteks pengguna ketika mereka menghadapi masalah ini? Apakah ada orang lain yang terlibat?</a:t>
            </a:r>
          </a:p>
          <a:p>
            <a:pPr marL="285750" indent="-285750">
              <a:spcAft>
                <a:spcPts val="1200"/>
              </a:spcAft>
            </a:pPr>
            <a:r>
              <a:rPr lang="en-ID" sz="1400" b="1" i="0">
                <a:solidFill>
                  <a:srgbClr val="223C50"/>
                </a:solidFill>
                <a:effectLst/>
                <a:latin typeface="Arial Narrow" panose="020B0606020202030204" pitchFamily="34" charset="0"/>
              </a:rPr>
              <a:t>Why does it matter?</a:t>
            </a:r>
          </a:p>
          <a:p>
            <a:pPr marL="287338" indent="0">
              <a:spcAft>
                <a:spcPts val="1200"/>
              </a:spcAft>
              <a:buNone/>
            </a:pPr>
            <a:r>
              <a:rPr lang="en-US" sz="1400">
                <a:solidFill>
                  <a:srgbClr val="292929"/>
                </a:solidFill>
                <a:latin typeface="Arial Narrow" panose="020B0606020202030204" pitchFamily="34" charset="0"/>
              </a:rPr>
              <a:t>Why is it important that this problem be solved? What value would a solution bring to the user, and to the business?</a:t>
            </a:r>
            <a:endParaRPr lang="en-ID" sz="1400">
              <a:solidFill>
                <a:srgbClr val="292929"/>
              </a:solidFill>
              <a:latin typeface="Arial Narrow" panose="020B0606020202030204" pitchFamily="34" charset="0"/>
            </a:endParaRPr>
          </a:p>
        </p:txBody>
      </p:sp>
    </p:spTree>
    <p:extLst>
      <p:ext uri="{BB962C8B-B14F-4D97-AF65-F5344CB8AC3E}">
        <p14:creationId xmlns:p14="http://schemas.microsoft.com/office/powerpoint/2010/main" val="3571332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r>
              <a:rPr lang="en-ID">
                <a:latin typeface="DINPro-Cond"/>
              </a:rPr>
              <a:t>C</a:t>
            </a:r>
            <a:r>
              <a:rPr lang="en-ID" b="0" i="0">
                <a:effectLst/>
                <a:latin typeface="DINPro-Cond"/>
              </a:rPr>
              <a:t>. The five whys</a:t>
            </a:r>
            <a:br>
              <a:rPr lang="en-ID"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792480"/>
            <a:ext cx="8520600" cy="4232366"/>
          </a:xfrm>
          <a:prstGeom prst="rect">
            <a:avLst/>
          </a:prstGeom>
        </p:spPr>
        <p:txBody>
          <a:bodyPr spcFirstLastPara="1" wrap="square" lIns="91425" tIns="91425" rIns="91425" bIns="91425" anchor="t" anchorCtr="0">
            <a:noAutofit/>
          </a:bodyPr>
          <a:lstStyle/>
          <a:p>
            <a:pPr marL="0" indent="0">
              <a:spcAft>
                <a:spcPts val="1200"/>
              </a:spcAft>
              <a:buNone/>
            </a:pPr>
            <a:r>
              <a:rPr lang="sv-SE" sz="1400">
                <a:solidFill>
                  <a:srgbClr val="292929"/>
                </a:solidFill>
                <a:latin typeface="Arial Narrow" panose="020B0606020202030204" pitchFamily="34" charset="0"/>
              </a:rPr>
              <a:t>Strategi berbasis pertanyaan lainnya dengan teknik five whys dapat membantu dalam mempelajari masalah lebih dalam dan menelusuri akar penyebabnya. </a:t>
            </a:r>
          </a:p>
          <a:p>
            <a:pPr marL="0" indent="0">
              <a:spcAft>
                <a:spcPts val="1200"/>
              </a:spcAft>
              <a:buNone/>
            </a:pPr>
            <a:r>
              <a:rPr lang="sv-SE" sz="1400">
                <a:solidFill>
                  <a:srgbClr val="292929"/>
                </a:solidFill>
                <a:latin typeface="Arial Narrow" panose="020B0606020202030204" pitchFamily="34" charset="0"/>
              </a:rPr>
              <a:t>Setelah mengidentifikasi akar masalahnya, maka memiliki sesuatu yang dapat ditindak lanjuti dan dengan spesifik untuk memfokuskan upaya pemecahan masalahnya.</a:t>
            </a:r>
          </a:p>
          <a:p>
            <a:pPr marL="0" indent="0">
              <a:spcAft>
                <a:spcPts val="1200"/>
              </a:spcAft>
              <a:buNone/>
            </a:pPr>
            <a:r>
              <a:rPr lang="sv-SE" sz="1400">
                <a:solidFill>
                  <a:srgbClr val="292929"/>
                </a:solidFill>
                <a:latin typeface="Arial Narrow" panose="020B0606020202030204" pitchFamily="34" charset="0"/>
              </a:rPr>
              <a:t>Dari contoh sebelumnya tentang pekerja profesional muda yang ingin makan dengan sehat, tetapi sulit melakukannya. </a:t>
            </a:r>
          </a:p>
          <a:p>
            <a:pPr marL="0" indent="0">
              <a:spcAft>
                <a:spcPts val="1200"/>
              </a:spcAft>
              <a:buNone/>
            </a:pPr>
            <a:r>
              <a:rPr lang="sv-SE" sz="1400">
                <a:solidFill>
                  <a:srgbClr val="292929"/>
                </a:solidFill>
                <a:latin typeface="Arial Narrow" panose="020B0606020202030204" pitchFamily="34" charset="0"/>
              </a:rPr>
              <a:t>Berikut cara menggunakan five whys untuk memecahkan masalah dan mendapatkan akar penyebabnya:</a:t>
            </a:r>
          </a:p>
          <a:p>
            <a:pPr marL="342900">
              <a:spcAft>
                <a:spcPts val="1200"/>
              </a:spcAft>
              <a:buSzPct val="92000"/>
              <a:buFont typeface="+mj-lt"/>
              <a:buAutoNum type="arabicPeriod"/>
            </a:pPr>
            <a:r>
              <a:rPr lang="sv-SE" sz="1400">
                <a:solidFill>
                  <a:srgbClr val="292929"/>
                </a:solidFill>
                <a:latin typeface="Arial Narrow" panose="020B0606020202030204" pitchFamily="34" charset="0"/>
              </a:rPr>
              <a:t>Mengapa dia tidak makan dengan sehat? → Dia memesan makanan dibawa pulang setiap hari.</a:t>
            </a:r>
          </a:p>
          <a:p>
            <a:pPr marL="342900">
              <a:spcAft>
                <a:spcPts val="1200"/>
              </a:spcAft>
              <a:buSzPct val="92000"/>
              <a:buFont typeface="+mj-lt"/>
              <a:buAutoNum type="arabicPeriod"/>
            </a:pPr>
            <a:r>
              <a:rPr lang="sv-SE" sz="1400">
                <a:solidFill>
                  <a:srgbClr val="292929"/>
                </a:solidFill>
                <a:latin typeface="Arial Narrow" panose="020B0606020202030204" pitchFamily="34" charset="0"/>
              </a:rPr>
              <a:t>Mengapa dia memesan takeaway setiap hari? → Kulkas dan almari kosong.</a:t>
            </a:r>
          </a:p>
          <a:p>
            <a:pPr marL="342900">
              <a:spcAft>
                <a:spcPts val="1200"/>
              </a:spcAft>
              <a:buSzPct val="92000"/>
              <a:buFont typeface="+mj-lt"/>
              <a:buAutoNum type="arabicPeriod"/>
            </a:pPr>
            <a:r>
              <a:rPr lang="sv-SE" sz="1400">
                <a:solidFill>
                  <a:srgbClr val="292929"/>
                </a:solidFill>
                <a:latin typeface="Arial Narrow" panose="020B0606020202030204" pitchFamily="34" charset="0"/>
              </a:rPr>
              <a:t>Mengapa lemari es dan lemari kosong? → Dia tidak berbelanja bahan makanan selama lebih dari seminggu.</a:t>
            </a:r>
          </a:p>
          <a:p>
            <a:pPr marL="342900">
              <a:spcAft>
                <a:spcPts val="1200"/>
              </a:spcAft>
              <a:buSzPct val="92000"/>
              <a:buFont typeface="+mj-lt"/>
              <a:buAutoNum type="arabicPeriod"/>
            </a:pPr>
            <a:r>
              <a:rPr lang="sv-SE" sz="1400">
                <a:solidFill>
                  <a:srgbClr val="292929"/>
                </a:solidFill>
                <a:latin typeface="Arial Narrow" panose="020B0606020202030204" pitchFamily="34" charset="0"/>
              </a:rPr>
              <a:t>Kenapa dia belum berbelanja? → Dia tidak punya waktu untuk pergi ke supermarket.</a:t>
            </a:r>
          </a:p>
          <a:p>
            <a:pPr marL="342900">
              <a:spcAft>
                <a:spcPts val="1200"/>
              </a:spcAft>
              <a:buSzPct val="92000"/>
              <a:buFont typeface="+mj-lt"/>
              <a:buAutoNum type="arabicPeriod"/>
            </a:pPr>
            <a:r>
              <a:rPr lang="sv-SE" sz="1400">
                <a:solidFill>
                  <a:srgbClr val="292929"/>
                </a:solidFill>
                <a:latin typeface="Arial Narrow" panose="020B0606020202030204" pitchFamily="34" charset="0"/>
              </a:rPr>
              <a:t>Mengapa dia tidak punya waktu? → Dia bekerja berjam-jam dan kelelahan.</a:t>
            </a:r>
          </a:p>
        </p:txBody>
      </p:sp>
    </p:spTree>
    <p:extLst>
      <p:ext uri="{BB962C8B-B14F-4D97-AF65-F5344CB8AC3E}">
        <p14:creationId xmlns:p14="http://schemas.microsoft.com/office/powerpoint/2010/main" val="336575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r>
              <a:rPr lang="en-ID">
                <a:latin typeface="DINPro-Cond"/>
              </a:rPr>
              <a:t>C</a:t>
            </a:r>
            <a:r>
              <a:rPr lang="en-ID" b="0" i="0">
                <a:effectLst/>
                <a:latin typeface="DINPro-Cond"/>
              </a:rPr>
              <a:t>. The five whys</a:t>
            </a:r>
            <a:br>
              <a:rPr lang="en-ID"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792480"/>
            <a:ext cx="8520600" cy="4232366"/>
          </a:xfrm>
          <a:prstGeom prst="rect">
            <a:avLst/>
          </a:prstGeom>
        </p:spPr>
        <p:txBody>
          <a:bodyPr spcFirstLastPara="1" wrap="square" lIns="91425" tIns="91425" rIns="91425" bIns="91425" anchor="t" anchorCtr="0">
            <a:noAutofit/>
          </a:bodyPr>
          <a:lstStyle/>
          <a:p>
            <a:pPr marL="0" indent="0">
              <a:spcAft>
                <a:spcPts val="1200"/>
              </a:spcAft>
              <a:buNone/>
            </a:pPr>
            <a:r>
              <a:rPr lang="sv-SE" sz="2000">
                <a:solidFill>
                  <a:srgbClr val="292929"/>
                </a:solidFill>
                <a:latin typeface="Arial Narrow" panose="020B0606020202030204" pitchFamily="34" charset="0"/>
              </a:rPr>
              <a:t>Akar penyebabnya di sini adalah kurangnya waktu, jadi solusi yang diberikan mungkin fokus pada efisiensi dan kenyamanan. Pernyataan masalah terakhir mungkin terlihat seperti berikut: </a:t>
            </a:r>
          </a:p>
          <a:p>
            <a:pPr marL="0" indent="0">
              <a:spcAft>
                <a:spcPts val="1200"/>
              </a:spcAft>
              <a:buNone/>
            </a:pPr>
            <a:endParaRPr lang="sv-SE" sz="2000">
              <a:solidFill>
                <a:srgbClr val="292929"/>
              </a:solidFill>
              <a:latin typeface="Arial Narrow" panose="020B0606020202030204" pitchFamily="34" charset="0"/>
            </a:endParaRPr>
          </a:p>
          <a:p>
            <a:pPr marL="0" indent="0">
              <a:spcAft>
                <a:spcPts val="1200"/>
              </a:spcAft>
              <a:buNone/>
            </a:pPr>
            <a:r>
              <a:rPr lang="sv-SE" sz="2000">
                <a:solidFill>
                  <a:srgbClr val="292929"/>
                </a:solidFill>
                <a:latin typeface="Arial Narrow" panose="020B0606020202030204" pitchFamily="34" charset="0"/>
              </a:rPr>
              <a:t>"Profesional muda yang bekerja membutuhkan solusi cepat dan nyaman untuk makan dengan sehat."</a:t>
            </a:r>
          </a:p>
        </p:txBody>
      </p:sp>
    </p:spTree>
    <p:extLst>
      <p:ext uri="{BB962C8B-B14F-4D97-AF65-F5344CB8AC3E}">
        <p14:creationId xmlns:p14="http://schemas.microsoft.com/office/powerpoint/2010/main" val="441728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4. </a:t>
            </a:r>
            <a:r>
              <a:rPr lang="en-US" b="0" i="0">
                <a:effectLst/>
                <a:latin typeface="DINPro-Cond"/>
              </a:rPr>
              <a:t>What comes after the define phase?</a:t>
            </a:r>
            <a:br>
              <a:rPr lang="en-US"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10000"/>
          </a:bodyPr>
          <a:lstStyle/>
          <a:p>
            <a:pPr marL="285750" indent="-285750">
              <a:spcAft>
                <a:spcPts val="1200"/>
              </a:spcAft>
            </a:pPr>
            <a:r>
              <a:rPr lang="sv-SE">
                <a:solidFill>
                  <a:srgbClr val="292929"/>
                </a:solidFill>
                <a:latin typeface="charter"/>
              </a:rPr>
              <a:t>Di akhir fase mendefinisikan, kita akan mengubah temuan dari tahap berempati menjadi pernyataan masalah (problem statement) yang bermakna dan dapat ditindaklanjuti. Dengan pernyataan masalah di tangan, kita akan siap untuk melanjutkan ke fase ideation, di mana akan mengubah pernyataan masalah menjadi pertanyaan "bagaimana kita bisa" dan menghasilkan solusi potensial sebanyak mungkin.</a:t>
            </a:r>
          </a:p>
          <a:p>
            <a:pPr marL="285750" indent="-285750">
              <a:spcAft>
                <a:spcPts val="1200"/>
              </a:spcAft>
            </a:pPr>
            <a:r>
              <a:rPr lang="sv-SE">
                <a:solidFill>
                  <a:srgbClr val="292929"/>
                </a:solidFill>
                <a:latin typeface="charter"/>
              </a:rPr>
              <a:t>Saat menjalani proses Design Thinking, kita akan terus merujuk kembali ke pernyataan masalah (problem statement) untuk memastikan bergerak ke arah yang benar. </a:t>
            </a:r>
          </a:p>
          <a:p>
            <a:pPr marL="285750" indent="-285750">
              <a:spcAft>
                <a:spcPts val="1200"/>
              </a:spcAft>
            </a:pPr>
            <a:r>
              <a:rPr lang="sv-SE">
                <a:solidFill>
                  <a:srgbClr val="292929"/>
                </a:solidFill>
                <a:latin typeface="charter"/>
              </a:rPr>
              <a:t>Pernyataan masalah yang dipikirkan dengan baik akan membuat tetap pada jalurnya, membantu mengkomunikasikan tujuan kepada pemangku kepentingan utama, dan pada akhirnya membawa pada solusi pengguna yang sangat penting</a:t>
            </a:r>
            <a:endParaRPr lang="en-ID" b="0" i="0">
              <a:solidFill>
                <a:srgbClr val="292929"/>
              </a:solidFill>
              <a:effectLst/>
              <a:latin typeface="charter"/>
            </a:endParaRPr>
          </a:p>
        </p:txBody>
      </p:sp>
    </p:spTree>
    <p:extLst>
      <p:ext uri="{BB962C8B-B14F-4D97-AF65-F5344CB8AC3E}">
        <p14:creationId xmlns:p14="http://schemas.microsoft.com/office/powerpoint/2010/main" val="2856734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Referens</a:t>
            </a:r>
            <a:br>
              <a:rPr lang="en-US"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hlinkClick r:id="rId3"/>
              </a:rPr>
              <a:t>https://www.youtube.com/watch?v=SEnHgwasdks</a:t>
            </a:r>
            <a:endParaRPr lang="sv-SE">
              <a:solidFill>
                <a:srgbClr val="292929"/>
              </a:solidFill>
              <a:latin typeface="charter"/>
            </a:endParaRPr>
          </a:p>
          <a:p>
            <a:pPr marL="285750" indent="-285750">
              <a:spcAft>
                <a:spcPts val="1200"/>
              </a:spcAft>
            </a:pPr>
            <a:endParaRPr lang="sv-SE">
              <a:solidFill>
                <a:srgbClr val="292929"/>
              </a:solidFill>
              <a:latin typeface="charter"/>
            </a:endParaRPr>
          </a:p>
        </p:txBody>
      </p:sp>
    </p:spTree>
    <p:extLst>
      <p:ext uri="{BB962C8B-B14F-4D97-AF65-F5344CB8AC3E}">
        <p14:creationId xmlns:p14="http://schemas.microsoft.com/office/powerpoint/2010/main" val="3165690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Tugas</a:t>
            </a:r>
            <a:br>
              <a:rPr lang="en-US"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Membuat (problem statement) pada studi kasus yang diangka!</a:t>
            </a:r>
          </a:p>
        </p:txBody>
      </p:sp>
    </p:spTree>
    <p:extLst>
      <p:ext uri="{BB962C8B-B14F-4D97-AF65-F5344CB8AC3E}">
        <p14:creationId xmlns:p14="http://schemas.microsoft.com/office/powerpoint/2010/main" val="3751630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175" name="Google Shape;175;p30"/>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pic>
        <p:nvPicPr>
          <p:cNvPr id="176" name="Google Shape;176;p30"/>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7" name="Google Shape;77;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8" name="Google Shape;78;p16"/>
          <p:cNvPicPr preferRelativeResize="0"/>
          <p:nvPr/>
        </p:nvPicPr>
        <p:blipFill>
          <a:blip r:embed="rId3">
            <a:alphaModFix/>
          </a:blip>
          <a:stretch>
            <a:fillRect/>
          </a:stretch>
        </p:blipFill>
        <p:spPr>
          <a:xfrm>
            <a:off x="-17417" y="55002"/>
            <a:ext cx="9069174"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solidFill>
                  <a:srgbClr val="000000"/>
                </a:solidFill>
                <a:effectLst/>
                <a:latin typeface="Poppins"/>
              </a:rPr>
              <a:t>DEFINE</a:t>
            </a: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285750" indent="-285750">
              <a:spcAft>
                <a:spcPts val="1200"/>
              </a:spcAft>
            </a:pPr>
            <a:r>
              <a:rPr lang="en-ID" b="0" i="0">
                <a:solidFill>
                  <a:srgbClr val="292929"/>
                </a:solidFill>
                <a:effectLst/>
                <a:latin typeface="charter"/>
              </a:rPr>
              <a:t>Tahap define merupakan tahapan yang dilakukan untuk mendefensikan masalah berdasarkan data dan informasi yang dikumpulkan selama tahap emphatize</a:t>
            </a:r>
          </a:p>
          <a:p>
            <a:pPr marL="285750" indent="-285750">
              <a:spcAft>
                <a:spcPts val="1200"/>
              </a:spcAft>
            </a:pPr>
            <a:r>
              <a:rPr lang="en-ID" b="0" i="0">
                <a:solidFill>
                  <a:srgbClr val="292929"/>
                </a:solidFill>
                <a:effectLst/>
                <a:latin typeface="charter"/>
              </a:rPr>
              <a:t>Melakukan analisis pada data dan informasi hasil pengamatan yang sudah ada dan mensintesinya untuk menentukan masalah inti yang telah diidentifikasi</a:t>
            </a:r>
            <a:endParaRPr lang="fi-FI" b="0" i="0">
              <a:solidFill>
                <a:srgbClr val="000000"/>
              </a:solidFill>
              <a:effectLst/>
              <a:latin typeface="PT Serif"/>
            </a:endParaRPr>
          </a:p>
          <a:p>
            <a:pPr marL="285750" indent="-285750">
              <a:spcAft>
                <a:spcPts val="1200"/>
              </a:spcAft>
            </a:pPr>
            <a:r>
              <a:rPr lang="en-ID" b="0" i="0">
                <a:solidFill>
                  <a:srgbClr val="292929"/>
                </a:solidFill>
                <a:effectLst/>
                <a:latin typeface="charter"/>
              </a:rPr>
              <a:t>Untuk menganalisis masalah yang terjadi ataupun untuk menemukan masalah dapat dilakukan bersama dengan anggota tim, dengan cara berfokus user yang spesifik</a:t>
            </a:r>
            <a:endParaRPr lang="fi-FI">
              <a:solidFill>
                <a:srgbClr val="000000"/>
              </a:solidFill>
              <a:latin typeface="PT Serif"/>
            </a:endParaRPr>
          </a:p>
          <a:p>
            <a:pPr marL="285750" indent="-285750">
              <a:spcAft>
                <a:spcPts val="1200"/>
              </a:spcAft>
            </a:pPr>
            <a:r>
              <a:rPr lang="en-ID" b="0" i="0">
                <a:solidFill>
                  <a:srgbClr val="292929"/>
                </a:solidFill>
                <a:effectLst/>
                <a:latin typeface="charter"/>
              </a:rPr>
              <a:t>Untuk menafsirkan atau pun mengidentifikasikan masalah yang terjadi perlu membuat kebutuhan tersebut sebagai keinginan kita ataupun sebagai kebutuhan.</a:t>
            </a:r>
          </a:p>
          <a:p>
            <a:pPr marL="285750" indent="-285750">
              <a:spcAft>
                <a:spcPts val="1200"/>
              </a:spcAft>
            </a:pPr>
            <a:r>
              <a:rPr lang="en-ID" b="0" i="0">
                <a:solidFill>
                  <a:srgbClr val="292929"/>
                </a:solidFill>
                <a:effectLst/>
                <a:latin typeface="charter"/>
              </a:rPr>
              <a:t>contohnya seperti : “ kita perlu memotong jalur distribusi produk” atau “ pemasaran dapat dilakukan langsung oleh pengrajin tanpa harus melalui penyedia”</a:t>
            </a:r>
            <a:endParaRPr lang="fi-FI" b="0" i="0">
              <a:solidFill>
                <a:srgbClr val="000000"/>
              </a:solidFill>
              <a:effectLst/>
              <a:latin typeface="PT Serif"/>
            </a:endParaRPr>
          </a:p>
          <a:p>
            <a:pPr marL="0" lvl="0" indent="0" algn="l" rtl="0">
              <a:spcBef>
                <a:spcPts val="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solidFill>
                  <a:srgbClr val="000000"/>
                </a:solidFill>
                <a:effectLst/>
                <a:latin typeface="Poppins"/>
              </a:rPr>
              <a:t>DEFINE</a:t>
            </a: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860976"/>
            <a:ext cx="8520600" cy="4102910"/>
          </a:xfrm>
          <a:prstGeom prst="rect">
            <a:avLst/>
          </a:prstGeom>
        </p:spPr>
        <p:txBody>
          <a:bodyPr spcFirstLastPara="1" wrap="square" lIns="91425" tIns="91425" rIns="91425" bIns="91425" anchor="t" anchorCtr="0">
            <a:normAutofit fontScale="85000" lnSpcReduction="10000"/>
          </a:bodyPr>
          <a:lstStyle/>
          <a:p>
            <a:pPr marL="285750" indent="-285750">
              <a:spcAft>
                <a:spcPts val="1200"/>
              </a:spcAft>
            </a:pPr>
            <a:r>
              <a:rPr lang="es-ES" b="0" i="0">
                <a:solidFill>
                  <a:srgbClr val="292929"/>
                </a:solidFill>
                <a:effectLst/>
                <a:latin typeface="charter"/>
              </a:rPr>
              <a:t>Mendefinisikan masalah sebagai pernyataan masalah (</a:t>
            </a:r>
            <a:r>
              <a:rPr lang="es-ES" b="1" i="0">
                <a:solidFill>
                  <a:srgbClr val="292929"/>
                </a:solidFill>
                <a:effectLst/>
                <a:latin typeface="charter"/>
              </a:rPr>
              <a:t>problem statement</a:t>
            </a:r>
            <a:r>
              <a:rPr lang="es-ES" b="0" i="0">
                <a:solidFill>
                  <a:srgbClr val="292929"/>
                </a:solidFill>
                <a:effectLst/>
                <a:latin typeface="charter"/>
              </a:rPr>
              <a:t>) dengan cara yang berpusat pada manusia.</a:t>
            </a:r>
            <a:endParaRPr lang="en-ID" b="0" i="0">
              <a:solidFill>
                <a:srgbClr val="292929"/>
              </a:solidFill>
              <a:effectLst/>
              <a:latin typeface="charter"/>
            </a:endParaRPr>
          </a:p>
          <a:p>
            <a:pPr marL="285750" indent="-285750">
              <a:spcAft>
                <a:spcPts val="1200"/>
              </a:spcAft>
            </a:pPr>
            <a:r>
              <a:rPr lang="en-ID" b="0" i="0">
                <a:solidFill>
                  <a:srgbClr val="292929"/>
                </a:solidFill>
                <a:effectLst/>
                <a:latin typeface="charter"/>
              </a:rPr>
              <a:t>mendefinisikan masalah sebagai keinginan Anda sendiri atau kebutuhan perusahaan seperti, "Kita perlu meningkatkan pangsa pasar produk makanan kita di kalangan remaja putri sebesar 5%", cara yang jauh lebih baik untuk mendefinisikan masalah tersebut adalah jadilah, "Gadis remaja perlu makan makanan bergizi untuk berkembang, sehat, dan tumbuh.“</a:t>
            </a:r>
          </a:p>
          <a:p>
            <a:pPr marL="285750" indent="-285750">
              <a:spcAft>
                <a:spcPts val="1200"/>
              </a:spcAft>
            </a:pPr>
            <a:r>
              <a:rPr lang="en-ID" b="0" i="0">
                <a:solidFill>
                  <a:srgbClr val="292929"/>
                </a:solidFill>
                <a:effectLst/>
                <a:latin typeface="charter"/>
              </a:rPr>
              <a:t>Tahap Define akan membantu desainer dalam tim mengumpulkan ide-ide hebat untuk membangun fitur, fungsi, dan elemen lain yang memungkinkan mereka memecahkan masalah atau, paling tidak, memungkinkan pengguna menyelesaikan masalah sendiri dengan kesulitan seminimal mungkin</a:t>
            </a:r>
          </a:p>
          <a:p>
            <a:pPr marL="285750" indent="-285750">
              <a:spcAft>
                <a:spcPts val="1200"/>
              </a:spcAft>
            </a:pPr>
            <a:r>
              <a:rPr lang="en-ID" b="0" i="0">
                <a:solidFill>
                  <a:srgbClr val="292929"/>
                </a:solidFill>
                <a:effectLst/>
                <a:latin typeface="charter"/>
              </a:rPr>
              <a:t>Pada tahap Define, Anda akan mulai maju ke tahap ketiga, Ideate, dengan mengajukan pertanyaan yang dapat membantu Anda mencari ide untuk solusi dengan menanyakan: "Bagaimana kita ... mendorong remaja perempuan untuk melakukan tindakan yang bermanfaat bagi mereka dan juga melibatkan Anda. produk atau layanan makanan perusahaan? ".</a:t>
            </a:r>
            <a:endParaRPr/>
          </a:p>
        </p:txBody>
      </p:sp>
    </p:spTree>
    <p:extLst>
      <p:ext uri="{BB962C8B-B14F-4D97-AF65-F5344CB8AC3E}">
        <p14:creationId xmlns:p14="http://schemas.microsoft.com/office/powerpoint/2010/main" val="2843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solidFill>
                  <a:srgbClr val="000000"/>
                </a:solidFill>
                <a:effectLst/>
                <a:latin typeface="Poppins"/>
              </a:rPr>
              <a:t>DEFINE</a:t>
            </a: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en-ID" b="0" i="0">
                <a:solidFill>
                  <a:srgbClr val="292929"/>
                </a:solidFill>
                <a:effectLst/>
                <a:latin typeface="charter"/>
              </a:rPr>
              <a:t>Define memiliki tujuan untuk mengungkapkan masalah yang hendak diatasi melalui usaha kita sendiri dan juga merupakan tahap terpenting yang dapat membantu kita untuk masuk ke tahap selanjutnya</a:t>
            </a:r>
          </a:p>
          <a:p>
            <a:pPr marL="285750" indent="-285750">
              <a:spcAft>
                <a:spcPts val="1200"/>
              </a:spcAft>
            </a:pPr>
            <a:r>
              <a:rPr lang="en-ID" b="0" i="0">
                <a:solidFill>
                  <a:srgbClr val="292929"/>
                </a:solidFill>
                <a:effectLst/>
                <a:latin typeface="charter"/>
              </a:rPr>
              <a:t>Pada tahap define terdapat 3 metode yang dapat membantu yaitu: emphaty map, journey map, dan menerapkan How might we question.</a:t>
            </a:r>
            <a:endParaRPr/>
          </a:p>
        </p:txBody>
      </p:sp>
    </p:spTree>
    <p:extLst>
      <p:ext uri="{BB962C8B-B14F-4D97-AF65-F5344CB8AC3E}">
        <p14:creationId xmlns:p14="http://schemas.microsoft.com/office/powerpoint/2010/main" val="155671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effectLst/>
                <a:latin typeface="DINPro-Cond"/>
              </a:rPr>
              <a:t>Problem Statement</a:t>
            </a: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en-ID" b="0" i="0">
                <a:solidFill>
                  <a:srgbClr val="292929"/>
                </a:solidFill>
                <a:effectLst/>
                <a:latin typeface="charter"/>
              </a:rPr>
              <a:t>Dalam mendefinisikan problem statement yang bermakna dapat menjawab pertanyaan seperti berikut:</a:t>
            </a:r>
          </a:p>
          <a:p>
            <a:pPr marL="627063">
              <a:spcAft>
                <a:spcPts val="1200"/>
              </a:spcAft>
              <a:buFont typeface="+mj-lt"/>
              <a:buAutoNum type="arabicPeriod"/>
            </a:pPr>
            <a:r>
              <a:rPr lang="en-ID" b="0" i="0">
                <a:solidFill>
                  <a:srgbClr val="292929"/>
                </a:solidFill>
                <a:effectLst/>
                <a:latin typeface="charter"/>
              </a:rPr>
              <a:t>Seperti apa tahap define dan mengapa itu perlu?</a:t>
            </a:r>
          </a:p>
          <a:p>
            <a:pPr marL="627063">
              <a:spcAft>
                <a:spcPts val="1200"/>
              </a:spcAft>
              <a:buFont typeface="+mj-lt"/>
              <a:buAutoNum type="arabicPeriod"/>
            </a:pPr>
            <a:r>
              <a:rPr lang="en-ID" b="0" i="0">
                <a:solidFill>
                  <a:srgbClr val="292929"/>
                </a:solidFill>
                <a:effectLst/>
                <a:latin typeface="charter"/>
              </a:rPr>
              <a:t>Apa pernyataan masalah?</a:t>
            </a:r>
          </a:p>
          <a:p>
            <a:pPr marL="627063">
              <a:spcAft>
                <a:spcPts val="1200"/>
              </a:spcAft>
              <a:buFont typeface="+mj-lt"/>
              <a:buAutoNum type="arabicPeriod"/>
            </a:pPr>
            <a:r>
              <a:rPr lang="en-ID" b="0" i="0">
                <a:solidFill>
                  <a:srgbClr val="292929"/>
                </a:solidFill>
                <a:effectLst/>
                <a:latin typeface="charter"/>
              </a:rPr>
              <a:t>Bagaimana mendefinisikan pernyataan masalah yang bermakna</a:t>
            </a:r>
          </a:p>
          <a:p>
            <a:pPr marL="627063">
              <a:spcAft>
                <a:spcPts val="1200"/>
              </a:spcAft>
              <a:buFont typeface="+mj-lt"/>
              <a:buAutoNum type="arabicPeriod"/>
            </a:pPr>
            <a:r>
              <a:rPr lang="en-ID" b="0" i="0">
                <a:solidFill>
                  <a:srgbClr val="292929"/>
                </a:solidFill>
                <a:effectLst/>
                <a:latin typeface="charter"/>
              </a:rPr>
              <a:t>Apa yang terjadi setelah fase define?</a:t>
            </a:r>
          </a:p>
          <a:p>
            <a:pPr marL="0" indent="0">
              <a:spcAft>
                <a:spcPts val="1200"/>
              </a:spcAft>
              <a:buNone/>
            </a:pPr>
            <a:endParaRPr lang="en-ID" b="0" i="0">
              <a:solidFill>
                <a:srgbClr val="292929"/>
              </a:solidFill>
              <a:effectLst/>
              <a:latin typeface="charter"/>
            </a:endParaRPr>
          </a:p>
        </p:txBody>
      </p:sp>
    </p:spTree>
    <p:extLst>
      <p:ext uri="{BB962C8B-B14F-4D97-AF65-F5344CB8AC3E}">
        <p14:creationId xmlns:p14="http://schemas.microsoft.com/office/powerpoint/2010/main" val="105756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0" i="0">
                <a:solidFill>
                  <a:srgbClr val="292929"/>
                </a:solidFill>
                <a:effectLst/>
                <a:latin typeface="charter"/>
              </a:rPr>
              <a:t>1. Seperti apa tahap define dan mengapa itu perlu?</a:t>
            </a: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285750" indent="-285750">
              <a:spcAft>
                <a:spcPts val="1200"/>
              </a:spcAft>
            </a:pPr>
            <a:r>
              <a:rPr lang="en-ID">
                <a:solidFill>
                  <a:srgbClr val="292929"/>
                </a:solidFill>
                <a:latin typeface="charter"/>
              </a:rPr>
              <a:t>Memastikan dalam memahami sepenuhnya tujuan proyek desain. Ini membantu dalam mengartikulasikan masalah desain, dan memberikan tujuan yang jelas untuk dikerjakan.</a:t>
            </a:r>
          </a:p>
          <a:p>
            <a:pPr marL="285750" indent="-285750">
              <a:spcAft>
                <a:spcPts val="1200"/>
              </a:spcAft>
            </a:pPr>
            <a:r>
              <a:rPr lang="en-ID">
                <a:solidFill>
                  <a:srgbClr val="292929"/>
                </a:solidFill>
                <a:latin typeface="charter"/>
              </a:rPr>
              <a:t>Pernyataan masalah yang bermakna dapat ditindaklanjuti dan mengarahkan ke arah yang benar.</a:t>
            </a:r>
          </a:p>
          <a:p>
            <a:pPr marL="285750" indent="-285750">
              <a:spcAft>
                <a:spcPts val="1200"/>
              </a:spcAft>
            </a:pPr>
            <a:r>
              <a:rPr lang="en-ID">
                <a:solidFill>
                  <a:srgbClr val="292929"/>
                </a:solidFill>
                <a:latin typeface="charter"/>
              </a:rPr>
              <a:t>pernyataan masalah yang jelas agar dapat menjelaskan kepada pemangku kepentingan dan anggota tim secara tepat apa yang ingin dicapai.</a:t>
            </a:r>
          </a:p>
          <a:p>
            <a:pPr marL="285750" indent="-285750">
              <a:spcAft>
                <a:spcPts val="1200"/>
              </a:spcAft>
            </a:pPr>
            <a:r>
              <a:rPr lang="en-ID" b="0" i="0">
                <a:solidFill>
                  <a:srgbClr val="292929"/>
                </a:solidFill>
                <a:effectLst/>
                <a:latin typeface="charter"/>
              </a:rPr>
              <a:t>mengetahui siapa pengguna dan yang terpenting menentukan apakan merupakan keinginan, kebutuhan pada masalah mereka. </a:t>
            </a:r>
          </a:p>
          <a:p>
            <a:pPr marL="285750" indent="-285750">
              <a:spcAft>
                <a:spcPts val="1200"/>
              </a:spcAft>
            </a:pPr>
            <a:r>
              <a:rPr lang="en-ID" b="0" i="0">
                <a:solidFill>
                  <a:srgbClr val="292929"/>
                </a:solidFill>
                <a:effectLst/>
                <a:latin typeface="charter"/>
              </a:rPr>
              <a:t>Maka kita siap untuk mengubah empati ini menjadi pernyataan masalah yang dapat ditindaklanjuti.</a:t>
            </a:r>
          </a:p>
          <a:p>
            <a:pPr marL="0" indent="0">
              <a:spcAft>
                <a:spcPts val="1200"/>
              </a:spcAft>
              <a:buNone/>
            </a:pPr>
            <a:endParaRPr lang="en-ID" b="0" i="0">
              <a:solidFill>
                <a:srgbClr val="292929"/>
              </a:solidFill>
              <a:effectLst/>
              <a:latin typeface="charter"/>
            </a:endParaRPr>
          </a:p>
        </p:txBody>
      </p:sp>
    </p:spTree>
    <p:extLst>
      <p:ext uri="{BB962C8B-B14F-4D97-AF65-F5344CB8AC3E}">
        <p14:creationId xmlns:p14="http://schemas.microsoft.com/office/powerpoint/2010/main" val="1137652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2. What is a problem statement?</a:t>
            </a: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10000"/>
          </a:bodyPr>
          <a:lstStyle/>
          <a:p>
            <a:pPr marL="285750" indent="-285750">
              <a:spcAft>
                <a:spcPts val="1200"/>
              </a:spcAft>
            </a:pPr>
            <a:r>
              <a:rPr lang="en-ID">
                <a:solidFill>
                  <a:srgbClr val="292929"/>
                </a:solidFill>
                <a:latin typeface="charter"/>
              </a:rPr>
              <a:t>Pernyataan masalah mengidentifikasi kesenjangan antara keadaan saat ini dan keadaan yang diinginkan yaitu tujuan dari suatu proses atau produk. Dalam konteks desain. </a:t>
            </a:r>
          </a:p>
          <a:p>
            <a:pPr marL="285750" indent="-285750">
              <a:spcAft>
                <a:spcPts val="1200"/>
              </a:spcAft>
            </a:pPr>
            <a:r>
              <a:rPr lang="en-ID">
                <a:solidFill>
                  <a:srgbClr val="292929"/>
                </a:solidFill>
                <a:latin typeface="charter"/>
              </a:rPr>
              <a:t>Kita dapat menganggap masalah pengguna sebagai kebutuhan yang belum terpenuhi. Dengan merancang solusi yang memenuhi kebutuhan ini diharapkan dapat memuaskan pengguna dan memastikan pengalaman pengguna yang menyenangkan.</a:t>
            </a:r>
          </a:p>
          <a:p>
            <a:pPr marL="285750" indent="-285750">
              <a:spcAft>
                <a:spcPts val="1200"/>
              </a:spcAft>
            </a:pPr>
            <a:r>
              <a:rPr lang="en-US" b="0" i="0">
                <a:solidFill>
                  <a:srgbClr val="292929"/>
                </a:solidFill>
                <a:effectLst/>
                <a:latin typeface="charter"/>
              </a:rPr>
              <a:t>problem statement, or point of view (POV) statement</a:t>
            </a:r>
            <a:r>
              <a:rPr lang="en-ID" b="0" i="0">
                <a:solidFill>
                  <a:srgbClr val="292929"/>
                </a:solidFill>
                <a:effectLst/>
                <a:latin typeface="charter"/>
              </a:rPr>
              <a:t> membingkai masalah ini (atau kebutuhan) dengan cara yang dapat ditindaklanjuti oleh desainer. Ini memberikan deskripsi yang jelas tentang masalah yang ingin ditangani oleh desainer, menjaga fokus pada pengguna setiap saat.</a:t>
            </a:r>
          </a:p>
          <a:p>
            <a:pPr marL="285750" indent="-285750">
              <a:spcAft>
                <a:spcPts val="1200"/>
              </a:spcAft>
            </a:pPr>
            <a:r>
              <a:rPr lang="en-ID" b="0" i="0">
                <a:solidFill>
                  <a:srgbClr val="292929"/>
                </a:solidFill>
                <a:effectLst/>
                <a:latin typeface="charter"/>
              </a:rPr>
              <a:t>Masalah atau pernyataan POV dapat mengambil berbagai format, tetapi tujuan akhirnya selalu sama: untuk memandu tim desain menuju solusi yang layak. </a:t>
            </a:r>
          </a:p>
        </p:txBody>
      </p:sp>
    </p:spTree>
    <p:extLst>
      <p:ext uri="{BB962C8B-B14F-4D97-AF65-F5344CB8AC3E}">
        <p14:creationId xmlns:p14="http://schemas.microsoft.com/office/powerpoint/2010/main" val="4178301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224614" y="157642"/>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Contoh c</a:t>
            </a:r>
            <a:r>
              <a:rPr lang="en-ID" b="0" i="0">
                <a:solidFill>
                  <a:srgbClr val="292929"/>
                </a:solidFill>
                <a:effectLst/>
                <a:latin typeface="charter"/>
              </a:rPr>
              <a:t>ara untuk membingkai masalah desain Anda:</a:t>
            </a:r>
            <a:endParaRPr/>
          </a:p>
        </p:txBody>
      </p:sp>
      <p:sp>
        <p:nvSpPr>
          <p:cNvPr id="162" name="Google Shape;162;p28"/>
          <p:cNvSpPr txBox="1">
            <a:spLocks noGrp="1"/>
          </p:cNvSpPr>
          <p:nvPr>
            <p:ph type="body" idx="1"/>
          </p:nvPr>
        </p:nvSpPr>
        <p:spPr>
          <a:xfrm>
            <a:off x="224614" y="730342"/>
            <a:ext cx="8520600" cy="3998412"/>
          </a:xfrm>
          <a:prstGeom prst="rect">
            <a:avLst/>
          </a:prstGeom>
        </p:spPr>
        <p:txBody>
          <a:bodyPr spcFirstLastPara="1" wrap="square" lIns="91425" tIns="91425" rIns="91425" bIns="91425" anchor="t" anchorCtr="0">
            <a:normAutofit fontScale="40000" lnSpcReduction="20000"/>
          </a:bodyPr>
          <a:lstStyle/>
          <a:p>
            <a:pPr marL="457200" lvl="0" indent="-313555" algn="l" rtl="0">
              <a:lnSpc>
                <a:spcPct val="166666"/>
              </a:lnSpc>
              <a:spcBef>
                <a:spcPts val="300"/>
              </a:spcBef>
              <a:spcAft>
                <a:spcPts val="0"/>
              </a:spcAft>
              <a:buClr>
                <a:srgbClr val="333333"/>
              </a:buClr>
              <a:buSzPct val="100000"/>
              <a:buChar char="●"/>
            </a:pPr>
            <a:r>
              <a:rPr lang="en" sz="2816" b="1">
                <a:solidFill>
                  <a:srgbClr val="333333"/>
                </a:solidFill>
                <a:highlight>
                  <a:srgbClr val="FFFFFF"/>
                </a:highlight>
              </a:rPr>
              <a:t>From the user’s perspective:</a:t>
            </a:r>
            <a:r>
              <a:rPr lang="en" sz="2816">
                <a:solidFill>
                  <a:srgbClr val="333333"/>
                </a:solidFill>
                <a:highlight>
                  <a:srgbClr val="FFFFFF"/>
                </a:highlight>
              </a:rPr>
              <a:t> </a:t>
            </a:r>
            <a:r>
              <a:rPr lang="en-ID" sz="2816">
                <a:solidFill>
                  <a:srgbClr val="333333"/>
                </a:solidFill>
                <a:highlight>
                  <a:srgbClr val="FFFFFF"/>
                </a:highlight>
              </a:rPr>
              <a:t>“Saya seorang profesional muda yang bekerja mencoba makan dengan sehat, tetapi saya berjuang karena saya bekerja berjam-jam dan tidak selalu punya waktu untuk berbelanja dan menyiapkan makanan saya. Ini membuat saya merasa frustrasi dan buruk tentang diri saya sendiri. "</a:t>
            </a:r>
            <a:br>
              <a:rPr lang="en" sz="2816">
                <a:solidFill>
                  <a:srgbClr val="333333"/>
                </a:solidFill>
                <a:highlight>
                  <a:srgbClr val="FFFFFF"/>
                </a:highlight>
              </a:rPr>
            </a:br>
            <a:r>
              <a:rPr lang="en" sz="2816">
                <a:solidFill>
                  <a:srgbClr val="333333"/>
                </a:solidFill>
                <a:highlight>
                  <a:srgbClr val="FFFFFF"/>
                </a:highlight>
              </a:rPr>
              <a:t> </a:t>
            </a:r>
            <a:endParaRPr sz="2816">
              <a:solidFill>
                <a:srgbClr val="333333"/>
              </a:solidFill>
              <a:highlight>
                <a:srgbClr val="FFFFFF"/>
              </a:highlight>
            </a:endParaRPr>
          </a:p>
          <a:p>
            <a:pPr marL="457200" lvl="0" indent="-313555" algn="l" rtl="0">
              <a:lnSpc>
                <a:spcPct val="166666"/>
              </a:lnSpc>
              <a:spcBef>
                <a:spcPts val="0"/>
              </a:spcBef>
              <a:spcAft>
                <a:spcPts val="0"/>
              </a:spcAft>
              <a:buClr>
                <a:srgbClr val="333333"/>
              </a:buClr>
              <a:buSzPct val="100000"/>
              <a:buChar char="●"/>
            </a:pPr>
            <a:r>
              <a:rPr lang="en" sz="2816" b="1">
                <a:solidFill>
                  <a:srgbClr val="333333"/>
                </a:solidFill>
                <a:highlight>
                  <a:srgbClr val="FFFFFF"/>
                </a:highlight>
              </a:rPr>
              <a:t>From a user research perspective:</a:t>
            </a:r>
            <a:r>
              <a:rPr lang="en" sz="2816">
                <a:solidFill>
                  <a:srgbClr val="333333"/>
                </a:solidFill>
                <a:highlight>
                  <a:srgbClr val="FFFFFF"/>
                </a:highlight>
              </a:rPr>
              <a:t> </a:t>
            </a:r>
            <a:r>
              <a:rPr lang="en-ID" sz="2816">
                <a:solidFill>
                  <a:srgbClr val="333333"/>
                </a:solidFill>
                <a:highlight>
                  <a:srgbClr val="FFFFFF"/>
                </a:highlight>
              </a:rPr>
              <a:t>“Pekerja profesional yang sibuk membutuhkan cara yang mudah dan hemat waktu untuk makan dengan sehat karena mereka sering bekerja berjam-jam dan tidak punya waktu untuk berbelanja dan menyiapkan makanan.”</a:t>
            </a:r>
            <a:br>
              <a:rPr lang="en" sz="2816">
                <a:solidFill>
                  <a:srgbClr val="333333"/>
                </a:solidFill>
                <a:highlight>
                  <a:srgbClr val="FFFFFF"/>
                </a:highlight>
              </a:rPr>
            </a:br>
            <a:r>
              <a:rPr lang="en" sz="2816">
                <a:solidFill>
                  <a:srgbClr val="333333"/>
                </a:solidFill>
                <a:highlight>
                  <a:srgbClr val="FFFFFF"/>
                </a:highlight>
              </a:rPr>
              <a:t> </a:t>
            </a:r>
            <a:endParaRPr sz="2816">
              <a:solidFill>
                <a:srgbClr val="333333"/>
              </a:solidFill>
              <a:highlight>
                <a:srgbClr val="FFFFFF"/>
              </a:highlight>
            </a:endParaRPr>
          </a:p>
          <a:p>
            <a:pPr marL="457200" lvl="0" indent="-313555" algn="l" rtl="0">
              <a:lnSpc>
                <a:spcPct val="166666"/>
              </a:lnSpc>
              <a:spcBef>
                <a:spcPts val="0"/>
              </a:spcBef>
              <a:spcAft>
                <a:spcPts val="0"/>
              </a:spcAft>
              <a:buClr>
                <a:srgbClr val="333333"/>
              </a:buClr>
              <a:buSzPct val="100000"/>
              <a:buChar char="●"/>
            </a:pPr>
            <a:r>
              <a:rPr lang="en" sz="2816" b="1">
                <a:solidFill>
                  <a:srgbClr val="333333"/>
                </a:solidFill>
                <a:highlight>
                  <a:srgbClr val="FFFFFF"/>
                </a:highlight>
              </a:rPr>
              <a:t>Based on the four Ws—who, what, where, and why:</a:t>
            </a:r>
            <a:r>
              <a:rPr lang="en" sz="2816">
                <a:solidFill>
                  <a:srgbClr val="333333"/>
                </a:solidFill>
                <a:highlight>
                  <a:srgbClr val="FFFFFF"/>
                </a:highlight>
              </a:rPr>
              <a:t> </a:t>
            </a:r>
            <a:r>
              <a:rPr lang="en-ID" sz="2816">
                <a:solidFill>
                  <a:srgbClr val="333333"/>
                </a:solidFill>
                <a:highlight>
                  <a:srgbClr val="FFFFFF"/>
                </a:highlight>
              </a:rPr>
              <a:t>“Pekerja profesional muda kami berjuang untuk makan sehat selama seminggu karena dia bekerja dengan jam kerja yang panjang. Solusi kami harus memberikan cara yang cepat dan mudah baginya untuk mendapatkan bahan-bahan dan menyiapkan makanan sehat yang dapat dia bawa ke kantor. ”</a:t>
            </a:r>
          </a:p>
          <a:p>
            <a:pPr marL="143645" lvl="0" indent="0" algn="l" rtl="0">
              <a:lnSpc>
                <a:spcPct val="166666"/>
              </a:lnSpc>
              <a:spcBef>
                <a:spcPts val="0"/>
              </a:spcBef>
              <a:spcAft>
                <a:spcPts val="0"/>
              </a:spcAft>
              <a:buClr>
                <a:srgbClr val="333333"/>
              </a:buClr>
              <a:buSzPct val="100000"/>
              <a:buNone/>
            </a:pPr>
            <a:endParaRPr lang="en-ID" sz="1900">
              <a:solidFill>
                <a:srgbClr val="202124"/>
              </a:solidFill>
              <a:highlight>
                <a:srgbClr val="FFFFFF"/>
              </a:highlight>
            </a:endParaRPr>
          </a:p>
          <a:p>
            <a:pPr marL="143645" lvl="0" indent="0" algn="l" rtl="0">
              <a:lnSpc>
                <a:spcPct val="166666"/>
              </a:lnSpc>
              <a:spcBef>
                <a:spcPts val="0"/>
              </a:spcBef>
              <a:spcAft>
                <a:spcPts val="0"/>
              </a:spcAft>
              <a:buClr>
                <a:srgbClr val="333333"/>
              </a:buClr>
              <a:buSzPct val="100000"/>
              <a:buNone/>
            </a:pPr>
            <a:r>
              <a:rPr lang="en-ID" sz="3000">
                <a:solidFill>
                  <a:srgbClr val="202124"/>
                </a:solidFill>
                <a:highlight>
                  <a:srgbClr val="FFFFFF"/>
                </a:highlight>
              </a:rPr>
              <a:t>Dari masing-masing pernyataan ini membahas masalah yang sama, hanya dengan cara yang sedikit berbeda. </a:t>
            </a:r>
          </a:p>
          <a:p>
            <a:pPr marL="143645" lvl="0" indent="0" algn="l" rtl="0">
              <a:lnSpc>
                <a:spcPct val="166666"/>
              </a:lnSpc>
              <a:spcBef>
                <a:spcPts val="0"/>
              </a:spcBef>
              <a:spcAft>
                <a:spcPts val="0"/>
              </a:spcAft>
              <a:buClr>
                <a:srgbClr val="333333"/>
              </a:buClr>
              <a:buSzPct val="100000"/>
              <a:buNone/>
            </a:pPr>
            <a:r>
              <a:rPr lang="en-ID" sz="3000">
                <a:solidFill>
                  <a:srgbClr val="202124"/>
                </a:solidFill>
                <a:highlight>
                  <a:srgbClr val="FFFFFF"/>
                </a:highlight>
              </a:rPr>
              <a:t>Yang penting fokus pada pengguna, apa yang mereka butuhkan dan mengapa, terserah bagaimana memilih untuk menyajikan dan membingkai masalah desainnya.</a:t>
            </a:r>
            <a:endParaRPr sz="28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1693</Words>
  <Application>Microsoft Office PowerPoint</Application>
  <PresentationFormat>On-screen Show (16:9)</PresentationFormat>
  <Paragraphs>86</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TradeGothic</vt:lpstr>
      <vt:lpstr>Arial</vt:lpstr>
      <vt:lpstr>PT Serif</vt:lpstr>
      <vt:lpstr>Poppins</vt:lpstr>
      <vt:lpstr>charter</vt:lpstr>
      <vt:lpstr>Arial Narrow</vt:lpstr>
      <vt:lpstr>DINPro-Cond</vt:lpstr>
      <vt:lpstr>Simple Light</vt:lpstr>
      <vt:lpstr>PowerPoint Presentation</vt:lpstr>
      <vt:lpstr>PowerPoint Presentation</vt:lpstr>
      <vt:lpstr>DEFINE </vt:lpstr>
      <vt:lpstr>DEFINE </vt:lpstr>
      <vt:lpstr>DEFINE </vt:lpstr>
      <vt:lpstr>Problem Statement  </vt:lpstr>
      <vt:lpstr>1. Seperti apa tahap define dan mengapa itu perlu?   </vt:lpstr>
      <vt:lpstr>2. What is a problem statement?    </vt:lpstr>
      <vt:lpstr>Contoh cara untuk membingkai masalah desain Anda:</vt:lpstr>
      <vt:lpstr>What makes a good problem statement?     </vt:lpstr>
      <vt:lpstr>3. How to write a meaningful problem statement     </vt:lpstr>
      <vt:lpstr>A. Space saturation and group      </vt:lpstr>
      <vt:lpstr>B. The four Ws       </vt:lpstr>
      <vt:lpstr>C. The five whys      </vt:lpstr>
      <vt:lpstr>C. The five whys      </vt:lpstr>
      <vt:lpstr>4. What comes after the define phase?      </vt:lpstr>
      <vt:lpstr>Referens      </vt:lpstr>
      <vt:lpstr>Tugas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cp:lastModifiedBy>
  <cp:revision>29</cp:revision>
  <dcterms:modified xsi:type="dcterms:W3CDTF">2021-05-08T06:16:02Z</dcterms:modified>
</cp:coreProperties>
</file>