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9" r:id="rId3"/>
    <p:sldId id="261" r:id="rId4"/>
    <p:sldId id="283" r:id="rId5"/>
    <p:sldId id="284" r:id="rId6"/>
    <p:sldId id="286" r:id="rId7"/>
    <p:sldId id="287" r:id="rId8"/>
    <p:sldId id="288" r:id="rId9"/>
    <p:sldId id="271" r:id="rId10"/>
    <p:sldId id="289" r:id="rId11"/>
    <p:sldId id="290" r:id="rId12"/>
    <p:sldId id="291" r:id="rId13"/>
    <p:sldId id="292" r:id="rId14"/>
    <p:sldId id="293" r:id="rId15"/>
    <p:sldId id="294" r:id="rId16"/>
    <p:sldId id="295" r:id="rId17"/>
    <p:sldId id="298" r:id="rId18"/>
    <p:sldId id="299" r:id="rId19"/>
    <p:sldId id="300" r:id="rId20"/>
    <p:sldId id="301" r:id="rId21"/>
    <p:sldId id="302" r:id="rId22"/>
    <p:sldId id="296" r:id="rId23"/>
    <p:sldId id="297" r:id="rId24"/>
  </p:sldIdLst>
  <p:sldSz cx="9144000" cy="5143500" type="screen16x9"/>
  <p:notesSz cx="6858000" cy="9144000"/>
  <p:embeddedFontLst>
    <p:embeddedFont>
      <p:font typeface="Arial Narrow" panose="020B0606020202030204"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08"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2681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63428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3760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5368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3686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2483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6938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6583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9813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3429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d10ce08b4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d10ce08b4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8866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949680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86248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21826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6960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4451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7822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0365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8076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d10ce08b43_1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d10ce08b43_1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pic>
        <p:nvPicPr>
          <p:cNvPr id="56" name="Google Shape;56;p13"/>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sz="2800" b="0" i="0">
                <a:effectLst/>
                <a:latin typeface="DINPro-Cond"/>
              </a:rPr>
              <a:t>A. Analogies</a:t>
            </a:r>
            <a:endParaRPr/>
          </a:p>
        </p:txBody>
      </p:sp>
      <p:sp>
        <p:nvSpPr>
          <p:cNvPr id="91" name="Google Shape;91;p18"/>
          <p:cNvSpPr txBox="1">
            <a:spLocks noGrp="1"/>
          </p:cNvSpPr>
          <p:nvPr>
            <p:ph type="body" idx="1"/>
          </p:nvPr>
        </p:nvSpPr>
        <p:spPr>
          <a:xfrm>
            <a:off x="311700" y="1079863"/>
            <a:ext cx="8710380" cy="3489012"/>
          </a:xfrm>
          <a:prstGeom prst="rect">
            <a:avLst/>
          </a:prstGeom>
        </p:spPr>
        <p:txBody>
          <a:bodyPr spcFirstLastPara="1" wrap="square" lIns="91425" tIns="91425" rIns="91425" bIns="91425" anchor="t" anchorCtr="0">
            <a:normAutofit/>
          </a:bodyPr>
          <a:lstStyle/>
          <a:p>
            <a:pPr marL="0" indent="0">
              <a:spcAft>
                <a:spcPts val="1200"/>
              </a:spcAft>
              <a:buNone/>
            </a:pPr>
            <a:r>
              <a:rPr lang="en-ID">
                <a:solidFill>
                  <a:srgbClr val="292929"/>
                </a:solidFill>
                <a:latin typeface="charter"/>
              </a:rPr>
              <a:t>analogi adalah "proses kognitif dalam mentransfer informasi atau makna dari subjek tertentu ke subjek lain". </a:t>
            </a:r>
          </a:p>
          <a:p>
            <a:pPr marL="0" indent="0">
              <a:spcAft>
                <a:spcPts val="1200"/>
              </a:spcAft>
              <a:buNone/>
            </a:pPr>
            <a:r>
              <a:rPr lang="en-ID">
                <a:solidFill>
                  <a:srgbClr val="292929"/>
                </a:solidFill>
                <a:latin typeface="charter"/>
              </a:rPr>
              <a:t>Sebuah analogi memberikan perbandingan antara satu hal dengan hal lainnya, berfungsi sebagai alat penjelasan atau klarifikasi. </a:t>
            </a:r>
          </a:p>
          <a:p>
            <a:pPr marL="0" indent="0">
              <a:spcAft>
                <a:spcPts val="1200"/>
              </a:spcAft>
              <a:buNone/>
            </a:pPr>
            <a:r>
              <a:rPr lang="en-ID">
                <a:solidFill>
                  <a:srgbClr val="292929"/>
                </a:solidFill>
                <a:latin typeface="charter"/>
              </a:rPr>
              <a:t>Apa hubungannya ini dengan ideation dan desain? </a:t>
            </a:r>
          </a:p>
          <a:p>
            <a:pPr marL="0" indent="0">
              <a:spcAft>
                <a:spcPts val="1200"/>
              </a:spcAft>
              <a:buNone/>
            </a:pPr>
            <a:r>
              <a:rPr lang="en-ID">
                <a:solidFill>
                  <a:srgbClr val="292929"/>
                </a:solidFill>
                <a:latin typeface="charter"/>
              </a:rPr>
              <a:t>Teknik analogi membandingkan situasi atau tantangan desain dengan sesuatu yang  dikenal, memungkinkan melihat masalah dari sudut pandang baru dan mempertimbangkan solusi yang mungkin</a:t>
            </a:r>
          </a:p>
        </p:txBody>
      </p:sp>
    </p:spTree>
    <p:extLst>
      <p:ext uri="{BB962C8B-B14F-4D97-AF65-F5344CB8AC3E}">
        <p14:creationId xmlns:p14="http://schemas.microsoft.com/office/powerpoint/2010/main" val="31158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a:latin typeface="DINPro-Cond"/>
              </a:rPr>
              <a:t>B</a:t>
            </a:r>
            <a:r>
              <a:rPr lang="en-US" b="0" i="0">
                <a:effectLst/>
                <a:latin typeface="DINPro-Cond"/>
              </a:rPr>
              <a:t>. </a:t>
            </a:r>
            <a:r>
              <a:rPr lang="en-ID" sz="2800" b="0" i="0">
                <a:effectLst/>
                <a:latin typeface="DINPro-Cond"/>
              </a:rPr>
              <a:t>Bodystorming</a:t>
            </a: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Teknik bodystorming membuat kita mengalami suatu situasi secara fisik untuk memicu ide-ide baru. </a:t>
            </a:r>
          </a:p>
          <a:p>
            <a:pPr marL="285750" indent="-285750">
              <a:spcAft>
                <a:spcPts val="1200"/>
              </a:spcAft>
            </a:pPr>
            <a:r>
              <a:rPr lang="sv-SE">
                <a:solidFill>
                  <a:srgbClr val="292929"/>
                </a:solidFill>
                <a:latin typeface="charter"/>
              </a:rPr>
              <a:t>Jika kesulitan untuk mendekati masalah tersebut, bodystorming adalah cara yang bagus untuk membangkitkan empati pengguna yang tulus. </a:t>
            </a:r>
          </a:p>
          <a:p>
            <a:pPr marL="285750" indent="-285750">
              <a:spcAft>
                <a:spcPts val="1200"/>
              </a:spcAft>
            </a:pPr>
            <a:r>
              <a:rPr lang="sv-SE">
                <a:solidFill>
                  <a:srgbClr val="292929"/>
                </a:solidFill>
                <a:latin typeface="charter"/>
              </a:rPr>
              <a:t>Cara kerjanya membuat pengalaman fisik yang menyerupai masalah yang dicoba selesaikan, menggunakan orang, alat peraga, atau prototipe digital. </a:t>
            </a:r>
          </a:p>
          <a:p>
            <a:pPr marL="285750" indent="-285750">
              <a:spcAft>
                <a:spcPts val="1200"/>
              </a:spcAft>
            </a:pPr>
            <a:r>
              <a:rPr lang="sv-SE">
                <a:solidFill>
                  <a:srgbClr val="292929"/>
                </a:solidFill>
                <a:latin typeface="charter"/>
              </a:rPr>
              <a:t>Berdasarkan interaksi sendiri dengan, dan reaksi terhadap, lingkungan ini, mungkin lebih mudah untuk mendapatkan ide</a:t>
            </a:r>
            <a:r>
              <a:rPr lang="en-ID">
                <a:solidFill>
                  <a:srgbClr val="292929"/>
                </a:solidFill>
                <a:latin typeface="charter"/>
              </a:rPr>
              <a:t>. </a:t>
            </a:r>
          </a:p>
        </p:txBody>
      </p:sp>
    </p:spTree>
    <p:extLst>
      <p:ext uri="{BB962C8B-B14F-4D97-AF65-F5344CB8AC3E}">
        <p14:creationId xmlns:p14="http://schemas.microsoft.com/office/powerpoint/2010/main" val="1725123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0" i="0">
                <a:effectLst/>
                <a:latin typeface="DINPro-Cond"/>
              </a:rPr>
              <a:t>C. </a:t>
            </a:r>
            <a:r>
              <a:rPr lang="en-ID" sz="2800" b="0" i="0">
                <a:effectLst/>
                <a:latin typeface="DINPro-Cond"/>
              </a:rPr>
              <a:t>Brainstorming</a:t>
            </a: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Brainstorming adalah salah satu trik tertua untuk menghasilkan ide-ide baru sebagai sebuah kelompok. </a:t>
            </a:r>
          </a:p>
          <a:p>
            <a:pPr marL="285750" indent="-285750">
              <a:spcAft>
                <a:spcPts val="1200"/>
              </a:spcAft>
            </a:pPr>
            <a:r>
              <a:rPr lang="sv-SE">
                <a:solidFill>
                  <a:srgbClr val="292929"/>
                </a:solidFill>
                <a:latin typeface="charter"/>
              </a:rPr>
              <a:t>Dalam sesi brainstorming, kita secara verbal memantulkan ide satu sama lain dengan harapan menemukan solusi campuran.</a:t>
            </a:r>
            <a:endParaRPr lang="en-ID" b="0" i="0">
              <a:solidFill>
                <a:srgbClr val="292929"/>
              </a:solidFill>
              <a:effectLst/>
              <a:latin typeface="charter"/>
            </a:endParaRPr>
          </a:p>
        </p:txBody>
      </p:sp>
    </p:spTree>
    <p:extLst>
      <p:ext uri="{BB962C8B-B14F-4D97-AF65-F5344CB8AC3E}">
        <p14:creationId xmlns:p14="http://schemas.microsoft.com/office/powerpoint/2010/main" val="3226992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r>
              <a:rPr lang="en-ID" b="0" i="0">
                <a:effectLst/>
                <a:latin typeface="DINPro-Cond"/>
              </a:rPr>
              <a:t>D. </a:t>
            </a:r>
            <a:r>
              <a:rPr lang="en-ID" sz="2800" b="0" i="0">
                <a:effectLst/>
                <a:latin typeface="DINPro-Cond"/>
              </a:rPr>
              <a:t>Brainwriting</a:t>
            </a:r>
            <a:br>
              <a:rPr lang="en-ID"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071154"/>
            <a:ext cx="8520600" cy="3953692"/>
          </a:xfrm>
          <a:prstGeom prst="rect">
            <a:avLst/>
          </a:prstGeom>
        </p:spPr>
        <p:txBody>
          <a:bodyPr spcFirstLastPara="1" wrap="square" lIns="91425" tIns="91425" rIns="91425" bIns="91425" anchor="t" anchorCtr="0">
            <a:noAutofit/>
          </a:bodyPr>
          <a:lstStyle/>
          <a:p>
            <a:pPr marL="285750" indent="-285750">
              <a:spcAft>
                <a:spcPts val="1200"/>
              </a:spcAft>
            </a:pPr>
            <a:r>
              <a:rPr lang="en-US" sz="2000" i="0">
                <a:solidFill>
                  <a:srgbClr val="223C50"/>
                </a:solidFill>
                <a:effectLst/>
                <a:latin typeface="Arial Narrow" panose="020B0606020202030204" pitchFamily="34" charset="0"/>
              </a:rPr>
              <a:t>Sebuah alternatif dari curah pendapat tradisional adalah menulis gagasan. </a:t>
            </a:r>
          </a:p>
          <a:p>
            <a:pPr marL="285750" indent="-285750">
              <a:spcAft>
                <a:spcPts val="1200"/>
              </a:spcAft>
            </a:pPr>
            <a:r>
              <a:rPr lang="en-US" sz="2000">
                <a:solidFill>
                  <a:srgbClr val="223C50"/>
                </a:solidFill>
                <a:latin typeface="Arial Narrow" panose="020B0606020202030204" pitchFamily="34" charset="0"/>
              </a:rPr>
              <a:t>B</a:t>
            </a:r>
            <a:r>
              <a:rPr lang="en-US" sz="2000" i="0">
                <a:solidFill>
                  <a:srgbClr val="223C50"/>
                </a:solidFill>
                <a:effectLst/>
                <a:latin typeface="Arial Narrow" panose="020B0606020202030204" pitchFamily="34" charset="0"/>
              </a:rPr>
              <a:t>erbagi ide secara verbal, peserta menuliskan ide-ide mereka sebelum menyampaikannya kepada orang lain. </a:t>
            </a:r>
          </a:p>
          <a:p>
            <a:pPr marL="285750" indent="-285750">
              <a:spcAft>
                <a:spcPts val="1200"/>
              </a:spcAft>
            </a:pPr>
            <a:r>
              <a:rPr lang="en-US" sz="2000" i="0">
                <a:solidFill>
                  <a:srgbClr val="223C50"/>
                </a:solidFill>
                <a:effectLst/>
                <a:latin typeface="Arial Narrow" panose="020B0606020202030204" pitchFamily="34" charset="0"/>
              </a:rPr>
              <a:t>Orang berikutnya membaca ide ini dan menambahkan ide mereka sendiri, dan proses berlanjut sampai ide setiap orang telah melakukan rotasi penuh. </a:t>
            </a:r>
          </a:p>
          <a:p>
            <a:pPr marL="285750" indent="-285750">
              <a:spcAft>
                <a:spcPts val="1200"/>
              </a:spcAft>
            </a:pPr>
            <a:r>
              <a:rPr lang="en-US" sz="2000" i="0">
                <a:solidFill>
                  <a:srgbClr val="223C50"/>
                </a:solidFill>
                <a:effectLst/>
                <a:latin typeface="Arial Narrow" panose="020B0606020202030204" pitchFamily="34" charset="0"/>
              </a:rPr>
              <a:t>Semua ide kemudian dikumpulkan dan ditempatkan di depan kelompok untuk didiskusikan.</a:t>
            </a:r>
            <a:endParaRPr lang="en-ID" sz="2000">
              <a:solidFill>
                <a:srgbClr val="292929"/>
              </a:solidFill>
              <a:latin typeface="Arial Narrow" panose="020B0606020202030204" pitchFamily="34" charset="0"/>
            </a:endParaRPr>
          </a:p>
        </p:txBody>
      </p:sp>
    </p:spTree>
    <p:extLst>
      <p:ext uri="{BB962C8B-B14F-4D97-AF65-F5344CB8AC3E}">
        <p14:creationId xmlns:p14="http://schemas.microsoft.com/office/powerpoint/2010/main" val="3571332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r>
              <a:rPr lang="en-ID" b="0" i="0">
                <a:effectLst/>
                <a:latin typeface="DINPro-Cond"/>
              </a:rPr>
              <a:t>E. </a:t>
            </a:r>
            <a:r>
              <a:rPr lang="en-ID" sz="2800" b="0" i="0">
                <a:effectLst/>
                <a:latin typeface="DINPro-Cond"/>
              </a:rPr>
              <a:t>Brainwalking</a:t>
            </a:r>
            <a:endParaRPr/>
          </a:p>
        </p:txBody>
      </p:sp>
      <p:sp>
        <p:nvSpPr>
          <p:cNvPr id="91" name="Google Shape;91;p18"/>
          <p:cNvSpPr txBox="1">
            <a:spLocks noGrp="1"/>
          </p:cNvSpPr>
          <p:nvPr>
            <p:ph type="body" idx="1"/>
          </p:nvPr>
        </p:nvSpPr>
        <p:spPr>
          <a:xfrm>
            <a:off x="311700" y="792480"/>
            <a:ext cx="8520600" cy="4232366"/>
          </a:xfrm>
          <a:prstGeom prst="rect">
            <a:avLst/>
          </a:prstGeom>
        </p:spPr>
        <p:txBody>
          <a:bodyPr spcFirstLastPara="1" wrap="square" lIns="91425" tIns="91425" rIns="91425" bIns="91425" anchor="t" anchorCtr="0">
            <a:noAutofit/>
          </a:bodyPr>
          <a:lstStyle/>
          <a:p>
            <a:pPr marL="342900">
              <a:spcAft>
                <a:spcPts val="1200"/>
              </a:spcAft>
            </a:pPr>
            <a:r>
              <a:rPr lang="sv-SE" sz="2400">
                <a:solidFill>
                  <a:srgbClr val="292929"/>
                </a:solidFill>
                <a:latin typeface="Arial Narrow" panose="020B0606020202030204" pitchFamily="34" charset="0"/>
              </a:rPr>
              <a:t>Ini adalah versi brainwriting yang lebih dinamis dan fisik. </a:t>
            </a:r>
          </a:p>
          <a:p>
            <a:pPr marL="342900">
              <a:spcAft>
                <a:spcPts val="1200"/>
              </a:spcAft>
            </a:pPr>
            <a:r>
              <a:rPr lang="sv-SE" sz="2400">
                <a:solidFill>
                  <a:srgbClr val="292929"/>
                </a:solidFill>
                <a:latin typeface="Arial Narrow" panose="020B0606020202030204" pitchFamily="34" charset="0"/>
              </a:rPr>
              <a:t>melewati potongan kertas di sekitar ruangan, para desainer itu sendiri berpindah di antara “stasiun ideasi” yang berbeda. </a:t>
            </a:r>
          </a:p>
          <a:p>
            <a:pPr marL="342900">
              <a:spcAft>
                <a:spcPts val="1200"/>
              </a:spcAft>
            </a:pPr>
            <a:r>
              <a:rPr lang="sv-SE" sz="2400">
                <a:solidFill>
                  <a:srgbClr val="292929"/>
                </a:solidFill>
                <a:latin typeface="Arial Narrow" panose="020B0606020202030204" pitchFamily="34" charset="0"/>
              </a:rPr>
              <a:t>Seperti halnya brainwriting, mereka akan menambahkan idenya sendiri sebelum melanjutkan ke stasiun berikutnya.</a:t>
            </a:r>
          </a:p>
        </p:txBody>
      </p:sp>
    </p:spTree>
    <p:extLst>
      <p:ext uri="{BB962C8B-B14F-4D97-AF65-F5344CB8AC3E}">
        <p14:creationId xmlns:p14="http://schemas.microsoft.com/office/powerpoint/2010/main" val="336575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r>
              <a:rPr lang="en-ID" b="0" i="0">
                <a:effectLst/>
                <a:latin typeface="DINPro-Cond"/>
              </a:rPr>
              <a:t>F. </a:t>
            </a:r>
            <a:r>
              <a:rPr lang="en-ID" sz="2800" b="0" i="0">
                <a:effectLst/>
                <a:latin typeface="DINPro-Cond"/>
              </a:rPr>
              <a:t>Challenging Assumptions</a:t>
            </a:r>
            <a:br>
              <a:rPr lang="en-ID" sz="2800" b="0" i="0">
                <a:effectLst/>
                <a:latin typeface="DINPro-Cond"/>
              </a:rPr>
            </a:br>
            <a:endParaRPr/>
          </a:p>
        </p:txBody>
      </p:sp>
      <p:sp>
        <p:nvSpPr>
          <p:cNvPr id="91" name="Google Shape;91;p18"/>
          <p:cNvSpPr txBox="1">
            <a:spLocks noGrp="1"/>
          </p:cNvSpPr>
          <p:nvPr>
            <p:ph type="body" idx="1"/>
          </p:nvPr>
        </p:nvSpPr>
        <p:spPr>
          <a:xfrm>
            <a:off x="311700" y="792480"/>
            <a:ext cx="8520600" cy="4232366"/>
          </a:xfrm>
          <a:prstGeom prst="rect">
            <a:avLst/>
          </a:prstGeom>
        </p:spPr>
        <p:txBody>
          <a:bodyPr spcFirstLastPara="1" wrap="square" lIns="91425" tIns="91425" rIns="91425" bIns="91425" anchor="t" anchorCtr="0">
            <a:noAutofit/>
          </a:bodyPr>
          <a:lstStyle/>
          <a:p>
            <a:pPr marL="342900">
              <a:spcAft>
                <a:spcPts val="1200"/>
              </a:spcAft>
            </a:pPr>
            <a:r>
              <a:rPr lang="sv-SE" sz="2200">
                <a:solidFill>
                  <a:srgbClr val="292929"/>
                </a:solidFill>
                <a:latin typeface="Arial Narrow" panose="020B0606020202030204" pitchFamily="34" charset="0"/>
              </a:rPr>
              <a:t>Asumsi yang menantang sangat penting untuk mematahkan pola pikir konvensional dan menghasilkan ide-ide baru. </a:t>
            </a:r>
          </a:p>
          <a:p>
            <a:pPr marL="342900">
              <a:spcAft>
                <a:spcPts val="1200"/>
              </a:spcAft>
            </a:pPr>
            <a:r>
              <a:rPr lang="sv-SE" sz="2200">
                <a:solidFill>
                  <a:srgbClr val="292929"/>
                </a:solidFill>
                <a:latin typeface="Arial Narrow" panose="020B0606020202030204" pitchFamily="34" charset="0"/>
              </a:rPr>
              <a:t>Teknik ideasi yang populer adalah menghasilkan sejumlah asumsi yang melekat pada tantangan desain. </a:t>
            </a:r>
          </a:p>
          <a:p>
            <a:pPr marL="342900">
              <a:spcAft>
                <a:spcPts val="1200"/>
              </a:spcAft>
            </a:pPr>
            <a:r>
              <a:rPr lang="sv-SE" sz="2200">
                <a:solidFill>
                  <a:srgbClr val="292929"/>
                </a:solidFill>
                <a:latin typeface="Arial Narrow" panose="020B0606020202030204" pitchFamily="34" charset="0"/>
              </a:rPr>
              <a:t>Sebagai kelompok kemudian akan mempelajari asumsi ini dan mendiskusikan apakah asumsi tersebut benar, atau hanya ada karena tidak pernah ditanyai. </a:t>
            </a:r>
          </a:p>
          <a:p>
            <a:pPr marL="342900">
              <a:spcAft>
                <a:spcPts val="1200"/>
              </a:spcAft>
            </a:pPr>
            <a:r>
              <a:rPr lang="sv-SE" sz="2200">
                <a:solidFill>
                  <a:srgbClr val="292929"/>
                </a:solidFill>
                <a:latin typeface="Arial Narrow" panose="020B0606020202030204" pitchFamily="34" charset="0"/>
              </a:rPr>
              <a:t>Dalam menguji asumsi ini dapat menentukan karakteristik apa yang benar-benar diperlukan, atau solusi mana yang dapat digunakan</a:t>
            </a:r>
          </a:p>
        </p:txBody>
      </p:sp>
    </p:spTree>
    <p:extLst>
      <p:ext uri="{BB962C8B-B14F-4D97-AF65-F5344CB8AC3E}">
        <p14:creationId xmlns:p14="http://schemas.microsoft.com/office/powerpoint/2010/main" val="441728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a:latin typeface="DINPro-Cond"/>
              </a:rPr>
              <a:t>G. </a:t>
            </a:r>
            <a:r>
              <a:rPr lang="en-ID" sz="2800" b="0" i="0">
                <a:effectLst/>
                <a:latin typeface="DINPro-Cond"/>
              </a:rPr>
              <a:t>Gamestorming</a:t>
            </a:r>
            <a:br>
              <a:rPr lang="en-ID" sz="2800" b="0" i="0">
                <a:effectLst/>
                <a:latin typeface="DINPro-Cond"/>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Gamestorming adalah gamifikasi dari brainstorming, dan teknik populer untuk ideasi dan pemecahan masalah. </a:t>
            </a:r>
          </a:p>
          <a:p>
            <a:pPr marL="285750" indent="-285750">
              <a:spcAft>
                <a:spcPts val="1200"/>
              </a:spcAft>
            </a:pPr>
            <a:r>
              <a:rPr lang="sv-SE">
                <a:solidFill>
                  <a:srgbClr val="292929"/>
                </a:solidFill>
                <a:latin typeface="charter"/>
              </a:rPr>
              <a:t>Metode Gamifying ideasi klasik menambahkan elemen tambahan dari keterlibatan dan interaktivitas dan membantu untuk menangguhkan beberapa “aturan” normal dalam kehidupan sehari-hari.</a:t>
            </a:r>
            <a:endParaRPr lang="en-ID" b="0" i="0">
              <a:solidFill>
                <a:srgbClr val="292929"/>
              </a:solidFill>
              <a:effectLst/>
              <a:latin typeface="charter"/>
            </a:endParaRPr>
          </a:p>
        </p:txBody>
      </p:sp>
    </p:spTree>
    <p:extLst>
      <p:ext uri="{BB962C8B-B14F-4D97-AF65-F5344CB8AC3E}">
        <p14:creationId xmlns:p14="http://schemas.microsoft.com/office/powerpoint/2010/main" val="2856734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a:latin typeface="DINPro-Cond"/>
              </a:rPr>
              <a:t>H. </a:t>
            </a:r>
            <a:r>
              <a:rPr lang="en-ID" sz="2800" b="0" i="0">
                <a:effectLst/>
                <a:latin typeface="DINPro-Cond"/>
              </a:rPr>
              <a:t>Mindmapping</a:t>
            </a:r>
            <a:br>
              <a:rPr lang="en-ID" sz="2800" b="0" i="0">
                <a:effectLst/>
                <a:latin typeface="DINPro-Cond"/>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Mindmapping adalah teknik ideasi visual yang mendorong untuk menarik hubungan antara kumpulan ide atau informasi yang berbeda. </a:t>
            </a:r>
          </a:p>
          <a:p>
            <a:pPr marL="285750" indent="-285750">
              <a:spcAft>
                <a:spcPts val="1200"/>
              </a:spcAft>
            </a:pPr>
            <a:r>
              <a:rPr lang="sv-SE">
                <a:solidFill>
                  <a:srgbClr val="292929"/>
                </a:solidFill>
                <a:latin typeface="charter"/>
              </a:rPr>
              <a:t>Dimulai dengan menulis kata kunci di tengah halaman (biasanya terkait dengan pernyataan masalah). </a:t>
            </a:r>
          </a:p>
          <a:p>
            <a:pPr marL="285750" indent="-285750">
              <a:spcAft>
                <a:spcPts val="1200"/>
              </a:spcAft>
            </a:pPr>
            <a:r>
              <a:rPr lang="sv-SE">
                <a:solidFill>
                  <a:srgbClr val="292929"/>
                </a:solidFill>
                <a:latin typeface="charter"/>
              </a:rPr>
              <a:t>Di selembar kertas yang sama kemudian mengelilingi kata ini dengan setiap dan semua ide yang muncul di benak kita. </a:t>
            </a:r>
          </a:p>
          <a:p>
            <a:pPr marL="285750" indent="-285750">
              <a:spcAft>
                <a:spcPts val="1200"/>
              </a:spcAft>
            </a:pPr>
            <a:r>
              <a:rPr lang="sv-SE">
                <a:solidFill>
                  <a:srgbClr val="292929"/>
                </a:solidFill>
                <a:latin typeface="charter"/>
              </a:rPr>
              <a:t>Terakhir kita akan berpikir tentang bagaimana ide-ide ini terhubung, menggambarkan hubungan tersebut dengan garis dan kurva untuk menghasilkan peta visual</a:t>
            </a:r>
            <a:endParaRPr lang="en-ID" b="0" i="0">
              <a:solidFill>
                <a:srgbClr val="292929"/>
              </a:solidFill>
              <a:effectLst/>
              <a:latin typeface="charter"/>
            </a:endParaRPr>
          </a:p>
        </p:txBody>
      </p:sp>
    </p:spTree>
    <p:extLst>
      <p:ext uri="{BB962C8B-B14F-4D97-AF65-F5344CB8AC3E}">
        <p14:creationId xmlns:p14="http://schemas.microsoft.com/office/powerpoint/2010/main" val="1254568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a:latin typeface="DINPro-Cond"/>
              </a:rPr>
              <a:t>I. </a:t>
            </a:r>
            <a:r>
              <a:rPr lang="en-ID" sz="2800" b="0" i="0">
                <a:effectLst/>
                <a:latin typeface="DINPro-Cond"/>
              </a:rPr>
              <a:t>Reverse Thinking</a:t>
            </a:r>
            <a:br>
              <a:rPr lang="en-ID" sz="2800" b="0" i="0">
                <a:effectLst/>
                <a:latin typeface="DINPro-Cond"/>
              </a:rPr>
            </a:br>
            <a:br>
              <a:rPr lang="en-ID" sz="2800" b="0" i="0">
                <a:effectLst/>
                <a:latin typeface="DINPro-Cond"/>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Reverse thinking bisa menjadi cara yang menyenangkan untuk membalik masalah dan memunculkan ide-ide baru. </a:t>
            </a:r>
          </a:p>
          <a:p>
            <a:pPr marL="285750" indent="-285750">
              <a:spcAft>
                <a:spcPts val="1200"/>
              </a:spcAft>
            </a:pPr>
            <a:r>
              <a:rPr lang="sv-SE">
                <a:solidFill>
                  <a:srgbClr val="292929"/>
                </a:solidFill>
                <a:latin typeface="charter"/>
              </a:rPr>
              <a:t>Pertanyaan "bagaimana kami dapat membuat kursus online kami lebih mudah diakses?" dapat diubah menjadi "bagaimana kami dapat mempersulit pengguna untuk mengikuti kursus online kami?" </a:t>
            </a:r>
          </a:p>
          <a:p>
            <a:pPr marL="285750" indent="-285750">
              <a:spcAft>
                <a:spcPts val="1200"/>
              </a:spcAft>
            </a:pPr>
            <a:r>
              <a:rPr lang="sv-SE">
                <a:solidFill>
                  <a:srgbClr val="292929"/>
                </a:solidFill>
                <a:latin typeface="charter"/>
              </a:rPr>
              <a:t>Solusi yang didapatkan untuk tantangan terbalik dapat membantu membayangkan kebalikannya, membawa kita lebih dekat ke solusi yang benar-benar dibutuhkan.</a:t>
            </a:r>
            <a:endParaRPr lang="en-ID" b="0" i="0">
              <a:solidFill>
                <a:srgbClr val="292929"/>
              </a:solidFill>
              <a:effectLst/>
              <a:latin typeface="charter"/>
            </a:endParaRPr>
          </a:p>
        </p:txBody>
      </p:sp>
    </p:spTree>
    <p:extLst>
      <p:ext uri="{BB962C8B-B14F-4D97-AF65-F5344CB8AC3E}">
        <p14:creationId xmlns:p14="http://schemas.microsoft.com/office/powerpoint/2010/main" val="1025340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a:latin typeface="DINPro-Cond"/>
              </a:rPr>
              <a:t>J. </a:t>
            </a:r>
            <a:r>
              <a:rPr lang="en-ID" sz="2800" b="0" i="0">
                <a:effectLst/>
                <a:latin typeface="DINPro-Cond"/>
              </a:rPr>
              <a:t>SCAMPER</a:t>
            </a:r>
            <a:br>
              <a:rPr lang="en-ID" sz="2800" b="0" i="0">
                <a:effectLst/>
                <a:latin typeface="DINPro-Cond"/>
              </a:rPr>
            </a:br>
            <a:br>
              <a:rPr lang="en-ID" sz="2800" b="0" i="0">
                <a:effectLst/>
                <a:latin typeface="DINPro-Cond"/>
              </a:rPr>
            </a:br>
            <a:br>
              <a:rPr lang="en-ID" sz="2800" b="0" i="0">
                <a:effectLst/>
                <a:latin typeface="DINPro-Cond"/>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SCAMPER adalah daftar periksa penuh aksi yang membantu dalam memunculkan ide-ide baru untuk produk atau tantangan desain tertentu. </a:t>
            </a:r>
          </a:p>
          <a:p>
            <a:pPr marL="285750" indent="-285750">
              <a:spcAft>
                <a:spcPts val="1200"/>
              </a:spcAft>
            </a:pPr>
            <a:r>
              <a:rPr lang="sv-SE">
                <a:solidFill>
                  <a:srgbClr val="292929"/>
                </a:solidFill>
                <a:latin typeface="charter"/>
              </a:rPr>
              <a:t>SCAMPER meminta desainer untuk mengganti topik dengan topik yang setara atau serupa; untuk menggabungkan topik asli dengan informasi tambahan; untuk menyesuaikan masalah dengan menemukan cara alternatif untuk membangunnya; untuk secara kreatif mengubah topik; untuk memanfaatkannya dengan mengidentifikasi kemungkinan skenario di mana topik ini dapat digunakan; untuk menghilangkan ide atau karakteristik yang tidak berharga; dan untuk membalikkan dan mengatur ulang masalah untuk menghasilkan konsep baru.</a:t>
            </a:r>
            <a:endParaRPr lang="en-ID" b="0" i="0">
              <a:solidFill>
                <a:srgbClr val="292929"/>
              </a:solidFill>
              <a:effectLst/>
              <a:latin typeface="charter"/>
            </a:endParaRPr>
          </a:p>
        </p:txBody>
      </p:sp>
    </p:spTree>
    <p:extLst>
      <p:ext uri="{BB962C8B-B14F-4D97-AF65-F5344CB8AC3E}">
        <p14:creationId xmlns:p14="http://schemas.microsoft.com/office/powerpoint/2010/main" val="578307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77" name="Google Shape;77;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78" name="Google Shape;78;p16"/>
          <p:cNvPicPr preferRelativeResize="0"/>
          <p:nvPr/>
        </p:nvPicPr>
        <p:blipFill>
          <a:blip r:embed="rId3">
            <a:alphaModFix/>
          </a:blip>
          <a:stretch>
            <a:fillRect/>
          </a:stretch>
        </p:blipFill>
        <p:spPr>
          <a:xfrm>
            <a:off x="-17417" y="55002"/>
            <a:ext cx="9069174" cy="5143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a:latin typeface="DINPro-Cond"/>
              </a:rPr>
              <a:t>K. </a:t>
            </a:r>
            <a:r>
              <a:rPr lang="en-ID" sz="2800" b="0" i="0">
                <a:effectLst/>
                <a:latin typeface="DINPro-Cond"/>
              </a:rPr>
              <a:t>Storyboarding</a:t>
            </a:r>
            <a:br>
              <a:rPr lang="en-ID" sz="2800" b="0" i="0">
                <a:effectLst/>
                <a:latin typeface="DINPro-Cond"/>
              </a:rPr>
            </a:br>
            <a:br>
              <a:rPr lang="en-ID" sz="2800" b="0" i="0">
                <a:effectLst/>
                <a:latin typeface="DINPro-Cond"/>
              </a:rPr>
            </a:br>
            <a:br>
              <a:rPr lang="en-ID" sz="2800" b="0" i="0">
                <a:effectLst/>
                <a:latin typeface="DINPro-Cond"/>
              </a:rPr>
            </a:br>
            <a:br>
              <a:rPr lang="en-ID" sz="2800" b="0" i="0">
                <a:effectLst/>
                <a:latin typeface="DINPro-Cond"/>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Storyboarding adalah teknik luar biasa untuk menghidupkan tantangan desain dan menjelajahi berbagai jalan secara visual. </a:t>
            </a:r>
          </a:p>
          <a:p>
            <a:pPr marL="285750" indent="-285750">
              <a:spcAft>
                <a:spcPts val="1200"/>
              </a:spcAft>
            </a:pPr>
            <a:r>
              <a:rPr lang="sv-SE">
                <a:solidFill>
                  <a:srgbClr val="292929"/>
                </a:solidFill>
                <a:latin typeface="charter"/>
              </a:rPr>
              <a:t>Mulai dengan menggambar persona pengguna sebagaimana didefinisikan dalam tahap empati dan penelitian menggunakan gambar dan kutipan untuk melukiskan gambaran yang hidup. </a:t>
            </a:r>
          </a:p>
          <a:p>
            <a:pPr marL="285750" indent="-285750">
              <a:spcAft>
                <a:spcPts val="1200"/>
              </a:spcAft>
            </a:pPr>
            <a:r>
              <a:rPr lang="sv-SE">
                <a:solidFill>
                  <a:srgbClr val="292929"/>
                </a:solidFill>
                <a:latin typeface="charter"/>
              </a:rPr>
              <a:t>Dari sana dapat menarik berbagai alur cerita dan hasil, memvisualisasikan bagaimana perasaan pengguna secara keseluruhan.</a:t>
            </a:r>
            <a:endParaRPr lang="en-ID" b="0" i="0">
              <a:solidFill>
                <a:srgbClr val="292929"/>
              </a:solidFill>
              <a:effectLst/>
              <a:latin typeface="charter"/>
            </a:endParaRPr>
          </a:p>
        </p:txBody>
      </p:sp>
    </p:spTree>
    <p:extLst>
      <p:ext uri="{BB962C8B-B14F-4D97-AF65-F5344CB8AC3E}">
        <p14:creationId xmlns:p14="http://schemas.microsoft.com/office/powerpoint/2010/main" val="1922874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a:latin typeface="DINPro-Cond"/>
              </a:rPr>
              <a:t>L. </a:t>
            </a:r>
            <a:r>
              <a:rPr lang="en-ID" sz="2800" b="0" i="0">
                <a:effectLst/>
                <a:latin typeface="DINPro-Cond"/>
              </a:rPr>
              <a:t>Worst Possible Idea</a:t>
            </a:r>
            <a:br>
              <a:rPr lang="en-ID" sz="2800" b="0" i="0">
                <a:effectLst/>
                <a:latin typeface="DINPro-Cond"/>
              </a:rPr>
            </a:br>
            <a:br>
              <a:rPr lang="en-ID" sz="2800" b="0" i="0">
                <a:effectLst/>
                <a:latin typeface="DINPro-Cond"/>
              </a:rPr>
            </a:br>
            <a:br>
              <a:rPr lang="en-ID" sz="2800" b="0" i="0">
                <a:effectLst/>
                <a:latin typeface="DINPro-Cond"/>
              </a:rPr>
            </a:br>
            <a:br>
              <a:rPr lang="en-ID" sz="2800" b="0" i="0">
                <a:effectLst/>
                <a:latin typeface="DINPro-Cond"/>
              </a:rPr>
            </a:br>
            <a:br>
              <a:rPr lang="en-ID" sz="2800" b="0" i="0">
                <a:effectLst/>
                <a:latin typeface="DINPro-Cond"/>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Mirip dengan reverse thinking, teknik ide yang paling buruk sangat bagus untuk membuat kelompok merasa nyaman dan menghilangkan hambatan-hambatan kreatif. </a:t>
            </a:r>
          </a:p>
          <a:p>
            <a:pPr marL="285750" indent="-285750">
              <a:spcAft>
                <a:spcPts val="1200"/>
              </a:spcAft>
            </a:pPr>
            <a:r>
              <a:rPr lang="sv-SE">
                <a:solidFill>
                  <a:srgbClr val="292929"/>
                </a:solidFill>
                <a:latin typeface="charter"/>
              </a:rPr>
              <a:t>Jika sesi ideation telah dinyatakan sebagai zona bebas penilaian, pasti ada sejumlah tekanan untuk menemukan solusi yang layak yang akan disukai rekan-rekan. </a:t>
            </a:r>
          </a:p>
          <a:p>
            <a:pPr marL="285750" indent="-285750">
              <a:spcAft>
                <a:spcPts val="1200"/>
              </a:spcAft>
            </a:pPr>
            <a:r>
              <a:rPr lang="sv-SE">
                <a:solidFill>
                  <a:srgbClr val="292929"/>
                </a:solidFill>
                <a:latin typeface="charter"/>
              </a:rPr>
              <a:t>Mencari ide yang paling buruk menghilangkan tekanan ini. </a:t>
            </a:r>
          </a:p>
          <a:p>
            <a:pPr marL="285750" indent="-285750">
              <a:spcAft>
                <a:spcPts val="1200"/>
              </a:spcAft>
            </a:pPr>
            <a:r>
              <a:rPr lang="sv-SE">
                <a:solidFill>
                  <a:srgbClr val="292929"/>
                </a:solidFill>
                <a:latin typeface="charter"/>
              </a:rPr>
              <a:t>Merenungkan apa yang begitu buruk tentang ide-ide ini dapat mengungkapkan wawasan berharga tentang seperti apa ide yang bagus itu</a:t>
            </a:r>
            <a:endParaRPr lang="en-ID" b="0" i="0">
              <a:solidFill>
                <a:srgbClr val="292929"/>
              </a:solidFill>
              <a:effectLst/>
              <a:latin typeface="charter"/>
            </a:endParaRPr>
          </a:p>
        </p:txBody>
      </p:sp>
    </p:spTree>
    <p:extLst>
      <p:ext uri="{BB962C8B-B14F-4D97-AF65-F5344CB8AC3E}">
        <p14:creationId xmlns:p14="http://schemas.microsoft.com/office/powerpoint/2010/main" val="3753071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Referens</a:t>
            </a:r>
            <a:br>
              <a:rPr lang="en-US"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https://www.youtube.com/watch?v=A5agx1J9dJQ</a:t>
            </a:r>
          </a:p>
        </p:txBody>
      </p:sp>
    </p:spTree>
    <p:extLst>
      <p:ext uri="{BB962C8B-B14F-4D97-AF65-F5344CB8AC3E}">
        <p14:creationId xmlns:p14="http://schemas.microsoft.com/office/powerpoint/2010/main" val="3165690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Tugas</a:t>
            </a:r>
            <a:br>
              <a:rPr lang="en-US"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Membuat ide-ide dan teknik yang digunakan pada studi kasus yang diangkat!</a:t>
            </a:r>
          </a:p>
        </p:txBody>
      </p:sp>
    </p:spTree>
    <p:extLst>
      <p:ext uri="{BB962C8B-B14F-4D97-AF65-F5344CB8AC3E}">
        <p14:creationId xmlns:p14="http://schemas.microsoft.com/office/powerpoint/2010/main" val="3751630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solidFill>
                  <a:srgbClr val="000000"/>
                </a:solidFill>
                <a:effectLst/>
                <a:latin typeface="Poppins"/>
              </a:rPr>
              <a:t>IDEATE</a:t>
            </a: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860975"/>
            <a:ext cx="8520600" cy="3994250"/>
          </a:xfrm>
          <a:prstGeom prst="rect">
            <a:avLst/>
          </a:prstGeom>
        </p:spPr>
        <p:txBody>
          <a:bodyPr spcFirstLastPara="1" wrap="square" lIns="91425" tIns="91425" rIns="91425" bIns="91425" anchor="t" anchorCtr="0">
            <a:normAutofit fontScale="92500" lnSpcReduction="10000"/>
          </a:bodyPr>
          <a:lstStyle/>
          <a:p>
            <a:pPr marL="285750" indent="-285750">
              <a:spcAft>
                <a:spcPts val="1200"/>
              </a:spcAft>
            </a:pPr>
            <a:r>
              <a:rPr lang="en-ID">
                <a:solidFill>
                  <a:srgbClr val="292929"/>
                </a:solidFill>
                <a:latin typeface="charter"/>
              </a:rPr>
              <a:t>S</a:t>
            </a:r>
            <a:r>
              <a:rPr lang="en-ID" b="0" i="0">
                <a:solidFill>
                  <a:srgbClr val="292929"/>
                </a:solidFill>
                <a:effectLst/>
                <a:latin typeface="charter"/>
              </a:rPr>
              <a:t>esi ideation membantu Anda untuk menantang asumsi, berpikir outside the box, dan explore yang belum dilakukan.</a:t>
            </a:r>
          </a:p>
          <a:p>
            <a:pPr marL="285750" indent="-285750">
              <a:spcAft>
                <a:spcPts val="1200"/>
              </a:spcAft>
            </a:pPr>
            <a:r>
              <a:rPr lang="en-ID" b="0" i="0">
                <a:solidFill>
                  <a:srgbClr val="292929"/>
                </a:solidFill>
                <a:effectLst/>
                <a:latin typeface="charter"/>
              </a:rPr>
              <a:t>Grup Nielsen Norman mendefinisikan ideasi sebagai "proses menghasilkan serangkaian ide yang luas tentang topik tertentu, tanpa upaya untuk menilai atau mengevaluasinya.</a:t>
            </a:r>
            <a:endParaRPr lang="fi-FI" b="0" i="0">
              <a:solidFill>
                <a:srgbClr val="000000"/>
              </a:solidFill>
              <a:effectLst/>
              <a:latin typeface="PT Serif"/>
            </a:endParaRPr>
          </a:p>
          <a:p>
            <a:pPr marL="285750" indent="-285750">
              <a:spcAft>
                <a:spcPts val="1200"/>
              </a:spcAft>
            </a:pPr>
            <a:r>
              <a:rPr lang="en-ID" b="0" i="0">
                <a:solidFill>
                  <a:srgbClr val="292929"/>
                </a:solidFill>
                <a:effectLst/>
                <a:latin typeface="charter"/>
              </a:rPr>
              <a:t>Dalam fase ideation melakukan proses mengeksplorasi dan mendapatkan ide sebanyak mungkin. Beberapa dari ide ini akan menjadi solusi potensial untuk tantangan desain dan beberapa akan berakhir di tumpukan sampah. </a:t>
            </a:r>
          </a:p>
          <a:p>
            <a:pPr marL="285750" indent="-285750">
              <a:spcAft>
                <a:spcPts val="1200"/>
              </a:spcAft>
            </a:pPr>
            <a:r>
              <a:rPr lang="en-ID" b="0" i="0">
                <a:solidFill>
                  <a:srgbClr val="292929"/>
                </a:solidFill>
                <a:effectLst/>
                <a:latin typeface="charter"/>
              </a:rPr>
              <a:t>Pada tahap ini, fokusnya adalah pada kuantitas ide daripada kualitas. </a:t>
            </a:r>
          </a:p>
          <a:p>
            <a:pPr marL="285750" indent="-285750">
              <a:spcAft>
                <a:spcPts val="1200"/>
              </a:spcAft>
            </a:pPr>
            <a:r>
              <a:rPr lang="en-ID" b="0" i="0">
                <a:solidFill>
                  <a:srgbClr val="292929"/>
                </a:solidFill>
                <a:effectLst/>
                <a:latin typeface="charter"/>
              </a:rPr>
              <a:t>Tujuan utama sesi ideasi adalah untuk mengungkap dan mengeksplorasi sudut dan jalan baru — untuk berpikir outside the box. Demi inovasi dan kreativitas, fase ideasi harus menjadi "zona bebas penilaian"</a:t>
            </a:r>
            <a:endParaRPr lang="fi-FI">
              <a:solidFill>
                <a:srgbClr val="000000"/>
              </a:solidFill>
              <a:latin typeface="PT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solidFill>
                  <a:srgbClr val="000000"/>
                </a:solidFill>
                <a:effectLst/>
                <a:latin typeface="Poppins"/>
              </a:rPr>
              <a:t>IDEATE FASE YANG PENTING</a:t>
            </a: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860976"/>
            <a:ext cx="8520600" cy="4102910"/>
          </a:xfrm>
          <a:prstGeom prst="rect">
            <a:avLst/>
          </a:prstGeom>
        </p:spPr>
        <p:txBody>
          <a:bodyPr spcFirstLastPara="1" wrap="square" lIns="91425" tIns="91425" rIns="91425" bIns="91425" anchor="t" anchorCtr="0">
            <a:normAutofit fontScale="85000" lnSpcReduction="20000"/>
          </a:bodyPr>
          <a:lstStyle/>
          <a:p>
            <a:pPr marL="285750" indent="-285750">
              <a:spcAft>
                <a:spcPts val="1200"/>
              </a:spcAft>
            </a:pPr>
            <a:r>
              <a:rPr lang="es-ES" b="0" i="0">
                <a:solidFill>
                  <a:srgbClr val="292929"/>
                </a:solidFill>
                <a:effectLst/>
                <a:latin typeface="charter"/>
              </a:rPr>
              <a:t>Fase ideation merepresentasikan langkah transisi utama dari mempelajari pengguna dan masalahnya, hingga menghasilkan solusi. Jika dilakukan dengan benar, sesi ideation adalah tempat inovasi tumbuh subur; itu akan membantu menemukan solusi inovatif yang hilang dari pengguna.</a:t>
            </a:r>
            <a:endParaRPr lang="en-ID" b="0" i="0">
              <a:solidFill>
                <a:srgbClr val="292929"/>
              </a:solidFill>
              <a:effectLst/>
              <a:latin typeface="charter"/>
            </a:endParaRPr>
          </a:p>
          <a:p>
            <a:pPr marL="285750" indent="-285750">
              <a:spcAft>
                <a:spcPts val="1200"/>
              </a:spcAft>
            </a:pPr>
            <a:r>
              <a:rPr lang="en-ID" b="0" i="0">
                <a:solidFill>
                  <a:srgbClr val="292929"/>
                </a:solidFill>
                <a:effectLst/>
                <a:latin typeface="charter"/>
              </a:rPr>
              <a:t>ideation sangat penting untuk membuat kita mempertanyakan hal-hal yang sudah jelas, menantang norma, dan menghasilkan ide-ide baru.</a:t>
            </a:r>
          </a:p>
          <a:p>
            <a:pPr marL="285750" indent="-285750">
              <a:spcAft>
                <a:spcPts val="1200"/>
              </a:spcAft>
            </a:pPr>
            <a:r>
              <a:rPr lang="en-ID" b="0" i="0">
                <a:solidFill>
                  <a:srgbClr val="292929"/>
                </a:solidFill>
                <a:effectLst/>
                <a:latin typeface="charter"/>
              </a:rPr>
              <a:t>Dengan mempertanyakan apa yang sudah jelas kita membuat kemajuan besar. Dari sinilah terobosan datang. Kita perlu mempertanyakan yang sudah jelas, untuk merumuskan kembali keyakinan kita, dan untuk mendefinisikan kembali solusi, pendekatan, dan keyakinan yang ada</a:t>
            </a:r>
          </a:p>
          <a:p>
            <a:pPr marL="285750" indent="-285750">
              <a:spcAft>
                <a:spcPts val="1200"/>
              </a:spcAft>
            </a:pPr>
            <a:r>
              <a:rPr lang="en-ID" b="0" i="0">
                <a:solidFill>
                  <a:srgbClr val="292929"/>
                </a:solidFill>
                <a:effectLst/>
                <a:latin typeface="charter"/>
              </a:rPr>
              <a:t>fase ideation adalah "ruang aman" untuk menghasilkan ide-ide baru, mungkin tidak konvensional. Tidak masalah apakah ide-ide ini masuk akal atau tidak; yang penting adalah berusaha melampaui solusi yang sudah jelas dan sudah dilakukan</a:t>
            </a:r>
          </a:p>
          <a:p>
            <a:pPr marL="285750" indent="-285750">
              <a:spcAft>
                <a:spcPts val="1200"/>
              </a:spcAft>
            </a:pPr>
            <a:r>
              <a:rPr lang="en-ID"/>
              <a:t>Sesi ideation akan membantu untuk fokus pada pengguna untuk mengumpulkan perspektif unik dan kreativitas orang yang berbeda, memastikan keragaman ide; dan pada akhirnya, untuk berinovasi dengan cara yang tidak pernah diduga</a:t>
            </a:r>
            <a:endParaRPr/>
          </a:p>
        </p:txBody>
      </p:sp>
    </p:spTree>
    <p:extLst>
      <p:ext uri="{BB962C8B-B14F-4D97-AF65-F5344CB8AC3E}">
        <p14:creationId xmlns:p14="http://schemas.microsoft.com/office/powerpoint/2010/main" val="28439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solidFill>
                  <a:srgbClr val="000000"/>
                </a:solidFill>
                <a:effectLst/>
                <a:latin typeface="Poppins"/>
              </a:rPr>
              <a:t>Bagaimana mempersiapkan sesi ideation</a:t>
            </a: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285750" indent="-285750">
              <a:spcAft>
                <a:spcPts val="1200"/>
              </a:spcAft>
            </a:pPr>
            <a:r>
              <a:rPr lang="en-ID">
                <a:solidFill>
                  <a:srgbClr val="292929"/>
                </a:solidFill>
                <a:latin typeface="charter"/>
              </a:rPr>
              <a:t>Dalam</a:t>
            </a:r>
            <a:r>
              <a:rPr lang="en-ID" b="0" i="0">
                <a:solidFill>
                  <a:srgbClr val="292929"/>
                </a:solidFill>
                <a:effectLst/>
                <a:latin typeface="charter"/>
              </a:rPr>
              <a:t> merencanakan sesi ideasi penting untuk mengatur suasana yang tepat. Sebelum kita mempelajari teknik ideasi tertentu, dan pertimbangkan bagaimana dapat mempersiapkan sesi ideasi yang sukses. </a:t>
            </a:r>
          </a:p>
          <a:p>
            <a:pPr marL="285750" indent="-285750">
              <a:spcAft>
                <a:spcPts val="1200"/>
              </a:spcAft>
            </a:pPr>
            <a:r>
              <a:rPr lang="en-ID" b="0" i="0">
                <a:solidFill>
                  <a:srgbClr val="292929"/>
                </a:solidFill>
                <a:effectLst/>
                <a:latin typeface="charter"/>
              </a:rPr>
              <a:t>Dalam persiapan fase ini yang dapat diperhatikan:</a:t>
            </a:r>
          </a:p>
          <a:p>
            <a:pPr marL="627063">
              <a:spcAft>
                <a:spcPts val="1200"/>
              </a:spcAft>
              <a:buFont typeface="+mj-lt"/>
              <a:buAutoNum type="arabicPeriod"/>
            </a:pPr>
            <a:r>
              <a:rPr lang="en-ID"/>
              <a:t>Perkenalkan perubahan pemandangan (</a:t>
            </a:r>
            <a:r>
              <a:rPr lang="en-US" b="0" i="0">
                <a:effectLst/>
                <a:latin typeface="DINPro-Cond"/>
              </a:rPr>
              <a:t>Introduce a change of scenery</a:t>
            </a:r>
            <a:r>
              <a:rPr lang="en-ID"/>
              <a:t>)</a:t>
            </a:r>
            <a:endParaRPr lang="en-ID">
              <a:solidFill>
                <a:srgbClr val="292929"/>
              </a:solidFill>
              <a:latin typeface="charter"/>
            </a:endParaRPr>
          </a:p>
          <a:p>
            <a:pPr marL="627063">
              <a:spcAft>
                <a:spcPts val="1200"/>
              </a:spcAft>
              <a:buFont typeface="+mj-lt"/>
              <a:buAutoNum type="arabicPeriod"/>
            </a:pPr>
            <a:r>
              <a:rPr lang="en-ID"/>
              <a:t>Ciptakan lingkungan yang santai (</a:t>
            </a:r>
            <a:r>
              <a:rPr lang="en-ID" b="0" i="0">
                <a:effectLst/>
                <a:latin typeface="DINPro-Cond"/>
              </a:rPr>
              <a:t>Create a relaxed environment</a:t>
            </a:r>
            <a:r>
              <a:rPr lang="en-ID"/>
              <a:t>)</a:t>
            </a:r>
            <a:endParaRPr lang="en-ID">
              <a:solidFill>
                <a:srgbClr val="292929"/>
              </a:solidFill>
              <a:latin typeface="charter"/>
            </a:endParaRPr>
          </a:p>
          <a:p>
            <a:pPr marL="627063">
              <a:spcAft>
                <a:spcPts val="1200"/>
              </a:spcAft>
              <a:buFont typeface="+mj-lt"/>
              <a:buAutoNum type="arabicPeriod"/>
            </a:pPr>
            <a:r>
              <a:rPr lang="en-ID"/>
              <a:t>Gunakan apa yang telah didapat pada tahap Empati dan Define: Siapkan daftar pertanyaan “Bagaimana kita bisa…?”</a:t>
            </a:r>
            <a:endParaRPr/>
          </a:p>
        </p:txBody>
      </p:sp>
    </p:spTree>
    <p:extLst>
      <p:ext uri="{BB962C8B-B14F-4D97-AF65-F5344CB8AC3E}">
        <p14:creationId xmlns:p14="http://schemas.microsoft.com/office/powerpoint/2010/main" val="155671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effectLst/>
                <a:latin typeface="DINPro-Cond"/>
              </a:rPr>
              <a:t>1</a:t>
            </a:r>
            <a:r>
              <a:rPr lang="en-ID" b="1">
                <a:latin typeface="DINPro-Cond"/>
              </a:rPr>
              <a:t>. </a:t>
            </a:r>
            <a:r>
              <a:rPr lang="en-US" b="1">
                <a:latin typeface="DINPro-Cond"/>
              </a:rPr>
              <a:t>Introduce a change of scenery</a:t>
            </a: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en-ID" b="0" i="0">
                <a:solidFill>
                  <a:srgbClr val="292929"/>
                </a:solidFill>
                <a:effectLst/>
                <a:latin typeface="charter"/>
              </a:rPr>
              <a:t>Jika ingin mendorong pemikiran </a:t>
            </a:r>
            <a:r>
              <a:rPr lang="en-ID" b="0" i="0">
                <a:solidFill>
                  <a:srgbClr val="223C50"/>
                </a:solidFill>
                <a:effectLst/>
                <a:latin typeface="TradeGothic"/>
              </a:rPr>
              <a:t>outside-the-box</a:t>
            </a:r>
            <a:r>
              <a:rPr lang="en-ID" b="0" i="0">
                <a:solidFill>
                  <a:srgbClr val="292929"/>
                </a:solidFill>
                <a:effectLst/>
                <a:latin typeface="charter"/>
              </a:rPr>
              <a:t>, penting untuk membawa diri dan tim benar-benar berada </a:t>
            </a:r>
            <a:r>
              <a:rPr lang="en-ID" b="0" i="0">
                <a:solidFill>
                  <a:srgbClr val="223C50"/>
                </a:solidFill>
                <a:effectLst/>
                <a:latin typeface="TradeGothic"/>
              </a:rPr>
              <a:t>outside-the-box</a:t>
            </a:r>
            <a:r>
              <a:rPr lang="en-ID" b="0" i="0">
                <a:solidFill>
                  <a:srgbClr val="292929"/>
                </a:solidFill>
                <a:effectLst/>
                <a:latin typeface="charter"/>
              </a:rPr>
              <a:t>. Ini mungkin tampak seperti detail kecil, tetapi ruang fisik tempat mengadakan sesi ideasi dapat berdampak besar. </a:t>
            </a:r>
          </a:p>
          <a:p>
            <a:pPr marL="285750" indent="-285750">
              <a:spcAft>
                <a:spcPts val="1200"/>
              </a:spcAft>
            </a:pPr>
            <a:r>
              <a:rPr lang="en-ID" b="0" i="0">
                <a:solidFill>
                  <a:srgbClr val="292929"/>
                </a:solidFill>
                <a:effectLst/>
                <a:latin typeface="charter"/>
              </a:rPr>
              <a:t>Menjauh dari pengaturan biasa, baik itu ruang rapat atau meja, dan adakan sesi di tempat yang benar-benar baru. </a:t>
            </a:r>
          </a:p>
          <a:p>
            <a:pPr marL="285750" indent="-285750">
              <a:spcAft>
                <a:spcPts val="1200"/>
              </a:spcAft>
            </a:pPr>
            <a:r>
              <a:rPr lang="en-ID" b="0" i="0">
                <a:solidFill>
                  <a:srgbClr val="292929"/>
                </a:solidFill>
                <a:effectLst/>
                <a:latin typeface="charter"/>
              </a:rPr>
              <a:t>Lingkungan baru memperkenalkan rangsangan baru, yang pada gilirannya dapat membantu memicu cara berpikir yang segar. </a:t>
            </a:r>
          </a:p>
        </p:txBody>
      </p:sp>
    </p:spTree>
    <p:extLst>
      <p:ext uri="{BB962C8B-B14F-4D97-AF65-F5344CB8AC3E}">
        <p14:creationId xmlns:p14="http://schemas.microsoft.com/office/powerpoint/2010/main" val="105756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a:solidFill>
                  <a:srgbClr val="292929"/>
                </a:solidFill>
                <a:latin typeface="charter"/>
              </a:rPr>
              <a:t>2</a:t>
            </a:r>
            <a:r>
              <a:rPr lang="en-ID" b="0" i="0">
                <a:solidFill>
                  <a:srgbClr val="292929"/>
                </a:solidFill>
                <a:effectLst/>
                <a:latin typeface="charter"/>
              </a:rPr>
              <a:t>. </a:t>
            </a:r>
            <a:r>
              <a:rPr lang="en-ID" b="0" i="0">
                <a:effectLst/>
                <a:latin typeface="DINPro-Cond"/>
              </a:rPr>
              <a:t>Create a relaxed environment</a:t>
            </a: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en-ID">
                <a:solidFill>
                  <a:srgbClr val="292929"/>
                </a:solidFill>
                <a:latin typeface="charter"/>
              </a:rPr>
              <a:t>Pengalihan dari masalah dan keadaan pikiran yang rileks telah terbukti membuat ide kreatif mengalir. </a:t>
            </a:r>
          </a:p>
          <a:p>
            <a:pPr marL="285750" indent="-285750">
              <a:spcAft>
                <a:spcPts val="1200"/>
              </a:spcAft>
            </a:pPr>
            <a:r>
              <a:rPr lang="en-ID">
                <a:solidFill>
                  <a:srgbClr val="292929"/>
                </a:solidFill>
                <a:latin typeface="charter"/>
              </a:rPr>
              <a:t>Sesi ide terbaik adalah sesi yang membuat para peserta merasa nyaman. </a:t>
            </a:r>
          </a:p>
          <a:p>
            <a:pPr marL="285750" indent="-285750">
              <a:spcAft>
                <a:spcPts val="1200"/>
              </a:spcAft>
            </a:pPr>
            <a:r>
              <a:rPr lang="en-ID">
                <a:solidFill>
                  <a:srgbClr val="292929"/>
                </a:solidFill>
                <a:latin typeface="charter"/>
              </a:rPr>
              <a:t>Fase ideasi harus menjadi tempat yang aman, tetapi kebanyakan orang akan membutuhkan bujukan sebelum mereka merasa nyaman untuk berbagi ide terliar mereka. </a:t>
            </a:r>
          </a:p>
          <a:p>
            <a:pPr marL="285750" indent="-285750">
              <a:spcAft>
                <a:spcPts val="1200"/>
              </a:spcAft>
            </a:pPr>
            <a:r>
              <a:rPr lang="en-ID">
                <a:solidFill>
                  <a:srgbClr val="292929"/>
                </a:solidFill>
                <a:latin typeface="charter"/>
              </a:rPr>
              <a:t>Persiapkan beberapa latihan pemecah kebekuan untuk menyatukan kelompok, meredakan ketegangan, dan menghangatkan orang.</a:t>
            </a:r>
            <a:r>
              <a:rPr lang="en-ID" b="0" i="0">
                <a:solidFill>
                  <a:srgbClr val="292929"/>
                </a:solidFill>
                <a:effectLst/>
                <a:latin typeface="charter"/>
              </a:rPr>
              <a:t>.</a:t>
            </a:r>
          </a:p>
          <a:p>
            <a:pPr marL="0" indent="0">
              <a:spcAft>
                <a:spcPts val="1200"/>
              </a:spcAft>
              <a:buNone/>
            </a:pPr>
            <a:endParaRPr lang="en-ID" b="0" i="0">
              <a:solidFill>
                <a:srgbClr val="292929"/>
              </a:solidFill>
              <a:effectLst/>
              <a:latin typeface="charter"/>
            </a:endParaRPr>
          </a:p>
        </p:txBody>
      </p:sp>
    </p:spTree>
    <p:extLst>
      <p:ext uri="{BB962C8B-B14F-4D97-AF65-F5344CB8AC3E}">
        <p14:creationId xmlns:p14="http://schemas.microsoft.com/office/powerpoint/2010/main" val="1137652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3. </a:t>
            </a:r>
            <a:r>
              <a:rPr lang="en-ID"/>
              <a:t>Siapkan daftar pertanyaan “Bagaimana kita bisa…?”</a:t>
            </a:r>
            <a:r>
              <a:rPr lang="en-US" b="0" i="0">
                <a:effectLst/>
                <a:latin typeface="DINPro-Cond"/>
              </a:rPr>
              <a:t> </a:t>
            </a: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860975"/>
            <a:ext cx="8520600" cy="4146454"/>
          </a:xfrm>
          <a:prstGeom prst="rect">
            <a:avLst/>
          </a:prstGeom>
        </p:spPr>
        <p:txBody>
          <a:bodyPr spcFirstLastPara="1" wrap="square" lIns="91425" tIns="91425" rIns="91425" bIns="91425" anchor="t" anchorCtr="0">
            <a:normAutofit fontScale="92500" lnSpcReduction="20000"/>
          </a:bodyPr>
          <a:lstStyle/>
          <a:p>
            <a:pPr marL="285750" indent="-285750">
              <a:spcAft>
                <a:spcPts val="1200"/>
              </a:spcAft>
            </a:pPr>
            <a:r>
              <a:rPr lang="en-ID">
                <a:solidFill>
                  <a:srgbClr val="292929"/>
                </a:solidFill>
                <a:latin typeface="charter"/>
              </a:rPr>
              <a:t>Di sinilah tahap Empati dan Define diproses untuk menghasilkan ide sebanyak mungkin</a:t>
            </a:r>
          </a:p>
          <a:p>
            <a:pPr marL="285750" indent="-285750">
              <a:spcAft>
                <a:spcPts val="1200"/>
              </a:spcAft>
            </a:pPr>
            <a:r>
              <a:rPr lang="en-ID">
                <a:solidFill>
                  <a:srgbClr val="292929"/>
                </a:solidFill>
                <a:latin typeface="charter"/>
              </a:rPr>
              <a:t>Dalam dua fase sebelumnya mendapatkan gambaran yang jelas tentang penggunadan kebutuhan pengguna dan juga membuat pernyataan masalah yang bermakna yaitu. tantangan yang perlu tangani dalam sesi ideasi.</a:t>
            </a:r>
          </a:p>
          <a:p>
            <a:pPr marL="285750" indent="-285750">
              <a:spcAft>
                <a:spcPts val="1200"/>
              </a:spcAft>
            </a:pPr>
            <a:r>
              <a:rPr lang="en-US" b="0" i="0">
                <a:solidFill>
                  <a:srgbClr val="292929"/>
                </a:solidFill>
                <a:effectLst/>
                <a:latin typeface="charter"/>
              </a:rPr>
              <a:t>Dalam persiapan ide dapat membuat daftar pertanyaan "bagaimana kita bisa" terkait dengan pernyataan masalah. Metodologi "bagaimana mungkin kita" memecah pernyataan masalah menjadi segmen-segmen yang dapat ditindaklanjuti, membingkainya sebagai peluang, bukan hambatan. </a:t>
            </a:r>
          </a:p>
          <a:p>
            <a:pPr marL="285750" indent="-285750">
              <a:spcAft>
                <a:spcPts val="1200"/>
              </a:spcAft>
            </a:pPr>
            <a:r>
              <a:rPr lang="en-US">
                <a:solidFill>
                  <a:srgbClr val="292929"/>
                </a:solidFill>
                <a:latin typeface="charter"/>
              </a:rPr>
              <a:t>P</a:t>
            </a:r>
            <a:r>
              <a:rPr lang="en-US" b="0" i="0">
                <a:solidFill>
                  <a:srgbClr val="292929"/>
                </a:solidFill>
                <a:effectLst/>
                <a:latin typeface="charter"/>
              </a:rPr>
              <a:t>ertimbangkan kata-kata "bagaimana mungkin kita ..."; ini menunjukkan bahwa solusi itu mungkin, tetapi tidak memberikan petunjuk apa pun tentang solusi itu. </a:t>
            </a:r>
          </a:p>
          <a:p>
            <a:pPr marL="285750" indent="-285750">
              <a:spcAft>
                <a:spcPts val="1200"/>
              </a:spcAft>
            </a:pPr>
            <a:r>
              <a:rPr lang="en-US" b="0" i="0">
                <a:solidFill>
                  <a:srgbClr val="292929"/>
                </a:solidFill>
                <a:effectLst/>
                <a:latin typeface="charter"/>
              </a:rPr>
              <a:t>Memiliki cukup titik fokus untuk memandu ide-ide, tetapi banyak kebebasan untuk berpikir lateral dan inovatif.</a:t>
            </a:r>
            <a:endParaRPr lang="en-ID" b="0" i="0">
              <a:solidFill>
                <a:srgbClr val="292929"/>
              </a:solidFill>
              <a:effectLst/>
              <a:latin typeface="charter"/>
            </a:endParaRPr>
          </a:p>
        </p:txBody>
      </p:sp>
    </p:spTree>
    <p:extLst>
      <p:ext uri="{BB962C8B-B14F-4D97-AF65-F5344CB8AC3E}">
        <p14:creationId xmlns:p14="http://schemas.microsoft.com/office/powerpoint/2010/main" val="4178301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224614" y="157642"/>
            <a:ext cx="8520600" cy="572700"/>
          </a:xfrm>
          <a:prstGeom prst="rect">
            <a:avLst/>
          </a:prstGeom>
        </p:spPr>
        <p:txBody>
          <a:bodyPr spcFirstLastPara="1" wrap="square" lIns="91425" tIns="91425" rIns="91425" bIns="91425" anchor="t" anchorCtr="0">
            <a:normAutofit fontScale="90000"/>
          </a:bodyPr>
          <a:lstStyle/>
          <a:p>
            <a:pPr algn="l"/>
            <a:r>
              <a:rPr lang="en-ID" b="0" i="0">
                <a:effectLst/>
                <a:latin typeface="DINPro-Cond"/>
              </a:rPr>
              <a:t>Key ideation techniques</a:t>
            </a:r>
          </a:p>
        </p:txBody>
      </p:sp>
      <p:sp>
        <p:nvSpPr>
          <p:cNvPr id="162" name="Google Shape;162;p28"/>
          <p:cNvSpPr txBox="1">
            <a:spLocks noGrp="1"/>
          </p:cNvSpPr>
          <p:nvPr>
            <p:ph type="body" idx="1"/>
          </p:nvPr>
        </p:nvSpPr>
        <p:spPr>
          <a:xfrm>
            <a:off x="224614" y="730341"/>
            <a:ext cx="8694772" cy="4320629"/>
          </a:xfrm>
          <a:prstGeom prst="rect">
            <a:avLst/>
          </a:prstGeom>
        </p:spPr>
        <p:txBody>
          <a:bodyPr spcFirstLastPara="1" wrap="square" lIns="91425" tIns="91425" rIns="91425" bIns="91425" anchor="t" anchorCtr="0">
            <a:normAutofit fontScale="47500" lnSpcReduction="20000"/>
          </a:bodyPr>
          <a:lstStyle/>
          <a:p>
            <a:pPr marL="143645" lvl="0" indent="0">
              <a:lnSpc>
                <a:spcPct val="166666"/>
              </a:lnSpc>
              <a:spcBef>
                <a:spcPts val="300"/>
              </a:spcBef>
              <a:buClr>
                <a:srgbClr val="333333"/>
              </a:buClr>
              <a:buSzPct val="100000"/>
              <a:buNone/>
            </a:pPr>
            <a:r>
              <a:rPr lang="en-ID" sz="2816">
                <a:solidFill>
                  <a:srgbClr val="333333"/>
                </a:solidFill>
                <a:highlight>
                  <a:srgbClr val="FFFFFF"/>
                </a:highlight>
              </a:rPr>
              <a:t>Berikut adalah beberapa teknik ideation yang paling umum digunakan oleh desainer:</a:t>
            </a:r>
            <a:r>
              <a:rPr lang="en" sz="2816">
                <a:solidFill>
                  <a:srgbClr val="333333"/>
                </a:solidFill>
                <a:highlight>
                  <a:srgbClr val="FFFFFF"/>
                </a:highlight>
              </a:rPr>
              <a:t> </a:t>
            </a:r>
            <a:endParaRPr lang="en-ID" sz="2816">
              <a:solidFill>
                <a:srgbClr val="333333"/>
              </a:solidFill>
              <a:highlight>
                <a:srgbClr val="FFFFFF"/>
              </a:highlight>
            </a:endParaRPr>
          </a:p>
          <a:p>
            <a:pPr marL="400050" indent="-257175">
              <a:lnSpc>
                <a:spcPct val="166666"/>
              </a:lnSpc>
              <a:buClr>
                <a:srgbClr val="333333"/>
              </a:buClr>
              <a:buSzPct val="100000"/>
              <a:buFont typeface="+mj-lt"/>
              <a:buAutoNum type="alphaUcPeriod"/>
            </a:pPr>
            <a:r>
              <a:rPr lang="en-ID" sz="2800" b="0" i="0">
                <a:effectLst/>
                <a:latin typeface="DINPro-Cond"/>
              </a:rPr>
              <a:t>Analogies</a:t>
            </a:r>
          </a:p>
          <a:p>
            <a:pPr marL="400050" indent="-257175">
              <a:lnSpc>
                <a:spcPct val="166666"/>
              </a:lnSpc>
              <a:buClr>
                <a:srgbClr val="333333"/>
              </a:buClr>
              <a:buSzPct val="100000"/>
              <a:buFont typeface="+mj-lt"/>
              <a:buAutoNum type="alphaUcPeriod"/>
            </a:pPr>
            <a:r>
              <a:rPr lang="en-ID" sz="2800" b="0" i="0">
                <a:effectLst/>
                <a:latin typeface="DINPro-Cond"/>
              </a:rPr>
              <a:t>Bodystorming</a:t>
            </a:r>
          </a:p>
          <a:p>
            <a:pPr marL="400050" indent="-257175">
              <a:lnSpc>
                <a:spcPct val="166666"/>
              </a:lnSpc>
              <a:buClr>
                <a:srgbClr val="333333"/>
              </a:buClr>
              <a:buSzPct val="100000"/>
              <a:buFont typeface="+mj-lt"/>
              <a:buAutoNum type="alphaUcPeriod"/>
            </a:pPr>
            <a:r>
              <a:rPr lang="en-ID" sz="2800" b="0" i="0">
                <a:effectLst/>
                <a:latin typeface="DINPro-Cond"/>
              </a:rPr>
              <a:t>Brainstorming</a:t>
            </a:r>
          </a:p>
          <a:p>
            <a:pPr marL="400050" indent="-257175">
              <a:lnSpc>
                <a:spcPct val="166666"/>
              </a:lnSpc>
              <a:buClr>
                <a:srgbClr val="333333"/>
              </a:buClr>
              <a:buSzPct val="100000"/>
              <a:buFont typeface="+mj-lt"/>
              <a:buAutoNum type="alphaUcPeriod"/>
            </a:pPr>
            <a:r>
              <a:rPr lang="en-ID" sz="2800" b="0" i="0">
                <a:effectLst/>
                <a:latin typeface="DINPro-Cond"/>
              </a:rPr>
              <a:t>Brainwriting</a:t>
            </a:r>
          </a:p>
          <a:p>
            <a:pPr marL="400050" indent="-257175">
              <a:lnSpc>
                <a:spcPct val="166666"/>
              </a:lnSpc>
              <a:buClr>
                <a:srgbClr val="333333"/>
              </a:buClr>
              <a:buSzPct val="100000"/>
              <a:buFont typeface="+mj-lt"/>
              <a:buAutoNum type="alphaUcPeriod"/>
            </a:pPr>
            <a:r>
              <a:rPr lang="en-ID" sz="2800" b="0" i="0">
                <a:effectLst/>
                <a:latin typeface="DINPro-Cond"/>
              </a:rPr>
              <a:t>Brainwalking</a:t>
            </a:r>
          </a:p>
          <a:p>
            <a:pPr marL="400050" indent="-257175">
              <a:lnSpc>
                <a:spcPct val="166666"/>
              </a:lnSpc>
              <a:buClr>
                <a:srgbClr val="333333"/>
              </a:buClr>
              <a:buSzPct val="100000"/>
              <a:buFont typeface="+mj-lt"/>
              <a:buAutoNum type="alphaUcPeriod"/>
            </a:pPr>
            <a:r>
              <a:rPr lang="en-ID" sz="2800" b="0" i="0">
                <a:effectLst/>
                <a:latin typeface="DINPro-Cond"/>
              </a:rPr>
              <a:t>Challenging Assumptions</a:t>
            </a:r>
          </a:p>
          <a:p>
            <a:pPr marL="400050" indent="-257175">
              <a:lnSpc>
                <a:spcPct val="166666"/>
              </a:lnSpc>
              <a:buClr>
                <a:srgbClr val="333333"/>
              </a:buClr>
              <a:buSzPct val="100000"/>
              <a:buFont typeface="+mj-lt"/>
              <a:buAutoNum type="alphaUcPeriod"/>
            </a:pPr>
            <a:r>
              <a:rPr lang="en-ID" sz="2800" b="0" i="0">
                <a:effectLst/>
                <a:latin typeface="DINPro-Cond"/>
              </a:rPr>
              <a:t>Gamestorming</a:t>
            </a:r>
          </a:p>
          <a:p>
            <a:pPr marL="400050" indent="-257175">
              <a:lnSpc>
                <a:spcPct val="166666"/>
              </a:lnSpc>
              <a:buClr>
                <a:srgbClr val="333333"/>
              </a:buClr>
              <a:buSzPct val="100000"/>
              <a:buFont typeface="+mj-lt"/>
              <a:buAutoNum type="alphaUcPeriod"/>
            </a:pPr>
            <a:r>
              <a:rPr lang="en-ID" sz="2800" b="0" i="0">
                <a:effectLst/>
                <a:latin typeface="DINPro-Cond"/>
              </a:rPr>
              <a:t>Mindmapping</a:t>
            </a:r>
          </a:p>
          <a:p>
            <a:pPr marL="400050" indent="-257175">
              <a:lnSpc>
                <a:spcPct val="166666"/>
              </a:lnSpc>
              <a:buClr>
                <a:srgbClr val="333333"/>
              </a:buClr>
              <a:buSzPct val="100000"/>
              <a:buFont typeface="+mj-lt"/>
              <a:buAutoNum type="alphaUcPeriod"/>
            </a:pPr>
            <a:r>
              <a:rPr lang="en-ID" sz="2800" b="0" i="0">
                <a:effectLst/>
                <a:latin typeface="DINPro-Cond"/>
              </a:rPr>
              <a:t>Reverse Thinking</a:t>
            </a:r>
          </a:p>
          <a:p>
            <a:pPr marL="400050" indent="-257175">
              <a:lnSpc>
                <a:spcPct val="166666"/>
              </a:lnSpc>
              <a:buClr>
                <a:srgbClr val="333333"/>
              </a:buClr>
              <a:buSzPct val="100000"/>
              <a:buFont typeface="+mj-lt"/>
              <a:buAutoNum type="alphaUcPeriod"/>
            </a:pPr>
            <a:r>
              <a:rPr lang="en-ID" sz="2800" b="0" i="0">
                <a:effectLst/>
                <a:latin typeface="DINPro-Cond"/>
              </a:rPr>
              <a:t>SCAMPER</a:t>
            </a:r>
          </a:p>
          <a:p>
            <a:pPr marL="400050" indent="-257175">
              <a:lnSpc>
                <a:spcPct val="166666"/>
              </a:lnSpc>
              <a:buClr>
                <a:srgbClr val="333333"/>
              </a:buClr>
              <a:buSzPct val="100000"/>
              <a:buFont typeface="+mj-lt"/>
              <a:buAutoNum type="alphaUcPeriod"/>
            </a:pPr>
            <a:r>
              <a:rPr lang="en-ID" sz="2800" b="0" i="0">
                <a:effectLst/>
                <a:latin typeface="DINPro-Cond"/>
              </a:rPr>
              <a:t>Storyboarding</a:t>
            </a:r>
          </a:p>
          <a:p>
            <a:pPr marL="400050" indent="-257175">
              <a:lnSpc>
                <a:spcPct val="166666"/>
              </a:lnSpc>
              <a:buClr>
                <a:srgbClr val="333333"/>
              </a:buClr>
              <a:buSzPct val="100000"/>
              <a:buFont typeface="+mj-lt"/>
              <a:buAutoNum type="alphaUcPeriod"/>
            </a:pPr>
            <a:r>
              <a:rPr lang="en-ID" sz="2800" b="0" i="0">
                <a:effectLst/>
                <a:latin typeface="DINPro-Cond"/>
              </a:rPr>
              <a:t>Worst Possible Idea</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656</TotalTime>
  <Words>1552</Words>
  <Application>Microsoft Office PowerPoint</Application>
  <PresentationFormat>On-screen Show (16:9)</PresentationFormat>
  <Paragraphs>102</Paragraphs>
  <Slides>23</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Poppins</vt:lpstr>
      <vt:lpstr>TradeGothic</vt:lpstr>
      <vt:lpstr>Arial</vt:lpstr>
      <vt:lpstr>DINPro-Cond</vt:lpstr>
      <vt:lpstr>charter</vt:lpstr>
      <vt:lpstr>Arial Narrow</vt:lpstr>
      <vt:lpstr>PT Serif</vt:lpstr>
      <vt:lpstr>Simple Light</vt:lpstr>
      <vt:lpstr>PowerPoint Presentation</vt:lpstr>
      <vt:lpstr>PowerPoint Presentation</vt:lpstr>
      <vt:lpstr>IDEATE </vt:lpstr>
      <vt:lpstr>IDEATE FASE YANG PENTING </vt:lpstr>
      <vt:lpstr>Bagaimana mempersiapkan sesi ideation </vt:lpstr>
      <vt:lpstr>1. Introduce a change of scenery</vt:lpstr>
      <vt:lpstr>2. Create a relaxed environment</vt:lpstr>
      <vt:lpstr>3. Siapkan daftar pertanyaan “Bagaimana kita bisa…?”    </vt:lpstr>
      <vt:lpstr>Key ideation techniques</vt:lpstr>
      <vt:lpstr>A. Analogies</vt:lpstr>
      <vt:lpstr>B. Bodystorming    </vt:lpstr>
      <vt:lpstr>C. Brainstorming     </vt:lpstr>
      <vt:lpstr>D. Brainwriting      </vt:lpstr>
      <vt:lpstr>E. Brainwalking</vt:lpstr>
      <vt:lpstr>F. Challenging Assumptions </vt:lpstr>
      <vt:lpstr>G. Gamestorming </vt:lpstr>
      <vt:lpstr>H. Mindmapping </vt:lpstr>
      <vt:lpstr>I. Reverse Thinking  </vt:lpstr>
      <vt:lpstr>J. SCAMPER   </vt:lpstr>
      <vt:lpstr>K. Storyboarding    </vt:lpstr>
      <vt:lpstr>L. Worst Possible Idea     </vt:lpstr>
      <vt:lpstr>Referens      </vt:lpstr>
      <vt:lpstr>Tugas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dc:creator>
  <cp:lastModifiedBy>deni</cp:lastModifiedBy>
  <cp:revision>41</cp:revision>
  <dcterms:modified xsi:type="dcterms:W3CDTF">2021-05-26T09:48:57Z</dcterms:modified>
</cp:coreProperties>
</file>