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1"/>
  </p:notesMasterIdLst>
  <p:sldIdLst>
    <p:sldId id="256" r:id="rId2"/>
    <p:sldId id="259" r:id="rId3"/>
    <p:sldId id="261" r:id="rId4"/>
    <p:sldId id="283" r:id="rId5"/>
    <p:sldId id="284" r:id="rId6"/>
    <p:sldId id="286" r:id="rId7"/>
    <p:sldId id="303" r:id="rId8"/>
    <p:sldId id="287" r:id="rId9"/>
    <p:sldId id="288" r:id="rId10"/>
    <p:sldId id="271" r:id="rId11"/>
    <p:sldId id="289" r:id="rId12"/>
    <p:sldId id="290" r:id="rId13"/>
    <p:sldId id="291" r:id="rId14"/>
    <p:sldId id="292" r:id="rId15"/>
    <p:sldId id="293" r:id="rId16"/>
    <p:sldId id="294" r:id="rId17"/>
    <p:sldId id="295" r:id="rId18"/>
    <p:sldId id="296" r:id="rId19"/>
    <p:sldId id="297" r:id="rId20"/>
  </p:sldIdLst>
  <p:sldSz cx="9144000" cy="5143500" type="screen16x9"/>
  <p:notesSz cx="6858000" cy="9144000"/>
  <p:embeddedFontLst>
    <p:embeddedFont>
      <p:font typeface="Arial Narrow" panose="020B0606020202030204" pitchFamily="34" charset="0"/>
      <p:regular r:id="rId22"/>
      <p:bold r:id="rId23"/>
      <p:italic r:id="rId24"/>
      <p:boldItalic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108" y="10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4.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2.fntdata"/><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1.fntdata"/><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d10ce08b43_1_8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gd10ce08b43_1_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d10ce08b4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d10ce08b4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326810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d10ce08b4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d10ce08b4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634280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d10ce08b4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d10ce08b4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737606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d10ce08b4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d10ce08b4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753681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d10ce08b4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d10ce08b4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436867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d10ce08b4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d10ce08b4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32483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d10ce08b4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d10ce08b4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669386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d10ce08b4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d10ce08b4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586248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d10ce08b4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d10ce08b4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21826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d10ce08b43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d10ce08b4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d10ce08b4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d10ce08b4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d10ce08b4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d10ce08b4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969607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d10ce08b4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d10ce08b4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244511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d10ce08b4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d10ce08b4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978225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d10ce08b4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d10ce08b4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074419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d10ce08b4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d10ce08b4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303655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d10ce08b4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d10ce08b4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80765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endParaRPr/>
          </a:p>
        </p:txBody>
      </p:sp>
      <p:sp>
        <p:nvSpPr>
          <p:cNvPr id="55" name="Google Shape;55;p13"/>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endParaRPr/>
          </a:p>
        </p:txBody>
      </p:sp>
      <p:pic>
        <p:nvPicPr>
          <p:cNvPr id="56" name="Google Shape;56;p13"/>
          <p:cNvPicPr preferRelativeResize="0"/>
          <p:nvPr/>
        </p:nvPicPr>
        <p:blipFill>
          <a:blip r:embed="rId3">
            <a:alphaModFix/>
          </a:blip>
          <a:stretch>
            <a:fillRect/>
          </a:stretch>
        </p:blipFill>
        <p:spPr>
          <a:xfrm>
            <a:off x="0" y="0"/>
            <a:ext cx="9144000" cy="51435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28"/>
          <p:cNvSpPr txBox="1">
            <a:spLocks noGrp="1"/>
          </p:cNvSpPr>
          <p:nvPr>
            <p:ph type="title"/>
          </p:nvPr>
        </p:nvSpPr>
        <p:spPr>
          <a:xfrm>
            <a:off x="224614" y="157642"/>
            <a:ext cx="8520600" cy="572700"/>
          </a:xfrm>
          <a:prstGeom prst="rect">
            <a:avLst/>
          </a:prstGeom>
        </p:spPr>
        <p:txBody>
          <a:bodyPr spcFirstLastPara="1" wrap="square" lIns="91425" tIns="91425" rIns="91425" bIns="91425" anchor="t" anchorCtr="0">
            <a:normAutofit fontScale="90000"/>
          </a:bodyPr>
          <a:lstStyle/>
          <a:p>
            <a:pPr algn="l"/>
            <a:r>
              <a:rPr lang="en-ID" b="1" i="0">
                <a:effectLst/>
                <a:latin typeface="TradeGothic"/>
              </a:rPr>
              <a:t>Paper prototyping</a:t>
            </a:r>
            <a:endParaRPr lang="en-ID" b="0" i="0">
              <a:effectLst/>
              <a:latin typeface="DINPro-Cond"/>
            </a:endParaRPr>
          </a:p>
        </p:txBody>
      </p:sp>
      <p:sp>
        <p:nvSpPr>
          <p:cNvPr id="162" name="Google Shape;162;p28"/>
          <p:cNvSpPr txBox="1">
            <a:spLocks noGrp="1"/>
          </p:cNvSpPr>
          <p:nvPr>
            <p:ph type="body" idx="1"/>
          </p:nvPr>
        </p:nvSpPr>
        <p:spPr>
          <a:xfrm>
            <a:off x="224614" y="730341"/>
            <a:ext cx="8694772" cy="4320629"/>
          </a:xfrm>
          <a:prstGeom prst="rect">
            <a:avLst/>
          </a:prstGeom>
        </p:spPr>
        <p:txBody>
          <a:bodyPr spcFirstLastPara="1" wrap="square" lIns="91425" tIns="91425" rIns="91425" bIns="91425" anchor="t" anchorCtr="0">
            <a:normAutofit fontScale="55000" lnSpcReduction="20000"/>
          </a:bodyPr>
          <a:lstStyle/>
          <a:p>
            <a:pPr marL="600845" indent="-457200">
              <a:lnSpc>
                <a:spcPct val="166666"/>
              </a:lnSpc>
              <a:spcBef>
                <a:spcPts val="300"/>
              </a:spcBef>
              <a:buClr>
                <a:srgbClr val="333333"/>
              </a:buClr>
              <a:buSzPct val="100000"/>
            </a:pPr>
            <a:r>
              <a:rPr lang="en-ID" sz="2816">
                <a:solidFill>
                  <a:srgbClr val="333333"/>
                </a:solidFill>
                <a:highlight>
                  <a:srgbClr val="FFFFFF"/>
                </a:highlight>
              </a:rPr>
              <a:t>Kita dapat membuat prototipe hanya dengan menggunakan pena dan kertas. </a:t>
            </a:r>
          </a:p>
          <a:p>
            <a:pPr marL="600845" indent="-457200">
              <a:lnSpc>
                <a:spcPct val="166666"/>
              </a:lnSpc>
              <a:spcBef>
                <a:spcPts val="300"/>
              </a:spcBef>
              <a:buClr>
                <a:srgbClr val="333333"/>
              </a:buClr>
              <a:buSzPct val="100000"/>
            </a:pPr>
            <a:r>
              <a:rPr lang="en-ID" sz="2816">
                <a:solidFill>
                  <a:srgbClr val="333333"/>
                </a:solidFill>
                <a:highlight>
                  <a:srgbClr val="FFFFFF"/>
                </a:highlight>
              </a:rPr>
              <a:t>Prototipe kertas biasanya memiliki ketelitian rendah. </a:t>
            </a:r>
          </a:p>
          <a:p>
            <a:pPr marL="600845" indent="-457200">
              <a:lnSpc>
                <a:spcPct val="166666"/>
              </a:lnSpc>
              <a:spcBef>
                <a:spcPts val="300"/>
              </a:spcBef>
              <a:buClr>
                <a:srgbClr val="333333"/>
              </a:buClr>
              <a:buSzPct val="100000"/>
            </a:pPr>
            <a:r>
              <a:rPr lang="en-ID" sz="2816">
                <a:solidFill>
                  <a:srgbClr val="333333"/>
                </a:solidFill>
                <a:highlight>
                  <a:srgbClr val="FFFFFF"/>
                </a:highlight>
              </a:rPr>
              <a:t>Cukup menggambar layar yang berbeda dari antarmuka produk digital ke lembaran kertas tidak perlu perangkat lunak canggih. </a:t>
            </a:r>
          </a:p>
          <a:p>
            <a:pPr marL="600845" indent="-457200">
              <a:lnSpc>
                <a:spcPct val="166666"/>
              </a:lnSpc>
              <a:spcBef>
                <a:spcPts val="300"/>
              </a:spcBef>
              <a:buClr>
                <a:srgbClr val="333333"/>
              </a:buClr>
              <a:buSzPct val="100000"/>
            </a:pPr>
            <a:r>
              <a:rPr lang="en-ID" sz="2700">
                <a:solidFill>
                  <a:srgbClr val="333333"/>
                </a:solidFill>
                <a:highlight>
                  <a:srgbClr val="FFFFFF"/>
                </a:highlight>
              </a:rPr>
              <a:t>Kita bahkan dapat mensimulasikan interaktivitas selama pengujian dengan menggerakkan layar (atau lembaran kertas) berdasarkan cara pengguna menavigasi prototipe kertas</a:t>
            </a:r>
          </a:p>
          <a:p>
            <a:pPr marL="600845" indent="-457200">
              <a:lnSpc>
                <a:spcPct val="166666"/>
              </a:lnSpc>
              <a:spcBef>
                <a:spcPts val="300"/>
              </a:spcBef>
              <a:buClr>
                <a:srgbClr val="333333"/>
              </a:buClr>
              <a:buSzPct val="100000"/>
            </a:pPr>
            <a:r>
              <a:rPr lang="en-ID" sz="2700">
                <a:solidFill>
                  <a:srgbClr val="333333"/>
                </a:solidFill>
                <a:highlight>
                  <a:srgbClr val="FFFFFF"/>
                </a:highlight>
              </a:rPr>
              <a:t>Pembuatan prototipe kertas memang memiliki kelebihan cepat dan terjangkau, dan dapat digunakan untuk mendokumentasikan evolusi desain, memberikan artefak nyata untuk dirujuk kembali. </a:t>
            </a:r>
          </a:p>
          <a:p>
            <a:pPr marL="600845" indent="-457200">
              <a:lnSpc>
                <a:spcPct val="166666"/>
              </a:lnSpc>
              <a:spcBef>
                <a:spcPts val="300"/>
              </a:spcBef>
              <a:buClr>
                <a:srgbClr val="333333"/>
              </a:buClr>
              <a:buSzPct val="100000"/>
            </a:pPr>
            <a:r>
              <a:rPr lang="en-ID" sz="2700">
                <a:solidFill>
                  <a:srgbClr val="333333"/>
                </a:solidFill>
                <a:highlight>
                  <a:srgbClr val="FFFFFF"/>
                </a:highlight>
              </a:rPr>
              <a:t>Namun, prototipe kertas bisa terbatas; kita tidak akan dapat menyampaikan antarmuka yang kompleks secara visual, atau interaktivitas tingkat tinggi.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288275"/>
            <a:ext cx="8520600" cy="572700"/>
          </a:xfrm>
          <a:prstGeom prst="rect">
            <a:avLst/>
          </a:prstGeom>
        </p:spPr>
        <p:txBody>
          <a:bodyPr spcFirstLastPara="1" wrap="square" lIns="91425" tIns="91425" rIns="91425" bIns="91425" anchor="t" anchorCtr="0">
            <a:normAutofit fontScale="90000"/>
          </a:bodyPr>
          <a:lstStyle/>
          <a:p>
            <a:pPr algn="l"/>
            <a:r>
              <a:rPr lang="en-ID" b="1" i="0">
                <a:effectLst/>
                <a:latin typeface="TradeGothic"/>
              </a:rPr>
              <a:t>Clickable wireframes</a:t>
            </a:r>
            <a:endParaRPr lang="en-ID" b="0" i="0">
              <a:effectLst/>
              <a:latin typeface="DINPro-Cond"/>
            </a:endParaRPr>
          </a:p>
        </p:txBody>
      </p:sp>
      <p:sp>
        <p:nvSpPr>
          <p:cNvPr id="91" name="Google Shape;91;p18"/>
          <p:cNvSpPr txBox="1">
            <a:spLocks noGrp="1"/>
          </p:cNvSpPr>
          <p:nvPr>
            <p:ph type="body" idx="1"/>
          </p:nvPr>
        </p:nvSpPr>
        <p:spPr>
          <a:xfrm>
            <a:off x="113211" y="775064"/>
            <a:ext cx="8908869" cy="4258490"/>
          </a:xfrm>
          <a:prstGeom prst="rect">
            <a:avLst/>
          </a:prstGeom>
        </p:spPr>
        <p:txBody>
          <a:bodyPr spcFirstLastPara="1" wrap="square" lIns="91425" tIns="91425" rIns="91425" bIns="91425" anchor="t" anchorCtr="0">
            <a:noAutofit/>
          </a:bodyPr>
          <a:lstStyle/>
          <a:p>
            <a:pPr marL="285750" indent="-285750">
              <a:spcAft>
                <a:spcPts val="1200"/>
              </a:spcAft>
            </a:pPr>
            <a:r>
              <a:rPr lang="en-ID" sz="1500">
                <a:solidFill>
                  <a:srgbClr val="292929"/>
                </a:solidFill>
                <a:latin typeface="charter"/>
              </a:rPr>
              <a:t>Clickable wireframes juga dapat digunakan sebagai prototipe dengan ketelitian rendah. </a:t>
            </a:r>
          </a:p>
          <a:p>
            <a:pPr marL="285750" indent="-285750">
              <a:spcAft>
                <a:spcPts val="1200"/>
              </a:spcAft>
            </a:pPr>
            <a:r>
              <a:rPr lang="en-ID" sz="1500">
                <a:solidFill>
                  <a:srgbClr val="292929"/>
                </a:solidFill>
                <a:latin typeface="charter"/>
              </a:rPr>
              <a:t>Clickable wireframes tidak hanya mewakili tata letak visual dari antarmuka digital, tetapi juga menawarkan tingkat interaktivitas tertentu. </a:t>
            </a:r>
          </a:p>
          <a:p>
            <a:pPr marL="285750" indent="-285750">
              <a:spcAft>
                <a:spcPts val="1200"/>
              </a:spcAft>
            </a:pPr>
            <a:r>
              <a:rPr lang="en-ID" sz="1500">
                <a:solidFill>
                  <a:srgbClr val="292929"/>
                </a:solidFill>
                <a:latin typeface="charter"/>
              </a:rPr>
              <a:t>Kita dapat mensimulasikan perjalanan yang mungkin dilalui pengguna dengan menyertakan tombol hyperlink yang mengarah ke wireframe lain.</a:t>
            </a:r>
          </a:p>
          <a:p>
            <a:pPr marL="285750" indent="-285750">
              <a:spcAft>
                <a:spcPts val="1200"/>
              </a:spcAft>
            </a:pPr>
            <a:r>
              <a:rPr lang="en-ID" sz="1500">
                <a:solidFill>
                  <a:srgbClr val="292929"/>
                </a:solidFill>
                <a:latin typeface="charter"/>
              </a:rPr>
              <a:t>Clickable wireframes masih merupakan representasi dari produk jadi, termasuk hal-hal seperti placeholder gambar dan teks bersama dengan tombol dan elemen navigasi. Kita dapat dibuat menggunakan perangkat lunak wireframing khusus, atau bahkan dengan alat presentasi seperti PowerPoint atau Keynote</a:t>
            </a:r>
          </a:p>
          <a:p>
            <a:pPr marL="285750" indent="-285750">
              <a:spcAft>
                <a:spcPts val="1200"/>
              </a:spcAft>
            </a:pPr>
            <a:r>
              <a:rPr lang="en-ID" sz="1500">
                <a:solidFill>
                  <a:srgbClr val="292929"/>
                </a:solidFill>
                <a:latin typeface="charter"/>
              </a:rPr>
              <a:t>Clickable wireframes dapat dengan cepat dan mudah dimodifikasi. Tidak seperti prototipe kertas yang mengharuskan kita menggambar ulang seluruh layar jika ingin membuat perubahan, kita dapat melakukan pengeditan kecil tanpa memulai dari awal. Namun, wireframe dengan ketelitian rendah paling cocok untuk pembuatan prototipe pada tahap awal proyek</a:t>
            </a:r>
          </a:p>
        </p:txBody>
      </p:sp>
    </p:spTree>
    <p:extLst>
      <p:ext uri="{BB962C8B-B14F-4D97-AF65-F5344CB8AC3E}">
        <p14:creationId xmlns:p14="http://schemas.microsoft.com/office/powerpoint/2010/main" val="3115808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288275"/>
            <a:ext cx="8520600" cy="572700"/>
          </a:xfrm>
          <a:prstGeom prst="rect">
            <a:avLst/>
          </a:prstGeom>
        </p:spPr>
        <p:txBody>
          <a:bodyPr spcFirstLastPara="1" wrap="square" lIns="91425" tIns="91425" rIns="91425" bIns="91425" anchor="t" anchorCtr="0">
            <a:normAutofit fontScale="90000"/>
          </a:bodyPr>
          <a:lstStyle/>
          <a:p>
            <a:r>
              <a:rPr lang="en-ID" b="0" i="0">
                <a:effectLst/>
                <a:latin typeface="DINPro-Cond"/>
              </a:rPr>
              <a:t>3. High-fidelity prototypes</a:t>
            </a:r>
            <a:br>
              <a:rPr lang="en-ID" b="0" i="0">
                <a:effectLst/>
                <a:latin typeface="DINPro-Cond"/>
              </a:rPr>
            </a:br>
            <a:br>
              <a:rPr lang="en-US" b="0" i="0">
                <a:effectLst/>
                <a:latin typeface="DINPro-Cond"/>
              </a:rPr>
            </a:br>
            <a:br>
              <a:rPr lang="en-ID" b="0" i="0">
                <a:solidFill>
                  <a:srgbClr val="292929"/>
                </a:solidFill>
                <a:effectLst/>
                <a:latin typeface="charter"/>
              </a:rPr>
            </a:br>
            <a:br>
              <a:rPr lang="en-ID" b="1" i="0">
                <a:effectLst/>
                <a:latin typeface="DINPro-Cond"/>
              </a:rPr>
            </a:br>
            <a:br>
              <a:rPr lang="en-ID" b="1" i="0">
                <a:solidFill>
                  <a:srgbClr val="000000"/>
                </a:solidFill>
                <a:effectLst/>
                <a:latin typeface="Poppins"/>
              </a:rPr>
            </a:br>
            <a:endParaRPr/>
          </a:p>
        </p:txBody>
      </p:sp>
      <p:sp>
        <p:nvSpPr>
          <p:cNvPr id="91" name="Google Shape;91;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70000" lnSpcReduction="20000"/>
          </a:bodyPr>
          <a:lstStyle/>
          <a:p>
            <a:pPr marL="285750" indent="-285750">
              <a:spcAft>
                <a:spcPts val="1200"/>
              </a:spcAft>
            </a:pPr>
            <a:r>
              <a:rPr lang="sv-SE">
                <a:solidFill>
                  <a:srgbClr val="292929"/>
                </a:solidFill>
                <a:latin typeface="charter"/>
              </a:rPr>
              <a:t>prototipe yang lebih rinci dan realistis yang terlihat dan beroperasi seperti produk akhir. </a:t>
            </a:r>
          </a:p>
          <a:p>
            <a:pPr marL="285750" indent="-285750">
              <a:spcAft>
                <a:spcPts val="1200"/>
              </a:spcAft>
            </a:pPr>
            <a:r>
              <a:rPr lang="sv-SE">
                <a:solidFill>
                  <a:srgbClr val="292929"/>
                </a:solidFill>
                <a:latin typeface="charter"/>
              </a:rPr>
              <a:t>Beralih ke prototipe hi-fi setelah memiliki ide bagus tentang apa yang akan dibuat dan membantu dalam menyempurnakan desain dan menyiapkannya untuk pasar</a:t>
            </a:r>
            <a:r>
              <a:rPr lang="en-ID">
                <a:solidFill>
                  <a:srgbClr val="292929"/>
                </a:solidFill>
                <a:latin typeface="charter"/>
              </a:rPr>
              <a:t> </a:t>
            </a:r>
          </a:p>
          <a:p>
            <a:pPr marL="285750" indent="-285750">
              <a:spcAft>
                <a:spcPts val="1200"/>
              </a:spcAft>
            </a:pPr>
            <a:r>
              <a:rPr lang="en-ID">
                <a:solidFill>
                  <a:srgbClr val="292929"/>
                </a:solidFill>
                <a:latin typeface="charter"/>
              </a:rPr>
              <a:t>Cenderung menyertakan semua komponen visual, elemen interaktif, dan konten yang akan ditampilkan pada produk akhir. </a:t>
            </a:r>
          </a:p>
          <a:p>
            <a:pPr marL="285750" indent="-285750">
              <a:spcAft>
                <a:spcPts val="1200"/>
              </a:spcAft>
            </a:pPr>
            <a:r>
              <a:rPr lang="en-ID">
                <a:solidFill>
                  <a:srgbClr val="292929"/>
                </a:solidFill>
                <a:latin typeface="charter"/>
              </a:rPr>
              <a:t>Terlihat seperti aplikasi atau situs nyata yang sangat bermanfaat dalam hal pengujian pengguna. Pengguna merasa seperti sedang berinteraksi dengan produk langsung, jadi kita dapat mengharapkan mereka untuk berperilaku secara alami dan memberikan masukan yang berarti.</a:t>
            </a:r>
          </a:p>
          <a:p>
            <a:pPr marL="285750" indent="-285750">
              <a:spcAft>
                <a:spcPts val="1200"/>
              </a:spcAft>
            </a:pPr>
            <a:r>
              <a:rPr lang="en-ID">
                <a:solidFill>
                  <a:srgbClr val="292929"/>
                </a:solidFill>
                <a:latin typeface="charter"/>
              </a:rPr>
              <a:t>lebih mahal dan memakan waktu untuk diproduksi. Namun opsi yang paling berguna saat menguji desain kita. </a:t>
            </a:r>
          </a:p>
          <a:p>
            <a:pPr marL="285750" indent="-285750">
              <a:spcAft>
                <a:spcPts val="1200"/>
              </a:spcAft>
            </a:pPr>
            <a:r>
              <a:rPr lang="en-ID">
                <a:solidFill>
                  <a:srgbClr val="292929"/>
                </a:solidFill>
                <a:latin typeface="charter"/>
              </a:rPr>
              <a:t>Dapat menguji hampir semua elemen produk sebelum mengirimkannya untuk pengembangan. Tidak hanya itu: prototipe hi-fi memungkinkan kita untuk menunjukkan kepada kolega dan pemangku kepentingan dari departemen lain dengan tepat bagaimana seharusnya tampilan produk akhir.</a:t>
            </a:r>
          </a:p>
        </p:txBody>
      </p:sp>
    </p:spTree>
    <p:extLst>
      <p:ext uri="{BB962C8B-B14F-4D97-AF65-F5344CB8AC3E}">
        <p14:creationId xmlns:p14="http://schemas.microsoft.com/office/powerpoint/2010/main" val="17251235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288275"/>
            <a:ext cx="8520600" cy="572700"/>
          </a:xfrm>
          <a:prstGeom prst="rect">
            <a:avLst/>
          </a:prstGeom>
        </p:spPr>
        <p:txBody>
          <a:bodyPr spcFirstLastPara="1" wrap="square" lIns="91425" tIns="91425" rIns="91425" bIns="91425" anchor="t" anchorCtr="0">
            <a:normAutofit fontScale="90000"/>
          </a:bodyPr>
          <a:lstStyle/>
          <a:p>
            <a:r>
              <a:rPr lang="en-US" b="0" i="0">
                <a:effectLst/>
                <a:latin typeface="DINPro-Cond"/>
              </a:rPr>
              <a:t>How to create a prototype: Tips and best practices</a:t>
            </a:r>
            <a:endParaRPr/>
          </a:p>
        </p:txBody>
      </p:sp>
      <p:sp>
        <p:nvSpPr>
          <p:cNvPr id="91" name="Google Shape;91;p18"/>
          <p:cNvSpPr txBox="1">
            <a:spLocks noGrp="1"/>
          </p:cNvSpPr>
          <p:nvPr>
            <p:ph type="body" idx="1"/>
          </p:nvPr>
        </p:nvSpPr>
        <p:spPr>
          <a:xfrm>
            <a:off x="311700" y="1152475"/>
            <a:ext cx="8520600" cy="3702750"/>
          </a:xfrm>
          <a:prstGeom prst="rect">
            <a:avLst/>
          </a:prstGeom>
        </p:spPr>
        <p:txBody>
          <a:bodyPr spcFirstLastPara="1" wrap="square" lIns="91425" tIns="91425" rIns="91425" bIns="91425" anchor="t" anchorCtr="0">
            <a:normAutofit lnSpcReduction="10000"/>
          </a:bodyPr>
          <a:lstStyle/>
          <a:p>
            <a:pPr marL="285750" indent="-285750">
              <a:spcAft>
                <a:spcPts val="1200"/>
              </a:spcAft>
            </a:pPr>
            <a:r>
              <a:rPr lang="sv-SE">
                <a:solidFill>
                  <a:srgbClr val="292929"/>
                </a:solidFill>
                <a:latin typeface="charter"/>
              </a:rPr>
              <a:t>Prototipe sangat berharga dalam menggambarkan desain yang dibuat, dan jenis prototipe apa yang mungkin digunakan selama proses desain. </a:t>
            </a:r>
          </a:p>
          <a:p>
            <a:pPr marL="285750" indent="-285750">
              <a:spcAft>
                <a:spcPts val="1200"/>
              </a:spcAft>
            </a:pPr>
            <a:r>
              <a:rPr lang="sv-SE">
                <a:solidFill>
                  <a:srgbClr val="292929"/>
                </a:solidFill>
                <a:latin typeface="charter"/>
              </a:rPr>
              <a:t>Prototipe pembuatannya harus dibuat sendiri.</a:t>
            </a:r>
          </a:p>
          <a:p>
            <a:pPr marL="285750" indent="-285750">
              <a:spcAft>
                <a:spcPts val="1200"/>
              </a:spcAft>
            </a:pPr>
            <a:r>
              <a:rPr lang="en-ID" b="0" i="0">
                <a:solidFill>
                  <a:srgbClr val="292929"/>
                </a:solidFill>
                <a:effectLst/>
                <a:latin typeface="charter"/>
              </a:rPr>
              <a:t>Berikut beberapa petunjuk yang akan membantu dalam pembuatan prototipe:</a:t>
            </a:r>
          </a:p>
          <a:p>
            <a:pPr marL="687388">
              <a:spcAft>
                <a:spcPts val="1200"/>
              </a:spcAft>
              <a:buFont typeface="+mj-lt"/>
              <a:buAutoNum type="arabicPeriod"/>
            </a:pPr>
            <a:r>
              <a:rPr lang="en-US" b="1" i="0">
                <a:effectLst/>
                <a:latin typeface="DINPro-Cond"/>
              </a:rPr>
              <a:t>Choose the right kind of prototype</a:t>
            </a:r>
            <a:endParaRPr lang="en-US" b="0" i="0">
              <a:effectLst/>
              <a:latin typeface="DINPro-Cond"/>
            </a:endParaRPr>
          </a:p>
          <a:p>
            <a:pPr marL="687388">
              <a:spcAft>
                <a:spcPts val="1200"/>
              </a:spcAft>
              <a:buFont typeface="+mj-lt"/>
              <a:buAutoNum type="arabicPeriod"/>
            </a:pPr>
            <a:r>
              <a:rPr lang="en-ID" b="1" i="0">
                <a:effectLst/>
                <a:latin typeface="DINPro-Cond"/>
              </a:rPr>
              <a:t>Set concrete goals</a:t>
            </a:r>
            <a:endParaRPr lang="en-ID" b="0" i="0">
              <a:effectLst/>
              <a:latin typeface="DINPro-Cond"/>
            </a:endParaRPr>
          </a:p>
          <a:p>
            <a:pPr marL="687388">
              <a:spcAft>
                <a:spcPts val="1200"/>
              </a:spcAft>
              <a:buFont typeface="+mj-lt"/>
              <a:buAutoNum type="arabicPeriod"/>
            </a:pPr>
            <a:r>
              <a:rPr lang="en-ID" b="1" i="0">
                <a:effectLst/>
                <a:latin typeface="DINPro-Cond"/>
              </a:rPr>
              <a:t>Use the right tools</a:t>
            </a:r>
          </a:p>
          <a:p>
            <a:pPr marL="687388">
              <a:spcAft>
                <a:spcPts val="1200"/>
              </a:spcAft>
              <a:buFont typeface="+mj-lt"/>
              <a:buAutoNum type="arabicPeriod"/>
            </a:pPr>
            <a:r>
              <a:rPr lang="en-ID" b="1" i="0">
                <a:effectLst/>
                <a:latin typeface="DINPro-Cond"/>
              </a:rPr>
              <a:t>Take action</a:t>
            </a:r>
            <a:endParaRPr lang="en-ID" b="0" i="0">
              <a:effectLst/>
              <a:latin typeface="DINPro-Cond"/>
            </a:endParaRPr>
          </a:p>
        </p:txBody>
      </p:sp>
    </p:spTree>
    <p:extLst>
      <p:ext uri="{BB962C8B-B14F-4D97-AF65-F5344CB8AC3E}">
        <p14:creationId xmlns:p14="http://schemas.microsoft.com/office/powerpoint/2010/main" val="32269920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219780"/>
            <a:ext cx="8520600" cy="572700"/>
          </a:xfrm>
          <a:prstGeom prst="rect">
            <a:avLst/>
          </a:prstGeom>
        </p:spPr>
        <p:txBody>
          <a:bodyPr spcFirstLastPara="1" wrap="square" lIns="91425" tIns="91425" rIns="91425" bIns="91425" anchor="t" anchorCtr="0">
            <a:normAutofit fontScale="90000"/>
          </a:bodyPr>
          <a:lstStyle/>
          <a:p>
            <a:r>
              <a:rPr lang="en-US" b="1" i="0">
                <a:effectLst/>
                <a:latin typeface="DINPro-Cond"/>
              </a:rPr>
              <a:t>Choose the right kind of prototype</a:t>
            </a:r>
            <a:br>
              <a:rPr lang="en-US" b="0" i="0">
                <a:effectLst/>
                <a:latin typeface="DINPro-Cond"/>
              </a:rPr>
            </a:br>
            <a:br>
              <a:rPr lang="en-ID" b="0" i="0">
                <a:effectLst/>
                <a:latin typeface="DINPro-Cond"/>
              </a:rPr>
            </a:br>
            <a:br>
              <a:rPr lang="en-US" b="0" i="0">
                <a:effectLst/>
                <a:latin typeface="DINPro-Cond"/>
              </a:rPr>
            </a:br>
            <a:br>
              <a:rPr lang="en-US" b="0" i="0">
                <a:effectLst/>
                <a:latin typeface="DINPro-Cond"/>
              </a:rPr>
            </a:br>
            <a:br>
              <a:rPr lang="en-ID" b="0" i="0">
                <a:solidFill>
                  <a:srgbClr val="292929"/>
                </a:solidFill>
                <a:effectLst/>
                <a:latin typeface="charter"/>
              </a:rPr>
            </a:br>
            <a:br>
              <a:rPr lang="en-ID" b="1" i="0">
                <a:effectLst/>
                <a:latin typeface="DINPro-Cond"/>
              </a:rPr>
            </a:br>
            <a:br>
              <a:rPr lang="en-ID" b="1" i="0">
                <a:solidFill>
                  <a:srgbClr val="000000"/>
                </a:solidFill>
                <a:effectLst/>
                <a:latin typeface="Poppins"/>
              </a:rPr>
            </a:br>
            <a:endParaRPr/>
          </a:p>
        </p:txBody>
      </p:sp>
      <p:sp>
        <p:nvSpPr>
          <p:cNvPr id="91" name="Google Shape;91;p18"/>
          <p:cNvSpPr txBox="1">
            <a:spLocks noGrp="1"/>
          </p:cNvSpPr>
          <p:nvPr>
            <p:ph type="body" idx="1"/>
          </p:nvPr>
        </p:nvSpPr>
        <p:spPr>
          <a:xfrm>
            <a:off x="311700" y="1071154"/>
            <a:ext cx="8520600" cy="3953692"/>
          </a:xfrm>
          <a:prstGeom prst="rect">
            <a:avLst/>
          </a:prstGeom>
        </p:spPr>
        <p:txBody>
          <a:bodyPr spcFirstLastPara="1" wrap="square" lIns="91425" tIns="91425" rIns="91425" bIns="91425" anchor="t" anchorCtr="0">
            <a:noAutofit/>
          </a:bodyPr>
          <a:lstStyle/>
          <a:p>
            <a:pPr marL="285750" indent="-285750">
              <a:spcAft>
                <a:spcPts val="1200"/>
              </a:spcAft>
            </a:pPr>
            <a:r>
              <a:rPr lang="en-US" sz="2000" i="0">
                <a:solidFill>
                  <a:srgbClr val="223C50"/>
                </a:solidFill>
                <a:effectLst/>
                <a:latin typeface="Arial Narrow" panose="020B0606020202030204" pitchFamily="34" charset="0"/>
              </a:rPr>
              <a:t>Sebelum membuat prototipe, pertimbangkan tahap apa dalam proses desain, serta waktu dan sumber daya yang tersedia. </a:t>
            </a:r>
          </a:p>
          <a:p>
            <a:pPr marL="285750" indent="-285750">
              <a:spcAft>
                <a:spcPts val="1200"/>
              </a:spcAft>
            </a:pPr>
            <a:r>
              <a:rPr lang="en-US" sz="2000" i="0">
                <a:solidFill>
                  <a:srgbClr val="223C50"/>
                </a:solidFill>
                <a:effectLst/>
                <a:latin typeface="Arial Narrow" panose="020B0606020202030204" pitchFamily="34" charset="0"/>
              </a:rPr>
              <a:t>Prototipe dengan ketelitian rendah masuk akal pada tahap awal, tetapi dapat beralih ke prototipe hi-fi saat semakin dekat untuk mengirimkan produk kita</a:t>
            </a:r>
            <a:endParaRPr lang="en-ID" sz="2000">
              <a:solidFill>
                <a:srgbClr val="292929"/>
              </a:solidFill>
              <a:latin typeface="Arial Narrow" panose="020B0606020202030204" pitchFamily="34" charset="0"/>
            </a:endParaRPr>
          </a:p>
        </p:txBody>
      </p:sp>
    </p:spTree>
    <p:extLst>
      <p:ext uri="{BB962C8B-B14F-4D97-AF65-F5344CB8AC3E}">
        <p14:creationId xmlns:p14="http://schemas.microsoft.com/office/powerpoint/2010/main" val="35713324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219780"/>
            <a:ext cx="8520600" cy="572700"/>
          </a:xfrm>
          <a:prstGeom prst="rect">
            <a:avLst/>
          </a:prstGeom>
        </p:spPr>
        <p:txBody>
          <a:bodyPr spcFirstLastPara="1" wrap="square" lIns="91425" tIns="91425" rIns="91425" bIns="91425" anchor="t" anchorCtr="0">
            <a:normAutofit fontScale="90000"/>
          </a:bodyPr>
          <a:lstStyle/>
          <a:p>
            <a:pPr marL="112713">
              <a:spcAft>
                <a:spcPts val="1200"/>
              </a:spcAft>
            </a:pPr>
            <a:r>
              <a:rPr lang="en-ID" b="1" i="0">
                <a:effectLst/>
                <a:latin typeface="DINPro-Cond"/>
              </a:rPr>
              <a:t>Set concrete goals</a:t>
            </a:r>
            <a:endParaRPr lang="en-ID" b="0" i="0">
              <a:effectLst/>
              <a:latin typeface="DINPro-Cond"/>
            </a:endParaRPr>
          </a:p>
        </p:txBody>
      </p:sp>
      <p:sp>
        <p:nvSpPr>
          <p:cNvPr id="91" name="Google Shape;91;p18"/>
          <p:cNvSpPr txBox="1">
            <a:spLocks noGrp="1"/>
          </p:cNvSpPr>
          <p:nvPr>
            <p:ph type="body" idx="1"/>
          </p:nvPr>
        </p:nvSpPr>
        <p:spPr>
          <a:xfrm>
            <a:off x="311700" y="1314994"/>
            <a:ext cx="8649420" cy="3709852"/>
          </a:xfrm>
          <a:prstGeom prst="rect">
            <a:avLst/>
          </a:prstGeom>
        </p:spPr>
        <p:txBody>
          <a:bodyPr spcFirstLastPara="1" wrap="square" lIns="91425" tIns="91425" rIns="91425" bIns="91425" anchor="t" anchorCtr="0">
            <a:noAutofit/>
          </a:bodyPr>
          <a:lstStyle/>
          <a:p>
            <a:pPr marL="342900">
              <a:spcAft>
                <a:spcPts val="1200"/>
              </a:spcAft>
            </a:pPr>
            <a:r>
              <a:rPr lang="sv-SE" sz="2400">
                <a:solidFill>
                  <a:srgbClr val="292929"/>
                </a:solidFill>
                <a:latin typeface="Arial Narrow" panose="020B0606020202030204" pitchFamily="34" charset="0"/>
              </a:rPr>
              <a:t>Miliki gagasan yang jelas tentang apa yang ingin dicapai pada prototipe. </a:t>
            </a:r>
          </a:p>
          <a:p>
            <a:pPr marL="342900">
              <a:spcAft>
                <a:spcPts val="1200"/>
              </a:spcAft>
            </a:pPr>
            <a:r>
              <a:rPr lang="sv-SE" sz="2400">
                <a:solidFill>
                  <a:srgbClr val="292929"/>
                </a:solidFill>
                <a:latin typeface="Arial Narrow" panose="020B0606020202030204" pitchFamily="34" charset="0"/>
              </a:rPr>
              <a:t>Apa yang ingin diketahui saat menguji prototipe </a:t>
            </a:r>
          </a:p>
          <a:p>
            <a:pPr marL="342900">
              <a:spcAft>
                <a:spcPts val="1200"/>
              </a:spcAft>
            </a:pPr>
            <a:r>
              <a:rPr lang="sv-SE" sz="2400">
                <a:solidFill>
                  <a:srgbClr val="292929"/>
                </a:solidFill>
                <a:latin typeface="Arial Narrow" panose="020B0606020202030204" pitchFamily="34" charset="0"/>
              </a:rPr>
              <a:t>Fokus pada kebutuhan pengguna, selalu ingat pernyataan masalah  setiap saat!</a:t>
            </a:r>
          </a:p>
        </p:txBody>
      </p:sp>
    </p:spTree>
    <p:extLst>
      <p:ext uri="{BB962C8B-B14F-4D97-AF65-F5344CB8AC3E}">
        <p14:creationId xmlns:p14="http://schemas.microsoft.com/office/powerpoint/2010/main" val="3365750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219780"/>
            <a:ext cx="8520600" cy="572700"/>
          </a:xfrm>
          <a:prstGeom prst="rect">
            <a:avLst/>
          </a:prstGeom>
        </p:spPr>
        <p:txBody>
          <a:bodyPr spcFirstLastPara="1" wrap="square" lIns="91425" tIns="91425" rIns="91425" bIns="91425" anchor="t" anchorCtr="0">
            <a:normAutofit fontScale="90000"/>
          </a:bodyPr>
          <a:lstStyle/>
          <a:p>
            <a:pPr>
              <a:spcAft>
                <a:spcPts val="1200"/>
              </a:spcAft>
            </a:pPr>
            <a:r>
              <a:rPr lang="en-ID" b="1" i="0">
                <a:effectLst/>
                <a:latin typeface="DINPro-Cond"/>
              </a:rPr>
              <a:t>Use the right tools</a:t>
            </a:r>
            <a:endParaRPr lang="en-ID" b="0" i="0">
              <a:effectLst/>
              <a:latin typeface="DINPro-Cond"/>
            </a:endParaRPr>
          </a:p>
        </p:txBody>
      </p:sp>
      <p:sp>
        <p:nvSpPr>
          <p:cNvPr id="91" name="Google Shape;91;p18"/>
          <p:cNvSpPr txBox="1">
            <a:spLocks noGrp="1"/>
          </p:cNvSpPr>
          <p:nvPr>
            <p:ph type="body" idx="1"/>
          </p:nvPr>
        </p:nvSpPr>
        <p:spPr>
          <a:xfrm>
            <a:off x="311700" y="792480"/>
            <a:ext cx="8520600" cy="4232366"/>
          </a:xfrm>
          <a:prstGeom prst="rect">
            <a:avLst/>
          </a:prstGeom>
        </p:spPr>
        <p:txBody>
          <a:bodyPr spcFirstLastPara="1" wrap="square" lIns="91425" tIns="91425" rIns="91425" bIns="91425" anchor="t" anchorCtr="0">
            <a:noAutofit/>
          </a:bodyPr>
          <a:lstStyle/>
          <a:p>
            <a:pPr marL="342900">
              <a:spcAft>
                <a:spcPts val="1200"/>
              </a:spcAft>
            </a:pPr>
            <a:r>
              <a:rPr lang="sv-SE" sz="2200">
                <a:solidFill>
                  <a:srgbClr val="292929"/>
                </a:solidFill>
                <a:latin typeface="Arial Narrow" panose="020B0606020202030204" pitchFamily="34" charset="0"/>
              </a:rPr>
              <a:t>Jika baru mengenal pembuatan prototipe digital, luangkan waktu untuk bermain-main dengan beberapa alat industri paling populer. </a:t>
            </a:r>
          </a:p>
          <a:p>
            <a:pPr marL="342900">
              <a:spcAft>
                <a:spcPts val="1200"/>
              </a:spcAft>
            </a:pPr>
            <a:r>
              <a:rPr lang="sv-SE" sz="2200">
                <a:solidFill>
                  <a:srgbClr val="292929"/>
                </a:solidFill>
                <a:latin typeface="Arial Narrow" panose="020B0606020202030204" pitchFamily="34" charset="0"/>
              </a:rPr>
              <a:t>Temukan alat yang memenuhi kebutuhan dalam hal fitur dan fungsionalitas, dan biasakan diri dengan antarmuka sebelum memulai membuat prototipe. </a:t>
            </a:r>
          </a:p>
          <a:p>
            <a:pPr marL="342900">
              <a:spcAft>
                <a:spcPts val="1200"/>
              </a:spcAft>
            </a:pPr>
            <a:r>
              <a:rPr lang="sv-SE" sz="2200">
                <a:solidFill>
                  <a:srgbClr val="292929"/>
                </a:solidFill>
                <a:latin typeface="Arial Narrow" panose="020B0606020202030204" pitchFamily="34" charset="0"/>
              </a:rPr>
              <a:t>Saat waktunya tiba, ini akan membuat proses pembuatan prototipe jauh lebih mudah!</a:t>
            </a:r>
          </a:p>
        </p:txBody>
      </p:sp>
    </p:spTree>
    <p:extLst>
      <p:ext uri="{BB962C8B-B14F-4D97-AF65-F5344CB8AC3E}">
        <p14:creationId xmlns:p14="http://schemas.microsoft.com/office/powerpoint/2010/main" val="4417280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288275"/>
            <a:ext cx="8520600" cy="572700"/>
          </a:xfrm>
          <a:prstGeom prst="rect">
            <a:avLst/>
          </a:prstGeom>
        </p:spPr>
        <p:txBody>
          <a:bodyPr spcFirstLastPara="1" wrap="square" lIns="91425" tIns="91425" rIns="91425" bIns="91425" anchor="t" anchorCtr="0">
            <a:normAutofit fontScale="90000"/>
          </a:bodyPr>
          <a:lstStyle/>
          <a:p>
            <a:r>
              <a:rPr lang="en-ID" b="1" i="0">
                <a:effectLst/>
                <a:latin typeface="DINPro-Cond"/>
              </a:rPr>
              <a:t>Take action</a:t>
            </a:r>
            <a:br>
              <a:rPr lang="en-ID" sz="2800" b="0" i="0">
                <a:effectLst/>
                <a:latin typeface="DINPro-Cond"/>
              </a:rPr>
            </a:br>
            <a:endParaRPr/>
          </a:p>
        </p:txBody>
      </p:sp>
      <p:sp>
        <p:nvSpPr>
          <p:cNvPr id="91" name="Google Shape;91;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285750" indent="-285750">
              <a:spcAft>
                <a:spcPts val="1200"/>
              </a:spcAft>
            </a:pPr>
            <a:r>
              <a:rPr lang="sv-SE">
                <a:solidFill>
                  <a:srgbClr val="292929"/>
                </a:solidFill>
                <a:latin typeface="charter"/>
              </a:rPr>
              <a:t>Design Thinking adalah tentang menghasilkan ide dan mengujinya, jadi prototipe saat dan saat membutuhkannya. </a:t>
            </a:r>
          </a:p>
          <a:p>
            <a:pPr marL="285750" indent="-285750">
              <a:spcAft>
                <a:spcPts val="1200"/>
              </a:spcAft>
            </a:pPr>
            <a:r>
              <a:rPr lang="sv-SE">
                <a:solidFill>
                  <a:srgbClr val="292929"/>
                </a:solidFill>
                <a:latin typeface="charter"/>
              </a:rPr>
              <a:t>Proses Design Thinking tidak sepenuhnya linier, jadi dapat membuat prototipe kapan saja.</a:t>
            </a:r>
            <a:endParaRPr lang="en-ID" b="0" i="0">
              <a:solidFill>
                <a:srgbClr val="292929"/>
              </a:solidFill>
              <a:effectLst/>
              <a:latin typeface="charter"/>
            </a:endParaRPr>
          </a:p>
        </p:txBody>
      </p:sp>
    </p:spTree>
    <p:extLst>
      <p:ext uri="{BB962C8B-B14F-4D97-AF65-F5344CB8AC3E}">
        <p14:creationId xmlns:p14="http://schemas.microsoft.com/office/powerpoint/2010/main" val="28567345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288275"/>
            <a:ext cx="8520600" cy="572700"/>
          </a:xfrm>
          <a:prstGeom prst="rect">
            <a:avLst/>
          </a:prstGeom>
        </p:spPr>
        <p:txBody>
          <a:bodyPr spcFirstLastPara="1" wrap="square" lIns="91425" tIns="91425" rIns="91425" bIns="91425" anchor="t" anchorCtr="0">
            <a:normAutofit fontScale="90000"/>
          </a:bodyPr>
          <a:lstStyle/>
          <a:p>
            <a:r>
              <a:rPr lang="en-US" b="0" i="0">
                <a:effectLst/>
                <a:latin typeface="DINPro-Cond"/>
              </a:rPr>
              <a:t>Referens</a:t>
            </a:r>
            <a:br>
              <a:rPr lang="en-US" b="0" i="0">
                <a:effectLst/>
                <a:latin typeface="DINPro-Cond"/>
              </a:rPr>
            </a:br>
            <a:br>
              <a:rPr lang="en-US" b="0" i="0">
                <a:effectLst/>
                <a:latin typeface="DINPro-Cond"/>
              </a:rPr>
            </a:br>
            <a:br>
              <a:rPr lang="en-US" b="0" i="0">
                <a:effectLst/>
                <a:latin typeface="DINPro-Cond"/>
              </a:rPr>
            </a:br>
            <a:br>
              <a:rPr lang="en-ID" b="0" i="0">
                <a:solidFill>
                  <a:srgbClr val="292929"/>
                </a:solidFill>
                <a:effectLst/>
                <a:latin typeface="charter"/>
              </a:rPr>
            </a:br>
            <a:br>
              <a:rPr lang="en-ID" b="1" i="0">
                <a:effectLst/>
                <a:latin typeface="DINPro-Cond"/>
              </a:rPr>
            </a:br>
            <a:br>
              <a:rPr lang="en-ID" b="1" i="0">
                <a:solidFill>
                  <a:srgbClr val="000000"/>
                </a:solidFill>
                <a:effectLst/>
                <a:latin typeface="Poppins"/>
              </a:rPr>
            </a:br>
            <a:endParaRPr/>
          </a:p>
        </p:txBody>
      </p:sp>
      <p:sp>
        <p:nvSpPr>
          <p:cNvPr id="91" name="Google Shape;91;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285750" indent="-285750">
              <a:spcAft>
                <a:spcPts val="1200"/>
              </a:spcAft>
            </a:pPr>
            <a:r>
              <a:rPr lang="sv-SE">
                <a:solidFill>
                  <a:srgbClr val="292929"/>
                </a:solidFill>
                <a:latin typeface="charter"/>
              </a:rPr>
              <a:t>https://www.youtube.com/watch?v=x_BaxLLApWU</a:t>
            </a:r>
          </a:p>
        </p:txBody>
      </p:sp>
    </p:spTree>
    <p:extLst>
      <p:ext uri="{BB962C8B-B14F-4D97-AF65-F5344CB8AC3E}">
        <p14:creationId xmlns:p14="http://schemas.microsoft.com/office/powerpoint/2010/main" val="31656908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288275"/>
            <a:ext cx="8520600" cy="572700"/>
          </a:xfrm>
          <a:prstGeom prst="rect">
            <a:avLst/>
          </a:prstGeom>
        </p:spPr>
        <p:txBody>
          <a:bodyPr spcFirstLastPara="1" wrap="square" lIns="91425" tIns="91425" rIns="91425" bIns="91425" anchor="t" anchorCtr="0">
            <a:normAutofit fontScale="90000"/>
          </a:bodyPr>
          <a:lstStyle/>
          <a:p>
            <a:r>
              <a:rPr lang="en-US" b="0" i="0">
                <a:effectLst/>
                <a:latin typeface="DINPro-Cond"/>
              </a:rPr>
              <a:t>Tugas</a:t>
            </a:r>
            <a:br>
              <a:rPr lang="en-US" b="0" i="0">
                <a:effectLst/>
                <a:latin typeface="DINPro-Cond"/>
              </a:rPr>
            </a:br>
            <a:br>
              <a:rPr lang="en-US" b="0" i="0">
                <a:effectLst/>
                <a:latin typeface="DINPro-Cond"/>
              </a:rPr>
            </a:br>
            <a:br>
              <a:rPr lang="en-US" b="0" i="0">
                <a:effectLst/>
                <a:latin typeface="DINPro-Cond"/>
              </a:rPr>
            </a:br>
            <a:br>
              <a:rPr lang="en-ID" b="0" i="0">
                <a:solidFill>
                  <a:srgbClr val="292929"/>
                </a:solidFill>
                <a:effectLst/>
                <a:latin typeface="charter"/>
              </a:rPr>
            </a:br>
            <a:br>
              <a:rPr lang="en-ID" b="1" i="0">
                <a:effectLst/>
                <a:latin typeface="DINPro-Cond"/>
              </a:rPr>
            </a:br>
            <a:br>
              <a:rPr lang="en-ID" b="1" i="0">
                <a:solidFill>
                  <a:srgbClr val="000000"/>
                </a:solidFill>
                <a:effectLst/>
                <a:latin typeface="Poppins"/>
              </a:rPr>
            </a:br>
            <a:endParaRPr/>
          </a:p>
        </p:txBody>
      </p:sp>
      <p:sp>
        <p:nvSpPr>
          <p:cNvPr id="91" name="Google Shape;91;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285750" indent="-285750">
              <a:spcAft>
                <a:spcPts val="1200"/>
              </a:spcAft>
            </a:pPr>
            <a:r>
              <a:rPr lang="sv-SE">
                <a:solidFill>
                  <a:srgbClr val="292929"/>
                </a:solidFill>
                <a:latin typeface="charter"/>
              </a:rPr>
              <a:t>Membuat prototipe pada studi kasus yang diangkat!</a:t>
            </a:r>
          </a:p>
        </p:txBody>
      </p:sp>
    </p:spTree>
    <p:extLst>
      <p:ext uri="{BB962C8B-B14F-4D97-AF65-F5344CB8AC3E}">
        <p14:creationId xmlns:p14="http://schemas.microsoft.com/office/powerpoint/2010/main" val="3751630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endParaRPr/>
          </a:p>
        </p:txBody>
      </p:sp>
      <p:sp>
        <p:nvSpPr>
          <p:cNvPr id="77" name="Google Shape;77;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a:p>
        </p:txBody>
      </p:sp>
      <p:pic>
        <p:nvPicPr>
          <p:cNvPr id="78" name="Google Shape;78;p16"/>
          <p:cNvPicPr preferRelativeResize="0"/>
          <p:nvPr/>
        </p:nvPicPr>
        <p:blipFill>
          <a:blip r:embed="rId3">
            <a:alphaModFix/>
          </a:blip>
          <a:stretch>
            <a:fillRect/>
          </a:stretch>
        </p:blipFill>
        <p:spPr>
          <a:xfrm>
            <a:off x="-17417" y="55002"/>
            <a:ext cx="9069174" cy="514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288275"/>
            <a:ext cx="8520600" cy="572700"/>
          </a:xfrm>
          <a:prstGeom prst="rect">
            <a:avLst/>
          </a:prstGeom>
        </p:spPr>
        <p:txBody>
          <a:bodyPr spcFirstLastPara="1" wrap="square" lIns="91425" tIns="91425" rIns="91425" bIns="91425" anchor="t" anchorCtr="0">
            <a:normAutofit fontScale="90000"/>
          </a:bodyPr>
          <a:lstStyle/>
          <a:p>
            <a:r>
              <a:rPr lang="en-ID" b="1">
                <a:solidFill>
                  <a:srgbClr val="000000"/>
                </a:solidFill>
                <a:latin typeface="Poppins"/>
              </a:rPr>
              <a:t>PROTOTYPE</a:t>
            </a:r>
            <a:br>
              <a:rPr lang="en-ID" b="0" i="0">
                <a:effectLst/>
                <a:latin typeface="DINPro-Cond"/>
              </a:rPr>
            </a:br>
            <a:br>
              <a:rPr lang="en-ID" b="1" i="0">
                <a:solidFill>
                  <a:srgbClr val="000000"/>
                </a:solidFill>
                <a:effectLst/>
                <a:latin typeface="Poppins"/>
              </a:rPr>
            </a:br>
            <a:endParaRPr/>
          </a:p>
        </p:txBody>
      </p:sp>
      <p:sp>
        <p:nvSpPr>
          <p:cNvPr id="91" name="Google Shape;91;p18"/>
          <p:cNvSpPr txBox="1">
            <a:spLocks noGrp="1"/>
          </p:cNvSpPr>
          <p:nvPr>
            <p:ph type="body" idx="1"/>
          </p:nvPr>
        </p:nvSpPr>
        <p:spPr>
          <a:xfrm>
            <a:off x="311700" y="860975"/>
            <a:ext cx="8520600" cy="3994250"/>
          </a:xfrm>
          <a:prstGeom prst="rect">
            <a:avLst/>
          </a:prstGeom>
        </p:spPr>
        <p:txBody>
          <a:bodyPr spcFirstLastPara="1" wrap="square" lIns="91425" tIns="91425" rIns="91425" bIns="91425" anchor="t" anchorCtr="0">
            <a:normAutofit/>
          </a:bodyPr>
          <a:lstStyle/>
          <a:p>
            <a:pPr marL="285750" indent="-285750">
              <a:spcAft>
                <a:spcPts val="1200"/>
              </a:spcAft>
            </a:pPr>
            <a:r>
              <a:rPr lang="en-ID">
                <a:solidFill>
                  <a:srgbClr val="292929"/>
                </a:solidFill>
                <a:latin typeface="charter"/>
              </a:rPr>
              <a:t>Pembuatan prototipe memungkinkan untuk menentukan apakah desain (atau perubahan) berfungsi seperti yang kita inginkan atau tidak sebelum muncul di dunia dan di tangan pengguna</a:t>
            </a:r>
            <a:r>
              <a:rPr lang="en-ID" b="0" i="0">
                <a:solidFill>
                  <a:srgbClr val="292929"/>
                </a:solidFill>
                <a:effectLst/>
                <a:latin typeface="charter"/>
              </a:rPr>
              <a:t>.</a:t>
            </a:r>
          </a:p>
          <a:p>
            <a:pPr marL="285750" indent="-285750">
              <a:spcAft>
                <a:spcPts val="1200"/>
              </a:spcAft>
            </a:pPr>
            <a:r>
              <a:rPr lang="en-ID" b="0" i="0">
                <a:solidFill>
                  <a:srgbClr val="292929"/>
                </a:solidFill>
                <a:effectLst/>
                <a:latin typeface="charter"/>
              </a:rPr>
              <a:t>Sebelum merilis produk ke pasar harus memastikan bahwa produk ini berfungsi sebagaimana mestinya. </a:t>
            </a:r>
          </a:p>
          <a:p>
            <a:pPr marL="285750" indent="-285750">
              <a:spcAft>
                <a:spcPts val="1200"/>
              </a:spcAft>
            </a:pPr>
            <a:r>
              <a:rPr lang="en-ID" b="0" i="0">
                <a:solidFill>
                  <a:srgbClr val="292929"/>
                </a:solidFill>
                <a:effectLst/>
                <a:latin typeface="charter"/>
              </a:rPr>
              <a:t>Apakah itu menyelesaikan masalah pengguna persis seperti yang direncanakan? </a:t>
            </a:r>
          </a:p>
          <a:p>
            <a:pPr marL="285750" indent="-285750">
              <a:spcAft>
                <a:spcPts val="1200"/>
              </a:spcAft>
            </a:pPr>
            <a:r>
              <a:rPr lang="en-ID" b="0" i="0">
                <a:solidFill>
                  <a:srgbClr val="292929"/>
                </a:solidFill>
                <a:effectLst/>
                <a:latin typeface="charter"/>
              </a:rPr>
              <a:t>Apakah ini ramah pengguna dan intuitif? </a:t>
            </a:r>
          </a:p>
          <a:p>
            <a:pPr marL="285750" indent="-285750">
              <a:spcAft>
                <a:spcPts val="1200"/>
              </a:spcAft>
            </a:pPr>
            <a:r>
              <a:rPr lang="en-ID" b="0" i="0">
                <a:solidFill>
                  <a:srgbClr val="292929"/>
                </a:solidFill>
                <a:effectLst/>
                <a:latin typeface="charter"/>
              </a:rPr>
              <a:t>Idealnya mengetahui hal-hal ini sebelum menghabiskan waktu dan uang untuk mengembangkan produk akhir.</a:t>
            </a:r>
            <a:endParaRPr lang="fi-FI">
              <a:solidFill>
                <a:srgbClr val="000000"/>
              </a:solidFill>
              <a:latin typeface="PT Serif"/>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288275"/>
            <a:ext cx="8520600" cy="572700"/>
          </a:xfrm>
          <a:prstGeom prst="rect">
            <a:avLst/>
          </a:prstGeom>
        </p:spPr>
        <p:txBody>
          <a:bodyPr spcFirstLastPara="1" wrap="square" lIns="91425" tIns="91425" rIns="91425" bIns="91425" anchor="t" anchorCtr="0">
            <a:normAutofit fontScale="90000"/>
          </a:bodyPr>
          <a:lstStyle/>
          <a:p>
            <a:r>
              <a:rPr lang="en-ID" b="0" i="0">
                <a:effectLst/>
                <a:latin typeface="DINPro-Cond"/>
              </a:rPr>
              <a:t>What is a prototype?</a:t>
            </a:r>
            <a:br>
              <a:rPr lang="en-ID" b="0" i="0">
                <a:effectLst/>
                <a:latin typeface="DINPro-Cond"/>
              </a:rPr>
            </a:br>
            <a:br>
              <a:rPr lang="en-ID" b="1" i="0">
                <a:solidFill>
                  <a:srgbClr val="000000"/>
                </a:solidFill>
                <a:effectLst/>
                <a:latin typeface="Poppins"/>
              </a:rPr>
            </a:br>
            <a:endParaRPr/>
          </a:p>
        </p:txBody>
      </p:sp>
      <p:sp>
        <p:nvSpPr>
          <p:cNvPr id="91" name="Google Shape;91;p18"/>
          <p:cNvSpPr txBox="1">
            <a:spLocks noGrp="1"/>
          </p:cNvSpPr>
          <p:nvPr>
            <p:ph type="body" idx="1"/>
          </p:nvPr>
        </p:nvSpPr>
        <p:spPr>
          <a:xfrm>
            <a:off x="311700" y="860976"/>
            <a:ext cx="8520600" cy="4102910"/>
          </a:xfrm>
          <a:prstGeom prst="rect">
            <a:avLst/>
          </a:prstGeom>
        </p:spPr>
        <p:txBody>
          <a:bodyPr spcFirstLastPara="1" wrap="square" lIns="91425" tIns="91425" rIns="91425" bIns="91425" anchor="t" anchorCtr="0">
            <a:normAutofit/>
          </a:bodyPr>
          <a:lstStyle/>
          <a:p>
            <a:pPr marL="285750" indent="-285750">
              <a:spcAft>
                <a:spcPts val="1200"/>
              </a:spcAft>
            </a:pPr>
            <a:r>
              <a:rPr lang="es-ES"/>
              <a:t>prototipe adalah versi produk yang diperkecil; versi simulasi atau contoh yang memungkinkan dalam menguji ide dan desain * sebelum menginvestasikan waktu dan uang untuk benar-benar mengembangkan produk.</a:t>
            </a:r>
          </a:p>
          <a:p>
            <a:pPr marL="285750" indent="-285750">
              <a:spcAft>
                <a:spcPts val="1200"/>
              </a:spcAft>
            </a:pPr>
            <a:r>
              <a:rPr lang="en-ID"/>
              <a:t>jika mendesain aplikasi dapat membuat prototipe digital dan mengujinya pada pengguna nyata sebelum menyerahkannya kepada pengembang.</a:t>
            </a:r>
          </a:p>
          <a:p>
            <a:pPr marL="285750" indent="-285750">
              <a:spcAft>
                <a:spcPts val="1200"/>
              </a:spcAft>
            </a:pPr>
            <a:r>
              <a:rPr lang="en-ID"/>
              <a:t>Prototipe hadir dalam berbagai bentuk dan ukuran, mulai dari model kertas sederhana hingga prototipe digital interaktif yang berfungsi penuh. </a:t>
            </a:r>
          </a:p>
        </p:txBody>
      </p:sp>
    </p:spTree>
    <p:extLst>
      <p:ext uri="{BB962C8B-B14F-4D97-AF65-F5344CB8AC3E}">
        <p14:creationId xmlns:p14="http://schemas.microsoft.com/office/powerpoint/2010/main" val="28439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288275"/>
            <a:ext cx="8520600" cy="572700"/>
          </a:xfrm>
          <a:prstGeom prst="rect">
            <a:avLst/>
          </a:prstGeom>
        </p:spPr>
        <p:txBody>
          <a:bodyPr spcFirstLastPara="1" wrap="square" lIns="91425" tIns="91425" rIns="91425" bIns="91425" anchor="t" anchorCtr="0">
            <a:normAutofit fontScale="90000"/>
          </a:bodyPr>
          <a:lstStyle/>
          <a:p>
            <a:r>
              <a:rPr lang="en-ID" b="0" i="0">
                <a:effectLst/>
                <a:latin typeface="DINPro-Cond"/>
              </a:rPr>
              <a:t>Why use prototypes?</a:t>
            </a:r>
            <a:endParaRPr/>
          </a:p>
        </p:txBody>
      </p:sp>
      <p:sp>
        <p:nvSpPr>
          <p:cNvPr id="91" name="Google Shape;91;p18"/>
          <p:cNvSpPr txBox="1">
            <a:spLocks noGrp="1"/>
          </p:cNvSpPr>
          <p:nvPr>
            <p:ph type="body" idx="1"/>
          </p:nvPr>
        </p:nvSpPr>
        <p:spPr>
          <a:xfrm>
            <a:off x="311700" y="1152474"/>
            <a:ext cx="8520600" cy="3907205"/>
          </a:xfrm>
          <a:prstGeom prst="rect">
            <a:avLst/>
          </a:prstGeom>
        </p:spPr>
        <p:txBody>
          <a:bodyPr spcFirstLastPara="1" wrap="square" lIns="91425" tIns="91425" rIns="91425" bIns="91425" anchor="t" anchorCtr="0">
            <a:normAutofit fontScale="40000" lnSpcReduction="20000"/>
          </a:bodyPr>
          <a:lstStyle/>
          <a:p>
            <a:pPr marL="285750" indent="-285750">
              <a:spcAft>
                <a:spcPts val="1200"/>
              </a:spcAft>
            </a:pPr>
            <a:r>
              <a:rPr lang="en-ID" sz="3400">
                <a:solidFill>
                  <a:srgbClr val="292929"/>
                </a:solidFill>
                <a:latin typeface="+mj-lt"/>
              </a:rPr>
              <a:t>Pembuatan prototipe adalah langkah yang sangat berharga dalam proses berpikir desain. Menempatkan pengguna di jantung proses mengharuskan kita menguji desain pada pengguna nyata dan prototipe membuatnya mungkin tanpa menghabiskan banyak waktu dan uang</a:t>
            </a:r>
            <a:r>
              <a:rPr lang="en-ID" sz="3400" b="0" i="0">
                <a:solidFill>
                  <a:srgbClr val="292929"/>
                </a:solidFill>
                <a:effectLst/>
                <a:latin typeface="+mj-lt"/>
              </a:rPr>
              <a:t>. </a:t>
            </a:r>
          </a:p>
          <a:p>
            <a:pPr marL="285750" indent="-285750">
              <a:spcAft>
                <a:spcPts val="1200"/>
              </a:spcAft>
            </a:pPr>
            <a:r>
              <a:rPr lang="en-ID" sz="3400" b="0" i="0">
                <a:solidFill>
                  <a:srgbClr val="292929"/>
                </a:solidFill>
                <a:effectLst/>
                <a:latin typeface="+mj-lt"/>
              </a:rPr>
              <a:t>Prototipe dapat membantu kita:</a:t>
            </a:r>
          </a:p>
          <a:p>
            <a:pPr marL="627063">
              <a:spcAft>
                <a:spcPts val="1200"/>
              </a:spcAft>
              <a:buFont typeface="+mj-lt"/>
              <a:buAutoNum type="arabicPeriod"/>
            </a:pPr>
            <a:r>
              <a:rPr lang="en-ID" sz="2900"/>
              <a:t>Mendapatkan wawasan langsung tentang bagaimana pengguna akan berinteraksi dengan, dan bereaksi terhadap, produk yang dirancang. Melihat versi awal produk beraksi menunjukkan kepada kita apakah, dan bagaimana, itu akan bekerja di dunia nyata</a:t>
            </a:r>
            <a:endParaRPr lang="en-ID" sz="2900">
              <a:solidFill>
                <a:srgbClr val="292929"/>
              </a:solidFill>
              <a:latin typeface="charter"/>
            </a:endParaRPr>
          </a:p>
          <a:p>
            <a:pPr marL="627063">
              <a:spcAft>
                <a:spcPts val="1200"/>
              </a:spcAft>
              <a:buFont typeface="+mj-lt"/>
              <a:buAutoNum type="arabicPeriod"/>
            </a:pPr>
            <a:r>
              <a:rPr lang="en-ID" sz="2900"/>
              <a:t>Identifikasi masalah kegunaan atau kekurangan desain sebelum terlambat. Jika sebuah ide atau desain mengalami kegagalan, sebaiknya mencari tahu di tahap awal. Prototipe memungkinkan kita gagal lebih awal dan murah; mereka akan mengungkap pendekatan yang lemah atau tidak sesuai sebelum kita menginvestasikan terlalu banyak waktu atau uang.</a:t>
            </a:r>
            <a:endParaRPr lang="en-ID" sz="2900">
              <a:solidFill>
                <a:srgbClr val="292929"/>
              </a:solidFill>
              <a:latin typeface="charter"/>
            </a:endParaRPr>
          </a:p>
          <a:p>
            <a:pPr marL="627063">
              <a:spcAft>
                <a:spcPts val="1200"/>
              </a:spcAft>
              <a:buFont typeface="+mj-lt"/>
              <a:buAutoNum type="arabicPeriod"/>
            </a:pPr>
            <a:r>
              <a:rPr lang="en-ID" sz="2900"/>
              <a:t>Membuat keputusan desain yang terinformasi. Tidak dapat memutuskan ke mana tombol tertentu harus ditempatkan di layar utama aplikasi? Terbelah di antara dua tata letak berbeda untuk situs webnya? Uji beberapa versi dalam bentuk prototipe dan lihat mana yang paling berhasil</a:t>
            </a:r>
          </a:p>
        </p:txBody>
      </p:sp>
    </p:spTree>
    <p:extLst>
      <p:ext uri="{BB962C8B-B14F-4D97-AF65-F5344CB8AC3E}">
        <p14:creationId xmlns:p14="http://schemas.microsoft.com/office/powerpoint/2010/main" val="1556711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288275"/>
            <a:ext cx="8520600" cy="572700"/>
          </a:xfrm>
          <a:prstGeom prst="rect">
            <a:avLst/>
          </a:prstGeom>
        </p:spPr>
        <p:txBody>
          <a:bodyPr spcFirstLastPara="1" wrap="square" lIns="91425" tIns="91425" rIns="91425" bIns="91425" anchor="t" anchorCtr="0">
            <a:normAutofit fontScale="90000"/>
          </a:bodyPr>
          <a:lstStyle/>
          <a:p>
            <a:pPr algn="l"/>
            <a:r>
              <a:rPr lang="en-ID" b="0" i="0">
                <a:effectLst/>
                <a:latin typeface="DINPro-Cond"/>
              </a:rPr>
              <a:t>Different kinds of prototypes</a:t>
            </a:r>
          </a:p>
        </p:txBody>
      </p:sp>
      <p:sp>
        <p:nvSpPr>
          <p:cNvPr id="91" name="Google Shape;91;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70000" lnSpcReduction="20000"/>
          </a:bodyPr>
          <a:lstStyle/>
          <a:p>
            <a:pPr marL="285750" indent="-285750">
              <a:spcAft>
                <a:spcPts val="1200"/>
              </a:spcAft>
            </a:pPr>
            <a:r>
              <a:rPr lang="en-ID" b="0" i="0">
                <a:solidFill>
                  <a:srgbClr val="292929"/>
                </a:solidFill>
                <a:effectLst/>
                <a:latin typeface="charter"/>
              </a:rPr>
              <a:t>beberapa jenis prototipe yang mungkin digunakan. Prototipe dapat bervariasi dalam hal bentuk, ketepatan, interaktivitas, dan siklus hidupnya: </a:t>
            </a:r>
          </a:p>
          <a:p>
            <a:pPr marL="285750" indent="-285750">
              <a:spcAft>
                <a:spcPts val="1200"/>
              </a:spcAft>
            </a:pPr>
            <a:r>
              <a:rPr lang="en-ID" b="0" i="0">
                <a:solidFill>
                  <a:srgbClr val="292929"/>
                </a:solidFill>
                <a:effectLst/>
                <a:latin typeface="charter"/>
              </a:rPr>
              <a:t>Apakah itu prototipe yang digambar dengan tangan, atau yang digital? Apakah itu untuk seluler atau desktop? </a:t>
            </a:r>
          </a:p>
          <a:p>
            <a:pPr marL="285750" indent="-285750">
              <a:spcAft>
                <a:spcPts val="1200"/>
              </a:spcAft>
            </a:pPr>
            <a:r>
              <a:rPr lang="en-ID" b="0" i="0">
                <a:solidFill>
                  <a:srgbClr val="292929"/>
                </a:solidFill>
                <a:effectLst/>
                <a:latin typeface="charter"/>
              </a:rPr>
              <a:t>Form: Lingkungan baru memperkenalkan rangsangan baru, yang pada gilirannya dapat membantu memicu cara berpikir yang segar. </a:t>
            </a:r>
          </a:p>
          <a:p>
            <a:pPr marL="285750" indent="-285750">
              <a:spcAft>
                <a:spcPts val="1200"/>
              </a:spcAft>
            </a:pPr>
            <a:r>
              <a:rPr lang="en-ID" b="0" i="0">
                <a:solidFill>
                  <a:srgbClr val="292929"/>
                </a:solidFill>
                <a:effectLst/>
                <a:latin typeface="charter"/>
              </a:rPr>
              <a:t>Fidelity: Seberapa detail dan poles prototipe ini? kita akan sering mendengar istilah kesetiaan tinggi dan kesetiaan rendah dalam kaitannya dengan prototipe.</a:t>
            </a:r>
            <a:endParaRPr lang="en-ID">
              <a:solidFill>
                <a:srgbClr val="292929"/>
              </a:solidFill>
              <a:latin typeface="charter"/>
            </a:endParaRPr>
          </a:p>
          <a:p>
            <a:pPr marL="285750" indent="-285750">
              <a:spcAft>
                <a:spcPts val="1200"/>
              </a:spcAft>
            </a:pPr>
            <a:r>
              <a:rPr lang="en-ID" b="0" i="0">
                <a:solidFill>
                  <a:srgbClr val="292929"/>
                </a:solidFill>
                <a:effectLst/>
                <a:latin typeface="charter"/>
              </a:rPr>
              <a:t>Interactivity: Seberapa fungsional prototipe? Dapatkah pengguna mengkliknya atau berinteraksi dengannya, atau hanya lihat?</a:t>
            </a:r>
          </a:p>
          <a:p>
            <a:pPr marL="285750" indent="-285750">
              <a:spcAft>
                <a:spcPts val="1200"/>
              </a:spcAft>
            </a:pPr>
            <a:r>
              <a:rPr lang="en-ID" b="0" i="0">
                <a:solidFill>
                  <a:srgbClr val="292929"/>
                </a:solidFill>
                <a:effectLst/>
                <a:latin typeface="charter"/>
              </a:rPr>
              <a:t>Lifecycle: Apakah prototipe versi cepat, sekali pakai yang akan diganti dengan versi yang baru dan lebih baik? Atau apakah itu ciptaan yang lebih tahan lama yang dapat dibangun dan diperbaiki, berpotensi berakhir sebagai produk akhir?</a:t>
            </a:r>
          </a:p>
        </p:txBody>
      </p:sp>
    </p:spTree>
    <p:extLst>
      <p:ext uri="{BB962C8B-B14F-4D97-AF65-F5344CB8AC3E}">
        <p14:creationId xmlns:p14="http://schemas.microsoft.com/office/powerpoint/2010/main" val="1057569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288275"/>
            <a:ext cx="8520600" cy="572700"/>
          </a:xfrm>
          <a:prstGeom prst="rect">
            <a:avLst/>
          </a:prstGeom>
        </p:spPr>
        <p:txBody>
          <a:bodyPr spcFirstLastPara="1" wrap="square" lIns="91425" tIns="91425" rIns="91425" bIns="91425" anchor="t" anchorCtr="0">
            <a:normAutofit fontScale="90000"/>
          </a:bodyPr>
          <a:lstStyle/>
          <a:p>
            <a:pPr algn="l"/>
            <a:r>
              <a:rPr lang="en-ID" b="0" i="0">
                <a:effectLst/>
                <a:latin typeface="DINPro-Cond"/>
              </a:rPr>
              <a:t>Different kinds of prototypes</a:t>
            </a:r>
          </a:p>
        </p:txBody>
      </p:sp>
      <p:sp>
        <p:nvSpPr>
          <p:cNvPr id="91" name="Google Shape;91;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285750" indent="-285750">
              <a:spcAft>
                <a:spcPts val="1200"/>
              </a:spcAft>
            </a:pPr>
            <a:r>
              <a:rPr lang="en-ID" b="0" i="0">
                <a:solidFill>
                  <a:srgbClr val="292929"/>
                </a:solidFill>
                <a:effectLst/>
                <a:latin typeface="charter"/>
              </a:rPr>
              <a:t>prototipe dapat dibagi menjadi </a:t>
            </a:r>
          </a:p>
          <a:p>
            <a:pPr marL="739775">
              <a:spcAft>
                <a:spcPts val="1200"/>
              </a:spcAft>
              <a:buFont typeface="+mj-lt"/>
              <a:buAutoNum type="alphaUcPeriod"/>
            </a:pPr>
            <a:r>
              <a:rPr lang="en-ID" b="0" i="0">
                <a:solidFill>
                  <a:srgbClr val="292929"/>
                </a:solidFill>
                <a:effectLst/>
                <a:latin typeface="charter"/>
              </a:rPr>
              <a:t>kesetiaan rendah (</a:t>
            </a:r>
            <a:r>
              <a:rPr lang="en-ID" b="0" i="0">
                <a:effectLst/>
                <a:latin typeface="DINPro-Cond"/>
              </a:rPr>
              <a:t>Low- to mid-fidelity prototypes</a:t>
            </a:r>
            <a:r>
              <a:rPr lang="en-ID" b="0" i="0">
                <a:solidFill>
                  <a:srgbClr val="292929"/>
                </a:solidFill>
                <a:effectLst/>
                <a:latin typeface="charter"/>
              </a:rPr>
              <a:t>) </a:t>
            </a:r>
          </a:p>
          <a:p>
            <a:pPr marL="739775">
              <a:spcAft>
                <a:spcPts val="1200"/>
              </a:spcAft>
              <a:buFont typeface="+mj-lt"/>
              <a:buAutoNum type="alphaUcPeriod"/>
            </a:pPr>
            <a:r>
              <a:rPr lang="en-ID" b="0" i="0">
                <a:solidFill>
                  <a:srgbClr val="292929"/>
                </a:solidFill>
                <a:effectLst/>
                <a:latin typeface="charter"/>
              </a:rPr>
              <a:t>kesetiaan tinggi (</a:t>
            </a:r>
            <a:r>
              <a:rPr lang="en-ID" b="0" i="0">
                <a:effectLst/>
                <a:latin typeface="DINPro-Cond"/>
              </a:rPr>
              <a:t>High-fidelity prototypes</a:t>
            </a:r>
            <a:r>
              <a:rPr lang="en-ID" b="0" i="0">
                <a:solidFill>
                  <a:srgbClr val="292929"/>
                </a:solidFill>
                <a:effectLst/>
                <a:latin typeface="charter"/>
              </a:rPr>
              <a:t>)</a:t>
            </a:r>
          </a:p>
          <a:p>
            <a:pPr marL="285750" indent="-285750">
              <a:spcAft>
                <a:spcPts val="1200"/>
              </a:spcAft>
            </a:pPr>
            <a:r>
              <a:rPr lang="en-ID" b="0" i="0">
                <a:solidFill>
                  <a:srgbClr val="292929"/>
                </a:solidFill>
                <a:effectLst/>
                <a:latin typeface="charter"/>
              </a:rPr>
              <a:t>Fidelity hanya mendeskripsikan betapa miripnya prototipe dengan produk akhir; apakah itu representasi akurat dari produk akhir, atau lebih dari model dasar tahap awal. </a:t>
            </a:r>
          </a:p>
        </p:txBody>
      </p:sp>
    </p:spTree>
    <p:extLst>
      <p:ext uri="{BB962C8B-B14F-4D97-AF65-F5344CB8AC3E}">
        <p14:creationId xmlns:p14="http://schemas.microsoft.com/office/powerpoint/2010/main" val="13720097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288275"/>
            <a:ext cx="8520600" cy="572700"/>
          </a:xfrm>
          <a:prstGeom prst="rect">
            <a:avLst/>
          </a:prstGeom>
        </p:spPr>
        <p:txBody>
          <a:bodyPr spcFirstLastPara="1" wrap="square" lIns="91425" tIns="91425" rIns="91425" bIns="91425" anchor="t" anchorCtr="0">
            <a:normAutofit fontScale="90000"/>
          </a:bodyPr>
          <a:lstStyle/>
          <a:p>
            <a:r>
              <a:rPr lang="en-ID" b="0" i="0">
                <a:solidFill>
                  <a:srgbClr val="292929"/>
                </a:solidFill>
                <a:effectLst/>
                <a:latin typeface="charter"/>
              </a:rPr>
              <a:t>1. </a:t>
            </a:r>
            <a:r>
              <a:rPr lang="en-ID" b="0" i="0">
                <a:effectLst/>
                <a:latin typeface="DINPro-Cond"/>
              </a:rPr>
              <a:t>Low- to mid-fidelity prototypes</a:t>
            </a:r>
            <a:endParaRPr/>
          </a:p>
        </p:txBody>
      </p:sp>
      <p:sp>
        <p:nvSpPr>
          <p:cNvPr id="91" name="Google Shape;91;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lnSpcReduction="10000"/>
          </a:bodyPr>
          <a:lstStyle/>
          <a:p>
            <a:pPr marL="285750" indent="-285750">
              <a:spcAft>
                <a:spcPts val="1200"/>
              </a:spcAft>
            </a:pPr>
            <a:r>
              <a:rPr lang="en-ID">
                <a:solidFill>
                  <a:srgbClr val="292929"/>
                </a:solidFill>
                <a:latin typeface="charter"/>
              </a:rPr>
              <a:t>Prototipe dengan ketelitian rendah sangat ideal jika ingin menguji konsep luas dengan cepat, murah, dan sangat kolaboratif; mereka tidak membutuhkan keahlian desain tingkat lanjut, sehingga orang yang berbeda dari tim yang berbeda dapat dengan mudah terlibat</a:t>
            </a:r>
          </a:p>
          <a:p>
            <a:pPr marL="285750" indent="-285750">
              <a:spcAft>
                <a:spcPts val="1200"/>
              </a:spcAft>
            </a:pPr>
            <a:r>
              <a:rPr lang="en-ID" b="0" i="0">
                <a:solidFill>
                  <a:srgbClr val="292929"/>
                </a:solidFill>
                <a:effectLst/>
                <a:latin typeface="charter"/>
              </a:rPr>
              <a:t>Biasanya, prototipe dengan ketelitian rendah menjaga konten dan visual tetap minimum, hanya menampilkan elemen kunci sebagai bentuk dasar untuk menyampaikan hierarki visual. Kesederhanaannya dapat menyebabkan ketidakpastian selama pengujian; tidak selalu mudah bagi pengguna untuk mengidentifikasi apa dan bagaimana prototipe itu bekerja. Prototipe low-fi juga terbatas dalam hal interaktivitas, jadi tidak mungkin untuk menyampaikan animasi atau transisi</a:t>
            </a:r>
          </a:p>
        </p:txBody>
      </p:sp>
    </p:spTree>
    <p:extLst>
      <p:ext uri="{BB962C8B-B14F-4D97-AF65-F5344CB8AC3E}">
        <p14:creationId xmlns:p14="http://schemas.microsoft.com/office/powerpoint/2010/main" val="11376520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8"/>
          <p:cNvSpPr txBox="1">
            <a:spLocks noGrp="1"/>
          </p:cNvSpPr>
          <p:nvPr>
            <p:ph type="title"/>
          </p:nvPr>
        </p:nvSpPr>
        <p:spPr>
          <a:xfrm>
            <a:off x="311700" y="288275"/>
            <a:ext cx="8520600" cy="572700"/>
          </a:xfrm>
          <a:prstGeom prst="rect">
            <a:avLst/>
          </a:prstGeom>
        </p:spPr>
        <p:txBody>
          <a:bodyPr spcFirstLastPara="1" wrap="square" lIns="91425" tIns="91425" rIns="91425" bIns="91425" anchor="t" anchorCtr="0">
            <a:normAutofit fontScale="90000"/>
          </a:bodyPr>
          <a:lstStyle/>
          <a:p>
            <a:r>
              <a:rPr lang="en-US" b="0" i="0">
                <a:effectLst/>
                <a:latin typeface="DINPro-Cond"/>
              </a:rPr>
              <a:t>2. Mid-fidelity prototypes</a:t>
            </a:r>
            <a:br>
              <a:rPr lang="en-ID" b="1" i="0">
                <a:effectLst/>
                <a:latin typeface="DINPro-Cond"/>
              </a:rPr>
            </a:br>
            <a:br>
              <a:rPr lang="en-ID" b="1" i="0">
                <a:solidFill>
                  <a:srgbClr val="000000"/>
                </a:solidFill>
                <a:effectLst/>
                <a:latin typeface="Poppins"/>
              </a:rPr>
            </a:br>
            <a:endParaRPr/>
          </a:p>
        </p:txBody>
      </p:sp>
      <p:sp>
        <p:nvSpPr>
          <p:cNvPr id="91" name="Google Shape;91;p18"/>
          <p:cNvSpPr txBox="1">
            <a:spLocks noGrp="1"/>
          </p:cNvSpPr>
          <p:nvPr>
            <p:ph type="body" idx="1"/>
          </p:nvPr>
        </p:nvSpPr>
        <p:spPr>
          <a:xfrm>
            <a:off x="311700" y="860975"/>
            <a:ext cx="8520600" cy="4146454"/>
          </a:xfrm>
          <a:prstGeom prst="rect">
            <a:avLst/>
          </a:prstGeom>
        </p:spPr>
        <p:txBody>
          <a:bodyPr spcFirstLastPara="1" wrap="square" lIns="91425" tIns="91425" rIns="91425" bIns="91425" anchor="t" anchorCtr="0">
            <a:normAutofit/>
          </a:bodyPr>
          <a:lstStyle/>
          <a:p>
            <a:pPr marL="285750" indent="-285750">
              <a:spcAft>
                <a:spcPts val="1200"/>
              </a:spcAft>
            </a:pPr>
            <a:r>
              <a:rPr lang="en-ID">
                <a:solidFill>
                  <a:srgbClr val="292929"/>
                </a:solidFill>
                <a:latin typeface="charter"/>
              </a:rPr>
              <a:t>Prototipe dengan ketelitian menengah juga bisa jadi tidak mahal untuk dibuat (bergantung pada alat yang), dan tidak memerlukan banyak pengetahuan atau pengalaman desain. </a:t>
            </a:r>
          </a:p>
          <a:p>
            <a:pPr marL="285750" indent="-285750">
              <a:spcAft>
                <a:spcPts val="1200"/>
              </a:spcAft>
            </a:pPr>
            <a:r>
              <a:rPr lang="en-ID">
                <a:solidFill>
                  <a:srgbClr val="292929"/>
                </a:solidFill>
                <a:latin typeface="charter"/>
              </a:rPr>
              <a:t>Ini bagus jika ingin menguji fitur fungsional yang luas, seperti alur pengguna untuk satu kasus penggunaan tertentu (yaitu, pengguna mengetuk tombol ini, yang mengarahkan mereka ke sini, lalu ke sini lalu ke sini). </a:t>
            </a:r>
          </a:p>
          <a:p>
            <a:pPr marL="285750" indent="-285750">
              <a:spcAft>
                <a:spcPts val="1200"/>
              </a:spcAft>
            </a:pPr>
            <a:r>
              <a:rPr lang="en-ID">
                <a:solidFill>
                  <a:srgbClr val="292929"/>
                </a:solidFill>
                <a:latin typeface="charter"/>
              </a:rPr>
              <a:t>Ini adalah pendekatan yang bagus untuk dilakukan jika kekurangan waktu dan / atau hanya perlu mendapatkan gambaran umum di seluruh layar untuk memastikan bahwa solusi yang dirancang benar-benar berfungsi dan tidak mengabaikan pertimbangan utama apa pun</a:t>
            </a:r>
            <a:endParaRPr lang="en-ID" b="0" i="0">
              <a:solidFill>
                <a:srgbClr val="292929"/>
              </a:solidFill>
              <a:effectLst/>
              <a:latin typeface="charter"/>
            </a:endParaRPr>
          </a:p>
        </p:txBody>
      </p:sp>
    </p:spTree>
    <p:extLst>
      <p:ext uri="{BB962C8B-B14F-4D97-AF65-F5344CB8AC3E}">
        <p14:creationId xmlns:p14="http://schemas.microsoft.com/office/powerpoint/2010/main" val="4178301767"/>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713</TotalTime>
  <Words>1413</Words>
  <Application>Microsoft Office PowerPoint</Application>
  <PresentationFormat>On-screen Show (16:9)</PresentationFormat>
  <Paragraphs>81</Paragraphs>
  <Slides>19</Slides>
  <Notes>19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Poppins</vt:lpstr>
      <vt:lpstr>TradeGothic</vt:lpstr>
      <vt:lpstr>Arial</vt:lpstr>
      <vt:lpstr>charter</vt:lpstr>
      <vt:lpstr>DINPro-Cond</vt:lpstr>
      <vt:lpstr>Arial Narrow</vt:lpstr>
      <vt:lpstr>PT Serif</vt:lpstr>
      <vt:lpstr>Simple Light</vt:lpstr>
      <vt:lpstr>PowerPoint Presentation</vt:lpstr>
      <vt:lpstr>PowerPoint Presentation</vt:lpstr>
      <vt:lpstr>PROTOTYPE  </vt:lpstr>
      <vt:lpstr>What is a prototype?  </vt:lpstr>
      <vt:lpstr>Why use prototypes?</vt:lpstr>
      <vt:lpstr>Different kinds of prototypes</vt:lpstr>
      <vt:lpstr>Different kinds of prototypes</vt:lpstr>
      <vt:lpstr>1. Low- to mid-fidelity prototypes</vt:lpstr>
      <vt:lpstr>2. Mid-fidelity prototypes  </vt:lpstr>
      <vt:lpstr>Paper prototyping</vt:lpstr>
      <vt:lpstr>Clickable wireframes</vt:lpstr>
      <vt:lpstr>3. High-fidelity prototypes     </vt:lpstr>
      <vt:lpstr>How to create a prototype: Tips and best practices</vt:lpstr>
      <vt:lpstr>Choose the right kind of prototype       </vt:lpstr>
      <vt:lpstr>Set concrete goals</vt:lpstr>
      <vt:lpstr>Use the right tools</vt:lpstr>
      <vt:lpstr>Take action </vt:lpstr>
      <vt:lpstr>Referens      </vt:lpstr>
      <vt:lpstr>Tugas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deni</dc:creator>
  <cp:lastModifiedBy>deni</cp:lastModifiedBy>
  <cp:revision>48</cp:revision>
  <dcterms:modified xsi:type="dcterms:W3CDTF">2021-05-26T10:46:07Z</dcterms:modified>
</cp:coreProperties>
</file>