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6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9" autoAdjust="0"/>
    <p:restoredTop sz="94660"/>
  </p:normalViewPr>
  <p:slideViewPr>
    <p:cSldViewPr snapToGrid="0">
      <p:cViewPr varScale="1">
        <p:scale>
          <a:sx n="80" d="100"/>
          <a:sy n="80" d="100"/>
        </p:scale>
        <p:origin x="126"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15E96-AA6B-49F1-8512-5E29A5D1B4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F520E5B6-F3E7-4B78-83B8-029C9A4769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B6B4F808-136B-4F58-B73C-62533B71FDAA}"/>
              </a:ext>
            </a:extLst>
          </p:cNvPr>
          <p:cNvSpPr>
            <a:spLocks noGrp="1"/>
          </p:cNvSpPr>
          <p:nvPr>
            <p:ph type="dt" sz="half" idx="10"/>
          </p:nvPr>
        </p:nvSpPr>
        <p:spPr/>
        <p:txBody>
          <a:bodyPr/>
          <a:lstStyle/>
          <a:p>
            <a:fld id="{A051E2E5-11F2-4F2B-8DC3-55B5388829DB}" type="datetimeFigureOut">
              <a:rPr lang="en-ID" smtClean="0"/>
              <a:t>28/05/2021</a:t>
            </a:fld>
            <a:endParaRPr lang="en-ID"/>
          </a:p>
        </p:txBody>
      </p:sp>
      <p:sp>
        <p:nvSpPr>
          <p:cNvPr id="5" name="Footer Placeholder 4">
            <a:extLst>
              <a:ext uri="{FF2B5EF4-FFF2-40B4-BE49-F238E27FC236}">
                <a16:creationId xmlns:a16="http://schemas.microsoft.com/office/drawing/2014/main" id="{E1D9CB8F-FD27-4AD9-B572-F2CFA2003B5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E7C70C65-7852-42AC-9670-7CC8A99865C5}"/>
              </a:ext>
            </a:extLst>
          </p:cNvPr>
          <p:cNvSpPr>
            <a:spLocks noGrp="1"/>
          </p:cNvSpPr>
          <p:nvPr>
            <p:ph type="sldNum" sz="quarter" idx="12"/>
          </p:nvPr>
        </p:nvSpPr>
        <p:spPr/>
        <p:txBody>
          <a:bodyPr/>
          <a:lstStyle/>
          <a:p>
            <a:fld id="{E8CBF9A1-6147-4444-B14A-C075E748ABDA}" type="slidenum">
              <a:rPr lang="en-ID" smtClean="0"/>
              <a:t>‹#›</a:t>
            </a:fld>
            <a:endParaRPr lang="en-ID"/>
          </a:p>
        </p:txBody>
      </p:sp>
    </p:spTree>
    <p:extLst>
      <p:ext uri="{BB962C8B-B14F-4D97-AF65-F5344CB8AC3E}">
        <p14:creationId xmlns:p14="http://schemas.microsoft.com/office/powerpoint/2010/main" val="2293466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0CFB8-92DA-4AE1-B293-CB02D1375757}"/>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236CF4BD-5954-4F6E-8832-EE5C6DE91E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8CB65306-4E21-41DF-9E12-6B0EC5E425FA}"/>
              </a:ext>
            </a:extLst>
          </p:cNvPr>
          <p:cNvSpPr>
            <a:spLocks noGrp="1"/>
          </p:cNvSpPr>
          <p:nvPr>
            <p:ph type="dt" sz="half" idx="10"/>
          </p:nvPr>
        </p:nvSpPr>
        <p:spPr/>
        <p:txBody>
          <a:bodyPr/>
          <a:lstStyle/>
          <a:p>
            <a:fld id="{A051E2E5-11F2-4F2B-8DC3-55B5388829DB}" type="datetimeFigureOut">
              <a:rPr lang="en-ID" smtClean="0"/>
              <a:t>28/05/2021</a:t>
            </a:fld>
            <a:endParaRPr lang="en-ID"/>
          </a:p>
        </p:txBody>
      </p:sp>
      <p:sp>
        <p:nvSpPr>
          <p:cNvPr id="5" name="Footer Placeholder 4">
            <a:extLst>
              <a:ext uri="{FF2B5EF4-FFF2-40B4-BE49-F238E27FC236}">
                <a16:creationId xmlns:a16="http://schemas.microsoft.com/office/drawing/2014/main" id="{E8779A58-779C-4C06-B264-BD8A32EC027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A029E7DC-5EAC-4F91-8B7F-6A29A3987D86}"/>
              </a:ext>
            </a:extLst>
          </p:cNvPr>
          <p:cNvSpPr>
            <a:spLocks noGrp="1"/>
          </p:cNvSpPr>
          <p:nvPr>
            <p:ph type="sldNum" sz="quarter" idx="12"/>
          </p:nvPr>
        </p:nvSpPr>
        <p:spPr/>
        <p:txBody>
          <a:bodyPr/>
          <a:lstStyle/>
          <a:p>
            <a:fld id="{E8CBF9A1-6147-4444-B14A-C075E748ABDA}" type="slidenum">
              <a:rPr lang="en-ID" smtClean="0"/>
              <a:t>‹#›</a:t>
            </a:fld>
            <a:endParaRPr lang="en-ID"/>
          </a:p>
        </p:txBody>
      </p:sp>
    </p:spTree>
    <p:extLst>
      <p:ext uri="{BB962C8B-B14F-4D97-AF65-F5344CB8AC3E}">
        <p14:creationId xmlns:p14="http://schemas.microsoft.com/office/powerpoint/2010/main" val="3505259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626005-0353-4F4B-AB35-F1F3725628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0FF574F8-1BAF-4AAC-B72B-7EF95A5959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E72AAC94-D4AA-4DCD-A7E9-95EAF1C088C0}"/>
              </a:ext>
            </a:extLst>
          </p:cNvPr>
          <p:cNvSpPr>
            <a:spLocks noGrp="1"/>
          </p:cNvSpPr>
          <p:nvPr>
            <p:ph type="dt" sz="half" idx="10"/>
          </p:nvPr>
        </p:nvSpPr>
        <p:spPr/>
        <p:txBody>
          <a:bodyPr/>
          <a:lstStyle/>
          <a:p>
            <a:fld id="{A051E2E5-11F2-4F2B-8DC3-55B5388829DB}" type="datetimeFigureOut">
              <a:rPr lang="en-ID" smtClean="0"/>
              <a:t>28/05/2021</a:t>
            </a:fld>
            <a:endParaRPr lang="en-ID"/>
          </a:p>
        </p:txBody>
      </p:sp>
      <p:sp>
        <p:nvSpPr>
          <p:cNvPr id="5" name="Footer Placeholder 4">
            <a:extLst>
              <a:ext uri="{FF2B5EF4-FFF2-40B4-BE49-F238E27FC236}">
                <a16:creationId xmlns:a16="http://schemas.microsoft.com/office/drawing/2014/main" id="{A393864A-89DB-494D-AF64-D5E7E6A06BF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FF7A968-B5EE-432D-ACA3-73C631E46473}"/>
              </a:ext>
            </a:extLst>
          </p:cNvPr>
          <p:cNvSpPr>
            <a:spLocks noGrp="1"/>
          </p:cNvSpPr>
          <p:nvPr>
            <p:ph type="sldNum" sz="quarter" idx="12"/>
          </p:nvPr>
        </p:nvSpPr>
        <p:spPr/>
        <p:txBody>
          <a:bodyPr/>
          <a:lstStyle/>
          <a:p>
            <a:fld id="{E8CBF9A1-6147-4444-B14A-C075E748ABDA}" type="slidenum">
              <a:rPr lang="en-ID" smtClean="0"/>
              <a:t>‹#›</a:t>
            </a:fld>
            <a:endParaRPr lang="en-ID"/>
          </a:p>
        </p:txBody>
      </p:sp>
    </p:spTree>
    <p:extLst>
      <p:ext uri="{BB962C8B-B14F-4D97-AF65-F5344CB8AC3E}">
        <p14:creationId xmlns:p14="http://schemas.microsoft.com/office/powerpoint/2010/main" val="3663923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ECF7-241A-4E3E-AF06-4D1A79DC6143}"/>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3766E37B-B6AA-45EC-A33F-F65DD1C879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F8CD56D4-0342-4634-94D0-E7056CE3C47E}"/>
              </a:ext>
            </a:extLst>
          </p:cNvPr>
          <p:cNvSpPr>
            <a:spLocks noGrp="1"/>
          </p:cNvSpPr>
          <p:nvPr>
            <p:ph type="dt" sz="half" idx="10"/>
          </p:nvPr>
        </p:nvSpPr>
        <p:spPr/>
        <p:txBody>
          <a:bodyPr/>
          <a:lstStyle/>
          <a:p>
            <a:fld id="{A051E2E5-11F2-4F2B-8DC3-55B5388829DB}" type="datetimeFigureOut">
              <a:rPr lang="en-ID" smtClean="0"/>
              <a:t>28/05/2021</a:t>
            </a:fld>
            <a:endParaRPr lang="en-ID"/>
          </a:p>
        </p:txBody>
      </p:sp>
      <p:sp>
        <p:nvSpPr>
          <p:cNvPr id="5" name="Footer Placeholder 4">
            <a:extLst>
              <a:ext uri="{FF2B5EF4-FFF2-40B4-BE49-F238E27FC236}">
                <a16:creationId xmlns:a16="http://schemas.microsoft.com/office/drawing/2014/main" id="{57C4BB08-582F-4EBE-AD87-0C51D5546AC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2069559D-C667-4232-A246-0C25C5C44932}"/>
              </a:ext>
            </a:extLst>
          </p:cNvPr>
          <p:cNvSpPr>
            <a:spLocks noGrp="1"/>
          </p:cNvSpPr>
          <p:nvPr>
            <p:ph type="sldNum" sz="quarter" idx="12"/>
          </p:nvPr>
        </p:nvSpPr>
        <p:spPr/>
        <p:txBody>
          <a:bodyPr/>
          <a:lstStyle/>
          <a:p>
            <a:fld id="{E8CBF9A1-6147-4444-B14A-C075E748ABDA}" type="slidenum">
              <a:rPr lang="en-ID" smtClean="0"/>
              <a:t>‹#›</a:t>
            </a:fld>
            <a:endParaRPr lang="en-ID"/>
          </a:p>
        </p:txBody>
      </p:sp>
      <p:sp>
        <p:nvSpPr>
          <p:cNvPr id="8" name="Picture Placeholder 7">
            <a:extLst>
              <a:ext uri="{FF2B5EF4-FFF2-40B4-BE49-F238E27FC236}">
                <a16:creationId xmlns:a16="http://schemas.microsoft.com/office/drawing/2014/main" id="{6EF77168-643E-413C-AA5B-65E94D1C866A}"/>
              </a:ext>
            </a:extLst>
          </p:cNvPr>
          <p:cNvSpPr>
            <a:spLocks noGrp="1"/>
          </p:cNvSpPr>
          <p:nvPr>
            <p:ph type="pic" sz="quarter" idx="13"/>
          </p:nvPr>
        </p:nvSpPr>
        <p:spPr>
          <a:xfrm>
            <a:off x="136526" y="131763"/>
            <a:ext cx="11918950" cy="1035300"/>
          </a:xfrm>
          <a:solidFill>
            <a:schemeClr val="accent1">
              <a:lumMod val="40000"/>
              <a:lumOff val="60000"/>
            </a:schemeClr>
          </a:solidFill>
        </p:spPr>
        <p:txBody>
          <a:bodyPr/>
          <a:lstStyle/>
          <a:p>
            <a:endParaRPr lang="en-ID"/>
          </a:p>
        </p:txBody>
      </p:sp>
      <p:sp>
        <p:nvSpPr>
          <p:cNvPr id="9" name="Rectangle 8">
            <a:extLst>
              <a:ext uri="{FF2B5EF4-FFF2-40B4-BE49-F238E27FC236}">
                <a16:creationId xmlns:a16="http://schemas.microsoft.com/office/drawing/2014/main" id="{188AE7E3-7F85-4169-B239-82275A42936E}"/>
              </a:ext>
            </a:extLst>
          </p:cNvPr>
          <p:cNvSpPr/>
          <p:nvPr userDrawn="1"/>
        </p:nvSpPr>
        <p:spPr>
          <a:xfrm>
            <a:off x="144379" y="136525"/>
            <a:ext cx="11923295" cy="11654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2128289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73BF5-1889-4E4D-AAD9-6EFC74034C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2CE20565-748B-4EE6-9EB6-011067E317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892952-CD14-4A8C-A384-D0AC9C53C253}"/>
              </a:ext>
            </a:extLst>
          </p:cNvPr>
          <p:cNvSpPr>
            <a:spLocks noGrp="1"/>
          </p:cNvSpPr>
          <p:nvPr>
            <p:ph type="dt" sz="half" idx="10"/>
          </p:nvPr>
        </p:nvSpPr>
        <p:spPr/>
        <p:txBody>
          <a:bodyPr/>
          <a:lstStyle/>
          <a:p>
            <a:fld id="{A051E2E5-11F2-4F2B-8DC3-55B5388829DB}" type="datetimeFigureOut">
              <a:rPr lang="en-ID" smtClean="0"/>
              <a:t>28/05/2021</a:t>
            </a:fld>
            <a:endParaRPr lang="en-ID"/>
          </a:p>
        </p:txBody>
      </p:sp>
      <p:sp>
        <p:nvSpPr>
          <p:cNvPr id="5" name="Footer Placeholder 4">
            <a:extLst>
              <a:ext uri="{FF2B5EF4-FFF2-40B4-BE49-F238E27FC236}">
                <a16:creationId xmlns:a16="http://schemas.microsoft.com/office/drawing/2014/main" id="{869D3908-2B92-4F95-94DA-EEEC63815A1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7C5A8778-9A8E-4B9A-BD16-4ED55E273EEA}"/>
              </a:ext>
            </a:extLst>
          </p:cNvPr>
          <p:cNvSpPr>
            <a:spLocks noGrp="1"/>
          </p:cNvSpPr>
          <p:nvPr>
            <p:ph type="sldNum" sz="quarter" idx="12"/>
          </p:nvPr>
        </p:nvSpPr>
        <p:spPr/>
        <p:txBody>
          <a:bodyPr/>
          <a:lstStyle/>
          <a:p>
            <a:fld id="{E8CBF9A1-6147-4444-B14A-C075E748ABDA}" type="slidenum">
              <a:rPr lang="en-ID" smtClean="0"/>
              <a:t>‹#›</a:t>
            </a:fld>
            <a:endParaRPr lang="en-ID"/>
          </a:p>
        </p:txBody>
      </p:sp>
    </p:spTree>
    <p:extLst>
      <p:ext uri="{BB962C8B-B14F-4D97-AF65-F5344CB8AC3E}">
        <p14:creationId xmlns:p14="http://schemas.microsoft.com/office/powerpoint/2010/main" val="2980367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E77AF-D816-4C99-9AAE-B28FBD259794}"/>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07D7B8ED-FD8C-408A-AC70-61D1C8299E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597EF23C-7CD9-4735-8BB1-3BC8A0AF2D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CEB63AE2-1A68-480D-814B-0AE71CB1AD9B}"/>
              </a:ext>
            </a:extLst>
          </p:cNvPr>
          <p:cNvSpPr>
            <a:spLocks noGrp="1"/>
          </p:cNvSpPr>
          <p:nvPr>
            <p:ph type="dt" sz="half" idx="10"/>
          </p:nvPr>
        </p:nvSpPr>
        <p:spPr/>
        <p:txBody>
          <a:bodyPr/>
          <a:lstStyle/>
          <a:p>
            <a:fld id="{A051E2E5-11F2-4F2B-8DC3-55B5388829DB}" type="datetimeFigureOut">
              <a:rPr lang="en-ID" smtClean="0"/>
              <a:t>28/05/2021</a:t>
            </a:fld>
            <a:endParaRPr lang="en-ID"/>
          </a:p>
        </p:txBody>
      </p:sp>
      <p:sp>
        <p:nvSpPr>
          <p:cNvPr id="6" name="Footer Placeholder 5">
            <a:extLst>
              <a:ext uri="{FF2B5EF4-FFF2-40B4-BE49-F238E27FC236}">
                <a16:creationId xmlns:a16="http://schemas.microsoft.com/office/drawing/2014/main" id="{8CE2BEB8-76DA-45D4-82B9-4DC17FFED4E7}"/>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B80BF53A-FA6C-40E0-ADCA-1F8B1608737B}"/>
              </a:ext>
            </a:extLst>
          </p:cNvPr>
          <p:cNvSpPr>
            <a:spLocks noGrp="1"/>
          </p:cNvSpPr>
          <p:nvPr>
            <p:ph type="sldNum" sz="quarter" idx="12"/>
          </p:nvPr>
        </p:nvSpPr>
        <p:spPr/>
        <p:txBody>
          <a:bodyPr/>
          <a:lstStyle/>
          <a:p>
            <a:fld id="{E8CBF9A1-6147-4444-B14A-C075E748ABDA}" type="slidenum">
              <a:rPr lang="en-ID" smtClean="0"/>
              <a:t>‹#›</a:t>
            </a:fld>
            <a:endParaRPr lang="en-ID"/>
          </a:p>
        </p:txBody>
      </p:sp>
    </p:spTree>
    <p:extLst>
      <p:ext uri="{BB962C8B-B14F-4D97-AF65-F5344CB8AC3E}">
        <p14:creationId xmlns:p14="http://schemas.microsoft.com/office/powerpoint/2010/main" val="424330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9F486-74DA-4EE6-8671-7C81F94C1308}"/>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338CEA10-A5A6-43CE-A4D4-52E513DE9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038A87-AC87-4B21-9B57-02ABA3CF7D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A5454216-7E83-4DC4-9D1A-2E63C33EF8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BE6780-E868-47F9-9600-82F76041F09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DEBEBABD-1CE9-45D2-9420-2F590B2C00CC}"/>
              </a:ext>
            </a:extLst>
          </p:cNvPr>
          <p:cNvSpPr>
            <a:spLocks noGrp="1"/>
          </p:cNvSpPr>
          <p:nvPr>
            <p:ph type="dt" sz="half" idx="10"/>
          </p:nvPr>
        </p:nvSpPr>
        <p:spPr/>
        <p:txBody>
          <a:bodyPr/>
          <a:lstStyle/>
          <a:p>
            <a:fld id="{A051E2E5-11F2-4F2B-8DC3-55B5388829DB}" type="datetimeFigureOut">
              <a:rPr lang="en-ID" smtClean="0"/>
              <a:t>28/05/2021</a:t>
            </a:fld>
            <a:endParaRPr lang="en-ID"/>
          </a:p>
        </p:txBody>
      </p:sp>
      <p:sp>
        <p:nvSpPr>
          <p:cNvPr id="8" name="Footer Placeholder 7">
            <a:extLst>
              <a:ext uri="{FF2B5EF4-FFF2-40B4-BE49-F238E27FC236}">
                <a16:creationId xmlns:a16="http://schemas.microsoft.com/office/drawing/2014/main" id="{F1CCB42C-AAD2-47B4-B131-16407333BE31}"/>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0299A95E-A22F-4233-A6D0-76DE56810832}"/>
              </a:ext>
            </a:extLst>
          </p:cNvPr>
          <p:cNvSpPr>
            <a:spLocks noGrp="1"/>
          </p:cNvSpPr>
          <p:nvPr>
            <p:ph type="sldNum" sz="quarter" idx="12"/>
          </p:nvPr>
        </p:nvSpPr>
        <p:spPr/>
        <p:txBody>
          <a:bodyPr/>
          <a:lstStyle/>
          <a:p>
            <a:fld id="{E8CBF9A1-6147-4444-B14A-C075E748ABDA}" type="slidenum">
              <a:rPr lang="en-ID" smtClean="0"/>
              <a:t>‹#›</a:t>
            </a:fld>
            <a:endParaRPr lang="en-ID"/>
          </a:p>
        </p:txBody>
      </p:sp>
    </p:spTree>
    <p:extLst>
      <p:ext uri="{BB962C8B-B14F-4D97-AF65-F5344CB8AC3E}">
        <p14:creationId xmlns:p14="http://schemas.microsoft.com/office/powerpoint/2010/main" val="1016459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8301-DFA7-41DA-B590-36C615D68EBA}"/>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404B3FB8-702E-4D07-BAF2-7FB8DACBB058}"/>
              </a:ext>
            </a:extLst>
          </p:cNvPr>
          <p:cNvSpPr>
            <a:spLocks noGrp="1"/>
          </p:cNvSpPr>
          <p:nvPr>
            <p:ph type="dt" sz="half" idx="10"/>
          </p:nvPr>
        </p:nvSpPr>
        <p:spPr/>
        <p:txBody>
          <a:bodyPr/>
          <a:lstStyle/>
          <a:p>
            <a:fld id="{A051E2E5-11F2-4F2B-8DC3-55B5388829DB}" type="datetimeFigureOut">
              <a:rPr lang="en-ID" smtClean="0"/>
              <a:t>28/05/2021</a:t>
            </a:fld>
            <a:endParaRPr lang="en-ID"/>
          </a:p>
        </p:txBody>
      </p:sp>
      <p:sp>
        <p:nvSpPr>
          <p:cNvPr id="4" name="Footer Placeholder 3">
            <a:extLst>
              <a:ext uri="{FF2B5EF4-FFF2-40B4-BE49-F238E27FC236}">
                <a16:creationId xmlns:a16="http://schemas.microsoft.com/office/drawing/2014/main" id="{9E1DABE1-9ABD-4ADF-83DD-38C982FF5C84}"/>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1DF2B69C-7E73-44BC-846B-030FEFE59038}"/>
              </a:ext>
            </a:extLst>
          </p:cNvPr>
          <p:cNvSpPr>
            <a:spLocks noGrp="1"/>
          </p:cNvSpPr>
          <p:nvPr>
            <p:ph type="sldNum" sz="quarter" idx="12"/>
          </p:nvPr>
        </p:nvSpPr>
        <p:spPr/>
        <p:txBody>
          <a:bodyPr/>
          <a:lstStyle/>
          <a:p>
            <a:fld id="{E8CBF9A1-6147-4444-B14A-C075E748ABDA}" type="slidenum">
              <a:rPr lang="en-ID" smtClean="0"/>
              <a:t>‹#›</a:t>
            </a:fld>
            <a:endParaRPr lang="en-ID"/>
          </a:p>
        </p:txBody>
      </p:sp>
    </p:spTree>
    <p:extLst>
      <p:ext uri="{BB962C8B-B14F-4D97-AF65-F5344CB8AC3E}">
        <p14:creationId xmlns:p14="http://schemas.microsoft.com/office/powerpoint/2010/main" val="742355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6ADB40-9045-490C-81D3-22FD5FA9D54D}"/>
              </a:ext>
            </a:extLst>
          </p:cNvPr>
          <p:cNvSpPr>
            <a:spLocks noGrp="1"/>
          </p:cNvSpPr>
          <p:nvPr>
            <p:ph type="dt" sz="half" idx="10"/>
          </p:nvPr>
        </p:nvSpPr>
        <p:spPr/>
        <p:txBody>
          <a:bodyPr/>
          <a:lstStyle/>
          <a:p>
            <a:fld id="{A051E2E5-11F2-4F2B-8DC3-55B5388829DB}" type="datetimeFigureOut">
              <a:rPr lang="en-ID" smtClean="0"/>
              <a:t>28/05/2021</a:t>
            </a:fld>
            <a:endParaRPr lang="en-ID"/>
          </a:p>
        </p:txBody>
      </p:sp>
      <p:sp>
        <p:nvSpPr>
          <p:cNvPr id="3" name="Footer Placeholder 2">
            <a:extLst>
              <a:ext uri="{FF2B5EF4-FFF2-40B4-BE49-F238E27FC236}">
                <a16:creationId xmlns:a16="http://schemas.microsoft.com/office/drawing/2014/main" id="{BE4100B9-AF9F-49FE-A437-764FA59C1665}"/>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EFA96578-8CEA-4C37-86E3-2EB7A66F6EC2}"/>
              </a:ext>
            </a:extLst>
          </p:cNvPr>
          <p:cNvSpPr>
            <a:spLocks noGrp="1"/>
          </p:cNvSpPr>
          <p:nvPr>
            <p:ph type="sldNum" sz="quarter" idx="12"/>
          </p:nvPr>
        </p:nvSpPr>
        <p:spPr/>
        <p:txBody>
          <a:bodyPr/>
          <a:lstStyle/>
          <a:p>
            <a:fld id="{E8CBF9A1-6147-4444-B14A-C075E748ABDA}" type="slidenum">
              <a:rPr lang="en-ID" smtClean="0"/>
              <a:t>‹#›</a:t>
            </a:fld>
            <a:endParaRPr lang="en-ID"/>
          </a:p>
        </p:txBody>
      </p:sp>
    </p:spTree>
    <p:extLst>
      <p:ext uri="{BB962C8B-B14F-4D97-AF65-F5344CB8AC3E}">
        <p14:creationId xmlns:p14="http://schemas.microsoft.com/office/powerpoint/2010/main" val="794186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A1AEF-CA14-493D-8B97-C5B7722BB3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A7A47EA3-82D3-42CC-A835-995E3CE822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EEDC7930-01D4-43F1-B011-48E3834996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24D190-F0F0-4247-9DA9-E3011F594730}"/>
              </a:ext>
            </a:extLst>
          </p:cNvPr>
          <p:cNvSpPr>
            <a:spLocks noGrp="1"/>
          </p:cNvSpPr>
          <p:nvPr>
            <p:ph type="dt" sz="half" idx="10"/>
          </p:nvPr>
        </p:nvSpPr>
        <p:spPr/>
        <p:txBody>
          <a:bodyPr/>
          <a:lstStyle/>
          <a:p>
            <a:fld id="{A051E2E5-11F2-4F2B-8DC3-55B5388829DB}" type="datetimeFigureOut">
              <a:rPr lang="en-ID" smtClean="0"/>
              <a:t>28/05/2021</a:t>
            </a:fld>
            <a:endParaRPr lang="en-ID"/>
          </a:p>
        </p:txBody>
      </p:sp>
      <p:sp>
        <p:nvSpPr>
          <p:cNvPr id="6" name="Footer Placeholder 5">
            <a:extLst>
              <a:ext uri="{FF2B5EF4-FFF2-40B4-BE49-F238E27FC236}">
                <a16:creationId xmlns:a16="http://schemas.microsoft.com/office/drawing/2014/main" id="{214ADFE3-C990-47D6-AA2A-2EB7FA26795E}"/>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63A0574D-8C6E-4702-B271-C7C4C1769DA2}"/>
              </a:ext>
            </a:extLst>
          </p:cNvPr>
          <p:cNvSpPr>
            <a:spLocks noGrp="1"/>
          </p:cNvSpPr>
          <p:nvPr>
            <p:ph type="sldNum" sz="quarter" idx="12"/>
          </p:nvPr>
        </p:nvSpPr>
        <p:spPr/>
        <p:txBody>
          <a:bodyPr/>
          <a:lstStyle/>
          <a:p>
            <a:fld id="{E8CBF9A1-6147-4444-B14A-C075E748ABDA}" type="slidenum">
              <a:rPr lang="en-ID" smtClean="0"/>
              <a:t>‹#›</a:t>
            </a:fld>
            <a:endParaRPr lang="en-ID"/>
          </a:p>
        </p:txBody>
      </p:sp>
    </p:spTree>
    <p:extLst>
      <p:ext uri="{BB962C8B-B14F-4D97-AF65-F5344CB8AC3E}">
        <p14:creationId xmlns:p14="http://schemas.microsoft.com/office/powerpoint/2010/main" val="3161453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9A782-23B3-41A2-9991-84240B013A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AC83978E-ABA1-4B87-B996-E6FC67803E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C3424EEB-9235-4EB3-9C5B-86E1012CC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5AE403-C802-4FB5-8E03-DAEE7B59A37A}"/>
              </a:ext>
            </a:extLst>
          </p:cNvPr>
          <p:cNvSpPr>
            <a:spLocks noGrp="1"/>
          </p:cNvSpPr>
          <p:nvPr>
            <p:ph type="dt" sz="half" idx="10"/>
          </p:nvPr>
        </p:nvSpPr>
        <p:spPr/>
        <p:txBody>
          <a:bodyPr/>
          <a:lstStyle/>
          <a:p>
            <a:fld id="{A051E2E5-11F2-4F2B-8DC3-55B5388829DB}" type="datetimeFigureOut">
              <a:rPr lang="en-ID" smtClean="0"/>
              <a:t>28/05/2021</a:t>
            </a:fld>
            <a:endParaRPr lang="en-ID"/>
          </a:p>
        </p:txBody>
      </p:sp>
      <p:sp>
        <p:nvSpPr>
          <p:cNvPr id="6" name="Footer Placeholder 5">
            <a:extLst>
              <a:ext uri="{FF2B5EF4-FFF2-40B4-BE49-F238E27FC236}">
                <a16:creationId xmlns:a16="http://schemas.microsoft.com/office/drawing/2014/main" id="{AF565E98-F41E-4529-B6B2-4E329F81F29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CC709421-E2DD-444D-848C-2F304D58ECD3}"/>
              </a:ext>
            </a:extLst>
          </p:cNvPr>
          <p:cNvSpPr>
            <a:spLocks noGrp="1"/>
          </p:cNvSpPr>
          <p:nvPr>
            <p:ph type="sldNum" sz="quarter" idx="12"/>
          </p:nvPr>
        </p:nvSpPr>
        <p:spPr/>
        <p:txBody>
          <a:bodyPr/>
          <a:lstStyle/>
          <a:p>
            <a:fld id="{E8CBF9A1-6147-4444-B14A-C075E748ABDA}" type="slidenum">
              <a:rPr lang="en-ID" smtClean="0"/>
              <a:t>‹#›</a:t>
            </a:fld>
            <a:endParaRPr lang="en-ID"/>
          </a:p>
        </p:txBody>
      </p:sp>
    </p:spTree>
    <p:extLst>
      <p:ext uri="{BB962C8B-B14F-4D97-AF65-F5344CB8AC3E}">
        <p14:creationId xmlns:p14="http://schemas.microsoft.com/office/powerpoint/2010/main" val="4062030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60000"/>
                <a:lumOff val="40000"/>
              </a:schemeClr>
            </a:gs>
            <a:gs pos="83000">
              <a:schemeClr val="accent1">
                <a:lumMod val="60000"/>
                <a:lumOff val="40000"/>
              </a:schemeClr>
            </a:gs>
            <a:gs pos="100000">
              <a:schemeClr val="accent1">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083835-1CF6-4BA8-80CB-D18E0520F3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825EBC3A-494D-4E24-80FA-BEFEAF1816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311AB403-A5B4-4CB6-BA17-A336C9A9E1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1E2E5-11F2-4F2B-8DC3-55B5388829DB}" type="datetimeFigureOut">
              <a:rPr lang="en-ID" smtClean="0"/>
              <a:t>28/05/2021</a:t>
            </a:fld>
            <a:endParaRPr lang="en-ID"/>
          </a:p>
        </p:txBody>
      </p:sp>
      <p:sp>
        <p:nvSpPr>
          <p:cNvPr id="5" name="Footer Placeholder 4">
            <a:extLst>
              <a:ext uri="{FF2B5EF4-FFF2-40B4-BE49-F238E27FC236}">
                <a16:creationId xmlns:a16="http://schemas.microsoft.com/office/drawing/2014/main" id="{E0E6FF32-4CED-44B3-883E-915DE937D8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9532BBAC-0502-4037-8F70-36A26FAFD8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CBF9A1-6147-4444-B14A-C075E748ABDA}" type="slidenum">
              <a:rPr lang="en-ID" smtClean="0"/>
              <a:t>‹#›</a:t>
            </a:fld>
            <a:endParaRPr lang="en-ID"/>
          </a:p>
        </p:txBody>
      </p:sp>
    </p:spTree>
    <p:extLst>
      <p:ext uri="{BB962C8B-B14F-4D97-AF65-F5344CB8AC3E}">
        <p14:creationId xmlns:p14="http://schemas.microsoft.com/office/powerpoint/2010/main" val="3216339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63868-A48E-4CDF-95E6-45FDA6C8AAAB}"/>
              </a:ext>
            </a:extLst>
          </p:cNvPr>
          <p:cNvSpPr>
            <a:spLocks noGrp="1"/>
          </p:cNvSpPr>
          <p:nvPr>
            <p:ph type="ctrTitle"/>
          </p:nvPr>
        </p:nvSpPr>
        <p:spPr/>
        <p:txBody>
          <a:bodyPr/>
          <a:lstStyle/>
          <a:p>
            <a:endParaRPr lang="en-ID"/>
          </a:p>
        </p:txBody>
      </p:sp>
      <p:sp>
        <p:nvSpPr>
          <p:cNvPr id="3" name="Subtitle 2">
            <a:extLst>
              <a:ext uri="{FF2B5EF4-FFF2-40B4-BE49-F238E27FC236}">
                <a16:creationId xmlns:a16="http://schemas.microsoft.com/office/drawing/2014/main" id="{43A33364-A0F2-484D-A256-CD38171A8C57}"/>
              </a:ext>
            </a:extLst>
          </p:cNvPr>
          <p:cNvSpPr>
            <a:spLocks noGrp="1"/>
          </p:cNvSpPr>
          <p:nvPr>
            <p:ph type="subTitle" idx="1"/>
          </p:nvPr>
        </p:nvSpPr>
        <p:spPr/>
        <p:txBody>
          <a:bodyPr/>
          <a:lstStyle/>
          <a:p>
            <a:endParaRPr lang="en-ID"/>
          </a:p>
        </p:txBody>
      </p:sp>
      <p:pic>
        <p:nvPicPr>
          <p:cNvPr id="4" name="Google Shape;56;p13">
            <a:extLst>
              <a:ext uri="{FF2B5EF4-FFF2-40B4-BE49-F238E27FC236}">
                <a16:creationId xmlns:a16="http://schemas.microsoft.com/office/drawing/2014/main" id="{33B42AB0-C5A8-4054-9B78-B5AF610362A1}"/>
              </a:ext>
            </a:extLst>
          </p:cNvPr>
          <p:cNvPicPr preferRelativeResize="0"/>
          <p:nvPr/>
        </p:nvPicPr>
        <p:blipFill>
          <a:blip r:embed="rId2">
            <a:alphaModFix/>
          </a:blip>
          <a:stretch>
            <a:fillRect/>
          </a:stretch>
        </p:blipFill>
        <p:spPr>
          <a:xfrm>
            <a:off x="0" y="0"/>
            <a:ext cx="12192000" cy="6858000"/>
          </a:xfrm>
          <a:prstGeom prst="rect">
            <a:avLst/>
          </a:prstGeom>
          <a:noFill/>
          <a:ln>
            <a:noFill/>
          </a:ln>
        </p:spPr>
      </p:pic>
    </p:spTree>
    <p:extLst>
      <p:ext uri="{BB962C8B-B14F-4D97-AF65-F5344CB8AC3E}">
        <p14:creationId xmlns:p14="http://schemas.microsoft.com/office/powerpoint/2010/main" val="2353430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220579" y="365126"/>
            <a:ext cx="11133221" cy="753812"/>
          </a:xfrm>
        </p:spPr>
        <p:txBody>
          <a:bodyPr>
            <a:normAutofit/>
          </a:bodyPr>
          <a:lstStyle/>
          <a:p>
            <a:r>
              <a:rPr lang="en-US" sz="3600" b="0" i="0">
                <a:effectLst/>
                <a:latin typeface="Cooper Black" panose="0208090404030B020404" pitchFamily="18" charset="0"/>
              </a:rPr>
              <a:t>User testing methods used in Design Thinking</a:t>
            </a:r>
            <a:endParaRPr lang="en-ID" sz="7200" b="0" i="0">
              <a:effectLst/>
              <a:latin typeface="Cooper Black" panose="0208090404030B020404" pitchFamily="18" charset="0"/>
            </a:endParaRP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469233" y="1564105"/>
            <a:ext cx="11502188" cy="4612858"/>
          </a:xfrm>
        </p:spPr>
        <p:txBody>
          <a:bodyPr>
            <a:normAutofit/>
          </a:bodyPr>
          <a:lstStyle/>
          <a:p>
            <a:r>
              <a:rPr lang="sv-SE" i="0">
                <a:solidFill>
                  <a:srgbClr val="223C50"/>
                </a:solidFill>
                <a:effectLst/>
                <a:latin typeface="TradeGothic"/>
              </a:rPr>
              <a:t>Berikut adalah lima teknik pengujian pengguna paling populer yang digunakan oleh desainer :</a:t>
            </a:r>
            <a:endParaRPr lang="en-ID"/>
          </a:p>
          <a:p>
            <a:pPr marL="746125" indent="-514350">
              <a:buFont typeface="+mj-lt"/>
              <a:buAutoNum type="arabicPeriod"/>
            </a:pPr>
            <a:r>
              <a:rPr lang="en-ID" b="0" i="0">
                <a:effectLst/>
                <a:latin typeface="DINPro-Cond"/>
              </a:rPr>
              <a:t>Concept testing</a:t>
            </a:r>
          </a:p>
          <a:p>
            <a:pPr marL="746125" indent="-514350">
              <a:buFont typeface="+mj-lt"/>
              <a:buAutoNum type="arabicPeriod"/>
            </a:pPr>
            <a:r>
              <a:rPr lang="en-ID" b="0" i="0">
                <a:effectLst/>
                <a:latin typeface="DINPro-Cond"/>
              </a:rPr>
              <a:t>A/B testing</a:t>
            </a:r>
          </a:p>
          <a:p>
            <a:pPr marL="746125" indent="-514350">
              <a:buFont typeface="+mj-lt"/>
              <a:buAutoNum type="arabicPeriod"/>
            </a:pPr>
            <a:r>
              <a:rPr lang="en-ID" b="0" i="0">
                <a:effectLst/>
                <a:latin typeface="DINPro-Cond"/>
              </a:rPr>
              <a:t>Usability testing</a:t>
            </a:r>
          </a:p>
          <a:p>
            <a:pPr marL="746125" indent="-514350">
              <a:buFont typeface="+mj-lt"/>
              <a:buAutoNum type="arabicPeriod"/>
            </a:pPr>
            <a:r>
              <a:rPr lang="en-ID" b="0" i="0">
                <a:effectLst/>
                <a:latin typeface="DINPro-Cond"/>
              </a:rPr>
              <a:t>First-click testing</a:t>
            </a:r>
          </a:p>
          <a:p>
            <a:pPr marL="746125" indent="-514350">
              <a:buFont typeface="+mj-lt"/>
              <a:buAutoNum type="arabicPeriod"/>
            </a:pPr>
            <a:r>
              <a:rPr lang="en-ID" b="0" i="0">
                <a:effectLst/>
                <a:latin typeface="DINPro-Cond"/>
              </a:rPr>
              <a:t>Tree testing</a:t>
            </a:r>
          </a:p>
          <a:p>
            <a:endParaRPr lang="en-ID"/>
          </a:p>
        </p:txBody>
      </p:sp>
    </p:spTree>
    <p:extLst>
      <p:ext uri="{BB962C8B-B14F-4D97-AF65-F5344CB8AC3E}">
        <p14:creationId xmlns:p14="http://schemas.microsoft.com/office/powerpoint/2010/main" val="1055339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753811"/>
          </a:xfrm>
        </p:spPr>
        <p:txBody>
          <a:bodyPr>
            <a:normAutofit/>
          </a:bodyPr>
          <a:lstStyle/>
          <a:p>
            <a:pPr marL="231775"/>
            <a:r>
              <a:rPr lang="en-ID" b="0" i="0">
                <a:effectLst/>
                <a:latin typeface="Cooper Black" panose="0208090404030B020404" pitchFamily="18" charset="0"/>
              </a:rPr>
              <a:t>1. Concept testing</a:t>
            </a: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433137" y="1708486"/>
            <a:ext cx="11538283" cy="5025020"/>
          </a:xfrm>
        </p:spPr>
        <p:txBody>
          <a:bodyPr>
            <a:normAutofit/>
          </a:bodyPr>
          <a:lstStyle/>
          <a:p>
            <a:r>
              <a:rPr lang="sv-SE" i="0">
                <a:solidFill>
                  <a:srgbClr val="223C50"/>
                </a:solidFill>
                <a:effectLst/>
                <a:latin typeface="TradeGothic"/>
              </a:rPr>
              <a:t>Pada tahap paling awal proses desain, sebaiknya menguji konsep awal  sebelum benar-benar mendesainnya. </a:t>
            </a:r>
          </a:p>
          <a:p>
            <a:r>
              <a:rPr lang="sv-SE" i="0">
                <a:solidFill>
                  <a:srgbClr val="223C50"/>
                </a:solidFill>
                <a:effectLst/>
                <a:latin typeface="TradeGothic"/>
              </a:rPr>
              <a:t>Prototipe dengan ketelitian rendah seperti sketsa sederhana, atau bahkan gambar statis dapat digunakan untuk mengkomunikasikan ide kepada pengguna target. </a:t>
            </a:r>
          </a:p>
          <a:p>
            <a:r>
              <a:rPr lang="sv-SE">
                <a:solidFill>
                  <a:srgbClr val="223C50"/>
                </a:solidFill>
                <a:latin typeface="TradeGothic"/>
              </a:rPr>
              <a:t>K</a:t>
            </a:r>
            <a:r>
              <a:rPr lang="sv-SE" i="0">
                <a:solidFill>
                  <a:srgbClr val="223C50"/>
                </a:solidFill>
                <a:effectLst/>
                <a:latin typeface="TradeGothic"/>
              </a:rPr>
              <a:t>emudian mewawancarai pengguna untuk mengukur perasaan mereka tentang konsep tersebut. </a:t>
            </a:r>
          </a:p>
          <a:p>
            <a:r>
              <a:rPr lang="sv-SE" i="0">
                <a:solidFill>
                  <a:srgbClr val="223C50"/>
                </a:solidFill>
                <a:effectLst/>
                <a:latin typeface="TradeGothic"/>
              </a:rPr>
              <a:t>Apakah ini produk atau fitur yang ingin mereka gunakan? </a:t>
            </a:r>
          </a:p>
          <a:p>
            <a:r>
              <a:rPr lang="sv-SE" i="0">
                <a:solidFill>
                  <a:srgbClr val="223C50"/>
                </a:solidFill>
                <a:effectLst/>
                <a:latin typeface="TradeGothic"/>
              </a:rPr>
              <a:t>Apakah itu berpotensi untuk memecahkan masalah pengguna?</a:t>
            </a:r>
            <a:endParaRPr lang="en-ID"/>
          </a:p>
        </p:txBody>
      </p:sp>
    </p:spTree>
    <p:extLst>
      <p:ext uri="{BB962C8B-B14F-4D97-AF65-F5344CB8AC3E}">
        <p14:creationId xmlns:p14="http://schemas.microsoft.com/office/powerpoint/2010/main" val="1333176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705686"/>
          </a:xfrm>
        </p:spPr>
        <p:txBody>
          <a:bodyPr>
            <a:normAutofit/>
          </a:bodyPr>
          <a:lstStyle/>
          <a:p>
            <a:pPr marL="231775"/>
            <a:r>
              <a:rPr lang="en-ID" sz="4000" b="0" i="0">
                <a:effectLst/>
                <a:latin typeface="Cooper Black" panose="0208090404030B020404" pitchFamily="18" charset="0"/>
              </a:rPr>
              <a:t>2. A/B testing</a:t>
            </a: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288759" y="1949116"/>
            <a:ext cx="11682662" cy="4704347"/>
          </a:xfrm>
        </p:spPr>
        <p:txBody>
          <a:bodyPr>
            <a:normAutofit/>
          </a:bodyPr>
          <a:lstStyle/>
          <a:p>
            <a:r>
              <a:rPr lang="sv-SE" i="0">
                <a:solidFill>
                  <a:srgbClr val="223C50"/>
                </a:solidFill>
                <a:effectLst/>
                <a:latin typeface="TradeGothic"/>
              </a:rPr>
              <a:t>Pengujian A / B digunakan untuk membandingkan dua versi desain yang berbeda. </a:t>
            </a:r>
          </a:p>
          <a:p>
            <a:r>
              <a:rPr lang="sv-SE" i="0">
                <a:solidFill>
                  <a:srgbClr val="223C50"/>
                </a:solidFill>
                <a:effectLst/>
                <a:latin typeface="TradeGothic"/>
              </a:rPr>
              <a:t>Metode ini dapat digunakan pada setiap tahap proses desain, apakah  memiliki prototipe kertas atau prototipe digital yang dapat diklik sepenuhnya. </a:t>
            </a:r>
          </a:p>
          <a:p>
            <a:r>
              <a:rPr lang="sv-SE" i="0">
                <a:solidFill>
                  <a:srgbClr val="223C50"/>
                </a:solidFill>
                <a:effectLst/>
                <a:latin typeface="TradeGothic"/>
              </a:rPr>
              <a:t>Dalam pengujian A / B, Anda akan membuat dua prototipe berbeda dan menguji setiap versi pada sekumpulan pengguna yang berbeda. </a:t>
            </a:r>
          </a:p>
          <a:p>
            <a:r>
              <a:rPr lang="sv-SE">
                <a:solidFill>
                  <a:srgbClr val="223C50"/>
                </a:solidFill>
                <a:latin typeface="TradeGothic"/>
              </a:rPr>
              <a:t>D</a:t>
            </a:r>
            <a:r>
              <a:rPr lang="sv-SE" i="0">
                <a:solidFill>
                  <a:srgbClr val="223C50"/>
                </a:solidFill>
                <a:effectLst/>
                <a:latin typeface="TradeGothic"/>
              </a:rPr>
              <a:t>apat menguji dua tata letak yang berbeda, misalnya, atau salinan yang berbeda untuk tombol CTA tertentu pada layar tertentu. </a:t>
            </a:r>
          </a:p>
          <a:p>
            <a:r>
              <a:rPr lang="sv-SE" i="0">
                <a:solidFill>
                  <a:srgbClr val="223C50"/>
                </a:solidFill>
                <a:effectLst/>
                <a:latin typeface="TradeGothic"/>
              </a:rPr>
              <a:t>Penting untuk hanya menguji A / B satu variabel pada satu waktu agar tidak mengganggu hasil.</a:t>
            </a:r>
            <a:endParaRPr lang="en-ID"/>
          </a:p>
        </p:txBody>
      </p:sp>
    </p:spTree>
    <p:extLst>
      <p:ext uri="{BB962C8B-B14F-4D97-AF65-F5344CB8AC3E}">
        <p14:creationId xmlns:p14="http://schemas.microsoft.com/office/powerpoint/2010/main" val="4135567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753812"/>
          </a:xfrm>
        </p:spPr>
        <p:txBody>
          <a:bodyPr>
            <a:normAutofit/>
          </a:bodyPr>
          <a:lstStyle/>
          <a:p>
            <a:pPr marL="231775"/>
            <a:r>
              <a:rPr lang="en-ID">
                <a:latin typeface="Cooper Black" panose="0208090404030B020404" pitchFamily="18" charset="0"/>
              </a:rPr>
              <a:t>3</a:t>
            </a:r>
            <a:r>
              <a:rPr lang="en-ID" b="0" i="0">
                <a:effectLst/>
                <a:latin typeface="Cooper Black" panose="0208090404030B020404" pitchFamily="18" charset="0"/>
              </a:rPr>
              <a:t>. </a:t>
            </a:r>
            <a:r>
              <a:rPr lang="en-ID" sz="4000" b="0" i="0">
                <a:effectLst/>
                <a:latin typeface="Cooper Black" panose="0208090404030B020404" pitchFamily="18" charset="0"/>
              </a:rPr>
              <a:t>Usability testing</a:t>
            </a:r>
            <a:endParaRPr lang="en-ID" b="0" i="0">
              <a:effectLst/>
              <a:latin typeface="Cooper Black" panose="0208090404030B020404" pitchFamily="18" charset="0"/>
            </a:endParaRP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385011" y="1925053"/>
            <a:ext cx="11586409" cy="4680284"/>
          </a:xfrm>
        </p:spPr>
        <p:txBody>
          <a:bodyPr>
            <a:normAutofit/>
          </a:bodyPr>
          <a:lstStyle/>
          <a:p>
            <a:r>
              <a:rPr lang="sv-SE" i="0">
                <a:solidFill>
                  <a:srgbClr val="223C50"/>
                </a:solidFill>
                <a:effectLst/>
                <a:latin typeface="TradeGothic"/>
              </a:rPr>
              <a:t>Metode pengujian pengguna yang penting yang harus digunakan berulang kali selama proses desain, pengujian kegunaan menunjukkan kepada kita betapa mudahnya penggunaan desainnya. </a:t>
            </a:r>
          </a:p>
          <a:p>
            <a:r>
              <a:rPr lang="sv-SE" i="0">
                <a:solidFill>
                  <a:srgbClr val="223C50"/>
                </a:solidFill>
                <a:effectLst/>
                <a:latin typeface="TradeGothic"/>
              </a:rPr>
              <a:t>Pengujian kegunaan biasanya merupakan latihan observasi meminta pengguna untuk menyelesaikan tugas tertentu, dan mengamatinya saat mereka melakukannya. </a:t>
            </a:r>
          </a:p>
          <a:p>
            <a:r>
              <a:rPr lang="sv-SE" i="0">
                <a:solidFill>
                  <a:srgbClr val="223C50"/>
                </a:solidFill>
                <a:effectLst/>
                <a:latin typeface="TradeGothic"/>
              </a:rPr>
              <a:t>Selama pengujian</a:t>
            </a:r>
            <a:r>
              <a:rPr lang="sv-SE">
                <a:solidFill>
                  <a:srgbClr val="223C50"/>
                </a:solidFill>
                <a:latin typeface="TradeGothic"/>
              </a:rPr>
              <a:t> </a:t>
            </a:r>
            <a:r>
              <a:rPr lang="sv-SE" i="0">
                <a:solidFill>
                  <a:srgbClr val="223C50"/>
                </a:solidFill>
                <a:effectLst/>
                <a:latin typeface="TradeGothic"/>
              </a:rPr>
              <a:t>melihat aspek desain mana yang menyebabkan masalah bagi pengguna, serta aspek mana yang tampak ramah pengguna. </a:t>
            </a:r>
          </a:p>
          <a:p>
            <a:r>
              <a:rPr lang="sv-SE" i="0">
                <a:solidFill>
                  <a:srgbClr val="223C50"/>
                </a:solidFill>
                <a:effectLst/>
                <a:latin typeface="TradeGothic"/>
              </a:rPr>
              <a:t>Dengan melakukannya mengidentifikasi masalah kegunaan yang akan diupayakan untuk perbaiki di iterasi prototipe berikutnya</a:t>
            </a:r>
            <a:endParaRPr lang="en-ID"/>
          </a:p>
        </p:txBody>
      </p:sp>
    </p:spTree>
    <p:extLst>
      <p:ext uri="{BB962C8B-B14F-4D97-AF65-F5344CB8AC3E}">
        <p14:creationId xmlns:p14="http://schemas.microsoft.com/office/powerpoint/2010/main" val="3418254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934286"/>
          </a:xfrm>
        </p:spPr>
        <p:txBody>
          <a:bodyPr>
            <a:normAutofit/>
          </a:bodyPr>
          <a:lstStyle/>
          <a:p>
            <a:pPr marL="231775"/>
            <a:r>
              <a:rPr lang="en-ID" b="0" i="0">
                <a:effectLst/>
                <a:latin typeface="Cooper Black" panose="0208090404030B020404" pitchFamily="18" charset="0"/>
              </a:rPr>
              <a:t>4. </a:t>
            </a:r>
            <a:r>
              <a:rPr lang="en-ID" sz="3600" b="0" i="0">
                <a:effectLst/>
                <a:latin typeface="Cooper Black" panose="0208090404030B020404" pitchFamily="18" charset="0"/>
              </a:rPr>
              <a:t>First-click testing</a:t>
            </a:r>
            <a:endParaRPr lang="en-ID" b="0" i="0">
              <a:effectLst/>
              <a:latin typeface="Cooper Black" panose="0208090404030B020404" pitchFamily="18" charset="0"/>
            </a:endParaRP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302795" y="1660358"/>
            <a:ext cx="11586409" cy="5197642"/>
          </a:xfrm>
        </p:spPr>
        <p:txBody>
          <a:bodyPr>
            <a:normAutofit/>
          </a:bodyPr>
          <a:lstStyle/>
          <a:p>
            <a:r>
              <a:rPr lang="sv-SE" i="0">
                <a:solidFill>
                  <a:srgbClr val="223C50"/>
                </a:solidFill>
                <a:effectLst/>
                <a:latin typeface="TradeGothic"/>
              </a:rPr>
              <a:t>Saat mendesain aplikasi atau situs web memastikan bahwa pengguna melakukan tindakan yang diinginkan setiap kali mereka membuka halaman atau layar tertentu. </a:t>
            </a:r>
          </a:p>
          <a:p>
            <a:r>
              <a:rPr lang="sv-SE" i="0">
                <a:solidFill>
                  <a:srgbClr val="223C50"/>
                </a:solidFill>
                <a:effectLst/>
                <a:latin typeface="TradeGothic"/>
              </a:rPr>
              <a:t>Pengujian klik pertama menunjukkan kepada kita apa langkah pertama pengguna ketika mereka menemukan sebuah antarmuka; dengan kata lain, di mana mereka mengklik pertama kali? </a:t>
            </a:r>
          </a:p>
          <a:p>
            <a:r>
              <a:rPr lang="sv-SE" i="0">
                <a:solidFill>
                  <a:srgbClr val="223C50"/>
                </a:solidFill>
                <a:effectLst/>
                <a:latin typeface="TradeGothic"/>
              </a:rPr>
              <a:t>Ini membantu dalam menentukan elemen visual dan konten mana yang harus diprioritaskan, di mana tombol, ikon, dan item menu harus ditempatkan, serta jenis bahasa yang harus digunakan untuk tombol dan label. </a:t>
            </a:r>
          </a:p>
          <a:p>
            <a:r>
              <a:rPr lang="sv-SE" i="0">
                <a:solidFill>
                  <a:srgbClr val="223C50"/>
                </a:solidFill>
                <a:effectLst/>
                <a:latin typeface="TradeGothic"/>
              </a:rPr>
              <a:t>Pengujian klik pertama dapat dilakukan menggunakan prototipe dengan ketelitian rendah dan tinggi</a:t>
            </a:r>
            <a:endParaRPr lang="en-ID"/>
          </a:p>
        </p:txBody>
      </p:sp>
    </p:spTree>
    <p:extLst>
      <p:ext uri="{BB962C8B-B14F-4D97-AF65-F5344CB8AC3E}">
        <p14:creationId xmlns:p14="http://schemas.microsoft.com/office/powerpoint/2010/main" val="2270946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693654"/>
          </a:xfrm>
        </p:spPr>
        <p:txBody>
          <a:bodyPr>
            <a:normAutofit fontScale="90000"/>
          </a:bodyPr>
          <a:lstStyle/>
          <a:p>
            <a:pPr marL="231775"/>
            <a:r>
              <a:rPr lang="en-ID">
                <a:latin typeface="Cooper Black" panose="0208090404030B020404" pitchFamily="18" charset="0"/>
              </a:rPr>
              <a:t>5</a:t>
            </a:r>
            <a:r>
              <a:rPr lang="en-ID" b="0" i="0">
                <a:effectLst/>
                <a:latin typeface="Cooper Black" panose="0208090404030B020404" pitchFamily="18" charset="0"/>
              </a:rPr>
              <a:t>. </a:t>
            </a:r>
            <a:r>
              <a:rPr lang="en-ID" sz="4000" b="0" i="0">
                <a:effectLst/>
                <a:latin typeface="Cooper Black" panose="0208090404030B020404" pitchFamily="18" charset="0"/>
              </a:rPr>
              <a:t>Tree testing</a:t>
            </a:r>
            <a:endParaRPr lang="en-ID" b="0" i="0">
              <a:effectLst/>
              <a:latin typeface="Cooper Black" panose="0208090404030B020404" pitchFamily="18" charset="0"/>
            </a:endParaRP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385011" y="1684421"/>
            <a:ext cx="11586409" cy="4908884"/>
          </a:xfrm>
        </p:spPr>
        <p:txBody>
          <a:bodyPr>
            <a:normAutofit/>
          </a:bodyPr>
          <a:lstStyle/>
          <a:p>
            <a:r>
              <a:rPr lang="sv-SE" i="0">
                <a:solidFill>
                  <a:srgbClr val="223C50"/>
                </a:solidFill>
                <a:effectLst/>
                <a:latin typeface="TradeGothic"/>
              </a:rPr>
              <a:t>Setelah menemukan arsitektur informasi produk digital, kita dapat menggunakan pengujian pohon untuk melihat seberapa ramah pengguna itu sebenarnya. </a:t>
            </a:r>
          </a:p>
          <a:p>
            <a:r>
              <a:rPr lang="sv-SE">
                <a:solidFill>
                  <a:srgbClr val="223C50"/>
                </a:solidFill>
                <a:latin typeface="TradeGothic"/>
              </a:rPr>
              <a:t>Memberikan informasi seperti pohon kepada </a:t>
            </a:r>
            <a:r>
              <a:rPr lang="sv-SE" i="0">
                <a:solidFill>
                  <a:srgbClr val="223C50"/>
                </a:solidFill>
                <a:effectLst/>
                <a:latin typeface="TradeGothic"/>
              </a:rPr>
              <a:t>pengguna </a:t>
            </a:r>
          </a:p>
          <a:p>
            <a:r>
              <a:rPr lang="sv-SE" i="0">
                <a:solidFill>
                  <a:srgbClr val="223C50"/>
                </a:solidFill>
                <a:effectLst/>
                <a:latin typeface="TradeGothic"/>
              </a:rPr>
              <a:t>mewakili bagaimana menu situs akan ditata dan meminta mereka untuk menemukan item tertentu. </a:t>
            </a:r>
          </a:p>
          <a:p>
            <a:r>
              <a:rPr lang="sv-SE" i="0">
                <a:solidFill>
                  <a:srgbClr val="223C50"/>
                </a:solidFill>
                <a:effectLst/>
                <a:latin typeface="TradeGothic"/>
              </a:rPr>
              <a:t>Jika pengguna kesulitan menemukan informasi tertentu, perlu memikirkan kembali arsitektur informasinya. </a:t>
            </a:r>
          </a:p>
          <a:p>
            <a:r>
              <a:rPr lang="sv-SE" i="0">
                <a:solidFill>
                  <a:srgbClr val="223C50"/>
                </a:solidFill>
                <a:effectLst/>
                <a:latin typeface="TradeGothic"/>
              </a:rPr>
              <a:t>Pengujian pohon sering kali dilakukan sebagai studi jarak jauh dan tidak dimoderasi, tetapi juga dapat dilakukan secara langsung menggunakan prototipe kertas</a:t>
            </a:r>
            <a:endParaRPr lang="en-ID"/>
          </a:p>
        </p:txBody>
      </p:sp>
    </p:spTree>
    <p:extLst>
      <p:ext uri="{BB962C8B-B14F-4D97-AF65-F5344CB8AC3E}">
        <p14:creationId xmlns:p14="http://schemas.microsoft.com/office/powerpoint/2010/main" val="3735642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336884" y="365125"/>
            <a:ext cx="11016916" cy="765843"/>
          </a:xfrm>
        </p:spPr>
        <p:txBody>
          <a:bodyPr>
            <a:normAutofit/>
          </a:bodyPr>
          <a:lstStyle/>
          <a:p>
            <a:pPr algn="l"/>
            <a:r>
              <a:rPr lang="en-US" sz="3600" b="0" i="0">
                <a:effectLst/>
                <a:latin typeface="Franklin Gothic Heavy" panose="020B0903020102020204" pitchFamily="34" charset="0"/>
              </a:rPr>
              <a:t>How to conduct user testing: A step-by-step guide</a:t>
            </a: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132347" y="2129589"/>
            <a:ext cx="11839073" cy="4572000"/>
          </a:xfrm>
        </p:spPr>
        <p:txBody>
          <a:bodyPr>
            <a:normAutofit/>
          </a:bodyPr>
          <a:lstStyle/>
          <a:p>
            <a:r>
              <a:rPr lang="sv-SE" sz="3600" i="0">
                <a:solidFill>
                  <a:srgbClr val="223C50"/>
                </a:solidFill>
                <a:effectLst/>
                <a:latin typeface="TradeGothic"/>
              </a:rPr>
              <a:t>Dalam hal menjalankan pengujian pengguna, ada beberapa langkah </a:t>
            </a:r>
            <a:r>
              <a:rPr lang="sv-SE" sz="3600">
                <a:solidFill>
                  <a:srgbClr val="223C50"/>
                </a:solidFill>
                <a:latin typeface="TradeGothic"/>
              </a:rPr>
              <a:t>metode yang di</a:t>
            </a:r>
            <a:r>
              <a:rPr lang="sv-SE" sz="3600" i="0">
                <a:solidFill>
                  <a:srgbClr val="223C50"/>
                </a:solidFill>
                <a:effectLst/>
                <a:latin typeface="TradeGothic"/>
              </a:rPr>
              <a:t>pilih:</a:t>
            </a:r>
          </a:p>
          <a:p>
            <a:pPr marL="806450" indent="-514350">
              <a:buFont typeface="+mj-lt"/>
              <a:buAutoNum type="arabicPeriod"/>
            </a:pPr>
            <a:r>
              <a:rPr lang="en-ID" b="1" i="0">
                <a:solidFill>
                  <a:srgbClr val="223C50"/>
                </a:solidFill>
                <a:effectLst/>
                <a:latin typeface="TradeGothic"/>
              </a:rPr>
              <a:t>Set an objective</a:t>
            </a:r>
            <a:endParaRPr lang="sv-SE" b="1">
              <a:solidFill>
                <a:srgbClr val="223C50"/>
              </a:solidFill>
              <a:latin typeface="TradeGothic"/>
            </a:endParaRPr>
          </a:p>
          <a:p>
            <a:pPr marL="806450" indent="-514350">
              <a:buFont typeface="+mj-lt"/>
              <a:buAutoNum type="arabicPeriod"/>
            </a:pPr>
            <a:r>
              <a:rPr lang="en-ID" b="1" i="0">
                <a:solidFill>
                  <a:srgbClr val="223C50"/>
                </a:solidFill>
                <a:effectLst/>
                <a:latin typeface="TradeGothic"/>
              </a:rPr>
              <a:t>Build your prototype</a:t>
            </a:r>
            <a:endParaRPr lang="sv-SE" i="0">
              <a:solidFill>
                <a:srgbClr val="223C50"/>
              </a:solidFill>
              <a:effectLst/>
              <a:latin typeface="TradeGothic"/>
            </a:endParaRPr>
          </a:p>
          <a:p>
            <a:pPr marL="806450" indent="-514350">
              <a:buFont typeface="+mj-lt"/>
              <a:buAutoNum type="arabicPeriod"/>
            </a:pPr>
            <a:r>
              <a:rPr lang="en-ID" b="1" i="0">
                <a:solidFill>
                  <a:srgbClr val="223C50"/>
                </a:solidFill>
                <a:effectLst/>
                <a:latin typeface="TradeGothic"/>
              </a:rPr>
              <a:t>Create a plan</a:t>
            </a:r>
            <a:endParaRPr lang="sv-SE" b="1">
              <a:solidFill>
                <a:srgbClr val="223C50"/>
              </a:solidFill>
              <a:latin typeface="TradeGothic"/>
            </a:endParaRPr>
          </a:p>
          <a:p>
            <a:pPr marL="806450" indent="-514350">
              <a:buFont typeface="+mj-lt"/>
              <a:buAutoNum type="arabicPeriod"/>
            </a:pPr>
            <a:r>
              <a:rPr lang="en-ID" b="1" i="0">
                <a:solidFill>
                  <a:srgbClr val="223C50"/>
                </a:solidFill>
                <a:effectLst/>
                <a:latin typeface="TradeGothic"/>
              </a:rPr>
              <a:t>Recruit participants</a:t>
            </a:r>
            <a:endParaRPr lang="sv-SE" b="1" i="0">
              <a:solidFill>
                <a:srgbClr val="223C50"/>
              </a:solidFill>
              <a:effectLst/>
              <a:latin typeface="TradeGothic"/>
            </a:endParaRPr>
          </a:p>
          <a:p>
            <a:pPr marL="806450" indent="-514350">
              <a:buFont typeface="+mj-lt"/>
              <a:buAutoNum type="arabicPeriod"/>
            </a:pPr>
            <a:r>
              <a:rPr lang="en-US" b="1" i="0">
                <a:solidFill>
                  <a:srgbClr val="223C50"/>
                </a:solidFill>
                <a:effectLst/>
                <a:latin typeface="TradeGothic"/>
              </a:rPr>
              <a:t>Gather all the necessary equipment</a:t>
            </a:r>
            <a:endParaRPr lang="sv-SE" b="1">
              <a:solidFill>
                <a:srgbClr val="223C50"/>
              </a:solidFill>
              <a:latin typeface="TradeGothic"/>
            </a:endParaRPr>
          </a:p>
          <a:p>
            <a:pPr marL="806450" indent="-514350">
              <a:buFont typeface="+mj-lt"/>
              <a:buAutoNum type="arabicPeriod"/>
            </a:pPr>
            <a:r>
              <a:rPr lang="en-ID" b="1" i="0">
                <a:solidFill>
                  <a:srgbClr val="223C50"/>
                </a:solidFill>
                <a:effectLst/>
                <a:latin typeface="TradeGothic"/>
              </a:rPr>
              <a:t>Document your findings</a:t>
            </a:r>
            <a:endParaRPr lang="en-ID"/>
          </a:p>
        </p:txBody>
      </p:sp>
    </p:spTree>
    <p:extLst>
      <p:ext uri="{BB962C8B-B14F-4D97-AF65-F5344CB8AC3E}">
        <p14:creationId xmlns:p14="http://schemas.microsoft.com/office/powerpoint/2010/main" val="1028645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5"/>
            <a:ext cx="10515600" cy="1018507"/>
          </a:xfrm>
        </p:spPr>
        <p:txBody>
          <a:bodyPr>
            <a:normAutofit/>
          </a:bodyPr>
          <a:lstStyle/>
          <a:p>
            <a:pPr marL="292100"/>
            <a:r>
              <a:rPr lang="en-ID" sz="4000" b="1" i="0">
                <a:solidFill>
                  <a:srgbClr val="223C50"/>
                </a:solidFill>
                <a:effectLst/>
                <a:latin typeface="TradeGothic"/>
              </a:rPr>
              <a:t>1. Set an objective</a:t>
            </a:r>
            <a:endParaRPr lang="sv-SE" sz="4000" b="1">
              <a:solidFill>
                <a:srgbClr val="223C50"/>
              </a:solidFill>
              <a:latin typeface="TradeGothic"/>
            </a:endParaRP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288759" y="2117558"/>
            <a:ext cx="11682662" cy="4523874"/>
          </a:xfrm>
        </p:spPr>
        <p:txBody>
          <a:bodyPr>
            <a:normAutofit/>
          </a:bodyPr>
          <a:lstStyle/>
          <a:p>
            <a:r>
              <a:rPr lang="sv-SE" i="0">
                <a:solidFill>
                  <a:srgbClr val="223C50"/>
                </a:solidFill>
                <a:effectLst/>
                <a:latin typeface="TradeGothic"/>
              </a:rPr>
              <a:t>Hal pertama yang perlu dilakukan adalah menetapkan tujuan yang jelas. </a:t>
            </a:r>
          </a:p>
          <a:p>
            <a:r>
              <a:rPr lang="sv-SE" i="0">
                <a:solidFill>
                  <a:srgbClr val="223C50"/>
                </a:solidFill>
                <a:effectLst/>
                <a:latin typeface="TradeGothic"/>
              </a:rPr>
              <a:t>Apa yang ingin dipelajari dari pengujian pengguna</a:t>
            </a:r>
          </a:p>
          <a:p>
            <a:r>
              <a:rPr lang="sv-SE" i="0">
                <a:solidFill>
                  <a:srgbClr val="223C50"/>
                </a:solidFill>
                <a:effectLst/>
                <a:latin typeface="TradeGothic"/>
              </a:rPr>
              <a:t>Pertanyaan apa yang ingin dijawab? </a:t>
            </a:r>
          </a:p>
          <a:p>
            <a:r>
              <a:rPr lang="sv-SE" i="0">
                <a:solidFill>
                  <a:srgbClr val="223C50"/>
                </a:solidFill>
                <a:effectLst/>
                <a:latin typeface="TradeGothic"/>
              </a:rPr>
              <a:t>Menetapkan tujuan yang jelas akan membantu kitaa membangun jenis prototipe yang tepat dan memilih metode pengujian pengguna yang paling sesuai. </a:t>
            </a:r>
          </a:p>
          <a:p>
            <a:r>
              <a:rPr lang="sv-SE" i="0">
                <a:solidFill>
                  <a:srgbClr val="223C50"/>
                </a:solidFill>
                <a:effectLst/>
                <a:latin typeface="TradeGothic"/>
              </a:rPr>
              <a:t>Misalnya: Jika merancang aplikasi e-commerce, tujuannya mungkin untuk menguji betapa mudahnya pengguna menambahkan item ke daftar keinginan mereka.</a:t>
            </a:r>
            <a:endParaRPr lang="en-ID"/>
          </a:p>
        </p:txBody>
      </p:sp>
    </p:spTree>
    <p:extLst>
      <p:ext uri="{BB962C8B-B14F-4D97-AF65-F5344CB8AC3E}">
        <p14:creationId xmlns:p14="http://schemas.microsoft.com/office/powerpoint/2010/main" val="521990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922253"/>
          </a:xfrm>
        </p:spPr>
        <p:txBody>
          <a:bodyPr>
            <a:normAutofit/>
          </a:bodyPr>
          <a:lstStyle/>
          <a:p>
            <a:pPr marL="292100"/>
            <a:r>
              <a:rPr lang="en-ID" sz="4000" b="1">
                <a:solidFill>
                  <a:srgbClr val="223C50"/>
                </a:solidFill>
                <a:latin typeface="TradeGothic"/>
              </a:rPr>
              <a:t>2</a:t>
            </a:r>
            <a:r>
              <a:rPr lang="en-ID" sz="4000" b="1" i="0">
                <a:solidFill>
                  <a:srgbClr val="223C50"/>
                </a:solidFill>
                <a:effectLst/>
                <a:latin typeface="TradeGothic"/>
              </a:rPr>
              <a:t>. </a:t>
            </a:r>
            <a:r>
              <a:rPr lang="en-ID" b="1" i="0">
                <a:solidFill>
                  <a:srgbClr val="223C50"/>
                </a:solidFill>
                <a:effectLst/>
                <a:latin typeface="TradeGothic"/>
              </a:rPr>
              <a:t>Build your prototype</a:t>
            </a:r>
            <a:endParaRPr lang="sv-SE" sz="4000" b="1">
              <a:solidFill>
                <a:srgbClr val="223C50"/>
              </a:solidFill>
              <a:latin typeface="TradeGothic"/>
            </a:endParaRP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372979" y="1913020"/>
            <a:ext cx="11598441" cy="4579853"/>
          </a:xfrm>
        </p:spPr>
        <p:txBody>
          <a:bodyPr>
            <a:normAutofit/>
          </a:bodyPr>
          <a:lstStyle/>
          <a:p>
            <a:r>
              <a:rPr lang="en-US" sz="3600" b="0" i="0">
                <a:solidFill>
                  <a:srgbClr val="223C50"/>
                </a:solidFill>
                <a:effectLst/>
                <a:latin typeface="TradeGothic"/>
              </a:rPr>
              <a:t>Harus tahu apa yang ingin diuji; </a:t>
            </a:r>
          </a:p>
          <a:p>
            <a:r>
              <a:rPr lang="en-US" sz="3600" b="0" i="0">
                <a:solidFill>
                  <a:srgbClr val="223C50"/>
                </a:solidFill>
                <a:effectLst/>
                <a:latin typeface="TradeGothic"/>
              </a:rPr>
              <a:t>Saatnya membuat prototipe. </a:t>
            </a:r>
          </a:p>
          <a:p>
            <a:r>
              <a:rPr lang="en-US" sz="3600" b="0" i="0">
                <a:solidFill>
                  <a:srgbClr val="223C50"/>
                </a:solidFill>
                <a:effectLst/>
                <a:latin typeface="TradeGothic"/>
              </a:rPr>
              <a:t>Jika berada di tahap paling awal dalam menguji sebuah ide, tetap menggunakan prototipe dengan ketelitian rendah. </a:t>
            </a:r>
          </a:p>
          <a:p>
            <a:r>
              <a:rPr lang="en-US" sz="3600" b="0" i="0">
                <a:solidFill>
                  <a:srgbClr val="223C50"/>
                </a:solidFill>
                <a:effectLst/>
                <a:latin typeface="TradeGothic"/>
              </a:rPr>
              <a:t>Setelah memutuskan sebuah konsep, sebaiknya menguji detail yang lebih baik, seperti arsitektur informasi atau mikrokopi, menggunakan prototipe dengan ketelitian menengah dan tinggi.</a:t>
            </a:r>
            <a:endParaRPr lang="en-ID" sz="3600"/>
          </a:p>
        </p:txBody>
      </p:sp>
    </p:spTree>
    <p:extLst>
      <p:ext uri="{BB962C8B-B14F-4D97-AF65-F5344CB8AC3E}">
        <p14:creationId xmlns:p14="http://schemas.microsoft.com/office/powerpoint/2010/main" val="338233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5"/>
            <a:ext cx="10515600" cy="1018507"/>
          </a:xfrm>
        </p:spPr>
        <p:txBody>
          <a:bodyPr>
            <a:normAutofit/>
          </a:bodyPr>
          <a:lstStyle/>
          <a:p>
            <a:pPr marL="292100"/>
            <a:r>
              <a:rPr lang="en-ID" b="1" i="0">
                <a:solidFill>
                  <a:srgbClr val="223C50"/>
                </a:solidFill>
                <a:effectLst/>
                <a:latin typeface="TradeGothic"/>
              </a:rPr>
              <a:t>3. Create a plan</a:t>
            </a:r>
            <a:endParaRPr lang="sv-SE" b="1">
              <a:solidFill>
                <a:srgbClr val="223C50"/>
              </a:solidFill>
              <a:latin typeface="TradeGothic"/>
            </a:endParaRP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433137" y="1732546"/>
            <a:ext cx="11538283" cy="5017169"/>
          </a:xfrm>
        </p:spPr>
        <p:txBody>
          <a:bodyPr>
            <a:normAutofit/>
          </a:bodyPr>
          <a:lstStyle/>
          <a:p>
            <a:r>
              <a:rPr lang="en-US" b="0" i="0">
                <a:solidFill>
                  <a:srgbClr val="223C50"/>
                </a:solidFill>
                <a:effectLst/>
                <a:latin typeface="TradeGothic"/>
              </a:rPr>
              <a:t>Demi konsistensi, penting untuk membuat rencana untuk sesi pengujian pengguna. </a:t>
            </a:r>
          </a:p>
          <a:p>
            <a:r>
              <a:rPr lang="en-US" b="0" i="0">
                <a:solidFill>
                  <a:srgbClr val="223C50"/>
                </a:solidFill>
                <a:effectLst/>
                <a:latin typeface="TradeGothic"/>
              </a:rPr>
              <a:t>Rencana pengujian harus mencakup: </a:t>
            </a:r>
          </a:p>
          <a:p>
            <a:pPr marL="746125">
              <a:buSzPct val="60000"/>
              <a:buFont typeface="Wingdings" panose="05000000000000000000" pitchFamily="2" charset="2"/>
              <a:buChar char="§"/>
            </a:pPr>
            <a:r>
              <a:rPr lang="en-US" b="0" i="0">
                <a:solidFill>
                  <a:srgbClr val="223C50"/>
                </a:solidFill>
                <a:effectLst/>
                <a:latin typeface="TradeGothic"/>
              </a:rPr>
              <a:t>tujuan atau pertanyaan; </a:t>
            </a:r>
          </a:p>
          <a:p>
            <a:pPr marL="746125">
              <a:buSzPct val="60000"/>
              <a:buFont typeface="Wingdings" panose="05000000000000000000" pitchFamily="2" charset="2"/>
              <a:buChar char="§"/>
            </a:pPr>
            <a:r>
              <a:rPr lang="en-US" b="0" i="0">
                <a:solidFill>
                  <a:srgbClr val="223C50"/>
                </a:solidFill>
                <a:effectLst/>
                <a:latin typeface="TradeGothic"/>
              </a:rPr>
              <a:t>metode yang ingin digunakan untuk menguji prototipe; </a:t>
            </a:r>
          </a:p>
          <a:p>
            <a:pPr marL="746125">
              <a:buSzPct val="60000"/>
              <a:buFont typeface="Wingdings" panose="05000000000000000000" pitchFamily="2" charset="2"/>
              <a:buChar char="§"/>
            </a:pPr>
            <a:r>
              <a:rPr lang="en-US" b="0" i="0">
                <a:solidFill>
                  <a:srgbClr val="223C50"/>
                </a:solidFill>
                <a:effectLst/>
                <a:latin typeface="TradeGothic"/>
              </a:rPr>
              <a:t>jumlah pengguna yang akan menguji; </a:t>
            </a:r>
          </a:p>
          <a:p>
            <a:pPr marL="746125">
              <a:buSzPct val="60000"/>
              <a:buFont typeface="Wingdings" panose="05000000000000000000" pitchFamily="2" charset="2"/>
              <a:buChar char="§"/>
            </a:pPr>
            <a:r>
              <a:rPr lang="en-US" b="0" i="0">
                <a:solidFill>
                  <a:srgbClr val="223C50"/>
                </a:solidFill>
                <a:effectLst/>
                <a:latin typeface="TradeGothic"/>
              </a:rPr>
              <a:t>daftar semua peralatan yang diperlukan; </a:t>
            </a:r>
          </a:p>
          <a:p>
            <a:pPr marL="746125">
              <a:buSzPct val="60000"/>
              <a:buFont typeface="Wingdings" panose="05000000000000000000" pitchFamily="2" charset="2"/>
              <a:buChar char="§"/>
            </a:pPr>
            <a:r>
              <a:rPr lang="en-US" b="0" i="0">
                <a:solidFill>
                  <a:srgbClr val="223C50"/>
                </a:solidFill>
                <a:effectLst/>
                <a:latin typeface="TradeGothic"/>
              </a:rPr>
              <a:t>bagaimana mendokumentasikan dan mengukur temuannya. </a:t>
            </a:r>
          </a:p>
          <a:p>
            <a:r>
              <a:rPr lang="en-US" b="0" i="0">
                <a:solidFill>
                  <a:srgbClr val="223C50"/>
                </a:solidFill>
                <a:effectLst/>
                <a:latin typeface="TradeGothic"/>
              </a:rPr>
              <a:t>Bergantung pada metode yang dipilih, mungkin juga ingin membuat skrip agar sesi tetap fokus</a:t>
            </a:r>
            <a:endParaRPr lang="en-ID"/>
          </a:p>
        </p:txBody>
      </p:sp>
    </p:spTree>
    <p:extLst>
      <p:ext uri="{BB962C8B-B14F-4D97-AF65-F5344CB8AC3E}">
        <p14:creationId xmlns:p14="http://schemas.microsoft.com/office/powerpoint/2010/main" val="148100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F1DEC-C785-4687-944D-B178DCA3A47A}"/>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FD50C5DB-45D6-47B9-B954-483E94CF2956}"/>
              </a:ext>
            </a:extLst>
          </p:cNvPr>
          <p:cNvSpPr>
            <a:spLocks noGrp="1"/>
          </p:cNvSpPr>
          <p:nvPr>
            <p:ph idx="1"/>
          </p:nvPr>
        </p:nvSpPr>
        <p:spPr/>
        <p:txBody>
          <a:bodyPr/>
          <a:lstStyle/>
          <a:p>
            <a:endParaRPr lang="en-ID"/>
          </a:p>
        </p:txBody>
      </p:sp>
      <p:pic>
        <p:nvPicPr>
          <p:cNvPr id="4" name="Google Shape;78;p16">
            <a:extLst>
              <a:ext uri="{FF2B5EF4-FFF2-40B4-BE49-F238E27FC236}">
                <a16:creationId xmlns:a16="http://schemas.microsoft.com/office/drawing/2014/main" id="{FB8E4291-8079-479F-A892-72C9E4913DB7}"/>
              </a:ext>
            </a:extLst>
          </p:cNvPr>
          <p:cNvPicPr preferRelativeResize="0"/>
          <p:nvPr/>
        </p:nvPicPr>
        <p:blipFill>
          <a:blip r:embed="rId2">
            <a:alphaModFix/>
          </a:blip>
          <a:stretch>
            <a:fillRect/>
          </a:stretch>
        </p:blipFill>
        <p:spPr>
          <a:xfrm>
            <a:off x="-78378" y="-1"/>
            <a:ext cx="12362619" cy="6990347"/>
          </a:xfrm>
          <a:prstGeom prst="rect">
            <a:avLst/>
          </a:prstGeom>
          <a:noFill/>
          <a:ln>
            <a:noFill/>
          </a:ln>
        </p:spPr>
      </p:pic>
    </p:spTree>
    <p:extLst>
      <p:ext uri="{BB962C8B-B14F-4D97-AF65-F5344CB8AC3E}">
        <p14:creationId xmlns:p14="http://schemas.microsoft.com/office/powerpoint/2010/main" val="3216769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5"/>
            <a:ext cx="10515600" cy="886159"/>
          </a:xfrm>
        </p:spPr>
        <p:txBody>
          <a:bodyPr>
            <a:normAutofit/>
          </a:bodyPr>
          <a:lstStyle/>
          <a:p>
            <a:pPr marL="292100"/>
            <a:r>
              <a:rPr lang="en-ID" sz="4000" b="1">
                <a:solidFill>
                  <a:srgbClr val="223C50"/>
                </a:solidFill>
                <a:latin typeface="TradeGothic"/>
              </a:rPr>
              <a:t>4</a:t>
            </a:r>
            <a:r>
              <a:rPr lang="en-ID" sz="4000" b="1" i="0">
                <a:solidFill>
                  <a:srgbClr val="223C50"/>
                </a:solidFill>
                <a:effectLst/>
                <a:latin typeface="TradeGothic"/>
              </a:rPr>
              <a:t>. Recruit participants</a:t>
            </a:r>
            <a:endParaRPr lang="sv-SE" sz="4000" b="1">
              <a:solidFill>
                <a:srgbClr val="223C50"/>
              </a:solidFill>
              <a:latin typeface="TradeGothic"/>
            </a:endParaRP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372979" y="2225841"/>
            <a:ext cx="11598441" cy="3951121"/>
          </a:xfrm>
        </p:spPr>
        <p:txBody>
          <a:bodyPr>
            <a:normAutofit/>
          </a:bodyPr>
          <a:lstStyle/>
          <a:p>
            <a:r>
              <a:rPr lang="en-US" b="0" i="0">
                <a:solidFill>
                  <a:srgbClr val="223C50"/>
                </a:solidFill>
                <a:effectLst/>
                <a:latin typeface="TradeGothic"/>
              </a:rPr>
              <a:t>Aspek penting lainnya dari pengujian pengguna adalah merekrut peserta yang tepat. </a:t>
            </a:r>
          </a:p>
          <a:p>
            <a:r>
              <a:rPr lang="en-US">
                <a:solidFill>
                  <a:srgbClr val="223C50"/>
                </a:solidFill>
                <a:latin typeface="TradeGothic"/>
              </a:rPr>
              <a:t>M</a:t>
            </a:r>
            <a:r>
              <a:rPr lang="en-US" b="0" i="0">
                <a:solidFill>
                  <a:srgbClr val="223C50"/>
                </a:solidFill>
                <a:effectLst/>
                <a:latin typeface="TradeGothic"/>
              </a:rPr>
              <a:t>enguji pengguna yang mewakili </a:t>
            </a:r>
            <a:r>
              <a:rPr lang="en-US">
                <a:solidFill>
                  <a:srgbClr val="223C50"/>
                </a:solidFill>
                <a:latin typeface="TradeGothic"/>
              </a:rPr>
              <a:t>target audiens, </a:t>
            </a:r>
            <a:r>
              <a:rPr lang="en-US" b="0" i="0">
                <a:solidFill>
                  <a:srgbClr val="223C50"/>
                </a:solidFill>
                <a:effectLst/>
                <a:latin typeface="TradeGothic"/>
              </a:rPr>
              <a:t>jadi luangkan sedikit waktu untuk mengidentifikasi beberapa kriteria utama. </a:t>
            </a:r>
          </a:p>
          <a:p>
            <a:r>
              <a:rPr lang="en-US" b="0" i="0">
                <a:solidFill>
                  <a:srgbClr val="223C50"/>
                </a:solidFill>
                <a:effectLst/>
                <a:latin typeface="TradeGothic"/>
              </a:rPr>
              <a:t>Jika merancang aplikasi kencan di atas 50-an, misalnya, tidak boleh untuk menjalankan pengujian pengguna dengan sekelompok anak berusia 18 tahun.</a:t>
            </a:r>
            <a:endParaRPr lang="en-ID"/>
          </a:p>
        </p:txBody>
      </p:sp>
    </p:spTree>
    <p:extLst>
      <p:ext uri="{BB962C8B-B14F-4D97-AF65-F5344CB8AC3E}">
        <p14:creationId xmlns:p14="http://schemas.microsoft.com/office/powerpoint/2010/main" val="4128348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p:txBody>
          <a:bodyPr>
            <a:normAutofit/>
          </a:bodyPr>
          <a:lstStyle/>
          <a:p>
            <a:pPr marL="292100"/>
            <a:r>
              <a:rPr lang="en-ID" sz="4000" b="1">
                <a:solidFill>
                  <a:srgbClr val="223C50"/>
                </a:solidFill>
                <a:latin typeface="TradeGothic"/>
              </a:rPr>
              <a:t>5</a:t>
            </a:r>
            <a:r>
              <a:rPr lang="en-ID" sz="4000" b="1" i="0">
                <a:solidFill>
                  <a:srgbClr val="223C50"/>
                </a:solidFill>
                <a:effectLst/>
                <a:latin typeface="TradeGothic"/>
              </a:rPr>
              <a:t>. </a:t>
            </a:r>
            <a:r>
              <a:rPr lang="en-US" sz="4000" b="1" i="0">
                <a:solidFill>
                  <a:srgbClr val="223C50"/>
                </a:solidFill>
                <a:effectLst/>
                <a:latin typeface="TradeGothic"/>
              </a:rPr>
              <a:t>Gather all the necessary equipment</a:t>
            </a:r>
            <a:endParaRPr lang="sv-SE" sz="4000" b="1">
              <a:solidFill>
                <a:srgbClr val="223C50"/>
              </a:solidFill>
              <a:latin typeface="TradeGothic"/>
            </a:endParaRP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838199" y="2598821"/>
            <a:ext cx="11133221" cy="3578142"/>
          </a:xfrm>
        </p:spPr>
        <p:txBody>
          <a:bodyPr>
            <a:normAutofit/>
          </a:bodyPr>
          <a:lstStyle/>
          <a:p>
            <a:r>
              <a:rPr lang="en-US" b="0" i="0">
                <a:solidFill>
                  <a:srgbClr val="223C50"/>
                </a:solidFill>
                <a:effectLst/>
                <a:latin typeface="TradeGothic"/>
              </a:rPr>
              <a:t>Setelah merekrut peserta, kita siap untuk memulai sesi. </a:t>
            </a:r>
          </a:p>
          <a:p>
            <a:r>
              <a:rPr lang="en-US" b="0" i="0">
                <a:solidFill>
                  <a:srgbClr val="223C50"/>
                </a:solidFill>
                <a:effectLst/>
                <a:latin typeface="TradeGothic"/>
              </a:rPr>
              <a:t>Lihat kembali rencananya dan pastikan memiliki semua yang dibutuhkan untuk melakukan pengujian: </a:t>
            </a:r>
          </a:p>
          <a:p>
            <a:r>
              <a:rPr lang="en-US" b="0" i="0">
                <a:solidFill>
                  <a:srgbClr val="223C50"/>
                </a:solidFill>
                <a:effectLst/>
                <a:latin typeface="TradeGothic"/>
              </a:rPr>
              <a:t>perangkat lunak perekaman layar jika melakukan pengujian jarak jauh, pena dan kertas untuk membuat catatan, dan, tentu saja, prototipenya</a:t>
            </a:r>
            <a:endParaRPr lang="en-ID"/>
          </a:p>
        </p:txBody>
      </p:sp>
    </p:spTree>
    <p:extLst>
      <p:ext uri="{BB962C8B-B14F-4D97-AF65-F5344CB8AC3E}">
        <p14:creationId xmlns:p14="http://schemas.microsoft.com/office/powerpoint/2010/main" val="3348470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1030538"/>
          </a:xfrm>
        </p:spPr>
        <p:txBody>
          <a:bodyPr>
            <a:normAutofit/>
          </a:bodyPr>
          <a:lstStyle/>
          <a:p>
            <a:pPr marL="292100"/>
            <a:r>
              <a:rPr lang="en-ID" sz="4000" b="1">
                <a:solidFill>
                  <a:srgbClr val="223C50"/>
                </a:solidFill>
                <a:latin typeface="TradeGothic"/>
              </a:rPr>
              <a:t>6</a:t>
            </a:r>
            <a:r>
              <a:rPr lang="en-ID" sz="4000" b="1" i="0">
                <a:solidFill>
                  <a:srgbClr val="223C50"/>
                </a:solidFill>
                <a:effectLst/>
                <a:latin typeface="TradeGothic"/>
              </a:rPr>
              <a:t>. Document your findings</a:t>
            </a:r>
            <a:endParaRPr lang="sv-SE" sz="4000" b="1">
              <a:solidFill>
                <a:srgbClr val="223C50"/>
              </a:solidFill>
              <a:latin typeface="TradeGothic"/>
            </a:endParaRP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577517" y="2249905"/>
            <a:ext cx="11393904" cy="3927058"/>
          </a:xfrm>
        </p:spPr>
        <p:txBody>
          <a:bodyPr>
            <a:normAutofit/>
          </a:bodyPr>
          <a:lstStyle/>
          <a:p>
            <a:r>
              <a:rPr lang="en-US" b="0" i="0">
                <a:solidFill>
                  <a:srgbClr val="223C50"/>
                </a:solidFill>
                <a:effectLst/>
                <a:latin typeface="TradeGothic"/>
              </a:rPr>
              <a:t>Sepanjang setiap pengujian pengguna, pastikan untuk mendokumentasikan temuannya. </a:t>
            </a:r>
          </a:p>
          <a:p>
            <a:r>
              <a:rPr lang="en-US">
                <a:solidFill>
                  <a:srgbClr val="223C50"/>
                </a:solidFill>
                <a:latin typeface="TradeGothic"/>
              </a:rPr>
              <a:t>Kita</a:t>
            </a:r>
            <a:r>
              <a:rPr lang="en-US" b="0" i="0">
                <a:solidFill>
                  <a:srgbClr val="223C50"/>
                </a:solidFill>
                <a:effectLst/>
                <a:latin typeface="TradeGothic"/>
              </a:rPr>
              <a:t> membutuhkan catatan menyeluruh dari setiap tes untuk menganalisis pengamatan dan membandingkan hasil dari setiap sesi</a:t>
            </a:r>
            <a:endParaRPr lang="en-ID"/>
          </a:p>
        </p:txBody>
      </p:sp>
    </p:spTree>
    <p:extLst>
      <p:ext uri="{BB962C8B-B14F-4D97-AF65-F5344CB8AC3E}">
        <p14:creationId xmlns:p14="http://schemas.microsoft.com/office/powerpoint/2010/main" val="4005865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75119-337D-4CC6-9BAF-050E0D31FB11}"/>
              </a:ext>
            </a:extLst>
          </p:cNvPr>
          <p:cNvSpPr>
            <a:spLocks noGrp="1"/>
          </p:cNvSpPr>
          <p:nvPr>
            <p:ph type="title"/>
          </p:nvPr>
        </p:nvSpPr>
        <p:spPr/>
        <p:txBody>
          <a:bodyPr/>
          <a:lstStyle/>
          <a:p>
            <a:r>
              <a:rPr lang="en-US" b="0" i="0">
                <a:effectLst/>
                <a:latin typeface="Eras Bold ITC" panose="020B0907030504020204" pitchFamily="34" charset="0"/>
              </a:rPr>
              <a:t>Tugas</a:t>
            </a:r>
            <a:endParaRPr lang="en-ID">
              <a:latin typeface="Eras Bold ITC" panose="020B0907030504020204" pitchFamily="34" charset="0"/>
            </a:endParaRPr>
          </a:p>
        </p:txBody>
      </p:sp>
      <p:sp>
        <p:nvSpPr>
          <p:cNvPr id="3" name="Content Placeholder 2">
            <a:extLst>
              <a:ext uri="{FF2B5EF4-FFF2-40B4-BE49-F238E27FC236}">
                <a16:creationId xmlns:a16="http://schemas.microsoft.com/office/drawing/2014/main" id="{BCC3C3D7-D334-4CC1-9064-CBCD61D1AA35}"/>
              </a:ext>
            </a:extLst>
          </p:cNvPr>
          <p:cNvSpPr>
            <a:spLocks noGrp="1"/>
          </p:cNvSpPr>
          <p:nvPr>
            <p:ph idx="1"/>
          </p:nvPr>
        </p:nvSpPr>
        <p:spPr>
          <a:xfrm>
            <a:off x="838199" y="2021305"/>
            <a:ext cx="11085095" cy="4155658"/>
          </a:xfrm>
        </p:spPr>
        <p:txBody>
          <a:bodyPr/>
          <a:lstStyle/>
          <a:p>
            <a:r>
              <a:rPr lang="sv-SE">
                <a:solidFill>
                  <a:srgbClr val="292929"/>
                </a:solidFill>
                <a:latin typeface="charter"/>
              </a:rPr>
              <a:t>Membuat penjelasan hasil testing dan metode yang digunakan pada studi kasus yang diangkat!</a:t>
            </a:r>
          </a:p>
          <a:p>
            <a:endParaRPr lang="en-ID"/>
          </a:p>
        </p:txBody>
      </p:sp>
    </p:spTree>
    <p:extLst>
      <p:ext uri="{BB962C8B-B14F-4D97-AF65-F5344CB8AC3E}">
        <p14:creationId xmlns:p14="http://schemas.microsoft.com/office/powerpoint/2010/main" val="3111400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5"/>
            <a:ext cx="10515600" cy="717717"/>
          </a:xfrm>
        </p:spPr>
        <p:txBody>
          <a:bodyPr/>
          <a:lstStyle/>
          <a:p>
            <a:r>
              <a:rPr lang="en-ID" b="1">
                <a:solidFill>
                  <a:srgbClr val="000000"/>
                </a:solidFill>
                <a:latin typeface="Poppins"/>
              </a:rPr>
              <a:t>TEST</a:t>
            </a:r>
            <a:endParaRPr lang="en-ID"/>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838199" y="1825625"/>
            <a:ext cx="11133221" cy="4351338"/>
          </a:xfrm>
        </p:spPr>
        <p:txBody>
          <a:bodyPr>
            <a:normAutofit/>
          </a:bodyPr>
          <a:lstStyle/>
          <a:p>
            <a:r>
              <a:rPr lang="en-ID"/>
              <a:t>Fase pengujian memberikan umpan balik dan wawasan yang dibutuhkan untuk mengulangi prototipe dan melakukan perbaikan.</a:t>
            </a:r>
          </a:p>
          <a:p>
            <a:r>
              <a:rPr lang="en-ID"/>
              <a:t>proses menguji prototipe pada pengguna nyata. </a:t>
            </a:r>
          </a:p>
          <a:p>
            <a:r>
              <a:rPr lang="en-ID"/>
              <a:t>Selama tahap pengujian, akan melihat bagaimana pengguna target berinteraksi dengan prototipe, dan mengumpulkan masukan yang berharga. </a:t>
            </a:r>
          </a:p>
          <a:p>
            <a:r>
              <a:rPr lang="en-ID"/>
              <a:t>mempelajari di mana prototipe berhasil dan di mana ia perlu ditingkatkan. </a:t>
            </a:r>
          </a:p>
          <a:p>
            <a:r>
              <a:rPr lang="en-ID"/>
              <a:t>Wawasan yang dikumpulkan selama fase pengujian akan memungkinkan untuk mengulangi prototipe</a:t>
            </a:r>
          </a:p>
        </p:txBody>
      </p:sp>
    </p:spTree>
    <p:extLst>
      <p:ext uri="{BB962C8B-B14F-4D97-AF65-F5344CB8AC3E}">
        <p14:creationId xmlns:p14="http://schemas.microsoft.com/office/powerpoint/2010/main" val="169091199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712116" cy="753812"/>
          </a:xfrm>
        </p:spPr>
        <p:txBody>
          <a:bodyPr>
            <a:normAutofit/>
          </a:bodyPr>
          <a:lstStyle/>
          <a:p>
            <a:r>
              <a:rPr lang="en-ID" sz="3600" b="1">
                <a:solidFill>
                  <a:srgbClr val="000000"/>
                </a:solidFill>
                <a:latin typeface="Poppins"/>
              </a:rPr>
              <a:t>Mengapa melakukan pengujian pengguna?</a:t>
            </a:r>
            <a:endParaRPr lang="en-ID" sz="3600"/>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838199" y="1825625"/>
            <a:ext cx="11133221" cy="4351338"/>
          </a:xfrm>
        </p:spPr>
        <p:txBody>
          <a:bodyPr>
            <a:normAutofit/>
          </a:bodyPr>
          <a:lstStyle/>
          <a:p>
            <a:r>
              <a:rPr lang="en-ID"/>
              <a:t>Bersama-sama, pembuatan prototipe dan pengujian menambah nilai besar pada proses desain. </a:t>
            </a:r>
          </a:p>
          <a:p>
            <a:r>
              <a:rPr lang="en-ID"/>
              <a:t>Pengujian pengguna tidak hanya membantu untuk tetap berpusat pada pengguna; itu juga masuk akal bisnis yang baik. </a:t>
            </a:r>
          </a:p>
          <a:p>
            <a:r>
              <a:rPr lang="en-ID"/>
              <a:t>Dengan menguji ide lebih awal dan sering dapat mengidentifikasi kekurangan desain dan masalah kegunaan sebelum membawa produk ke pasar. Ini memiliki manfaat yang tak terhitung jumlahnya bagi kita, pengguna, dan bisnis!</a:t>
            </a:r>
          </a:p>
        </p:txBody>
      </p:sp>
    </p:spTree>
    <p:extLst>
      <p:ext uri="{BB962C8B-B14F-4D97-AF65-F5344CB8AC3E}">
        <p14:creationId xmlns:p14="http://schemas.microsoft.com/office/powerpoint/2010/main" val="3007732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681622"/>
          </a:xfrm>
        </p:spPr>
        <p:txBody>
          <a:bodyPr>
            <a:normAutofit/>
          </a:bodyPr>
          <a:lstStyle/>
          <a:p>
            <a:r>
              <a:rPr lang="en-ID" sz="3200" b="1">
                <a:solidFill>
                  <a:srgbClr val="000000"/>
                </a:solidFill>
                <a:latin typeface="Poppins"/>
              </a:rPr>
              <a:t>Jadi mengapa melakukan pengujian pengguna?</a:t>
            </a:r>
            <a:endParaRPr lang="en-ID" sz="3200"/>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409075" y="1696453"/>
            <a:ext cx="11562346" cy="4957010"/>
          </a:xfrm>
        </p:spPr>
        <p:txBody>
          <a:bodyPr>
            <a:normAutofit fontScale="92500" lnSpcReduction="20000"/>
          </a:bodyPr>
          <a:lstStyle/>
          <a:p>
            <a:r>
              <a:rPr lang="en-US" b="1" i="0">
                <a:solidFill>
                  <a:srgbClr val="223C50"/>
                </a:solidFill>
                <a:effectLst/>
                <a:latin typeface="TradeGothic"/>
              </a:rPr>
              <a:t>User testing saves time and money: </a:t>
            </a:r>
            <a:r>
              <a:rPr lang="en-US" i="0">
                <a:solidFill>
                  <a:srgbClr val="223C50"/>
                </a:solidFill>
                <a:effectLst/>
                <a:latin typeface="TradeGothic"/>
              </a:rPr>
              <a:t>Dengan mendeteksi kesalahan dan masalah kegunaan sejak awal, memastikan bahwa produk yang pada akhirnya diluncurkan adalah produk yang paling bebas bug dan ramah pengguna. Apa yang terjadi jika melewatkan fase pengujian demi mengembangkan produk secepat mungkin? akan menghabiskan banyak waktu dan uang untuk mengoreksi produk setelah peluncuran.</a:t>
            </a:r>
            <a:r>
              <a:rPr lang="en-ID"/>
              <a:t> </a:t>
            </a:r>
          </a:p>
          <a:p>
            <a:r>
              <a:rPr lang="en-US" b="1" i="0">
                <a:solidFill>
                  <a:srgbClr val="223C50"/>
                </a:solidFill>
                <a:effectLst/>
                <a:latin typeface="TradeGothic"/>
              </a:rPr>
              <a:t>User testing reveals unexpected insights: </a:t>
            </a:r>
            <a:r>
              <a:rPr lang="en-US" i="0">
                <a:solidFill>
                  <a:srgbClr val="223C50"/>
                </a:solidFill>
                <a:effectLst/>
                <a:latin typeface="TradeGothic"/>
              </a:rPr>
              <a:t>Tidak peduli seberapa menyeluruh penelitian pengguna awal, atau seberapa yakin bahwa telah merancang solusi optimal untuk masalah pengguna, selalu ada wawasan baru yang akan ditemukan. Melihat pengguna nyata berinteraksi dengan versi awal produk akan menyoroti masalah yang tidak dapat diantisipasi sebaliknya</a:t>
            </a:r>
            <a:r>
              <a:rPr lang="en-US" b="1" i="0">
                <a:solidFill>
                  <a:srgbClr val="223C50"/>
                </a:solidFill>
                <a:effectLst/>
                <a:latin typeface="TradeGothic"/>
              </a:rPr>
              <a:t>.</a:t>
            </a:r>
            <a:r>
              <a:rPr lang="en-ID"/>
              <a:t> </a:t>
            </a:r>
          </a:p>
          <a:p>
            <a:r>
              <a:rPr lang="en-ID" b="1" i="0">
                <a:solidFill>
                  <a:srgbClr val="223C50"/>
                </a:solidFill>
                <a:effectLst/>
                <a:latin typeface="TradeGothic"/>
              </a:rPr>
              <a:t>User testing improves user satisfaction: </a:t>
            </a:r>
            <a:r>
              <a:rPr lang="en-ID" i="0">
                <a:solidFill>
                  <a:srgbClr val="223C50"/>
                </a:solidFill>
                <a:effectLst/>
                <a:latin typeface="TradeGothic"/>
              </a:rPr>
              <a:t>Dengan mengumpulkan masukan pengguna langsung, dapat membuat keputusan desain yang tepat meningkatkan kepuasan pengguna dalam jangka panjang. Pembuatan prototipe dan pengujian akan membuat tetap fokus pada pengguna setiap saat. Tentu saja, pelanggan yang puas juga bagus untuk bisnis!</a:t>
            </a:r>
            <a:endParaRPr lang="en-ID"/>
          </a:p>
        </p:txBody>
      </p:sp>
    </p:spTree>
    <p:extLst>
      <p:ext uri="{BB962C8B-B14F-4D97-AF65-F5344CB8AC3E}">
        <p14:creationId xmlns:p14="http://schemas.microsoft.com/office/powerpoint/2010/main" val="955663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705686"/>
          </a:xfrm>
        </p:spPr>
        <p:txBody>
          <a:bodyPr>
            <a:normAutofit/>
          </a:bodyPr>
          <a:lstStyle/>
          <a:p>
            <a:r>
              <a:rPr lang="en-US" sz="3600" b="0" i="0">
                <a:effectLst/>
                <a:latin typeface="Cooper Black" panose="0208090404030B020404" pitchFamily="18" charset="0"/>
              </a:rPr>
              <a:t>When should you carry out user testing</a:t>
            </a:r>
            <a:r>
              <a:rPr lang="en-ID" sz="3200" b="1">
                <a:solidFill>
                  <a:srgbClr val="000000"/>
                </a:solidFill>
                <a:latin typeface="Poppins"/>
              </a:rPr>
              <a:t>?</a:t>
            </a:r>
            <a:endParaRPr lang="en-ID" sz="3200"/>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272716" y="1347538"/>
            <a:ext cx="11646567" cy="5510462"/>
          </a:xfrm>
        </p:spPr>
        <p:txBody>
          <a:bodyPr>
            <a:normAutofit lnSpcReduction="10000"/>
          </a:bodyPr>
          <a:lstStyle/>
          <a:p>
            <a:r>
              <a:rPr lang="en-US" i="0">
                <a:solidFill>
                  <a:srgbClr val="223C50"/>
                </a:solidFill>
                <a:effectLst/>
                <a:latin typeface="TradeGothic"/>
              </a:rPr>
              <a:t>Pengujian pada pengguna yang tepat pada akhir proses desain sebelum </a:t>
            </a:r>
            <a:r>
              <a:rPr lang="en-US">
                <a:solidFill>
                  <a:srgbClr val="223C50"/>
                </a:solidFill>
                <a:latin typeface="TradeGothic"/>
              </a:rPr>
              <a:t>p</a:t>
            </a:r>
            <a:r>
              <a:rPr lang="en-US" i="0">
                <a:solidFill>
                  <a:srgbClr val="223C50"/>
                </a:solidFill>
                <a:effectLst/>
                <a:latin typeface="TradeGothic"/>
              </a:rPr>
              <a:t>eluncuran.  Pengujian pengguna harus </a:t>
            </a:r>
            <a:r>
              <a:rPr lang="en-US">
                <a:solidFill>
                  <a:srgbClr val="223C50"/>
                </a:solidFill>
                <a:latin typeface="TradeGothic"/>
              </a:rPr>
              <a:t>sering dilakukan diawal</a:t>
            </a:r>
            <a:r>
              <a:rPr lang="en-ID"/>
              <a:t> </a:t>
            </a:r>
          </a:p>
          <a:p>
            <a:r>
              <a:rPr lang="en-US" i="0">
                <a:solidFill>
                  <a:srgbClr val="223C50"/>
                </a:solidFill>
                <a:effectLst/>
                <a:latin typeface="TradeGothic"/>
              </a:rPr>
              <a:t>Pada tahap awal proses, pengujian akan membantu mendapatkan umpan balik tentang ide awal. Pada tahap ini</a:t>
            </a:r>
            <a:r>
              <a:rPr lang="en-US">
                <a:solidFill>
                  <a:srgbClr val="223C50"/>
                </a:solidFill>
                <a:latin typeface="TradeGothic"/>
              </a:rPr>
              <a:t> </a:t>
            </a:r>
            <a:r>
              <a:rPr lang="en-US" i="0">
                <a:solidFill>
                  <a:srgbClr val="223C50"/>
                </a:solidFill>
                <a:effectLst/>
                <a:latin typeface="TradeGothic"/>
              </a:rPr>
              <a:t>menggunakan prototipe dengan ketelitian rendah seperti model kertas yang sangat dasar untuk menguji konsep</a:t>
            </a:r>
            <a:r>
              <a:rPr lang="en-US" b="1" i="0">
                <a:solidFill>
                  <a:srgbClr val="223C50"/>
                </a:solidFill>
                <a:effectLst/>
                <a:latin typeface="TradeGothic"/>
              </a:rPr>
              <a:t>.</a:t>
            </a:r>
            <a:r>
              <a:rPr lang="en-ID"/>
              <a:t> </a:t>
            </a:r>
          </a:p>
          <a:p>
            <a:r>
              <a:rPr lang="en-ID" i="0">
                <a:solidFill>
                  <a:srgbClr val="223C50"/>
                </a:solidFill>
                <a:effectLst/>
                <a:latin typeface="TradeGothic"/>
              </a:rPr>
              <a:t>Saat desain mulai terbentuk, akan beralih ke prototipe digital. Prototipe yang dapat diklik dengan ketelitian rendah dan menengah dapat digunakan untuk menguji hal-hal seperti tata letak dan arsitektur informasi, tanpa mengganggu pengguna dengan terlalu banyak visual</a:t>
            </a:r>
          </a:p>
          <a:p>
            <a:pPr>
              <a:lnSpc>
                <a:spcPct val="100000"/>
              </a:lnSpc>
            </a:pPr>
            <a:r>
              <a:rPr lang="en-ID">
                <a:solidFill>
                  <a:srgbClr val="223C50"/>
                </a:solidFill>
                <a:latin typeface="TradeGothic"/>
              </a:rPr>
              <a:t>Menjelang akhir proses berusaha menyempurnakan detail desain dan menguji keseluruhan kegunaan produk dengan prototipe digital dengan ketelitian tinggi dan berfungsi penuh yang terlihat dan berperilaku seperti aslinya</a:t>
            </a:r>
          </a:p>
        </p:txBody>
      </p:sp>
    </p:spTree>
    <p:extLst>
      <p:ext uri="{BB962C8B-B14F-4D97-AF65-F5344CB8AC3E}">
        <p14:creationId xmlns:p14="http://schemas.microsoft.com/office/powerpoint/2010/main" val="1664263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693654"/>
          </a:xfrm>
        </p:spPr>
        <p:txBody>
          <a:bodyPr>
            <a:normAutofit/>
          </a:bodyPr>
          <a:lstStyle/>
          <a:p>
            <a:pPr algn="l"/>
            <a:r>
              <a:rPr lang="en-ID" sz="3600" b="1" i="0">
                <a:effectLst/>
                <a:latin typeface="Cooper Black" panose="0208090404030B020404" pitchFamily="18" charset="0"/>
              </a:rPr>
              <a:t>User testing methods</a:t>
            </a: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838199" y="1825625"/>
            <a:ext cx="11133221" cy="4351338"/>
          </a:xfrm>
        </p:spPr>
        <p:txBody>
          <a:bodyPr>
            <a:normAutofit/>
          </a:bodyPr>
          <a:lstStyle/>
          <a:p>
            <a:r>
              <a:rPr lang="en-US" i="0">
                <a:solidFill>
                  <a:srgbClr val="223C50"/>
                </a:solidFill>
                <a:effectLst/>
                <a:latin typeface="TradeGothic"/>
              </a:rPr>
              <a:t>Ada berbagai metode dan teknik yang dapat digunakan untuk menguji prototipe. Pengujian pengguna dapat dilakukan secara langsung atau jarak jauh dan mungkin dimoderasi atau tidak dimoderasi. Sebelum kita mempelajari metode pengujian pengguna tertentu, mari kita pertimbangkan perbedaan ini:</a:t>
            </a:r>
          </a:p>
          <a:p>
            <a:pPr marL="974725" indent="-514350">
              <a:buFont typeface="+mj-lt"/>
              <a:buAutoNum type="arabicPeriod"/>
            </a:pPr>
            <a:r>
              <a:rPr lang="en-ID" b="0" i="0">
                <a:effectLst/>
                <a:latin typeface="DINPro-Cond"/>
              </a:rPr>
              <a:t>Remote vs. in-person user testing</a:t>
            </a:r>
          </a:p>
          <a:p>
            <a:pPr marL="974725" indent="-514350">
              <a:buFont typeface="+mj-lt"/>
              <a:buAutoNum type="arabicPeriod"/>
            </a:pPr>
            <a:r>
              <a:rPr lang="en-ID" b="0" i="0">
                <a:effectLst/>
                <a:latin typeface="DINPro-Cond"/>
              </a:rPr>
              <a:t>Moderated vs. unmoderated user testing</a:t>
            </a:r>
          </a:p>
          <a:p>
            <a:endParaRPr lang="en-ID"/>
          </a:p>
        </p:txBody>
      </p:sp>
    </p:spTree>
    <p:extLst>
      <p:ext uri="{BB962C8B-B14F-4D97-AF65-F5344CB8AC3E}">
        <p14:creationId xmlns:p14="http://schemas.microsoft.com/office/powerpoint/2010/main" val="771456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753811"/>
          </a:xfrm>
        </p:spPr>
        <p:txBody>
          <a:bodyPr>
            <a:normAutofit/>
          </a:bodyPr>
          <a:lstStyle/>
          <a:p>
            <a:r>
              <a:rPr lang="en-ID" sz="3600" b="0" i="0">
                <a:effectLst/>
                <a:latin typeface="Cooper Black" panose="0208090404030B020404" pitchFamily="18" charset="0"/>
              </a:rPr>
              <a:t>Remote vs. in-person user testing</a:t>
            </a: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296779" y="1648326"/>
            <a:ext cx="11598441" cy="5209673"/>
          </a:xfrm>
        </p:spPr>
        <p:txBody>
          <a:bodyPr>
            <a:normAutofit fontScale="92500" lnSpcReduction="20000"/>
          </a:bodyPr>
          <a:lstStyle/>
          <a:p>
            <a:r>
              <a:rPr lang="en-US">
                <a:solidFill>
                  <a:srgbClr val="223C50"/>
                </a:solidFill>
                <a:latin typeface="TradeGothic"/>
              </a:rPr>
              <a:t>P</a:t>
            </a:r>
            <a:r>
              <a:rPr lang="en-US" i="0">
                <a:solidFill>
                  <a:srgbClr val="223C50"/>
                </a:solidFill>
                <a:effectLst/>
                <a:latin typeface="TradeGothic"/>
              </a:rPr>
              <a:t>engujian dilakukan secara langsung berada di ruangan yang sama dengan pengguna saat mereka menguji prototipe. </a:t>
            </a:r>
          </a:p>
          <a:p>
            <a:pPr marL="577850">
              <a:buSzPct val="60000"/>
              <a:buFont typeface="Wingdings" panose="05000000000000000000" pitchFamily="2" charset="2"/>
              <a:buChar char="§"/>
            </a:pPr>
            <a:r>
              <a:rPr lang="en-US" i="0">
                <a:solidFill>
                  <a:srgbClr val="223C50"/>
                </a:solidFill>
                <a:effectLst/>
                <a:latin typeface="TradeGothic"/>
              </a:rPr>
              <a:t>Memiliki beberapa keunggulan tidak hanya dapat mengontrol lingkungan pengujian dan meminimalkan gangguan juga dapat mengamati pengguna secara langsung. </a:t>
            </a:r>
          </a:p>
          <a:p>
            <a:pPr marL="577850">
              <a:buSzPct val="60000"/>
              <a:buFont typeface="Wingdings" panose="05000000000000000000" pitchFamily="2" charset="2"/>
              <a:buChar char="§"/>
            </a:pPr>
            <a:r>
              <a:rPr lang="en-US" i="0">
                <a:solidFill>
                  <a:srgbClr val="223C50"/>
                </a:solidFill>
                <a:effectLst/>
                <a:latin typeface="TradeGothic"/>
              </a:rPr>
              <a:t>Dapat mengetahui rahasia ekspresi wajah, bahasa tubuh, dan komentar verbal apa pun yang dibuat pengguna saat mereka berinteraksi dengan produk </a:t>
            </a:r>
          </a:p>
          <a:p>
            <a:pPr marL="577850">
              <a:buSzPct val="60000"/>
              <a:buFont typeface="Wingdings" panose="05000000000000000000" pitchFamily="2" charset="2"/>
              <a:buChar char="§"/>
            </a:pPr>
            <a:r>
              <a:rPr lang="en-US" i="0">
                <a:solidFill>
                  <a:srgbClr val="223C50"/>
                </a:solidFill>
                <a:effectLst/>
                <a:latin typeface="TradeGothic"/>
              </a:rPr>
              <a:t>memberi wawasan langsung yang berharga tentang pengalaman mereka. </a:t>
            </a:r>
          </a:p>
          <a:p>
            <a:pPr marL="577850">
              <a:buSzPct val="60000"/>
              <a:buFont typeface="Wingdings" panose="05000000000000000000" pitchFamily="2" charset="2"/>
              <a:buChar char="§"/>
            </a:pPr>
            <a:r>
              <a:rPr lang="en-US" i="0">
                <a:solidFill>
                  <a:srgbClr val="223C50"/>
                </a:solidFill>
                <a:effectLst/>
                <a:latin typeface="TradeGothic"/>
              </a:rPr>
              <a:t>Namun, pengujian secara langsung bisa mahal dan memakan waktu.</a:t>
            </a:r>
          </a:p>
          <a:p>
            <a:r>
              <a:rPr lang="en-US" i="0">
                <a:solidFill>
                  <a:srgbClr val="223C50"/>
                </a:solidFill>
                <a:effectLst/>
                <a:latin typeface="TradeGothic"/>
              </a:rPr>
              <a:t>Pengujian pengguna jarak jauh menawarkan alternatif </a:t>
            </a:r>
          </a:p>
          <a:p>
            <a:pPr marL="577850">
              <a:buSzPct val="60000"/>
              <a:buFont typeface="Wingdings" panose="05000000000000000000" pitchFamily="2" charset="2"/>
              <a:buChar char="§"/>
            </a:pPr>
            <a:r>
              <a:rPr lang="en-US">
                <a:solidFill>
                  <a:srgbClr val="223C50"/>
                </a:solidFill>
                <a:latin typeface="TradeGothic"/>
              </a:rPr>
              <a:t>Lebih murah dan lebih nyaman </a:t>
            </a:r>
          </a:p>
          <a:p>
            <a:pPr marL="577850">
              <a:buSzPct val="60000"/>
              <a:buFont typeface="Wingdings" panose="05000000000000000000" pitchFamily="2" charset="2"/>
              <a:buChar char="§"/>
            </a:pPr>
            <a:r>
              <a:rPr lang="en-US">
                <a:solidFill>
                  <a:srgbClr val="223C50"/>
                </a:solidFill>
                <a:latin typeface="TradeGothic"/>
              </a:rPr>
              <a:t>tetapi memiliki sedikit atau tanpa kendali atas lingkungan pengujian pengguna. </a:t>
            </a:r>
          </a:p>
          <a:p>
            <a:pPr marL="577850">
              <a:buSzPct val="60000"/>
              <a:buFont typeface="Wingdings" panose="05000000000000000000" pitchFamily="2" charset="2"/>
              <a:buChar char="§"/>
            </a:pPr>
            <a:r>
              <a:rPr lang="en-US">
                <a:solidFill>
                  <a:srgbClr val="223C50"/>
                </a:solidFill>
                <a:latin typeface="TradeGothic"/>
              </a:rPr>
              <a:t>Jika menguji prototipe digital dapat melakukan pengujian pengguna jarak jauh yang dimoderasi atau tidak dimoderasi. </a:t>
            </a:r>
            <a:endParaRPr lang="en-ID">
              <a:solidFill>
                <a:srgbClr val="223C50"/>
              </a:solidFill>
              <a:latin typeface="TradeGothic"/>
            </a:endParaRPr>
          </a:p>
        </p:txBody>
      </p:sp>
    </p:spTree>
    <p:extLst>
      <p:ext uri="{BB962C8B-B14F-4D97-AF65-F5344CB8AC3E}">
        <p14:creationId xmlns:p14="http://schemas.microsoft.com/office/powerpoint/2010/main" val="3427969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5069-3179-4C18-ADD5-C10194FF3CCF}"/>
              </a:ext>
            </a:extLst>
          </p:cNvPr>
          <p:cNvSpPr>
            <a:spLocks noGrp="1"/>
          </p:cNvSpPr>
          <p:nvPr>
            <p:ph type="title"/>
          </p:nvPr>
        </p:nvSpPr>
        <p:spPr>
          <a:xfrm>
            <a:off x="838200" y="365126"/>
            <a:ext cx="10515600" cy="741780"/>
          </a:xfrm>
        </p:spPr>
        <p:txBody>
          <a:bodyPr>
            <a:normAutofit/>
          </a:bodyPr>
          <a:lstStyle/>
          <a:p>
            <a:r>
              <a:rPr lang="en-ID" sz="3200" b="0" i="0">
                <a:effectLst/>
                <a:latin typeface="Cooper Black" panose="0208090404030B020404" pitchFamily="18" charset="0"/>
              </a:rPr>
              <a:t>Moderated vs. unmoderated user testing</a:t>
            </a:r>
          </a:p>
        </p:txBody>
      </p:sp>
      <p:sp>
        <p:nvSpPr>
          <p:cNvPr id="3" name="Content Placeholder 2">
            <a:extLst>
              <a:ext uri="{FF2B5EF4-FFF2-40B4-BE49-F238E27FC236}">
                <a16:creationId xmlns:a16="http://schemas.microsoft.com/office/drawing/2014/main" id="{E5058F47-D13E-4F44-93C5-A6AB61B6FE73}"/>
              </a:ext>
            </a:extLst>
          </p:cNvPr>
          <p:cNvSpPr>
            <a:spLocks noGrp="1"/>
          </p:cNvSpPr>
          <p:nvPr>
            <p:ph idx="1"/>
          </p:nvPr>
        </p:nvSpPr>
        <p:spPr>
          <a:xfrm>
            <a:off x="397043" y="1311441"/>
            <a:ext cx="11574378" cy="5414211"/>
          </a:xfrm>
        </p:spPr>
        <p:txBody>
          <a:bodyPr>
            <a:normAutofit fontScale="85000" lnSpcReduction="20000"/>
          </a:bodyPr>
          <a:lstStyle/>
          <a:p>
            <a:r>
              <a:rPr lang="en-US" i="0">
                <a:solidFill>
                  <a:srgbClr val="223C50"/>
                </a:solidFill>
                <a:effectLst/>
                <a:latin typeface="TradeGothic"/>
              </a:rPr>
              <a:t>Pengujian pengguna jarak jauh yang dimoderasi adalah jalan tengah yang baik antara pengujian secara langsung dan pengujian jarak jauh yang sama sekali tidak dimoderasi. </a:t>
            </a:r>
          </a:p>
          <a:p>
            <a:pPr marL="625475">
              <a:buSzPct val="60000"/>
              <a:buFont typeface="Wingdings" panose="05000000000000000000" pitchFamily="2" charset="2"/>
              <a:buChar char="§"/>
            </a:pPr>
            <a:r>
              <a:rPr lang="en-US" i="0">
                <a:solidFill>
                  <a:srgbClr val="223C50"/>
                </a:solidFill>
                <a:effectLst/>
                <a:latin typeface="TradeGothic"/>
              </a:rPr>
              <a:t>Pengujian jarak jauh langsung memungkinkan mengamati pengguna melalui video call, misalnya dapat menggunakan aplikasi perekaman layar untuk merekam tes, dan </a:t>
            </a:r>
          </a:p>
          <a:p>
            <a:pPr marL="625475">
              <a:buSzPct val="60000"/>
              <a:buFont typeface="Wingdings" panose="05000000000000000000" pitchFamily="2" charset="2"/>
              <a:buChar char="§"/>
            </a:pPr>
            <a:r>
              <a:rPr lang="en-US" i="0">
                <a:solidFill>
                  <a:srgbClr val="223C50"/>
                </a:solidFill>
                <a:effectLst/>
                <a:latin typeface="TradeGothic"/>
              </a:rPr>
              <a:t>program tertentu juga akan melacak dan menyorot di mana pengguna mengklik di prototipe digital.</a:t>
            </a:r>
          </a:p>
          <a:p>
            <a:r>
              <a:rPr lang="en-ID"/>
              <a:t>Pengujian yang tidak dimoderasi dapat dilakukan </a:t>
            </a:r>
          </a:p>
          <a:p>
            <a:pPr marL="625475">
              <a:buSzPct val="60000"/>
              <a:buFont typeface="Wingdings" panose="05000000000000000000" pitchFamily="2" charset="2"/>
              <a:buChar char="§"/>
            </a:pPr>
            <a:r>
              <a:rPr lang="en-ID" sz="2900">
                <a:solidFill>
                  <a:srgbClr val="223C50"/>
                </a:solidFill>
                <a:latin typeface="TradeGothic"/>
              </a:rPr>
              <a:t>melalui platform pengujian pengguna seperti UserZoom, loop11, dan usertesting.com. </a:t>
            </a:r>
          </a:p>
          <a:p>
            <a:pPr marL="625475">
              <a:buSzPct val="60000"/>
              <a:buFont typeface="Wingdings" panose="05000000000000000000" pitchFamily="2" charset="2"/>
              <a:buChar char="§"/>
            </a:pPr>
            <a:r>
              <a:rPr lang="en-ID" sz="2900">
                <a:solidFill>
                  <a:srgbClr val="223C50"/>
                </a:solidFill>
                <a:latin typeface="TradeGothic"/>
              </a:rPr>
              <a:t>Jika Anda kekurangan waktu, alat semacam itu memudahkan untuk melakukan pengujian pengguna dengan cepat dan dengan sedikit usaha. </a:t>
            </a:r>
          </a:p>
          <a:p>
            <a:pPr marL="625475">
              <a:buSzPct val="60000"/>
              <a:buFont typeface="Wingdings" panose="05000000000000000000" pitchFamily="2" charset="2"/>
              <a:buChar char="§"/>
            </a:pPr>
            <a:r>
              <a:rPr lang="en-ID" sz="2900">
                <a:solidFill>
                  <a:srgbClr val="223C50"/>
                </a:solidFill>
                <a:latin typeface="TradeGothic"/>
              </a:rPr>
              <a:t>Namun, tidak akan memiliki kesempatan untuk mengamati pengguna atau mengajukan pertanyaan kepada mereka.</a:t>
            </a:r>
          </a:p>
          <a:p>
            <a:pPr marL="0" indent="0">
              <a:buNone/>
            </a:pPr>
            <a:r>
              <a:rPr lang="en-ID"/>
              <a:t>Apakah memilih untuk melakukan pengujian secara langsung atau pengguna jarak jauh, semuanya bergantung pada anggaran, batasan waktu, dan prototipe yang diuji. Prototipe kertas paling baik diuji secara langsung, sedangkan prototipe digital dapat diuji baik dari jarak jauh maupun secara langsung.</a:t>
            </a:r>
          </a:p>
        </p:txBody>
      </p:sp>
    </p:spTree>
    <p:extLst>
      <p:ext uri="{BB962C8B-B14F-4D97-AF65-F5344CB8AC3E}">
        <p14:creationId xmlns:p14="http://schemas.microsoft.com/office/powerpoint/2010/main" val="2942814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TotalTime>
  <Words>1632</Words>
  <Application>Microsoft Office PowerPoint</Application>
  <PresentationFormat>Widescreen</PresentationFormat>
  <Paragraphs>118</Paragraphs>
  <Slides>23</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23</vt:i4>
      </vt:variant>
    </vt:vector>
  </HeadingPairs>
  <TitlesOfParts>
    <vt:vector size="35" baseType="lpstr">
      <vt:lpstr>Arial</vt:lpstr>
      <vt:lpstr>Calibri</vt:lpstr>
      <vt:lpstr>Calibri Light</vt:lpstr>
      <vt:lpstr>charter</vt:lpstr>
      <vt:lpstr>Cooper Black</vt:lpstr>
      <vt:lpstr>DINPro-Cond</vt:lpstr>
      <vt:lpstr>Eras Bold ITC</vt:lpstr>
      <vt:lpstr>Franklin Gothic Heavy</vt:lpstr>
      <vt:lpstr>Poppins</vt:lpstr>
      <vt:lpstr>TradeGothic</vt:lpstr>
      <vt:lpstr>Wingdings</vt:lpstr>
      <vt:lpstr>Office Theme</vt:lpstr>
      <vt:lpstr>PowerPoint Presentation</vt:lpstr>
      <vt:lpstr>PowerPoint Presentation</vt:lpstr>
      <vt:lpstr>TEST</vt:lpstr>
      <vt:lpstr>Mengapa melakukan pengujian pengguna?</vt:lpstr>
      <vt:lpstr>Jadi mengapa melakukan pengujian pengguna?</vt:lpstr>
      <vt:lpstr>When should you carry out user testing?</vt:lpstr>
      <vt:lpstr>User testing methods</vt:lpstr>
      <vt:lpstr>Remote vs. in-person user testing</vt:lpstr>
      <vt:lpstr>Moderated vs. unmoderated user testing</vt:lpstr>
      <vt:lpstr>User testing methods used in Design Thinking</vt:lpstr>
      <vt:lpstr>1. Concept testing</vt:lpstr>
      <vt:lpstr>2. A/B testing</vt:lpstr>
      <vt:lpstr>3. Usability testing</vt:lpstr>
      <vt:lpstr>4. First-click testing</vt:lpstr>
      <vt:lpstr>5. Tree testing</vt:lpstr>
      <vt:lpstr>How to conduct user testing: A step-by-step guide</vt:lpstr>
      <vt:lpstr>1. Set an objective</vt:lpstr>
      <vt:lpstr>2. Build your prototype</vt:lpstr>
      <vt:lpstr>3. Create a plan</vt:lpstr>
      <vt:lpstr>4. Recruit participants</vt:lpstr>
      <vt:lpstr>5. Gather all the necessary equipment</vt:lpstr>
      <vt:lpstr>6. Document your findings</vt:lpstr>
      <vt:lpstr>Tugas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dc:creator>
  <cp:lastModifiedBy>deni</cp:lastModifiedBy>
  <cp:revision>19</cp:revision>
  <dcterms:created xsi:type="dcterms:W3CDTF">2021-05-27T00:37:22Z</dcterms:created>
  <dcterms:modified xsi:type="dcterms:W3CDTF">2021-05-28T03:14:23Z</dcterms:modified>
</cp:coreProperties>
</file>