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65" r:id="rId5"/>
    <p:sldId id="268" r:id="rId6"/>
    <p:sldId id="269" r:id="rId7"/>
    <p:sldId id="270" r:id="rId8"/>
    <p:sldId id="271" r:id="rId9"/>
    <p:sldId id="261" r:id="rId10"/>
    <p:sldId id="272" r:id="rId11"/>
    <p:sldId id="273" r:id="rId12"/>
    <p:sldId id="274" r:id="rId13"/>
    <p:sldId id="264" r:id="rId14"/>
  </p:sldIdLst>
  <p:sldSz cx="9144000" cy="5143500" type="screen16x9"/>
  <p:notesSz cx="6858000" cy="9144000"/>
  <p:embeddedFontLst>
    <p:embeddedFont>
      <p:font typeface="Montserrat"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138"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7554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50730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2133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bfa8ef389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bfa8ef389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bb715ea519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bb715ea51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b715ea519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bb715ea519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81910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2859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91051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61100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615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c27baeb8c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c27baeb8c3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hyperlink" Target="http://www.youtube.com/watch?v=I2N7Vl6IOVc"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endParaRPr/>
          </a:p>
        </p:txBody>
      </p:sp>
      <p:sp>
        <p:nvSpPr>
          <p:cNvPr id="55" name="Google Shape;55;p13"/>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endParaRPr/>
          </a:p>
        </p:txBody>
      </p:sp>
      <p:pic>
        <p:nvPicPr>
          <p:cNvPr id="56" name="Google Shape;56;p1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ct val="40909"/>
              <a:buFont typeface="Arial"/>
              <a:buNone/>
            </a:pPr>
            <a:r>
              <a:rPr lang="en-ID" sz="2000" b="1"/>
              <a:t>Concept development</a:t>
            </a:r>
            <a:endParaRPr sz="2400" b="1">
              <a:solidFill>
                <a:schemeClr val="dk2"/>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D124EE7A-A6A8-41FE-8B24-73E3E655D699}"/>
              </a:ext>
            </a:extLst>
          </p:cNvPr>
          <p:cNvSpPr txBox="1"/>
          <p:nvPr/>
        </p:nvSpPr>
        <p:spPr>
          <a:xfrm>
            <a:off x="808892" y="1340643"/>
            <a:ext cx="7807570" cy="1938992"/>
          </a:xfrm>
          <a:prstGeom prst="rect">
            <a:avLst/>
          </a:prstGeom>
          <a:noFill/>
        </p:spPr>
        <p:txBody>
          <a:bodyPr wrap="square">
            <a:spAutoFit/>
          </a:bodyPr>
          <a:lstStyle/>
          <a:p>
            <a:r>
              <a:rPr lang="en-ID" sz="2000"/>
              <a:t>pengembangan konsep dilakukan setelah brainstorming sebagai bagian dari tahap What if. Kemudian pastikan kita telah mendorong diri sendiri untuk membuat berbagai alternatif baru dan benar-benar siap untuk membidik beberapa yang terbaik. Pengembangan konsep membuat kita siap untuk mengevaluasi konsep kita terhadap kriteria desain.</a:t>
            </a:r>
          </a:p>
        </p:txBody>
      </p:sp>
    </p:spTree>
    <p:extLst>
      <p:ext uri="{BB962C8B-B14F-4D97-AF65-F5344CB8AC3E}">
        <p14:creationId xmlns:p14="http://schemas.microsoft.com/office/powerpoint/2010/main" val="36919133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ct val="40909"/>
              <a:buFont typeface="Arial"/>
              <a:buNone/>
            </a:pPr>
            <a:r>
              <a:rPr lang="en-ID" sz="2000" b="1"/>
              <a:t>Concept development</a:t>
            </a:r>
            <a:endParaRPr sz="2400" b="1">
              <a:solidFill>
                <a:schemeClr val="dk2"/>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D124EE7A-A6A8-41FE-8B24-73E3E655D699}"/>
              </a:ext>
            </a:extLst>
          </p:cNvPr>
          <p:cNvSpPr txBox="1"/>
          <p:nvPr/>
        </p:nvSpPr>
        <p:spPr>
          <a:xfrm>
            <a:off x="782515" y="1017725"/>
            <a:ext cx="7807570" cy="400110"/>
          </a:xfrm>
          <a:prstGeom prst="rect">
            <a:avLst/>
          </a:prstGeom>
          <a:noFill/>
        </p:spPr>
        <p:txBody>
          <a:bodyPr wrap="square">
            <a:spAutoFit/>
          </a:bodyPr>
          <a:lstStyle/>
          <a:p>
            <a:r>
              <a:rPr lang="en-US" sz="2000"/>
              <a:t>L</a:t>
            </a:r>
            <a:r>
              <a:rPr lang="en-ID" sz="2000"/>
              <a:t>angkah-langkahnya:</a:t>
            </a:r>
          </a:p>
        </p:txBody>
      </p:sp>
      <p:sp>
        <p:nvSpPr>
          <p:cNvPr id="5" name="TextBox 4">
            <a:extLst>
              <a:ext uri="{FF2B5EF4-FFF2-40B4-BE49-F238E27FC236}">
                <a16:creationId xmlns:a16="http://schemas.microsoft.com/office/drawing/2014/main" id="{186E0050-8F75-4B2C-AEC4-B64EB842A0C8}"/>
              </a:ext>
            </a:extLst>
          </p:cNvPr>
          <p:cNvSpPr txBox="1"/>
          <p:nvPr/>
        </p:nvSpPr>
        <p:spPr>
          <a:xfrm>
            <a:off x="246185" y="1447685"/>
            <a:ext cx="8194430" cy="3046988"/>
          </a:xfrm>
          <a:prstGeom prst="rect">
            <a:avLst/>
          </a:prstGeom>
          <a:noFill/>
        </p:spPr>
        <p:txBody>
          <a:bodyPr wrap="square">
            <a:spAutoFit/>
          </a:bodyPr>
          <a:lstStyle/>
          <a:p>
            <a:pPr marL="342900" indent="-342900">
              <a:buFont typeface="+mj-lt"/>
              <a:buAutoNum type="arabicPeriod"/>
            </a:pPr>
            <a:r>
              <a:rPr lang="en-ID" sz="1600"/>
              <a:t>Kumpulkan item ide: Pertama, kumpulkan bahan-bahan utama yang diperlukan dalam pengembangan konsep: tim inti orang, kriteria desain, dan hasil sumbang saran.</a:t>
            </a:r>
          </a:p>
          <a:p>
            <a:pPr marL="342900" indent="-342900">
              <a:buFont typeface="+mj-lt"/>
              <a:buAutoNum type="arabicPeriod"/>
            </a:pPr>
            <a:r>
              <a:rPr lang="en-ID" sz="1600"/>
              <a:t>Sebarkan item ide, mirip dengan mind mapping. Lebih mudah bekerja dengan ratusan atau lebih banyak ide, kita dapat dengan mudah memindahkannya. Dapat diletakkan semuanya di dinding seolah-olah berada di galeri seni. Berikan ruang ekstra agar dapat memindahkan item seperti yang dilihat ada hubungan dan pola. Mulailah mengatur gagasan menggunakan yang metode berikut :</a:t>
            </a:r>
          </a:p>
          <a:p>
            <a:pPr marL="342900"/>
            <a:r>
              <a:rPr lang="en-ID" sz="1600"/>
              <a:t>• Hilangkan redundansi</a:t>
            </a:r>
          </a:p>
          <a:p>
            <a:pPr marL="342900"/>
            <a:r>
              <a:rPr lang="en-ID" sz="1600"/>
              <a:t>• Letakkan ide yang serupa di samping satu sama lain</a:t>
            </a:r>
          </a:p>
          <a:p>
            <a:pPr marL="342900"/>
            <a:r>
              <a:rPr lang="en-ID" sz="1600"/>
              <a:t>• Lihat apa yang hilang dan tambahkan ide jika memungkinkan</a:t>
            </a:r>
          </a:p>
          <a:p>
            <a:pPr marL="342900"/>
            <a:r>
              <a:rPr lang="en-ID" sz="1600"/>
              <a:t>• Buat daftar tema yang muncul, seperti</a:t>
            </a:r>
          </a:p>
        </p:txBody>
      </p:sp>
    </p:spTree>
    <p:extLst>
      <p:ext uri="{BB962C8B-B14F-4D97-AF65-F5344CB8AC3E}">
        <p14:creationId xmlns:p14="http://schemas.microsoft.com/office/powerpoint/2010/main" val="4027725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ct val="40909"/>
              <a:buFont typeface="Arial"/>
              <a:buNone/>
            </a:pPr>
            <a:r>
              <a:rPr lang="en-ID" sz="2000" b="1"/>
              <a:t>Concept development</a:t>
            </a:r>
            <a:endParaRPr sz="2400" b="1">
              <a:solidFill>
                <a:schemeClr val="dk2"/>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D124EE7A-A6A8-41FE-8B24-73E3E655D699}"/>
              </a:ext>
            </a:extLst>
          </p:cNvPr>
          <p:cNvSpPr txBox="1"/>
          <p:nvPr/>
        </p:nvSpPr>
        <p:spPr>
          <a:xfrm>
            <a:off x="782515" y="1017725"/>
            <a:ext cx="7807570" cy="400110"/>
          </a:xfrm>
          <a:prstGeom prst="rect">
            <a:avLst/>
          </a:prstGeom>
          <a:noFill/>
        </p:spPr>
        <p:txBody>
          <a:bodyPr wrap="square">
            <a:spAutoFit/>
          </a:bodyPr>
          <a:lstStyle/>
          <a:p>
            <a:r>
              <a:rPr lang="en-US" sz="2000"/>
              <a:t>L</a:t>
            </a:r>
            <a:r>
              <a:rPr lang="en-ID" sz="2000"/>
              <a:t>angkah-langkahnya:</a:t>
            </a:r>
          </a:p>
        </p:txBody>
      </p:sp>
      <p:sp>
        <p:nvSpPr>
          <p:cNvPr id="5" name="TextBox 4">
            <a:extLst>
              <a:ext uri="{FF2B5EF4-FFF2-40B4-BE49-F238E27FC236}">
                <a16:creationId xmlns:a16="http://schemas.microsoft.com/office/drawing/2014/main" id="{186E0050-8F75-4B2C-AEC4-B64EB842A0C8}"/>
              </a:ext>
            </a:extLst>
          </p:cNvPr>
          <p:cNvSpPr txBox="1"/>
          <p:nvPr/>
        </p:nvSpPr>
        <p:spPr>
          <a:xfrm>
            <a:off x="246185" y="1447685"/>
            <a:ext cx="8194430" cy="3293209"/>
          </a:xfrm>
          <a:prstGeom prst="rect">
            <a:avLst/>
          </a:prstGeom>
          <a:noFill/>
        </p:spPr>
        <p:txBody>
          <a:bodyPr wrap="square">
            <a:spAutoFit/>
          </a:bodyPr>
          <a:lstStyle/>
          <a:p>
            <a:pPr marL="342900" indent="-342900">
              <a:buFont typeface="+mj-lt"/>
              <a:buAutoNum type="arabicPeriod" startAt="3"/>
            </a:pPr>
            <a:r>
              <a:rPr lang="en-ID" sz="1600"/>
              <a:t>Pilih item: Pilih lima hingga 12 tema untuk dijadikan pilihan bagi perbedaan konsep. Jika kita sedang mengerjakan ide untuk berhenti merokok, sebagai tim di Pfizer sebelumnya, kita dapat mencoba membuat konsep menggunakan item seperti sistem teman, kelompoktentang orang asing, pelatihan telepon, kontes, jaminan, dan sistem umpan balik.</a:t>
            </a:r>
          </a:p>
          <a:p>
            <a:pPr marL="342900" indent="-342900">
              <a:buFont typeface="+mj-lt"/>
              <a:buAutoNum type="arabicPeriod" startAt="3"/>
            </a:pPr>
            <a:r>
              <a:rPr lang="en-ID" sz="1600"/>
              <a:t>Bentuk konsep awal:  Akhinya kita siap untuk membuat beberapa konsep. Langkah ini bersumber dari prinsip arsitektur. Ini akan menjadi gabungan elemen yang berbeda dari brainstorming, tetapi kita menginginkan terhubung secara tematis, seimbang, dan proporsional, dan harus membentuk konsep yang berbeda. Istilah  yang digunakan desainer untuk fase ini adalah "Permainan kombinatorial"; itu ada hubungannya dengan memilih dan memilih elemen menggabungkan untuk menciptakan nilai pelanggan yang menarik dan model bisnis yang layak. Dalam hal ini, keseluruhan seringkali lebih besar dari pada jumlah bagian-bagiannya. </a:t>
            </a:r>
          </a:p>
        </p:txBody>
      </p:sp>
    </p:spTree>
    <p:extLst>
      <p:ext uri="{BB962C8B-B14F-4D97-AF65-F5344CB8AC3E}">
        <p14:creationId xmlns:p14="http://schemas.microsoft.com/office/powerpoint/2010/main" val="3509943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1"/>
          <p:cNvPicPr preferRelativeResize="0"/>
          <p:nvPr/>
        </p:nvPicPr>
        <p:blipFill>
          <a:blip r:embed="rId3">
            <a:alphaModFix/>
          </a:blip>
          <a:stretch>
            <a:fillRect/>
          </a:stretch>
        </p:blipFill>
        <p:spPr>
          <a:xfrm>
            <a:off x="3987304" y="152400"/>
            <a:ext cx="5004299" cy="4991100"/>
          </a:xfrm>
          <a:prstGeom prst="rect">
            <a:avLst/>
          </a:prstGeom>
          <a:noFill/>
          <a:ln>
            <a:noFill/>
          </a:ln>
        </p:spPr>
      </p:pic>
      <p:sp>
        <p:nvSpPr>
          <p:cNvPr id="117" name="Google Shape;117;p21"/>
          <p:cNvSpPr txBox="1">
            <a:spLocks noGrp="1"/>
          </p:cNvSpPr>
          <p:nvPr>
            <p:ph type="title"/>
          </p:nvPr>
        </p:nvSpPr>
        <p:spPr>
          <a:xfrm>
            <a:off x="311700" y="416169"/>
            <a:ext cx="8520600" cy="1170125"/>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990"/>
              <a:buFont typeface="Arial"/>
              <a:buNone/>
            </a:pPr>
            <a:r>
              <a:rPr lang="en" sz="1520" b="1">
                <a:solidFill>
                  <a:schemeClr val="dk2"/>
                </a:solidFill>
                <a:latin typeface="Montserrat"/>
                <a:ea typeface="Montserrat"/>
                <a:cs typeface="Montserrat"/>
                <a:sym typeface="Montserrat"/>
              </a:rPr>
              <a:t>Tugas </a:t>
            </a:r>
            <a:endParaRPr sz="1520" b="1">
              <a:solidFill>
                <a:schemeClr val="dk2"/>
              </a:solidFill>
              <a:latin typeface="Montserrat"/>
              <a:ea typeface="Montserrat"/>
              <a:cs typeface="Montserrat"/>
              <a:sym typeface="Montserrat"/>
            </a:endParaRPr>
          </a:p>
          <a:p>
            <a:pPr marL="0" lvl="0" indent="0" algn="l" rtl="0">
              <a:lnSpc>
                <a:spcPct val="115000"/>
              </a:lnSpc>
              <a:spcBef>
                <a:spcPts val="1200"/>
              </a:spcBef>
              <a:spcAft>
                <a:spcPts val="0"/>
              </a:spcAft>
              <a:buClr>
                <a:schemeClr val="dk1"/>
              </a:buClr>
              <a:buSzPts val="990"/>
              <a:buFont typeface="Arial"/>
              <a:buNone/>
            </a:pPr>
            <a:r>
              <a:rPr lang="en" sz="1520" b="1">
                <a:solidFill>
                  <a:schemeClr val="dk2"/>
                </a:solidFill>
                <a:latin typeface="Montserrat"/>
                <a:ea typeface="Montserrat"/>
                <a:cs typeface="Montserrat"/>
                <a:sym typeface="Montserrat"/>
              </a:rPr>
              <a:t>1. </a:t>
            </a:r>
            <a:r>
              <a:rPr lang="en" sz="1520" b="1">
                <a:solidFill>
                  <a:schemeClr val="dk2"/>
                </a:solidFill>
                <a:latin typeface="Montserrat"/>
                <a:sym typeface="Montserrat"/>
              </a:rPr>
              <a:t>Buatlah </a:t>
            </a:r>
            <a:r>
              <a:rPr lang="en-ID" sz="1520" b="1">
                <a:solidFill>
                  <a:schemeClr val="dk2"/>
                </a:solidFill>
                <a:latin typeface="Montserrat"/>
              </a:rPr>
              <a:t>brainstorming</a:t>
            </a:r>
            <a:r>
              <a:rPr lang="en" sz="1520" b="1">
                <a:solidFill>
                  <a:schemeClr val="dk2"/>
                </a:solidFill>
                <a:latin typeface="Montserrat"/>
                <a:sym typeface="Montserrat"/>
              </a:rPr>
              <a:t> </a:t>
            </a:r>
            <a:r>
              <a:rPr lang="en" sz="1520" b="1">
                <a:solidFill>
                  <a:schemeClr val="dk2"/>
                </a:solidFill>
                <a:latin typeface="Montserrat"/>
                <a:ea typeface="Montserrat"/>
                <a:cs typeface="Montserrat"/>
                <a:sym typeface="Montserrat"/>
              </a:rPr>
              <a:t>!</a:t>
            </a:r>
            <a:br>
              <a:rPr lang="en" sz="1520" b="1">
                <a:solidFill>
                  <a:schemeClr val="dk2"/>
                </a:solidFill>
                <a:latin typeface="Montserrat"/>
                <a:ea typeface="Montserrat"/>
                <a:cs typeface="Montserrat"/>
                <a:sym typeface="Montserrat"/>
              </a:rPr>
            </a:br>
            <a:r>
              <a:rPr lang="en" sz="1520" b="1">
                <a:solidFill>
                  <a:schemeClr val="dk2"/>
                </a:solidFill>
                <a:latin typeface="Montserrat"/>
                <a:ea typeface="Montserrat"/>
                <a:cs typeface="Montserrat"/>
                <a:sym typeface="Montserrat"/>
              </a:rPr>
              <a:t>2. Buatlah </a:t>
            </a:r>
            <a:r>
              <a:rPr lang="en-ID" sz="1600" b="1"/>
              <a:t>Concept development</a:t>
            </a:r>
            <a:r>
              <a:rPr lang="en" sz="1520" b="1">
                <a:solidFill>
                  <a:schemeClr val="dk2"/>
                </a:solidFill>
                <a:latin typeface="Montserrat"/>
                <a:ea typeface="Montserrat"/>
                <a:cs typeface="Montserrat"/>
                <a:sym typeface="Montserrat"/>
              </a:rPr>
              <a:t>!</a:t>
            </a:r>
            <a:endParaRPr sz="1520" b="1">
              <a:solidFill>
                <a:schemeClr val="dk2"/>
              </a:solidFill>
              <a:latin typeface="Montserrat"/>
              <a:ea typeface="Montserrat"/>
              <a:cs typeface="Montserrat"/>
              <a:sym typeface="Montserrat"/>
            </a:endParaRPr>
          </a:p>
          <a:p>
            <a:pPr marL="0" lvl="0" indent="0" algn="l" rtl="0">
              <a:spcBef>
                <a:spcPts val="1200"/>
              </a:spcBef>
              <a:spcAft>
                <a:spcPts val="0"/>
              </a:spcAft>
              <a:buSzPts val="990"/>
              <a:buNone/>
            </a:pPr>
            <a:endParaRPr sz="720">
              <a:solidFill>
                <a:schemeClr val="dk2"/>
              </a:solidFill>
              <a:latin typeface="Montserrat"/>
              <a:ea typeface="Montserrat"/>
              <a:cs typeface="Montserrat"/>
              <a:sym typeface="Montserrat"/>
            </a:endParaRPr>
          </a:p>
        </p:txBody>
      </p:sp>
      <p:pic>
        <p:nvPicPr>
          <p:cNvPr id="119" name="Google Shape;119;p21" descr="Learn what wireframes are and what’s their purpose by watching YouTube being built, taken apart, and built again in various versions… through wireframes! &#10;&#10;You'll also learn why and how wireframes are used and which level of fidelity is right for different situations.&#10;&#10;Let us know if you’d like to see more videos like this! Comments below 👇&#10;&#10;This video is part of a series of short videos that cover the basics of wireframing. Watch the other videos:&#10;&#10;- The 3 Main Types of Wireframes https://youtu.be/JGFjbWcSaIY&#10;- The Benefits of Wireframing and Why You Should Do It https://youtu.be/rms6kExnmwM&#10;- How to Create Successful Wireframes That Solve Real Problems https://youtu.be/oMYN-JXDXvI&#10;__________________________________&#10;&#10;Visit Balsamiq Wireframing Academy to learn the basics of wireframing and UI design!&#10;&#10;Free courses: https://balsamiq.com/learn/courses/&#10;Articles: https://balsamiq.com/learn/articles/&#10;Videos: https://balsamiq.com/learn/videos/&#10;Best practices from experts: https://balsamiq.com/learn/videos/the-process-behind/&#10;Website reviews: https://balsamiq.com/learn/videos/website-ux-reviews/&#10;And more resources: https://balsamiq.com/learn/resources/&#10;&#10;__________________________________&#10;&#10;Follow Balsamiq on&#10;Twitter: https://twitter.com/balsamiq&#10;LinkedIn: https://www.linkedin.com/company/balsamiq" title="What are Wireframes? (4 min. video) - Balsamiq Wireframing Academy">
            <a:hlinkClick r:id="rId4"/>
          </p:cNvPr>
          <p:cNvPicPr preferRelativeResize="0"/>
          <p:nvPr/>
        </p:nvPicPr>
        <p:blipFill>
          <a:blip r:embed="rId5">
            <a:alphaModFix/>
          </a:blip>
          <a:stretch>
            <a:fillRect/>
          </a:stretch>
        </p:blipFill>
        <p:spPr>
          <a:xfrm>
            <a:off x="152397" y="2131418"/>
            <a:ext cx="3682504" cy="27618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0" y="0"/>
            <a:ext cx="9144000" cy="5143500"/>
          </a:xfrm>
          <a:prstGeom prst="rect">
            <a:avLst/>
          </a:prstGeom>
          <a:noFill/>
          <a:ln>
            <a:noFill/>
          </a:ln>
        </p:spPr>
      </p:pic>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15000"/>
              </a:lnSpc>
              <a:spcBef>
                <a:spcPts val="0"/>
              </a:spcBef>
              <a:spcAft>
                <a:spcPts val="0"/>
              </a:spcAft>
              <a:buClr>
                <a:schemeClr val="dk1"/>
              </a:buClr>
              <a:buSzPct val="40909"/>
              <a:buFont typeface="Arial"/>
              <a:buNone/>
            </a:pPr>
            <a:r>
              <a:rPr lang="en" sz="2688" b="1">
                <a:solidFill>
                  <a:schemeClr val="dk2"/>
                </a:solidFill>
                <a:latin typeface="Montserrat"/>
                <a:ea typeface="Montserrat"/>
                <a:cs typeface="Montserrat"/>
                <a:sym typeface="Montserrat"/>
              </a:rPr>
              <a:t>DESIGN THINKING Silabus &amp; Metode</a:t>
            </a:r>
            <a:endParaRPr sz="2688" b="1">
              <a:solidFill>
                <a:schemeClr val="dk2"/>
              </a:solidFill>
              <a:latin typeface="Montserrat"/>
              <a:ea typeface="Montserrat"/>
              <a:cs typeface="Montserrat"/>
              <a:sym typeface="Montserrat"/>
            </a:endParaRPr>
          </a:p>
          <a:p>
            <a:pPr marL="0" lvl="0" indent="0" algn="l" rtl="0">
              <a:spcBef>
                <a:spcPts val="1200"/>
              </a:spcBef>
              <a:spcAft>
                <a:spcPts val="0"/>
              </a:spcAft>
              <a:buNone/>
            </a:pPr>
            <a:endParaRPr sz="1800">
              <a:solidFill>
                <a:schemeClr val="dk2"/>
              </a:solidFill>
              <a:latin typeface="Montserrat"/>
              <a:ea typeface="Montserrat"/>
              <a:cs typeface="Montserrat"/>
              <a:sym typeface="Montserrat"/>
            </a:endParaRPr>
          </a:p>
        </p:txBody>
      </p:sp>
      <p:sp>
        <p:nvSpPr>
          <p:cNvPr id="63" name="Google Shape;63;p14"/>
          <p:cNvSpPr txBox="1">
            <a:spLocks noGrp="1"/>
          </p:cNvSpPr>
          <p:nvPr>
            <p:ph type="body" idx="1"/>
          </p:nvPr>
        </p:nvSpPr>
        <p:spPr>
          <a:xfrm>
            <a:off x="-77725" y="1152475"/>
            <a:ext cx="4474800" cy="3416400"/>
          </a:xfrm>
          <a:prstGeom prst="rect">
            <a:avLst/>
          </a:prstGeom>
        </p:spPr>
        <p:txBody>
          <a:bodyPr spcFirstLastPara="1" wrap="square" lIns="91425" tIns="91425" rIns="91425" bIns="91425" anchor="t" anchorCtr="0">
            <a:noAutofit/>
          </a:bodyPr>
          <a:lstStyle/>
          <a:p>
            <a:pPr marL="457200" lvl="0" indent="0" algn="l" rtl="0">
              <a:lnSpc>
                <a:spcPct val="115000"/>
              </a:lnSpc>
              <a:spcBef>
                <a:spcPts val="0"/>
              </a:spcBef>
              <a:spcAft>
                <a:spcPts val="0"/>
              </a:spcAft>
              <a:buNone/>
            </a:pPr>
            <a:r>
              <a:rPr lang="en" sz="1399">
                <a:solidFill>
                  <a:srgbClr val="666666"/>
                </a:solidFill>
                <a:latin typeface="Montserrat"/>
                <a:ea typeface="Montserrat"/>
                <a:cs typeface="Montserrat"/>
                <a:sym typeface="Montserrat"/>
              </a:rPr>
              <a:t>1. Pengenalan Design Thinking dan tahap identifikasi kesempatan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2. Cakupan Project dan Design Brief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3. Perencanaan dan Riset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4. Identifikasi insights dan menciptakan kriteria desain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5. Urun Rembuk dan pengembangan konsep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6. Pitching ideas dan presentasi </a:t>
            </a:r>
            <a:endParaRPr sz="1399">
              <a:solidFill>
                <a:srgbClr val="666666"/>
              </a:solidFill>
              <a:latin typeface="Montserrat"/>
              <a:ea typeface="Montserrat"/>
              <a:cs typeface="Montserrat"/>
              <a:sym typeface="Montserrat"/>
            </a:endParaRPr>
          </a:p>
          <a:p>
            <a:pPr marL="457200" lvl="0" indent="0" algn="l" rtl="0">
              <a:lnSpc>
                <a:spcPct val="115000"/>
              </a:lnSpc>
              <a:spcBef>
                <a:spcPts val="0"/>
              </a:spcBef>
              <a:spcAft>
                <a:spcPts val="0"/>
              </a:spcAft>
              <a:buNone/>
            </a:pPr>
            <a:r>
              <a:rPr lang="en" sz="1399">
                <a:solidFill>
                  <a:srgbClr val="666666"/>
                </a:solidFill>
                <a:latin typeface="Montserrat"/>
                <a:ea typeface="Montserrat"/>
                <a:cs typeface="Montserrat"/>
                <a:sym typeface="Montserrat"/>
              </a:rPr>
              <a:t>7. Membangun Prototypes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r>
              <a:rPr lang="en" sz="1399">
                <a:solidFill>
                  <a:srgbClr val="666666"/>
                </a:solidFill>
                <a:latin typeface="Montserrat"/>
                <a:ea typeface="Montserrat"/>
                <a:cs typeface="Montserrat"/>
                <a:sym typeface="Montserrat"/>
              </a:rPr>
              <a:t>8. Menerima masukkan dan saran dari pemangku kepentingan </a:t>
            </a: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a:solidFill>
                <a:srgbClr val="666666"/>
              </a:solidFill>
              <a:latin typeface="Montserrat"/>
              <a:ea typeface="Montserrat"/>
              <a:cs typeface="Montserrat"/>
              <a:sym typeface="Montserrat"/>
            </a:endParaRPr>
          </a:p>
          <a:p>
            <a:pPr marL="457200" lvl="0" indent="0" algn="l" rtl="0">
              <a:lnSpc>
                <a:spcPct val="115000"/>
              </a:lnSpc>
              <a:spcBef>
                <a:spcPts val="67"/>
              </a:spcBef>
              <a:spcAft>
                <a:spcPts val="0"/>
              </a:spcAft>
              <a:buNone/>
            </a:pPr>
            <a:endParaRPr sz="1399" b="1">
              <a:solidFill>
                <a:srgbClr val="666666"/>
              </a:solidFill>
              <a:latin typeface="Montserrat"/>
              <a:ea typeface="Montserrat"/>
              <a:cs typeface="Montserrat"/>
              <a:sym typeface="Montserrat"/>
            </a:endParaRPr>
          </a:p>
        </p:txBody>
      </p:sp>
      <p:sp>
        <p:nvSpPr>
          <p:cNvPr id="64" name="Google Shape;64;p14"/>
          <p:cNvSpPr txBox="1">
            <a:spLocks noGrp="1"/>
          </p:cNvSpPr>
          <p:nvPr>
            <p:ph type="body" idx="1"/>
          </p:nvPr>
        </p:nvSpPr>
        <p:spPr>
          <a:xfrm>
            <a:off x="4861225" y="1152475"/>
            <a:ext cx="3786900" cy="3416400"/>
          </a:xfrm>
          <a:prstGeom prst="rect">
            <a:avLst/>
          </a:prstGeom>
        </p:spPr>
        <p:txBody>
          <a:bodyPr spcFirstLastPara="1" wrap="square" lIns="91425" tIns="91425" rIns="91425" bIns="91425" anchor="t" anchorCtr="0">
            <a:normAutofit lnSpcReduction="10000"/>
          </a:bodyPr>
          <a:lstStyle/>
          <a:p>
            <a:pPr marL="457200" lvl="0" indent="-316676" algn="l" rtl="0">
              <a:lnSpc>
                <a:spcPct val="150000"/>
              </a:lnSpc>
              <a:spcBef>
                <a:spcPts val="67"/>
              </a:spcBef>
              <a:spcAft>
                <a:spcPts val="0"/>
              </a:spcAft>
              <a:buClr>
                <a:srgbClr val="666666"/>
              </a:buClr>
              <a:buSzPct val="100000"/>
              <a:buFont typeface="Montserrat"/>
              <a:buChar char="●"/>
            </a:pPr>
            <a:r>
              <a:rPr lang="en" sz="1499">
                <a:solidFill>
                  <a:srgbClr val="666666"/>
                </a:solidFill>
                <a:latin typeface="Montserrat"/>
                <a:ea typeface="Montserrat"/>
                <a:cs typeface="Montserrat"/>
                <a:sym typeface="Montserrat"/>
              </a:rPr>
              <a:t>Selanjutnya Sesi Setelah UTS adalah </a:t>
            </a:r>
            <a:r>
              <a:rPr lang="en" sz="1499" b="1">
                <a:solidFill>
                  <a:srgbClr val="666666"/>
                </a:solidFill>
                <a:latin typeface="Montserrat"/>
                <a:ea typeface="Montserrat"/>
                <a:cs typeface="Montserrat"/>
                <a:sym typeface="Montserrat"/>
              </a:rPr>
              <a:t>Lab Design Thinking</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b="1">
                <a:solidFill>
                  <a:srgbClr val="666666"/>
                </a:solidFill>
                <a:latin typeface="Montserrat"/>
                <a:ea typeface="Montserrat"/>
                <a:cs typeface="Montserrat"/>
                <a:sym typeface="Montserrat"/>
              </a:rPr>
              <a:t>Bentuk UTS - Presentasi Kelompok </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b="1">
                <a:solidFill>
                  <a:srgbClr val="666666"/>
                </a:solidFill>
                <a:latin typeface="Montserrat"/>
                <a:ea typeface="Montserrat"/>
                <a:cs typeface="Montserrat"/>
                <a:sym typeface="Montserrat"/>
              </a:rPr>
              <a:t>Bentuk UAS - Pameran Ide </a:t>
            </a:r>
            <a:endParaRPr sz="1499" b="1">
              <a:solidFill>
                <a:srgbClr val="666666"/>
              </a:solidFill>
              <a:latin typeface="Montserrat"/>
              <a:ea typeface="Montserrat"/>
              <a:cs typeface="Montserrat"/>
              <a:sym typeface="Montserrat"/>
            </a:endParaRPr>
          </a:p>
          <a:p>
            <a:pPr marL="457200" lvl="0" indent="-316676" algn="l" rtl="0">
              <a:lnSpc>
                <a:spcPct val="150000"/>
              </a:lnSpc>
              <a:spcBef>
                <a:spcPts val="0"/>
              </a:spcBef>
              <a:spcAft>
                <a:spcPts val="0"/>
              </a:spcAft>
              <a:buClr>
                <a:srgbClr val="666666"/>
              </a:buClr>
              <a:buSzPct val="100000"/>
              <a:buFont typeface="Montserrat"/>
              <a:buChar char="●"/>
            </a:pPr>
            <a:r>
              <a:rPr lang="en" sz="1499">
                <a:solidFill>
                  <a:srgbClr val="666666"/>
                </a:solidFill>
                <a:latin typeface="Montserrat"/>
                <a:ea typeface="Montserrat"/>
                <a:cs typeface="Montserrat"/>
                <a:sym typeface="Montserrat"/>
              </a:rPr>
              <a:t>Buku : </a:t>
            </a:r>
            <a:r>
              <a:rPr lang="en" sz="1499" i="1">
                <a:solidFill>
                  <a:srgbClr val="666666"/>
                </a:solidFill>
                <a:latin typeface="Montserrat"/>
                <a:ea typeface="Montserrat"/>
                <a:cs typeface="Montserrat"/>
                <a:sym typeface="Montserrat"/>
              </a:rPr>
              <a:t>Jeanne Liedtka and Tim Ogilvie, Designing for Growth: A Design Thinking Tool Kit for Managers (New York: Columbia University Press, 2011) </a:t>
            </a:r>
            <a:endParaRPr sz="1899">
              <a:solidFill>
                <a:srgbClr val="666666"/>
              </a:solidFill>
              <a:latin typeface="Montserrat"/>
              <a:ea typeface="Montserrat"/>
              <a:cs typeface="Montserrat"/>
              <a:sym typeface="Montserrat"/>
            </a:endParaRPr>
          </a:p>
          <a:p>
            <a:pPr marL="544344" marR="193653" lvl="0" indent="-12566" algn="l" rtl="0">
              <a:lnSpc>
                <a:spcPct val="102278"/>
              </a:lnSpc>
              <a:spcBef>
                <a:spcPts val="42"/>
              </a:spcBef>
              <a:spcAft>
                <a:spcPts val="0"/>
              </a:spcAft>
              <a:buNone/>
            </a:pPr>
            <a:endParaRPr sz="1899" b="1">
              <a:solidFill>
                <a:srgbClr val="666666"/>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0" y="0"/>
            <a:ext cx="9144000" cy="5143500"/>
          </a:xfrm>
          <a:prstGeom prst="rect">
            <a:avLst/>
          </a:prstGeom>
          <a:noFill/>
          <a:ln>
            <a:noFill/>
          </a:ln>
        </p:spPr>
      </p:pic>
      <p:sp>
        <p:nvSpPr>
          <p:cNvPr id="70" name="Google Shape;70;p15"/>
          <p:cNvSpPr txBox="1">
            <a:spLocks noGrp="1"/>
          </p:cNvSpPr>
          <p:nvPr>
            <p:ph type="title"/>
          </p:nvPr>
        </p:nvSpPr>
        <p:spPr>
          <a:xfrm>
            <a:off x="311700" y="1999050"/>
            <a:ext cx="24303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120" b="1">
                <a:latin typeface="Montserrat"/>
                <a:ea typeface="Montserrat"/>
                <a:cs typeface="Montserrat"/>
                <a:sym typeface="Montserrat"/>
              </a:rPr>
              <a:t>SESI 5</a:t>
            </a:r>
            <a:endParaRPr sz="4120" b="1">
              <a:latin typeface="Montserrat"/>
              <a:ea typeface="Montserrat"/>
              <a:cs typeface="Montserrat"/>
              <a:sym typeface="Montserrat"/>
            </a:endParaRPr>
          </a:p>
        </p:txBody>
      </p:sp>
      <p:sp>
        <p:nvSpPr>
          <p:cNvPr id="71" name="Google Shape;71;p15"/>
          <p:cNvSpPr txBox="1">
            <a:spLocks noGrp="1"/>
          </p:cNvSpPr>
          <p:nvPr>
            <p:ph type="body" idx="1"/>
          </p:nvPr>
        </p:nvSpPr>
        <p:spPr>
          <a:xfrm>
            <a:off x="3872425" y="729150"/>
            <a:ext cx="4938300" cy="1842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sz="2000" b="1">
                <a:solidFill>
                  <a:srgbClr val="666666"/>
                </a:solidFill>
                <a:latin typeface="Montserrat"/>
                <a:ea typeface="Montserrat"/>
                <a:cs typeface="Montserrat"/>
                <a:sym typeface="Montserrat"/>
              </a:rPr>
              <a:t>Agenda : </a:t>
            </a:r>
            <a:endParaRPr sz="2000" b="1">
              <a:solidFill>
                <a:srgbClr val="666666"/>
              </a:solidFill>
              <a:latin typeface="Montserrat"/>
              <a:ea typeface="Montserrat"/>
              <a:cs typeface="Montserrat"/>
              <a:sym typeface="Montserrat"/>
            </a:endParaRPr>
          </a:p>
          <a:p>
            <a:pPr marL="457200" lvl="0" indent="0" algn="l" rtl="0">
              <a:lnSpc>
                <a:spcPct val="100000"/>
              </a:lnSpc>
              <a:spcBef>
                <a:spcPts val="1200"/>
              </a:spcBef>
              <a:spcAft>
                <a:spcPts val="0"/>
              </a:spcAft>
              <a:buNone/>
            </a:pPr>
            <a:endParaRPr sz="2000" b="1">
              <a:solidFill>
                <a:srgbClr val="666666"/>
              </a:solidFill>
              <a:latin typeface="Montserrat"/>
              <a:ea typeface="Montserrat"/>
              <a:cs typeface="Montserrat"/>
              <a:sym typeface="Montserrat"/>
            </a:endParaRPr>
          </a:p>
          <a:p>
            <a:pPr marL="0" lvl="0" indent="0" algn="l" rtl="0">
              <a:lnSpc>
                <a:spcPct val="100000"/>
              </a:lnSpc>
              <a:spcBef>
                <a:spcPts val="33"/>
              </a:spcBef>
              <a:spcAft>
                <a:spcPts val="0"/>
              </a:spcAft>
              <a:buNone/>
            </a:pPr>
            <a:r>
              <a:rPr lang="en" sz="2000" b="1">
                <a:solidFill>
                  <a:srgbClr val="666666"/>
                </a:solidFill>
                <a:latin typeface="Montserrat"/>
                <a:ea typeface="Montserrat"/>
                <a:cs typeface="Montserrat"/>
                <a:sym typeface="Montserrat"/>
              </a:rPr>
              <a:t>	What is ? → What If ?</a:t>
            </a:r>
            <a:endParaRPr lang="en-ID" sz="2000" b="1">
              <a:solidFill>
                <a:srgbClr val="666666"/>
              </a:solidFill>
              <a:latin typeface="Montserrat"/>
              <a:ea typeface="Montserrat"/>
              <a:cs typeface="Montserrat"/>
              <a:sym typeface="Montserrat"/>
            </a:endParaRPr>
          </a:p>
          <a:p>
            <a:pPr marL="457200" lvl="0" indent="0" algn="l" rtl="0">
              <a:lnSpc>
                <a:spcPct val="100000"/>
              </a:lnSpc>
              <a:spcBef>
                <a:spcPts val="33"/>
              </a:spcBef>
              <a:spcAft>
                <a:spcPts val="0"/>
              </a:spcAft>
              <a:buNone/>
            </a:pPr>
            <a:r>
              <a:rPr lang="en-US" sz="2000" b="1">
                <a:solidFill>
                  <a:srgbClr val="666666"/>
                </a:solidFill>
                <a:latin typeface="Montserrat"/>
                <a:ea typeface="Montserrat"/>
                <a:cs typeface="Montserrat"/>
                <a:sym typeface="Montserrat"/>
              </a:rPr>
              <a:t>Effective Brain Storming</a:t>
            </a:r>
          </a:p>
          <a:p>
            <a:pPr marL="457200" lvl="0" indent="0" algn="l" rtl="0">
              <a:lnSpc>
                <a:spcPct val="100000"/>
              </a:lnSpc>
              <a:spcBef>
                <a:spcPts val="33"/>
              </a:spcBef>
              <a:spcAft>
                <a:spcPts val="0"/>
              </a:spcAft>
              <a:buNone/>
            </a:pPr>
            <a:r>
              <a:rPr lang="en-ID" sz="2000" b="1">
                <a:solidFill>
                  <a:srgbClr val="666666"/>
                </a:solidFill>
                <a:latin typeface="Montserrat"/>
              </a:rPr>
              <a:t>Concept development</a:t>
            </a:r>
            <a:endParaRPr sz="2000" b="1">
              <a:solidFill>
                <a:srgbClr val="666666"/>
              </a:solidFill>
              <a:latin typeface="Montserrat"/>
              <a:ea typeface="Montserrat"/>
              <a:cs typeface="Montserrat"/>
              <a:sym typeface="Montserrat"/>
            </a:endParaRPr>
          </a:p>
        </p:txBody>
      </p:sp>
      <p:pic>
        <p:nvPicPr>
          <p:cNvPr id="72" name="Google Shape;72;p15"/>
          <p:cNvPicPr preferRelativeResize="0"/>
          <p:nvPr/>
        </p:nvPicPr>
        <p:blipFill>
          <a:blip r:embed="rId4">
            <a:alphaModFix/>
          </a:blip>
          <a:stretch>
            <a:fillRect/>
          </a:stretch>
        </p:blipFill>
        <p:spPr>
          <a:xfrm>
            <a:off x="3624325" y="2448325"/>
            <a:ext cx="5490225" cy="2277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title"/>
          </p:nvPr>
        </p:nvSpPr>
        <p:spPr>
          <a:xfrm>
            <a:off x="476250" y="445025"/>
            <a:ext cx="835605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0909"/>
              <a:buFont typeface="Arial"/>
              <a:buNone/>
            </a:pPr>
            <a:r>
              <a:rPr lang="en-US" sz="2800" b="1">
                <a:solidFill>
                  <a:srgbClr val="666666"/>
                </a:solidFill>
                <a:latin typeface="Montserrat"/>
                <a:ea typeface="Montserrat"/>
                <a:cs typeface="Montserrat"/>
                <a:sym typeface="Montserrat"/>
              </a:rPr>
              <a:t>Brain Storming</a:t>
            </a:r>
            <a:endParaRPr sz="1800">
              <a:solidFill>
                <a:schemeClr val="dk2"/>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E31294A5-53C2-46EC-AD6A-D94D73774A1D}"/>
              </a:ext>
            </a:extLst>
          </p:cNvPr>
          <p:cNvSpPr txBox="1"/>
          <p:nvPr/>
        </p:nvSpPr>
        <p:spPr>
          <a:xfrm>
            <a:off x="342900" y="1420702"/>
            <a:ext cx="8586294" cy="2677656"/>
          </a:xfrm>
          <a:prstGeom prst="rect">
            <a:avLst/>
          </a:prstGeom>
          <a:noFill/>
        </p:spPr>
        <p:txBody>
          <a:bodyPr wrap="square">
            <a:spAutoFit/>
          </a:bodyPr>
          <a:lstStyle/>
          <a:p>
            <a:pPr marL="285750" indent="-285750">
              <a:buFont typeface="Arial" panose="020B0604020202020204" pitchFamily="34" charset="0"/>
              <a:buChar char="•"/>
            </a:pPr>
            <a:r>
              <a:rPr lang="en-ID" b="0" i="0">
                <a:solidFill>
                  <a:srgbClr val="3A3A3A"/>
                </a:solidFill>
                <a:effectLst/>
                <a:latin typeface="Roboto"/>
              </a:rPr>
              <a:t>Brainstorming </a:t>
            </a:r>
            <a:r>
              <a:rPr lang="fi-FI" b="0" i="0">
                <a:solidFill>
                  <a:srgbClr val="3A3A3A"/>
                </a:solidFill>
                <a:effectLst/>
                <a:latin typeface="Roboto"/>
              </a:rPr>
              <a:t>berorientasi pada tujuan dan cara untuk menghasilkan ide-ide sebagai dasar dalam berpikir mengenai inovasi yang akan dikembangkan.</a:t>
            </a:r>
            <a:endParaRPr lang="en-ID" b="0" i="0">
              <a:solidFill>
                <a:srgbClr val="3A3A3A"/>
              </a:solidFill>
              <a:effectLst/>
              <a:latin typeface="Roboto"/>
            </a:endParaRPr>
          </a:p>
          <a:p>
            <a:pPr marL="285750" indent="-285750">
              <a:buFont typeface="Arial" panose="020B0604020202020204" pitchFamily="34" charset="0"/>
              <a:buChar char="•"/>
            </a:pPr>
            <a:r>
              <a:rPr lang="en-ID" b="0" i="0">
                <a:solidFill>
                  <a:srgbClr val="3A3A3A"/>
                </a:solidFill>
                <a:effectLst/>
                <a:latin typeface="Roboto"/>
              </a:rPr>
              <a:t>Brainstorming adalah metode untuk memunculkan penyelesaian masalah yang kreatif dengan mendorong anggota kelompok untuk melemparkan ide sembari menahan kritik atau penilaian. Brainstorming, dalam banyak bentuknya, telah menjadi tool standar untuk ideation (pengembangan ide baru).</a:t>
            </a:r>
          </a:p>
          <a:p>
            <a:pPr marL="285750" indent="-285750">
              <a:buFont typeface="Arial" panose="020B0604020202020204" pitchFamily="34" charset="0"/>
              <a:buChar char="•"/>
            </a:pPr>
            <a:r>
              <a:rPr lang="en-ID" b="0" i="0">
                <a:solidFill>
                  <a:srgbClr val="3A3A3A"/>
                </a:solidFill>
                <a:effectLst/>
                <a:latin typeface="Roboto"/>
              </a:rPr>
              <a:t>Brainstorming digunakan pada tahap What if. Terlalu cepat menggunakan Brainstorming dapat mengakibatkan pemikiran ide-ide yang gagal akibat kurangnya </a:t>
            </a:r>
            <a:r>
              <a:rPr lang="en-ID"/>
              <a:t>mind mapping.</a:t>
            </a:r>
          </a:p>
          <a:p>
            <a:pPr marL="285750" indent="-285750">
              <a:buFont typeface="Arial" panose="020B0604020202020204" pitchFamily="34" charset="0"/>
              <a:buChar char="•"/>
            </a:pPr>
            <a:r>
              <a:rPr lang="en-ID"/>
              <a:t>Brainstorming sebagai disiplin ilmu secara proses berulang dapat digunakan untuk memicu pemikiran kreatif dengan potensi tinggi untuk menciptakan nilai baru.</a:t>
            </a:r>
          </a:p>
          <a:p>
            <a:pPr marL="285750" indent="-285750">
              <a:buFont typeface="Arial" panose="020B0604020202020204" pitchFamily="34" charset="0"/>
              <a:buChar char="•"/>
            </a:pPr>
            <a:r>
              <a:rPr lang="en-ID"/>
              <a:t>Brainstorming yang sukses akan membantu dalam menciptakan banyak kemungkinan alternatif, dari yang akan pilih untuk pengembangan lebih lanjut.</a:t>
            </a:r>
          </a:p>
        </p:txBody>
      </p:sp>
    </p:spTree>
    <p:extLst>
      <p:ext uri="{BB962C8B-B14F-4D97-AF65-F5344CB8AC3E}">
        <p14:creationId xmlns:p14="http://schemas.microsoft.com/office/powerpoint/2010/main" val="4248900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title"/>
          </p:nvPr>
        </p:nvSpPr>
        <p:spPr>
          <a:xfrm>
            <a:off x="105508" y="445025"/>
            <a:ext cx="8726792"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0909"/>
              <a:buFont typeface="Arial"/>
              <a:buNone/>
            </a:pPr>
            <a:r>
              <a:rPr lang="sv-SE" sz="2688" b="1">
                <a:solidFill>
                  <a:schemeClr val="dk2"/>
                </a:solidFill>
                <a:latin typeface="Montserrat"/>
                <a:ea typeface="Montserrat"/>
                <a:cs typeface="Montserrat"/>
                <a:sym typeface="Montserrat"/>
              </a:rPr>
              <a:t>Model dalam pemikiran desain:</a:t>
            </a:r>
            <a:endParaRPr sz="1800">
              <a:solidFill>
                <a:schemeClr val="dk2"/>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E31294A5-53C2-46EC-AD6A-D94D73774A1D}"/>
              </a:ext>
            </a:extLst>
          </p:cNvPr>
          <p:cNvSpPr txBox="1"/>
          <p:nvPr/>
        </p:nvSpPr>
        <p:spPr>
          <a:xfrm>
            <a:off x="372940" y="1192102"/>
            <a:ext cx="8538669" cy="3600986"/>
          </a:xfrm>
          <a:prstGeom prst="rect">
            <a:avLst/>
          </a:prstGeom>
          <a:noFill/>
        </p:spPr>
        <p:txBody>
          <a:bodyPr wrap="square">
            <a:spAutoFit/>
          </a:bodyPr>
          <a:lstStyle/>
          <a:p>
            <a:pPr marL="457200" indent="-457200">
              <a:buFont typeface="+mj-lt"/>
              <a:buAutoNum type="arabicPeriod"/>
            </a:pPr>
            <a:r>
              <a:rPr lang="en-ID" sz="2400"/>
              <a:t>Right People</a:t>
            </a:r>
            <a:r>
              <a:rPr lang="en-ID" sz="1800"/>
              <a:t>: brainstorming dapat sukses dengan kelompok kecil yang beragam, dan bebas dari kepentingan pribadi internal. Dua belas orang adalah ukuran maksimum praktis, dan kelompok itu mungkin perlu dibagi menjadi kelompok-kelompok yang lebih kecil untuk beberapa porsi sesi setengah hari atau sehari penuh. </a:t>
            </a:r>
            <a:r>
              <a:rPr lang="sv-SE" sz="1800"/>
              <a:t>Kelompok lintas fungsi juga penting untuk kesuksesan.</a:t>
            </a:r>
            <a:endParaRPr lang="en-ID" sz="1800"/>
          </a:p>
          <a:p>
            <a:pPr marL="457200" indent="-457200">
              <a:buFont typeface="+mj-lt"/>
              <a:buAutoNum type="arabicPeriod"/>
            </a:pPr>
            <a:r>
              <a:rPr lang="en-ID" sz="2400"/>
              <a:t>Right Challenge</a:t>
            </a:r>
            <a:r>
              <a:rPr lang="en-ID" sz="1800"/>
              <a:t> : Tim brainstorming harus fokus pada apa yang dinyatakan dengan tantangan yang jelas. Kriteria desain mewakili titik awal yang bagus. Seringkali itu akan sangat membantu untuk memasukkan elemen kunci dari ringkasan desain juga. Alat bantu manajemen proyek ini akan memberi tahu peserta segala hal yang harus mereka ketahui agar berhasil berkontribusi.</a:t>
            </a:r>
          </a:p>
        </p:txBody>
      </p:sp>
    </p:spTree>
    <p:extLst>
      <p:ext uri="{BB962C8B-B14F-4D97-AF65-F5344CB8AC3E}">
        <p14:creationId xmlns:p14="http://schemas.microsoft.com/office/powerpoint/2010/main" val="4466011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title"/>
          </p:nvPr>
        </p:nvSpPr>
        <p:spPr>
          <a:xfrm>
            <a:off x="105508" y="445025"/>
            <a:ext cx="8726792"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0909"/>
              <a:buFont typeface="Arial"/>
              <a:buNone/>
            </a:pPr>
            <a:r>
              <a:rPr lang="sv-SE" sz="2688" b="1">
                <a:solidFill>
                  <a:schemeClr val="dk2"/>
                </a:solidFill>
                <a:latin typeface="Montserrat"/>
                <a:ea typeface="Montserrat"/>
                <a:cs typeface="Montserrat"/>
                <a:sym typeface="Montserrat"/>
              </a:rPr>
              <a:t>Model dalam pemikiran desain:</a:t>
            </a:r>
            <a:endParaRPr sz="1800">
              <a:solidFill>
                <a:schemeClr val="dk2"/>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E31294A5-53C2-46EC-AD6A-D94D73774A1D}"/>
              </a:ext>
            </a:extLst>
          </p:cNvPr>
          <p:cNvSpPr txBox="1"/>
          <p:nvPr/>
        </p:nvSpPr>
        <p:spPr>
          <a:xfrm>
            <a:off x="372940" y="1192102"/>
            <a:ext cx="8538669" cy="3877985"/>
          </a:xfrm>
          <a:prstGeom prst="rect">
            <a:avLst/>
          </a:prstGeom>
          <a:noFill/>
        </p:spPr>
        <p:txBody>
          <a:bodyPr wrap="square">
            <a:spAutoFit/>
          </a:bodyPr>
          <a:lstStyle/>
          <a:p>
            <a:pPr marL="457200" indent="-457200">
              <a:buFont typeface="+mj-lt"/>
              <a:buAutoNum type="arabicPeriod" startAt="3"/>
            </a:pPr>
            <a:r>
              <a:rPr lang="en-ID" sz="2400"/>
              <a:t>Right Mind-Set : </a:t>
            </a:r>
            <a:r>
              <a:rPr lang="en-ID" sz="1800"/>
              <a:t>Pola pikir yang dibutuhkan untuk melakukan brainstorming adalah dari pembuat,bukan kritikus. Untuk membantu orang menerima gagasan membangun bukan merusak ide, dapat dimulai dengan pengaturan yang menginspirasi di luar lokasi, sebagai batu loncatan cerita yang sukses sebelumnya, atau bahkan video yang menggembirakan yang diungkapkan dari masalah pelanggan.</a:t>
            </a:r>
          </a:p>
          <a:p>
            <a:pPr marL="457200" indent="-457200">
              <a:buFont typeface="+mj-lt"/>
              <a:buAutoNum type="arabicPeriod" startAt="3"/>
            </a:pPr>
            <a:r>
              <a:rPr lang="en-ID" sz="2400"/>
              <a:t>Right Empathy</a:t>
            </a:r>
            <a:r>
              <a:rPr lang="en-ID" sz="1800"/>
              <a:t>: Orang-orang dapat terinspirasi oleh orang lain. Untuk sebuah sesi brainstorming yang sukses, peserta harus peduli dengan masalah pelanggan. Disinilah tempat kerja lapangan yang diselesaikan di tahap What is bisa berguna. Gunakan itu untuk menciptakan persona dari pelanggan yang mengalami masalah yang menjadi fokus. Persona,yang telah kita bicarakan sebagai alat visualisasi, bukanlah grup demografis. Seorang individu, dengan nama, usia, dan suka dan tidak suka yang konkret.</a:t>
            </a:r>
          </a:p>
        </p:txBody>
      </p:sp>
    </p:spTree>
    <p:extLst>
      <p:ext uri="{BB962C8B-B14F-4D97-AF65-F5344CB8AC3E}">
        <p14:creationId xmlns:p14="http://schemas.microsoft.com/office/powerpoint/2010/main" val="4190980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title"/>
          </p:nvPr>
        </p:nvSpPr>
        <p:spPr>
          <a:xfrm>
            <a:off x="105508" y="445025"/>
            <a:ext cx="8726792"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0909"/>
              <a:buFont typeface="Arial"/>
              <a:buNone/>
            </a:pPr>
            <a:r>
              <a:rPr lang="sv-SE" sz="2688" b="1">
                <a:solidFill>
                  <a:schemeClr val="dk2"/>
                </a:solidFill>
                <a:latin typeface="Montserrat"/>
                <a:ea typeface="Montserrat"/>
                <a:cs typeface="Montserrat"/>
                <a:sym typeface="Montserrat"/>
              </a:rPr>
              <a:t>Model dalam pemikiran desain:</a:t>
            </a:r>
            <a:endParaRPr sz="1800">
              <a:solidFill>
                <a:schemeClr val="dk2"/>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E31294A5-53C2-46EC-AD6A-D94D73774A1D}"/>
              </a:ext>
            </a:extLst>
          </p:cNvPr>
          <p:cNvSpPr txBox="1"/>
          <p:nvPr/>
        </p:nvSpPr>
        <p:spPr>
          <a:xfrm>
            <a:off x="372940" y="1192102"/>
            <a:ext cx="8538669" cy="3293209"/>
          </a:xfrm>
          <a:prstGeom prst="rect">
            <a:avLst/>
          </a:prstGeom>
          <a:noFill/>
        </p:spPr>
        <p:txBody>
          <a:bodyPr wrap="square">
            <a:spAutoFit/>
          </a:bodyPr>
          <a:lstStyle/>
          <a:p>
            <a:pPr marL="457200" indent="-457200">
              <a:buFont typeface="+mj-lt"/>
              <a:buAutoNum type="arabicPeriod" startAt="5"/>
            </a:pPr>
            <a:r>
              <a:rPr lang="en-ID" sz="2400"/>
              <a:t>Right Stimulus : </a:t>
            </a:r>
            <a:r>
              <a:rPr lang="en-ID" sz="2000"/>
              <a:t>Jika ada satu atribut yang membuat atau memecahkan masalah dalam brainstorming dapat berupa pertanyaan-pertanyaan yang digunakan untuk mendapatkan ide-ide baru dari para peserta. Dapat disebut dengan "Pertanyaan pemicu." Mempersiapkan sesi brainstorming melibatkan persiapan portofolio pertanyaan pemicu, yang dirangkai dalam urutan yang konstruktif. </a:t>
            </a:r>
            <a:endParaRPr lang="en-ID" sz="2400"/>
          </a:p>
          <a:p>
            <a:pPr marL="457200" indent="-457200">
              <a:buFont typeface="+mj-lt"/>
              <a:buAutoNum type="arabicPeriod" startAt="5"/>
            </a:pPr>
            <a:r>
              <a:rPr lang="en-ID" sz="2400"/>
              <a:t>Right Facilitation : </a:t>
            </a:r>
            <a:r>
              <a:rPr lang="en-ID" sz="2000"/>
              <a:t>Pertimbangan utamanya adalah membangun kepercayaan diri, mempertahankan boak-balik, dan memvariasikan tugas individu dan kelompok. Salah satu yang paling kuat mekanisme fasilitasi untuk pemecahan masalah kelompok</a:t>
            </a:r>
            <a:endParaRPr lang="en-ID" sz="1600"/>
          </a:p>
        </p:txBody>
      </p:sp>
    </p:spTree>
    <p:extLst>
      <p:ext uri="{BB962C8B-B14F-4D97-AF65-F5344CB8AC3E}">
        <p14:creationId xmlns:p14="http://schemas.microsoft.com/office/powerpoint/2010/main" val="1370465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title"/>
          </p:nvPr>
        </p:nvSpPr>
        <p:spPr>
          <a:xfrm>
            <a:off x="114542" y="269179"/>
            <a:ext cx="8726792"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0909"/>
              <a:buFont typeface="Arial"/>
              <a:buNone/>
            </a:pPr>
            <a:r>
              <a:rPr lang="sv-SE" sz="2688" b="1">
                <a:solidFill>
                  <a:schemeClr val="dk2"/>
                </a:solidFill>
                <a:latin typeface="Montserrat"/>
                <a:ea typeface="Montserrat"/>
                <a:cs typeface="Montserrat"/>
                <a:sym typeface="Montserrat"/>
              </a:rPr>
              <a:t>Model dalam pemikiran desain:</a:t>
            </a:r>
            <a:endParaRPr sz="1800">
              <a:solidFill>
                <a:schemeClr val="dk2"/>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E31294A5-53C2-46EC-AD6A-D94D73774A1D}"/>
              </a:ext>
            </a:extLst>
          </p:cNvPr>
          <p:cNvSpPr txBox="1"/>
          <p:nvPr/>
        </p:nvSpPr>
        <p:spPr>
          <a:xfrm>
            <a:off x="302665" y="912217"/>
            <a:ext cx="8538669" cy="4154984"/>
          </a:xfrm>
          <a:prstGeom prst="rect">
            <a:avLst/>
          </a:prstGeom>
          <a:noFill/>
        </p:spPr>
        <p:txBody>
          <a:bodyPr wrap="square">
            <a:spAutoFit/>
          </a:bodyPr>
          <a:lstStyle/>
          <a:p>
            <a:pPr marL="457200" indent="-457200">
              <a:buFont typeface="+mj-lt"/>
              <a:buAutoNum type="arabicPeriod" startAt="7"/>
            </a:pPr>
            <a:r>
              <a:rPr lang="en-ID" sz="2400"/>
              <a:t>Right Follow-Up : </a:t>
            </a:r>
            <a:r>
              <a:rPr lang="en-ID" sz="2000"/>
              <a:t>brainstorming dapat menjadi korban dua kesalahan. Pertamaa dalah kesalahan karakterisasi keluaran sebagai "konsep". Faktanya, keluaran brainstorming adalah ide-ide yang berpotensi untuk digabungkan menjadi koheren, konsep baru yang menarik. Jika kita mencoba mengevaluasi ide dalam keadaan mentahnya, kita akan hampir selalu menemukan kekurangan mereka. Ada terlalu banyak hal yang tidak diketahui, terlalu banyak asumsi yang tidak dinyatakan. Proses yang mengubah ide mentah menjadi konsep yang kuat yang dapat dievaluasi dijelaskan dalam alat pengembangan konsep. Ini yang terbaik dilakukan oleh tim kecil dan dapat terjadi pada hari-hari setelah penutupan sesi curah pendapat. Kesalahan kedua adalah mengabaikan menyisihkan sumber daya dan metode untuk mengubah hasil menjadi solusi yang diterapkan</a:t>
            </a:r>
            <a:endParaRPr lang="en-ID" sz="1800"/>
          </a:p>
        </p:txBody>
      </p:sp>
    </p:spTree>
    <p:extLst>
      <p:ext uri="{BB962C8B-B14F-4D97-AF65-F5344CB8AC3E}">
        <p14:creationId xmlns:p14="http://schemas.microsoft.com/office/powerpoint/2010/main" val="90681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Clr>
                <a:schemeClr val="dk1"/>
              </a:buClr>
              <a:buSzPct val="40909"/>
              <a:buFont typeface="Arial"/>
              <a:buNone/>
            </a:pPr>
            <a:r>
              <a:rPr lang="en-ID" sz="2000" b="1"/>
              <a:t>Concept development</a:t>
            </a:r>
            <a:endParaRPr sz="2400" b="1">
              <a:solidFill>
                <a:schemeClr val="dk2"/>
              </a:solidFill>
              <a:latin typeface="Montserrat"/>
              <a:ea typeface="Montserrat"/>
              <a:cs typeface="Montserrat"/>
              <a:sym typeface="Montserrat"/>
            </a:endParaRPr>
          </a:p>
        </p:txBody>
      </p:sp>
      <p:sp>
        <p:nvSpPr>
          <p:cNvPr id="6" name="TextBox 5">
            <a:extLst>
              <a:ext uri="{FF2B5EF4-FFF2-40B4-BE49-F238E27FC236}">
                <a16:creationId xmlns:a16="http://schemas.microsoft.com/office/drawing/2014/main" id="{D124EE7A-A6A8-41FE-8B24-73E3E655D699}"/>
              </a:ext>
            </a:extLst>
          </p:cNvPr>
          <p:cNvSpPr txBox="1"/>
          <p:nvPr/>
        </p:nvSpPr>
        <p:spPr>
          <a:xfrm>
            <a:off x="808892" y="1340643"/>
            <a:ext cx="7807570" cy="2862322"/>
          </a:xfrm>
          <a:prstGeom prst="rect">
            <a:avLst/>
          </a:prstGeom>
          <a:noFill/>
        </p:spPr>
        <p:txBody>
          <a:bodyPr wrap="square">
            <a:spAutoFit/>
          </a:bodyPr>
          <a:lstStyle/>
          <a:p>
            <a:r>
              <a:rPr lang="en-ID" sz="2000"/>
              <a:t>Pengembangan konsep adalah tindakan memilih ide-ide terbaik dari brainstorming, merakitnya menjadi solusi terperinci, dan kemudian mengevaluasi mereka menggunakan keduanya kriteria pelanggan dan bisnis. Ini sejalan dengan apa yang dilakukan sutradara film di studio, mengedit bagian yang bagus menjadi sesuatu yang kreatif namun koheren. Sedangkan brainstorming paling baik dilakukan oleh berbagai kelompok yang mencakup orang-orang di luar proyek inovasi, pengembangan konsep membutuhkan tim inti yang berdedikasi</a:t>
            </a: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1131</Words>
  <Application>Microsoft Office PowerPoint</Application>
  <PresentationFormat>On-screen Show (16:9)</PresentationFormat>
  <Paragraphs>54</Paragraphs>
  <Slides>13</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Montserrat</vt:lpstr>
      <vt:lpstr>Roboto</vt:lpstr>
      <vt:lpstr>Simple Light</vt:lpstr>
      <vt:lpstr>PowerPoint Presentation</vt:lpstr>
      <vt:lpstr>DESIGN THINKING Silabus &amp; Metode </vt:lpstr>
      <vt:lpstr>SESI 5</vt:lpstr>
      <vt:lpstr>Brain Storming</vt:lpstr>
      <vt:lpstr>Model dalam pemikiran desain:</vt:lpstr>
      <vt:lpstr>Model dalam pemikiran desain:</vt:lpstr>
      <vt:lpstr>Model dalam pemikiran desain:</vt:lpstr>
      <vt:lpstr>Model dalam pemikiran desain:</vt:lpstr>
      <vt:lpstr>Concept development</vt:lpstr>
      <vt:lpstr>Concept development</vt:lpstr>
      <vt:lpstr>Concept development</vt:lpstr>
      <vt:lpstr>Concept development</vt:lpstr>
      <vt:lpstr>Tugas  1. Buatlah brainstorming ! 2. Buatlah Concept development!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dc:creator>
  <cp:lastModifiedBy>deni</cp:lastModifiedBy>
  <cp:revision>17</cp:revision>
  <dcterms:modified xsi:type="dcterms:W3CDTF">2021-03-09T18:46:06Z</dcterms:modified>
</cp:coreProperties>
</file>