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72" r:id="rId8"/>
    <p:sldId id="270" r:id="rId9"/>
    <p:sldId id="271" r:id="rId10"/>
    <p:sldId id="273" r:id="rId11"/>
    <p:sldId id="274" r:id="rId12"/>
    <p:sldId id="275" r:id="rId13"/>
    <p:sldId id="262" r:id="rId14"/>
    <p:sldId id="263" r:id="rId15"/>
    <p:sldId id="264" r:id="rId16"/>
    <p:sldId id="265" r:id="rId17"/>
    <p:sldId id="266" r:id="rId18"/>
    <p:sldId id="267" r:id="rId19"/>
    <p:sldId id="268" r:id="rId20"/>
    <p:sldId id="269" r:id="rId21"/>
  </p:sldIdLst>
  <p:sldSz cx="9144000" cy="5143500" type="screen16x9"/>
  <p:notesSz cx="6858000" cy="9144000"/>
  <p:embeddedFontLst>
    <p:embeddedFont>
      <p:font typeface="Montserrat"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8492dbdd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8492dbdd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56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8492dbdd7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8492dbdd7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8492dbdd7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8492dbdd7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8492dbdd7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8492dbdd7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8492dbdd7_1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8492dbdd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8492dbdd7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8492dbdd7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8492dbd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8492dbd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fa8ef3891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fa8ef389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8492dbdd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8492dbdd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b715ea51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b715ea5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b715ea51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b715ea51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8492dbdd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8492dbdd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8492dbdd7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8492dbdd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8492dbdd7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8492dbdd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8492dbdd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8492dbdd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61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8492dbdd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8492dbdd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009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8492dbdd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8492dbdd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443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JMjozqJS44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hyperlink" Target="http://www.youtube.com/watch?v=I2N7Vl6IOV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30219" y="1309049"/>
            <a:ext cx="8520600" cy="1262701"/>
          </a:xfrm>
          <a:prstGeom prst="rect">
            <a:avLst/>
          </a:prstGeom>
        </p:spPr>
        <p:txBody>
          <a:bodyPr spcFirstLastPara="1" wrap="square" lIns="91425" tIns="91425" rIns="91425" bIns="91425" anchor="ctr" anchorCtr="0">
            <a:noAutofit/>
          </a:bodyPr>
          <a:lstStyle/>
          <a:p>
            <a:pPr marL="571500" lvl="0" indent="-571500" algn="l" rtl="0">
              <a:spcBef>
                <a:spcPts val="0"/>
              </a:spcBef>
              <a:spcAft>
                <a:spcPts val="0"/>
              </a:spcAft>
              <a:buFont typeface="Arial" panose="020B0604020202020204" pitchFamily="34" charset="0"/>
              <a:buChar char="•"/>
            </a:pPr>
            <a:r>
              <a:rPr lang="en-ID" sz="2400" b="0">
                <a:solidFill>
                  <a:srgbClr val="333333"/>
                </a:solidFill>
                <a:effectLst/>
                <a:latin typeface="Proxima"/>
              </a:rPr>
              <a:t>Mengacu pada empat kuadran </a:t>
            </a:r>
            <a:r>
              <a:rPr lang="en-ID" sz="2400" b="0" i="1">
                <a:solidFill>
                  <a:srgbClr val="333333"/>
                </a:solidFill>
                <a:effectLst/>
                <a:latin typeface="Proxima"/>
              </a:rPr>
              <a:t>Napkin pitch</a:t>
            </a:r>
            <a:r>
              <a:rPr lang="en-ID" sz="2400" b="0">
                <a:solidFill>
                  <a:srgbClr val="333333"/>
                </a:solidFill>
                <a:effectLst/>
                <a:latin typeface="Proxima"/>
              </a:rPr>
              <a:t>, yang masing-masing dikhususkan untuk menjawab salah satu dari empat pertanyaan strategis:</a:t>
            </a:r>
            <a:endParaRPr sz="2400"/>
          </a:p>
        </p:txBody>
      </p:sp>
      <p:sp>
        <p:nvSpPr>
          <p:cNvPr id="92" name="Google Shape;92;p18"/>
          <p:cNvSpPr txBox="1">
            <a:spLocks noGrp="1"/>
          </p:cNvSpPr>
          <p:nvPr>
            <p:ph type="title"/>
          </p:nvPr>
        </p:nvSpPr>
        <p:spPr>
          <a:xfrm>
            <a:off x="0" y="232425"/>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US" sz="4340">
                <a:highlight>
                  <a:srgbClr val="FFF2CC"/>
                </a:highlight>
              </a:rPr>
              <a:t>Napkin Pitch</a:t>
            </a:r>
            <a:endParaRPr sz="4340">
              <a:highlight>
                <a:srgbClr val="FFF2CC"/>
              </a:highlight>
            </a:endParaRPr>
          </a:p>
          <a:p>
            <a:pPr marL="0" lvl="0" indent="0" algn="ctr" rtl="0">
              <a:spcBef>
                <a:spcPts val="0"/>
              </a:spcBef>
              <a:spcAft>
                <a:spcPts val="0"/>
              </a:spcAft>
              <a:buSzPts val="990"/>
              <a:buNone/>
            </a:pPr>
            <a:endParaRPr sz="2340">
              <a:highlight>
                <a:srgbClr val="FFF2CC"/>
              </a:highlight>
            </a:endParaRPr>
          </a:p>
        </p:txBody>
      </p:sp>
      <p:sp>
        <p:nvSpPr>
          <p:cNvPr id="5" name="Google Shape;90;p18">
            <a:extLst>
              <a:ext uri="{FF2B5EF4-FFF2-40B4-BE49-F238E27FC236}">
                <a16:creationId xmlns:a16="http://schemas.microsoft.com/office/drawing/2014/main" id="{15FC3674-4E81-4F8C-9D7D-C826DCEF1E80}"/>
              </a:ext>
            </a:extLst>
          </p:cNvPr>
          <p:cNvSpPr txBox="1">
            <a:spLocks/>
          </p:cNvSpPr>
          <p:nvPr/>
        </p:nvSpPr>
        <p:spPr>
          <a:xfrm>
            <a:off x="1216337" y="2461868"/>
            <a:ext cx="7927663" cy="164659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l">
              <a:buSzPct val="217000"/>
            </a:pPr>
            <a:r>
              <a:rPr lang="en-US" sz="1600"/>
              <a:t>Need: What is the unmet need we are addressing? </a:t>
            </a:r>
          </a:p>
          <a:p>
            <a:pPr algn="l">
              <a:buSzPct val="217000"/>
            </a:pPr>
            <a:r>
              <a:rPr lang="en-US" sz="1600"/>
              <a:t>Approach: What is our approach to meeting that need, and how is it novel? </a:t>
            </a:r>
          </a:p>
          <a:p>
            <a:pPr algn="l">
              <a:buSzPct val="217000"/>
            </a:pPr>
            <a:r>
              <a:rPr lang="en-US" sz="1600"/>
              <a:t>Benefit: How does the customer benefit? How do we benefit? </a:t>
            </a:r>
          </a:p>
          <a:p>
            <a:pPr algn="l">
              <a:buSzPct val="217000"/>
            </a:pPr>
            <a:r>
              <a:rPr lang="en-US" sz="1600"/>
              <a:t>Competition: What competition will we face, and what advantage will we have?</a:t>
            </a:r>
            <a:endParaRPr lang="en-ID" sz="1600"/>
          </a:p>
        </p:txBody>
      </p:sp>
    </p:spTree>
    <p:extLst>
      <p:ext uri="{BB962C8B-B14F-4D97-AF65-F5344CB8AC3E}">
        <p14:creationId xmlns:p14="http://schemas.microsoft.com/office/powerpoint/2010/main" val="194365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EDEF-483F-4058-BD0D-901D9F2FE195}"/>
              </a:ext>
            </a:extLst>
          </p:cNvPr>
          <p:cNvSpPr>
            <a:spLocks noGrp="1"/>
          </p:cNvSpPr>
          <p:nvPr>
            <p:ph type="title"/>
          </p:nvPr>
        </p:nvSpPr>
        <p:spPr/>
        <p:txBody>
          <a:bodyPr>
            <a:normAutofit fontScale="90000"/>
          </a:bodyPr>
          <a:lstStyle/>
          <a:p>
            <a:r>
              <a:rPr lang="en-US" sz="2800">
                <a:highlight>
                  <a:srgbClr val="FFF2CC"/>
                </a:highlight>
              </a:rPr>
              <a:t>Napkin Pitch</a:t>
            </a:r>
            <a:endParaRPr lang="en-ID"/>
          </a:p>
        </p:txBody>
      </p:sp>
      <p:sp>
        <p:nvSpPr>
          <p:cNvPr id="3" name="Text Placeholder 2">
            <a:extLst>
              <a:ext uri="{FF2B5EF4-FFF2-40B4-BE49-F238E27FC236}">
                <a16:creationId xmlns:a16="http://schemas.microsoft.com/office/drawing/2014/main" id="{499C30C2-534D-411B-A89C-6F7A986CC9BD}"/>
              </a:ext>
            </a:extLst>
          </p:cNvPr>
          <p:cNvSpPr>
            <a:spLocks noGrp="1"/>
          </p:cNvSpPr>
          <p:nvPr>
            <p:ph type="body" idx="1"/>
          </p:nvPr>
        </p:nvSpPr>
        <p:spPr>
          <a:xfrm>
            <a:off x="311700" y="1152474"/>
            <a:ext cx="8520600" cy="3706397"/>
          </a:xfrm>
        </p:spPr>
        <p:txBody>
          <a:bodyPr>
            <a:normAutofit/>
          </a:bodyPr>
          <a:lstStyle/>
          <a:p>
            <a:r>
              <a:rPr lang="en-ID" sz="2400" b="0">
                <a:solidFill>
                  <a:srgbClr val="333333"/>
                </a:solidFill>
                <a:effectLst/>
                <a:latin typeface="Proxima"/>
              </a:rPr>
              <a:t>Mengacu pada empat kuadran </a:t>
            </a:r>
            <a:r>
              <a:rPr lang="en-ID" sz="2400" b="0" i="1">
                <a:solidFill>
                  <a:srgbClr val="333333"/>
                </a:solidFill>
                <a:effectLst/>
                <a:latin typeface="Proxima"/>
              </a:rPr>
              <a:t>Napkin pitch</a:t>
            </a:r>
            <a:r>
              <a:rPr lang="en-ID" sz="2400" b="0">
                <a:solidFill>
                  <a:srgbClr val="333333"/>
                </a:solidFill>
                <a:effectLst/>
                <a:latin typeface="Proxima"/>
              </a:rPr>
              <a:t>, yang masing-masing dikhususkan untuk menjawab salah satu dari empat pertanyaan strategis:</a:t>
            </a:r>
          </a:p>
          <a:p>
            <a:pPr marL="627063" lvl="1" indent="-169863">
              <a:buFont typeface="Wingdings" panose="05000000000000000000" pitchFamily="2" charset="2"/>
              <a:buChar char="§"/>
            </a:pPr>
            <a:r>
              <a:rPr lang="en-US" sz="2000"/>
              <a:t>Need: What is the unmet need we are addressing?</a:t>
            </a:r>
          </a:p>
          <a:p>
            <a:pPr marL="627063" lvl="1" indent="-169863">
              <a:buFont typeface="Wingdings" panose="05000000000000000000" pitchFamily="2" charset="2"/>
              <a:buChar char="§"/>
            </a:pPr>
            <a:r>
              <a:rPr lang="en-US" sz="2000"/>
              <a:t>Approach: What is our approach to meeting that need, and how is it novel?</a:t>
            </a:r>
          </a:p>
          <a:p>
            <a:pPr marL="627063" lvl="1" indent="-169863">
              <a:buFont typeface="Wingdings" panose="05000000000000000000" pitchFamily="2" charset="2"/>
              <a:buChar char="§"/>
            </a:pPr>
            <a:r>
              <a:rPr lang="en-US" sz="2000"/>
              <a:t>Benefit: How does the customer benefit? How do we benefit?</a:t>
            </a:r>
          </a:p>
          <a:p>
            <a:pPr marL="627063" lvl="1" indent="-169863">
              <a:buFont typeface="Wingdings" panose="05000000000000000000" pitchFamily="2" charset="2"/>
              <a:buChar char="§"/>
            </a:pPr>
            <a:r>
              <a:rPr lang="en-US" sz="2000"/>
              <a:t>Competition: What competition will we face, and what advantage will we have?</a:t>
            </a:r>
            <a:endParaRPr lang="en-ID" sz="2000" b="0">
              <a:solidFill>
                <a:srgbClr val="333333"/>
              </a:solidFill>
              <a:effectLst/>
              <a:latin typeface="Proxima"/>
            </a:endParaRPr>
          </a:p>
          <a:p>
            <a:endParaRPr lang="en-ID"/>
          </a:p>
        </p:txBody>
      </p:sp>
    </p:spTree>
    <p:extLst>
      <p:ext uri="{BB962C8B-B14F-4D97-AF65-F5344CB8AC3E}">
        <p14:creationId xmlns:p14="http://schemas.microsoft.com/office/powerpoint/2010/main" val="250155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C730C6-0CF7-4F9E-A595-B90BBD594872}"/>
              </a:ext>
            </a:extLst>
          </p:cNvPr>
          <p:cNvPicPr>
            <a:picLocks noChangeAspect="1"/>
          </p:cNvPicPr>
          <p:nvPr/>
        </p:nvPicPr>
        <p:blipFill>
          <a:blip r:embed="rId2"/>
          <a:stretch>
            <a:fillRect/>
          </a:stretch>
        </p:blipFill>
        <p:spPr>
          <a:xfrm>
            <a:off x="367553" y="0"/>
            <a:ext cx="8444753" cy="5143500"/>
          </a:xfrm>
          <a:prstGeom prst="rect">
            <a:avLst/>
          </a:prstGeom>
        </p:spPr>
      </p:pic>
    </p:spTree>
    <p:extLst>
      <p:ext uri="{BB962C8B-B14F-4D97-AF65-F5344CB8AC3E}">
        <p14:creationId xmlns:p14="http://schemas.microsoft.com/office/powerpoint/2010/main" val="274289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98" name="Google Shape;98;p19"/>
          <p:cNvPicPr preferRelativeResize="0"/>
          <p:nvPr/>
        </p:nvPicPr>
        <p:blipFill>
          <a:blip r:embed="rId3">
            <a:alphaModFix/>
          </a:blip>
          <a:stretch>
            <a:fillRect/>
          </a:stretch>
        </p:blipFill>
        <p:spPr>
          <a:xfrm>
            <a:off x="0" y="158671"/>
            <a:ext cx="9144000" cy="48324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04" name="Google Shape;104;p20"/>
          <p:cNvPicPr preferRelativeResize="0"/>
          <p:nvPr/>
        </p:nvPicPr>
        <p:blipFill>
          <a:blip r:embed="rId3">
            <a:alphaModFix/>
          </a:blip>
          <a:stretch>
            <a:fillRect/>
          </a:stretch>
        </p:blipFill>
        <p:spPr>
          <a:xfrm>
            <a:off x="152400" y="414249"/>
            <a:ext cx="7046049" cy="4576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172600" y="-800075"/>
            <a:ext cx="9469000" cy="6095975"/>
          </a:xfrm>
          <a:prstGeom prst="rect">
            <a:avLst/>
          </a:prstGeom>
          <a:noFill/>
          <a:ln>
            <a:noFill/>
          </a:ln>
        </p:spPr>
      </p:pic>
      <p:sp>
        <p:nvSpPr>
          <p:cNvPr id="110" name="Google Shape;110;p21"/>
          <p:cNvSpPr txBox="1">
            <a:spLocks noGrp="1"/>
          </p:cNvSpPr>
          <p:nvPr>
            <p:ph type="title"/>
          </p:nvPr>
        </p:nvSpPr>
        <p:spPr>
          <a:xfrm>
            <a:off x="0" y="2036675"/>
            <a:ext cx="9144000" cy="161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endParaRPr sz="2340">
              <a:highlight>
                <a:srgbClr val="FFF2CC"/>
              </a:highlight>
            </a:endParaRPr>
          </a:p>
          <a:p>
            <a:pPr marL="0" lvl="0" indent="0" algn="ctr" rtl="0">
              <a:spcBef>
                <a:spcPts val="0"/>
              </a:spcBef>
              <a:spcAft>
                <a:spcPts val="0"/>
              </a:spcAft>
              <a:buSzPts val="990"/>
              <a:buNone/>
            </a:pPr>
            <a:endParaRPr sz="2340">
              <a:highlight>
                <a:srgbClr val="FFF2CC"/>
              </a:highlight>
            </a:endParaRPr>
          </a:p>
          <a:p>
            <a:pPr marL="0" lvl="0" indent="0" algn="ctr" rtl="0">
              <a:spcBef>
                <a:spcPts val="0"/>
              </a:spcBef>
              <a:spcAft>
                <a:spcPts val="0"/>
              </a:spcAft>
              <a:buSzPts val="990"/>
              <a:buNone/>
            </a:pPr>
            <a:endParaRPr sz="2340">
              <a:highlight>
                <a:srgbClr val="FFF2CC"/>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16" name="Google Shape;116;p22"/>
          <p:cNvPicPr preferRelativeResize="0"/>
          <p:nvPr/>
        </p:nvPicPr>
        <p:blipFill>
          <a:blip r:embed="rId3">
            <a:alphaModFix/>
          </a:blip>
          <a:stretch>
            <a:fillRect/>
          </a:stretch>
        </p:blipFill>
        <p:spPr>
          <a:xfrm>
            <a:off x="0" y="-1"/>
            <a:ext cx="970475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3"/>
          <p:cNvPicPr preferRelativeResize="0"/>
          <p:nvPr/>
        </p:nvPicPr>
        <p:blipFill>
          <a:blip r:embed="rId3">
            <a:alphaModFix/>
          </a:blip>
          <a:stretch>
            <a:fillRect/>
          </a:stretch>
        </p:blipFill>
        <p:spPr>
          <a:xfrm>
            <a:off x="-152400" y="0"/>
            <a:ext cx="10287000" cy="5143500"/>
          </a:xfrm>
          <a:prstGeom prst="rect">
            <a:avLst/>
          </a:prstGeom>
          <a:noFill/>
          <a:ln>
            <a:noFill/>
          </a:ln>
        </p:spPr>
      </p:pic>
      <p:sp>
        <p:nvSpPr>
          <p:cNvPr id="122" name="Google Shape;122;p23"/>
          <p:cNvSpPr txBox="1">
            <a:spLocks noGrp="1"/>
          </p:cNvSpPr>
          <p:nvPr>
            <p:ph type="title"/>
          </p:nvPr>
        </p:nvSpPr>
        <p:spPr>
          <a:xfrm>
            <a:off x="0" y="832919"/>
            <a:ext cx="9144000" cy="28156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340">
                <a:highlight>
                  <a:srgbClr val="FFF2CC"/>
                </a:highlight>
              </a:rPr>
              <a:t>Rapid prototyping is the creation of visual (and sometimes experiential) manifestations of concepts. It is an iterative set of activities, done quickly, aimed attransforming the concepts generated in the What if stage into feasible, testable</a:t>
            </a:r>
            <a:endParaRPr sz="2340">
              <a:highlight>
                <a:srgbClr val="FFF2CC"/>
              </a:highlight>
            </a:endParaRPr>
          </a:p>
          <a:p>
            <a:pPr marL="0" lvl="0" indent="0" algn="ctr" rtl="0">
              <a:spcBef>
                <a:spcPts val="0"/>
              </a:spcBef>
              <a:spcAft>
                <a:spcPts val="0"/>
              </a:spcAft>
              <a:buClr>
                <a:schemeClr val="dk1"/>
              </a:buClr>
              <a:buSzPts val="1100"/>
              <a:buFont typeface="Arial"/>
              <a:buNone/>
            </a:pPr>
            <a:r>
              <a:rPr lang="en" sz="2340">
                <a:highlight>
                  <a:srgbClr val="FFF2CC"/>
                </a:highlight>
              </a:rPr>
              <a:t>models.</a:t>
            </a:r>
            <a:endParaRPr sz="2340">
              <a:highlight>
                <a:srgbClr val="FFF2CC"/>
              </a:highlight>
            </a:endParaRPr>
          </a:p>
          <a:p>
            <a:pPr marL="0" lvl="0" indent="0" algn="ctr" rtl="0">
              <a:spcBef>
                <a:spcPts val="0"/>
              </a:spcBef>
              <a:spcAft>
                <a:spcPts val="0"/>
              </a:spcAft>
              <a:buSzPts val="990"/>
              <a:buNone/>
            </a:pPr>
            <a:endParaRPr sz="2340">
              <a:highlight>
                <a:srgbClr val="FFF2CC"/>
              </a:highlight>
            </a:endParaRPr>
          </a:p>
          <a:p>
            <a:pPr marL="0" lvl="0" indent="0" algn="ctr" rtl="0">
              <a:spcBef>
                <a:spcPts val="0"/>
              </a:spcBef>
              <a:spcAft>
                <a:spcPts val="0"/>
              </a:spcAft>
              <a:buSzPts val="990"/>
              <a:buNone/>
            </a:pPr>
            <a:endParaRPr sz="2340">
              <a:highlight>
                <a:srgbClr val="FFF2CC"/>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8" name="Google Shape;12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9" name="Google Shape;129;p24" descr="Mariam Shaikh and Melissa Powel talk about sketching and paper prototyping. Have you ever struggled with how to get from an idea to a high fidelity prototype? Every design has to start somewhere and even at Google we often start with low fidelity prototyping options such as sketching and paper prototyping. After all, the fidelity of your prototype should match the fidelity of your idea, so stop worrying and start sketching.  &#10;&#10;Material design resources mentioned in this video:&#10;Material design color palette: https://goo.gl/NP5o44&#10;Elevation and shadows: https://goo.gl/OWZzCw&#10;&#10;This is part of a video series on Rapid Prototyping. &#10;&#10;Part 2 - Digital prototyping: https://youtu.be/KWGBGTGryFk&#10;&#10;Part 3 - Native prototyping: https://youtu.be/lusOgox4xMI" title="Rapid Prototyping: Sketching | Google for Startup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3987304" y="152400"/>
            <a:ext cx="5004299" cy="4991100"/>
          </a:xfrm>
          <a:prstGeom prst="rect">
            <a:avLst/>
          </a:prstGeom>
          <a:noFill/>
          <a:ln>
            <a:noFill/>
          </a:ln>
        </p:spPr>
      </p:pic>
      <p:sp>
        <p:nvSpPr>
          <p:cNvPr id="135" name="Google Shape;135;p25"/>
          <p:cNvSpPr txBox="1">
            <a:spLocks noGrp="1"/>
          </p:cNvSpPr>
          <p:nvPr>
            <p:ph type="title"/>
          </p:nvPr>
        </p:nvSpPr>
        <p:spPr>
          <a:xfrm>
            <a:off x="464100" y="597425"/>
            <a:ext cx="8520600" cy="572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990"/>
              <a:buFont typeface="Arial"/>
              <a:buNone/>
            </a:pPr>
            <a:r>
              <a:rPr lang="en" sz="1520" b="1">
                <a:solidFill>
                  <a:schemeClr val="dk2"/>
                </a:solidFill>
                <a:latin typeface="Montserrat"/>
                <a:ea typeface="Montserrat"/>
                <a:cs typeface="Montserrat"/>
                <a:sym typeface="Montserrat"/>
              </a:rPr>
              <a:t>Next Week </a:t>
            </a:r>
            <a:endParaRPr sz="1520" b="1">
              <a:solidFill>
                <a:schemeClr val="dk2"/>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990"/>
              <a:buFont typeface="Arial"/>
              <a:buNone/>
            </a:pPr>
            <a:r>
              <a:rPr lang="en" sz="1520" b="1">
                <a:solidFill>
                  <a:schemeClr val="dk2"/>
                </a:solidFill>
                <a:latin typeface="Montserrat"/>
                <a:ea typeface="Montserrat"/>
                <a:cs typeface="Montserrat"/>
                <a:sym typeface="Montserrat"/>
              </a:rPr>
              <a:t>Sketching Tools :</a:t>
            </a:r>
            <a:endParaRPr sz="1520" b="1">
              <a:solidFill>
                <a:schemeClr val="dk2"/>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990"/>
              <a:buFont typeface="Arial"/>
              <a:buNone/>
            </a:pPr>
            <a:r>
              <a:rPr lang="en" sz="1520" b="1">
                <a:solidFill>
                  <a:schemeClr val="dk2"/>
                </a:solidFill>
                <a:latin typeface="Montserrat"/>
                <a:ea typeface="Montserrat"/>
                <a:cs typeface="Montserrat"/>
                <a:sym typeface="Montserrat"/>
              </a:rPr>
              <a:t>Balsamiq</a:t>
            </a:r>
            <a:endParaRPr sz="1520" b="1">
              <a:solidFill>
                <a:schemeClr val="dk2"/>
              </a:solidFill>
              <a:latin typeface="Montserrat"/>
              <a:ea typeface="Montserrat"/>
              <a:cs typeface="Montserrat"/>
              <a:sym typeface="Montserrat"/>
            </a:endParaRPr>
          </a:p>
          <a:p>
            <a:pPr marL="0" lvl="0" indent="0" algn="l" rtl="0">
              <a:spcBef>
                <a:spcPts val="1200"/>
              </a:spcBef>
              <a:spcAft>
                <a:spcPts val="0"/>
              </a:spcAft>
              <a:buSzPts val="990"/>
              <a:buNone/>
            </a:pPr>
            <a:endParaRPr sz="720">
              <a:solidFill>
                <a:schemeClr val="dk2"/>
              </a:solidFill>
              <a:latin typeface="Montserrat"/>
              <a:ea typeface="Montserrat"/>
              <a:cs typeface="Montserrat"/>
              <a:sym typeface="Montserrat"/>
            </a:endParaRPr>
          </a:p>
        </p:txBody>
      </p:sp>
      <p:sp>
        <p:nvSpPr>
          <p:cNvPr id="136" name="Google Shape;136;p2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37" name="Google Shape;137;p25" descr="Learn what wireframes are and what’s their purpose by watching YouTube being built, taken apart, and built again in various versions… through wireframes! &#10;&#10;You'll also learn why and how wireframes are used and which level of fidelity is right for different situations.&#10;&#10;Let us know if you’d like to see more videos like this! Comments below 👇&#10;&#10;This video is part of a series of short videos that cover the basics of wireframing. Watch the other videos:&#10;&#10;- The 3 Main Types of Wireframes https://youtu.be/JGFjbWcSaIY&#10;- The Benefits of Wireframing and Why You Should Do It https://youtu.be/rms6kExnmwM&#10;- How to Create Successful Wireframes That Solve Real Problems https://youtu.be/oMYN-JXDXvI&#10;__________________________________&#10;&#10;Visit Balsamiq Wireframing Academy to learn the basics of wireframing and UI design!&#10;&#10;Free courses: https://balsamiq.com/learn/courses/&#10;Articles: https://balsamiq.com/learn/articles/&#10;Videos: https://balsamiq.com/learn/videos/&#10;Best practices from experts: https://balsamiq.com/learn/videos/the-process-behind/&#10;Website reviews: https://balsamiq.com/learn/videos/website-ux-reviews/&#10;And more resources: https://balsamiq.com/learn/resources/&#10;&#10;__________________________________&#10;&#10;Follow Balsamiq on&#10;Twitter: https://twitter.com/balsamiq&#10;LinkedIn: https://www.linkedin.com/company/balsamiq" title="What are Wireframes? (4 min. video) - Balsamiq Wireframing Academy">
            <a:hlinkClick r:id="rId4"/>
          </p:cNvPr>
          <p:cNvPicPr preferRelativeResize="0"/>
          <p:nvPr/>
        </p:nvPicPr>
        <p:blipFill>
          <a:blip r:embed="rId5">
            <a:alphaModFix/>
          </a:blip>
          <a:stretch>
            <a:fillRect/>
          </a:stretch>
        </p:blipFill>
        <p:spPr>
          <a:xfrm>
            <a:off x="152400" y="1322525"/>
            <a:ext cx="3682504" cy="27618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DESIGN THINKING Silabus &amp; Metode</a:t>
            </a:r>
            <a:endParaRPr sz="2688" b="1">
              <a:solidFill>
                <a:schemeClr val="dk2"/>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63" name="Google Shape;63;p14"/>
          <p:cNvSpPr txBox="1">
            <a:spLocks noGrp="1"/>
          </p:cNvSpPr>
          <p:nvPr>
            <p:ph type="body" idx="1"/>
          </p:nvPr>
        </p:nvSpPr>
        <p:spPr>
          <a:xfrm>
            <a:off x="-77725" y="1152475"/>
            <a:ext cx="4474800" cy="34164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1. Pengenalan Design Thinking dan tahap identifikasi kesempatan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2. Cakupan Project dan Design Brief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3. Perencanaan dan Riset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4. Identifikasi insights dan menciptakan kriteria desain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5. Urun Rembuk dan pengembangan konsep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6. Pitching ideas dan presentasi </a:t>
            </a:r>
            <a:endParaRPr sz="1399">
              <a:solidFill>
                <a:srgbClr val="666666"/>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7. Membangun Prototypes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8. Menerima masukkan dan saran dari pemangku kepentingan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b="1">
              <a:solidFill>
                <a:srgbClr val="666666"/>
              </a:solidFill>
              <a:latin typeface="Montserrat"/>
              <a:ea typeface="Montserrat"/>
              <a:cs typeface="Montserrat"/>
              <a:sym typeface="Montserrat"/>
            </a:endParaRPr>
          </a:p>
        </p:txBody>
      </p:sp>
      <p:sp>
        <p:nvSpPr>
          <p:cNvPr id="64" name="Google Shape;64;p14"/>
          <p:cNvSpPr txBox="1">
            <a:spLocks noGrp="1"/>
          </p:cNvSpPr>
          <p:nvPr>
            <p:ph type="body" idx="1"/>
          </p:nvPr>
        </p:nvSpPr>
        <p:spPr>
          <a:xfrm>
            <a:off x="4861225" y="1152475"/>
            <a:ext cx="3786900" cy="3416400"/>
          </a:xfrm>
          <a:prstGeom prst="rect">
            <a:avLst/>
          </a:prstGeom>
        </p:spPr>
        <p:txBody>
          <a:bodyPr spcFirstLastPara="1" wrap="square" lIns="91425" tIns="91425" rIns="91425" bIns="91425" anchor="t" anchorCtr="0">
            <a:normAutofit lnSpcReduction="10000"/>
          </a:bodyPr>
          <a:lstStyle/>
          <a:p>
            <a:pPr marL="457200" lvl="0" indent="-316676" algn="l" rtl="0">
              <a:lnSpc>
                <a:spcPct val="150000"/>
              </a:lnSpc>
              <a:spcBef>
                <a:spcPts val="67"/>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Selanjutnya Sesi Setelah UTS adalah </a:t>
            </a:r>
            <a:r>
              <a:rPr lang="en" sz="1499" b="1">
                <a:solidFill>
                  <a:srgbClr val="666666"/>
                </a:solidFill>
                <a:latin typeface="Montserrat"/>
                <a:ea typeface="Montserrat"/>
                <a:cs typeface="Montserrat"/>
                <a:sym typeface="Montserrat"/>
              </a:rPr>
              <a:t>Lab Design Thinking</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b="1">
                <a:solidFill>
                  <a:srgbClr val="666666"/>
                </a:solidFill>
                <a:latin typeface="Montserrat"/>
                <a:ea typeface="Montserrat"/>
                <a:cs typeface="Montserrat"/>
                <a:sym typeface="Montserrat"/>
              </a:rPr>
              <a:t>Bentuk UTS - Presentasi Kelompok </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b="1">
                <a:solidFill>
                  <a:srgbClr val="666666"/>
                </a:solidFill>
                <a:latin typeface="Montserrat"/>
                <a:ea typeface="Montserrat"/>
                <a:cs typeface="Montserrat"/>
                <a:sym typeface="Montserrat"/>
              </a:rPr>
              <a:t>Bentuk UAS - Pameran Ide </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Buku : </a:t>
            </a:r>
            <a:r>
              <a:rPr lang="en" sz="1499" i="1">
                <a:solidFill>
                  <a:srgbClr val="666666"/>
                </a:solidFill>
                <a:latin typeface="Montserrat"/>
                <a:ea typeface="Montserrat"/>
                <a:cs typeface="Montserrat"/>
                <a:sym typeface="Montserrat"/>
              </a:rPr>
              <a:t>Jeanne Liedtka and Tim Ogilvie, Designing for Growth: A Design Thinking Tool Kit for Managers (New York: Columbia University Press, 2011) </a:t>
            </a:r>
            <a:endParaRPr sz="1899">
              <a:solidFill>
                <a:srgbClr val="666666"/>
              </a:solidFill>
              <a:latin typeface="Montserrat"/>
              <a:ea typeface="Montserrat"/>
              <a:cs typeface="Montserrat"/>
              <a:sym typeface="Montserrat"/>
            </a:endParaRPr>
          </a:p>
          <a:p>
            <a:pPr marL="544344" marR="193653" lvl="0" indent="-12566" algn="l" rtl="0">
              <a:lnSpc>
                <a:spcPct val="102278"/>
              </a:lnSpc>
              <a:spcBef>
                <a:spcPts val="42"/>
              </a:spcBef>
              <a:spcAft>
                <a:spcPts val="0"/>
              </a:spcAft>
              <a:buNone/>
            </a:pPr>
            <a:endParaRPr sz="1899" b="1">
              <a:solidFill>
                <a:srgbClr val="666666"/>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0" y="-138100"/>
            <a:ext cx="9144000" cy="5143500"/>
          </a:xfrm>
          <a:prstGeom prst="rect">
            <a:avLst/>
          </a:prstGeom>
          <a:noFill/>
          <a:ln>
            <a:noFill/>
          </a:ln>
        </p:spPr>
      </p:pic>
      <p:sp>
        <p:nvSpPr>
          <p:cNvPr id="143" name="Google Shape;143;p26"/>
          <p:cNvSpPr txBox="1">
            <a:spLocks noGrp="1"/>
          </p:cNvSpPr>
          <p:nvPr>
            <p:ph type="title"/>
          </p:nvPr>
        </p:nvSpPr>
        <p:spPr>
          <a:xfrm>
            <a:off x="311700" y="1999050"/>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20" b="1">
                <a:latin typeface="Montserrat"/>
                <a:ea typeface="Montserrat"/>
                <a:cs typeface="Montserrat"/>
                <a:sym typeface="Montserrat"/>
              </a:rPr>
              <a:t>Tugas!</a:t>
            </a:r>
            <a:endParaRPr sz="4120" b="1">
              <a:latin typeface="Montserrat"/>
              <a:ea typeface="Montserrat"/>
              <a:cs typeface="Montserrat"/>
              <a:sym typeface="Montserrat"/>
            </a:endParaRPr>
          </a:p>
        </p:txBody>
      </p:sp>
      <p:sp>
        <p:nvSpPr>
          <p:cNvPr id="144" name="Google Shape;144;p26"/>
          <p:cNvSpPr txBox="1">
            <a:spLocks noGrp="1"/>
          </p:cNvSpPr>
          <p:nvPr>
            <p:ph type="body" idx="1"/>
          </p:nvPr>
        </p:nvSpPr>
        <p:spPr>
          <a:xfrm>
            <a:off x="3658040" y="1096534"/>
            <a:ext cx="5174260" cy="3147900"/>
          </a:xfrm>
          <a:prstGeom prst="rect">
            <a:avLst/>
          </a:prstGeom>
        </p:spPr>
        <p:txBody>
          <a:bodyPr spcFirstLastPara="1" wrap="square" lIns="91425" tIns="91425" rIns="91425" bIns="91425" anchor="t" anchorCtr="0">
            <a:normAutofit/>
          </a:bodyPr>
          <a:lstStyle/>
          <a:p>
            <a:pPr marL="0" lvl="0" indent="0" algn="l" rtl="0">
              <a:lnSpc>
                <a:spcPct val="100000"/>
              </a:lnSpc>
              <a:spcBef>
                <a:spcPts val="1200"/>
              </a:spcBef>
              <a:spcAft>
                <a:spcPts val="0"/>
              </a:spcAft>
              <a:buNone/>
            </a:pPr>
            <a:r>
              <a:rPr lang="en-US" sz="3427" b="1">
                <a:solidFill>
                  <a:srgbClr val="666666"/>
                </a:solidFill>
                <a:latin typeface="Montserrat"/>
                <a:ea typeface="Montserrat"/>
                <a:cs typeface="Montserrat"/>
                <a:sym typeface="Montserrat"/>
              </a:rPr>
              <a:t>Buatlah </a:t>
            </a:r>
            <a:r>
              <a:rPr lang="en" sz="3427" b="1">
                <a:solidFill>
                  <a:srgbClr val="666666"/>
                </a:solidFill>
                <a:latin typeface="Montserrat"/>
                <a:ea typeface="Montserrat"/>
                <a:cs typeface="Montserrat"/>
                <a:sym typeface="Montserrat"/>
              </a:rPr>
              <a:t>Napkin Pitch pada tugas sebelumnya!	</a:t>
            </a:r>
            <a:r>
              <a:rPr lang="en" sz="2333" b="1">
                <a:solidFill>
                  <a:srgbClr val="666666"/>
                </a:solidFill>
                <a:latin typeface="Montserrat"/>
                <a:ea typeface="Montserrat"/>
                <a:cs typeface="Montserrat"/>
                <a:sym typeface="Montserrat"/>
              </a:rPr>
              <a:t>	</a:t>
            </a:r>
            <a:endParaRPr sz="2333" b="1">
              <a:solidFill>
                <a:srgbClr val="666666"/>
              </a:solidFill>
              <a:latin typeface="Montserrat"/>
              <a:ea typeface="Montserrat"/>
              <a:cs typeface="Montserrat"/>
              <a:sym typeface="Montserrat"/>
            </a:endParaRPr>
          </a:p>
          <a:p>
            <a:pPr marL="457200" lvl="0" indent="0" algn="l" rtl="0">
              <a:lnSpc>
                <a:spcPct val="100000"/>
              </a:lnSpc>
              <a:spcBef>
                <a:spcPts val="33"/>
              </a:spcBef>
              <a:spcAft>
                <a:spcPts val="0"/>
              </a:spcAft>
              <a:buNone/>
            </a:pPr>
            <a:endParaRPr sz="2000" b="1">
              <a:solidFill>
                <a:srgbClr val="66666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0" name="Google Shape;70;p15"/>
          <p:cNvSpPr txBox="1">
            <a:spLocks noGrp="1"/>
          </p:cNvSpPr>
          <p:nvPr>
            <p:ph type="title"/>
          </p:nvPr>
        </p:nvSpPr>
        <p:spPr>
          <a:xfrm>
            <a:off x="719106" y="1935676"/>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20" b="1">
                <a:latin typeface="Montserrat"/>
                <a:ea typeface="Montserrat"/>
                <a:cs typeface="Montserrat"/>
                <a:sym typeface="Montserrat"/>
              </a:rPr>
              <a:t>SESI 6</a:t>
            </a:r>
            <a:endParaRPr sz="4120" b="1">
              <a:latin typeface="Montserrat"/>
              <a:ea typeface="Montserrat"/>
              <a:cs typeface="Montserrat"/>
              <a:sym typeface="Montserrat"/>
            </a:endParaRPr>
          </a:p>
        </p:txBody>
      </p:sp>
      <p:sp>
        <p:nvSpPr>
          <p:cNvPr id="71" name="Google Shape;71;p15"/>
          <p:cNvSpPr txBox="1">
            <a:spLocks noGrp="1"/>
          </p:cNvSpPr>
          <p:nvPr>
            <p:ph type="body" idx="1"/>
          </p:nvPr>
        </p:nvSpPr>
        <p:spPr>
          <a:xfrm>
            <a:off x="3734350" y="1650450"/>
            <a:ext cx="6897900" cy="314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3427" b="1">
              <a:solidFill>
                <a:srgbClr val="666666"/>
              </a:solidFill>
              <a:latin typeface="Montserrat"/>
              <a:ea typeface="Montserrat"/>
              <a:cs typeface="Montserrat"/>
              <a:sym typeface="Montserrat"/>
            </a:endParaRPr>
          </a:p>
          <a:p>
            <a:pPr marL="0" lvl="0" indent="0" algn="l" rtl="0">
              <a:lnSpc>
                <a:spcPct val="100000"/>
              </a:lnSpc>
              <a:spcBef>
                <a:spcPts val="1200"/>
              </a:spcBef>
              <a:spcAft>
                <a:spcPts val="0"/>
              </a:spcAft>
              <a:buNone/>
            </a:pPr>
            <a:r>
              <a:rPr lang="en-ID" sz="3427" b="1">
                <a:solidFill>
                  <a:srgbClr val="666666"/>
                </a:solidFill>
                <a:latin typeface="Montserrat"/>
                <a:ea typeface="Montserrat"/>
                <a:cs typeface="Montserrat"/>
                <a:sym typeface="Montserrat"/>
              </a:rPr>
              <a:t>Concept Development</a:t>
            </a:r>
          </a:p>
          <a:p>
            <a:pPr marL="0" lvl="0" indent="0" algn="l" rtl="0">
              <a:lnSpc>
                <a:spcPct val="100000"/>
              </a:lnSpc>
              <a:spcBef>
                <a:spcPts val="33"/>
              </a:spcBef>
              <a:spcAft>
                <a:spcPts val="0"/>
              </a:spcAft>
              <a:buNone/>
            </a:pPr>
            <a:r>
              <a:rPr lang="en" sz="3427" b="1">
                <a:solidFill>
                  <a:srgbClr val="666666"/>
                </a:solidFill>
                <a:latin typeface="Montserrat"/>
                <a:ea typeface="Montserrat"/>
                <a:cs typeface="Montserrat"/>
                <a:sym typeface="Montserrat"/>
              </a:rPr>
              <a:t>Napkin Pitch	</a:t>
            </a:r>
            <a:endParaRPr sz="3427" b="1">
              <a:solidFill>
                <a:srgbClr val="666666"/>
              </a:solidFill>
              <a:latin typeface="Montserrat"/>
              <a:ea typeface="Montserrat"/>
              <a:cs typeface="Montserrat"/>
              <a:sym typeface="Montserrat"/>
            </a:endParaRPr>
          </a:p>
          <a:p>
            <a:pPr marL="0" lvl="0" indent="0" algn="l" rtl="0">
              <a:lnSpc>
                <a:spcPct val="100000"/>
              </a:lnSpc>
              <a:spcBef>
                <a:spcPts val="33"/>
              </a:spcBef>
              <a:spcAft>
                <a:spcPts val="0"/>
              </a:spcAft>
              <a:buNone/>
            </a:pPr>
            <a:r>
              <a:rPr lang="en" sz="3427" b="1">
                <a:solidFill>
                  <a:srgbClr val="666666"/>
                </a:solidFill>
                <a:latin typeface="Montserrat"/>
                <a:ea typeface="Montserrat"/>
                <a:cs typeface="Montserrat"/>
                <a:sym typeface="Montserrat"/>
              </a:rPr>
              <a:t>Prototyping</a:t>
            </a:r>
            <a:endParaRPr sz="3427" b="1">
              <a:solidFill>
                <a:srgbClr val="666666"/>
              </a:solidFill>
              <a:latin typeface="Montserrat"/>
              <a:ea typeface="Montserrat"/>
              <a:cs typeface="Montserrat"/>
              <a:sym typeface="Montserrat"/>
            </a:endParaRPr>
          </a:p>
          <a:p>
            <a:pPr marL="0" lvl="0" indent="0" algn="l" rtl="0">
              <a:lnSpc>
                <a:spcPct val="100000"/>
              </a:lnSpc>
              <a:spcBef>
                <a:spcPts val="33"/>
              </a:spcBef>
              <a:spcAft>
                <a:spcPts val="0"/>
              </a:spcAft>
              <a:buNone/>
            </a:pPr>
            <a:r>
              <a:rPr lang="en" sz="2333" b="1">
                <a:solidFill>
                  <a:srgbClr val="666666"/>
                </a:solidFill>
                <a:latin typeface="Montserrat"/>
                <a:ea typeface="Montserrat"/>
                <a:cs typeface="Montserrat"/>
                <a:sym typeface="Montserrat"/>
              </a:rPr>
              <a:t>	</a:t>
            </a:r>
            <a:endParaRPr sz="2333" b="1">
              <a:solidFill>
                <a:srgbClr val="666666"/>
              </a:solidFill>
              <a:latin typeface="Montserrat"/>
              <a:ea typeface="Montserrat"/>
              <a:cs typeface="Montserrat"/>
              <a:sym typeface="Montserrat"/>
            </a:endParaRPr>
          </a:p>
          <a:p>
            <a:pPr marL="457200" lvl="0" indent="0" algn="l" rtl="0">
              <a:lnSpc>
                <a:spcPct val="100000"/>
              </a:lnSpc>
              <a:spcBef>
                <a:spcPts val="33"/>
              </a:spcBef>
              <a:spcAft>
                <a:spcPts val="0"/>
              </a:spcAft>
              <a:buNone/>
            </a:pPr>
            <a:endParaRPr sz="2000" b="1">
              <a:solidFill>
                <a:srgbClr val="666666"/>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mt="38000"/>
          </a:blip>
          <a:stretch>
            <a:fillRect/>
          </a:stretch>
        </p:blipFill>
        <p:spPr>
          <a:xfrm>
            <a:off x="0" y="-152400"/>
            <a:ext cx="9144000" cy="5390552"/>
          </a:xfrm>
          <a:prstGeom prst="rect">
            <a:avLst/>
          </a:prstGeom>
          <a:noFill/>
          <a:ln>
            <a:noFill/>
          </a:ln>
        </p:spPr>
      </p:pic>
      <p:sp>
        <p:nvSpPr>
          <p:cNvPr id="77" name="Google Shape;77;p16"/>
          <p:cNvSpPr txBox="1">
            <a:spLocks noGrp="1"/>
          </p:cNvSpPr>
          <p:nvPr>
            <p:ph type="title"/>
          </p:nvPr>
        </p:nvSpPr>
        <p:spPr>
          <a:xfrm>
            <a:off x="1587925" y="1380800"/>
            <a:ext cx="6696900" cy="161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990"/>
              <a:buFont typeface="Arial"/>
              <a:buNone/>
            </a:pPr>
            <a:r>
              <a:rPr lang="en" sz="2340">
                <a:highlight>
                  <a:srgbClr val="FFF2CC"/>
                </a:highlight>
              </a:rPr>
              <a:t>Concept development is the act of choosing the best ideas from brainstorming,</a:t>
            </a:r>
            <a:endParaRPr sz="2340">
              <a:highlight>
                <a:srgbClr val="FFF2CC"/>
              </a:highlight>
            </a:endParaRPr>
          </a:p>
          <a:p>
            <a:pPr marL="0" lvl="0" indent="0" algn="ctr" rtl="0">
              <a:spcBef>
                <a:spcPts val="0"/>
              </a:spcBef>
              <a:spcAft>
                <a:spcPts val="0"/>
              </a:spcAft>
              <a:buClr>
                <a:schemeClr val="dk1"/>
              </a:buClr>
              <a:buSzPts val="990"/>
              <a:buFont typeface="Arial"/>
              <a:buNone/>
            </a:pPr>
            <a:r>
              <a:rPr lang="en" sz="2340">
                <a:highlight>
                  <a:srgbClr val="FFF2CC"/>
                </a:highlight>
              </a:rPr>
              <a:t>assembling them into detailed solutions, and then evaluating those using both</a:t>
            </a:r>
            <a:endParaRPr sz="2340">
              <a:highlight>
                <a:srgbClr val="FFF2CC"/>
              </a:highlight>
            </a:endParaRPr>
          </a:p>
          <a:p>
            <a:pPr marL="0" lvl="0" indent="0" algn="ctr" rtl="0">
              <a:spcBef>
                <a:spcPts val="0"/>
              </a:spcBef>
              <a:spcAft>
                <a:spcPts val="0"/>
              </a:spcAft>
              <a:buClr>
                <a:schemeClr val="dk1"/>
              </a:buClr>
              <a:buSzPts val="990"/>
              <a:buFont typeface="Arial"/>
              <a:buNone/>
            </a:pPr>
            <a:r>
              <a:rPr lang="en" sz="2340">
                <a:highlight>
                  <a:srgbClr val="FFF2CC"/>
                </a:highlight>
              </a:rPr>
              <a:t>customer and business criteria.</a:t>
            </a:r>
            <a:endParaRPr sz="2340">
              <a:highlight>
                <a:srgbClr val="FFF2CC"/>
              </a:highlight>
            </a:endParaRPr>
          </a:p>
          <a:p>
            <a:pPr marL="0" lvl="0" indent="0" algn="ctr" rtl="0">
              <a:spcBef>
                <a:spcPts val="0"/>
              </a:spcBef>
              <a:spcAft>
                <a:spcPts val="0"/>
              </a:spcAft>
              <a:buSzPts val="990"/>
              <a:buNone/>
            </a:pPr>
            <a:endParaRPr sz="2340">
              <a:highlight>
                <a:srgbClr val="FFF2CC"/>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1189538" y="-1"/>
            <a:ext cx="6764923" cy="3926075"/>
          </a:xfrm>
          <a:prstGeom prst="rect">
            <a:avLst/>
          </a:prstGeom>
          <a:noFill/>
          <a:ln>
            <a:noFill/>
          </a:ln>
        </p:spPr>
      </p:pic>
      <p:sp>
        <p:nvSpPr>
          <p:cNvPr id="83" name="Google Shape;83;p17"/>
          <p:cNvSpPr/>
          <p:nvPr/>
        </p:nvSpPr>
        <p:spPr>
          <a:xfrm>
            <a:off x="1553400" y="724925"/>
            <a:ext cx="517800" cy="207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1553400" y="207125"/>
            <a:ext cx="1104600" cy="1518900"/>
          </a:xfrm>
          <a:prstGeom prst="star5">
            <a:avLst>
              <a:gd name="adj" fmla="val 19098"/>
              <a:gd name="hf" fmla="val 105146"/>
              <a:gd name="vf" fmla="val 110557"/>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txBox="1">
            <a:spLocks noGrp="1"/>
          </p:cNvSpPr>
          <p:nvPr>
            <p:ph type="title"/>
          </p:nvPr>
        </p:nvSpPr>
        <p:spPr>
          <a:xfrm>
            <a:off x="-25" y="3926075"/>
            <a:ext cx="9144000" cy="10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340">
                <a:highlight>
                  <a:srgbClr val="FFF2CC"/>
                </a:highlight>
              </a:rPr>
              <a:t>Steps 1. Gather your Ideas, 2. Categories &amp; put stars on your best ideas 3. Choose Anchors Ideas (see page 109 of your book) 4.Form Initial concept (pilih yang sangat berbeda, atau coba kombinasi) 5.Fill in the details</a:t>
            </a:r>
            <a:endParaRPr sz="2340">
              <a:highlight>
                <a:srgbClr val="FFF2CC"/>
              </a:highlight>
            </a:endParaRPr>
          </a:p>
          <a:p>
            <a:pPr marL="0" lvl="0" indent="0" algn="ctr" rtl="0">
              <a:spcBef>
                <a:spcPts val="0"/>
              </a:spcBef>
              <a:spcAft>
                <a:spcPts val="0"/>
              </a:spcAft>
              <a:buSzPts val="990"/>
              <a:buNone/>
            </a:pPr>
            <a:endParaRPr sz="2340">
              <a:highlight>
                <a:srgbClr val="FFF2CC"/>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91" name="Google Shape;91;p18"/>
          <p:cNvPicPr preferRelativeResize="0"/>
          <p:nvPr/>
        </p:nvPicPr>
        <p:blipFill>
          <a:blip r:embed="rId3">
            <a:alphaModFix/>
          </a:blip>
          <a:stretch>
            <a:fillRect/>
          </a:stretch>
        </p:blipFill>
        <p:spPr>
          <a:xfrm>
            <a:off x="-76200" y="1444511"/>
            <a:ext cx="9296400" cy="3698989"/>
          </a:xfrm>
          <a:prstGeom prst="rect">
            <a:avLst/>
          </a:prstGeom>
          <a:noFill/>
          <a:ln>
            <a:noFill/>
          </a:ln>
        </p:spPr>
      </p:pic>
      <p:sp>
        <p:nvSpPr>
          <p:cNvPr id="92" name="Google Shape;92;p18"/>
          <p:cNvSpPr txBox="1">
            <a:spLocks noGrp="1"/>
          </p:cNvSpPr>
          <p:nvPr>
            <p:ph type="title"/>
          </p:nvPr>
        </p:nvSpPr>
        <p:spPr>
          <a:xfrm>
            <a:off x="0" y="232425"/>
            <a:ext cx="9144000" cy="10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340">
                <a:highlight>
                  <a:srgbClr val="FFF2CC"/>
                </a:highlight>
              </a:rPr>
              <a:t>What WOWs Stage</a:t>
            </a:r>
            <a:endParaRPr sz="4340">
              <a:highlight>
                <a:srgbClr val="FFF2CC"/>
              </a:highlight>
            </a:endParaRPr>
          </a:p>
          <a:p>
            <a:pPr marL="0" lvl="0" indent="0" algn="ctr" rtl="0">
              <a:spcBef>
                <a:spcPts val="0"/>
              </a:spcBef>
              <a:spcAft>
                <a:spcPts val="0"/>
              </a:spcAft>
              <a:buSzPts val="990"/>
              <a:buNone/>
            </a:pPr>
            <a:endParaRPr sz="2340">
              <a:highlight>
                <a:srgbClr val="FFF2CC"/>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2" name="Google Shape;92;p18"/>
          <p:cNvSpPr txBox="1">
            <a:spLocks noGrp="1"/>
          </p:cNvSpPr>
          <p:nvPr>
            <p:ph type="title"/>
          </p:nvPr>
        </p:nvSpPr>
        <p:spPr>
          <a:xfrm>
            <a:off x="0" y="232425"/>
            <a:ext cx="9144000" cy="103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340">
                <a:highlight>
                  <a:srgbClr val="FFF2CC"/>
                </a:highlight>
              </a:rPr>
              <a:t>What WOWs Stage</a:t>
            </a:r>
            <a:endParaRPr sz="4340">
              <a:highlight>
                <a:srgbClr val="FFF2CC"/>
              </a:highlight>
            </a:endParaRPr>
          </a:p>
          <a:p>
            <a:pPr marL="0" lvl="0" indent="0" algn="ctr" rtl="0">
              <a:spcBef>
                <a:spcPts val="0"/>
              </a:spcBef>
              <a:spcAft>
                <a:spcPts val="0"/>
              </a:spcAft>
              <a:buSzPts val="990"/>
              <a:buNone/>
            </a:pPr>
            <a:endParaRPr sz="2340">
              <a:highlight>
                <a:srgbClr val="FFF2CC"/>
              </a:highlight>
            </a:endParaRPr>
          </a:p>
        </p:txBody>
      </p:sp>
      <p:sp>
        <p:nvSpPr>
          <p:cNvPr id="6" name="TextBox 5">
            <a:extLst>
              <a:ext uri="{FF2B5EF4-FFF2-40B4-BE49-F238E27FC236}">
                <a16:creationId xmlns:a16="http://schemas.microsoft.com/office/drawing/2014/main" id="{15BF9AB2-D8E8-440E-931C-600B44FF348F}"/>
              </a:ext>
            </a:extLst>
          </p:cNvPr>
          <p:cNvSpPr txBox="1"/>
          <p:nvPr/>
        </p:nvSpPr>
        <p:spPr>
          <a:xfrm>
            <a:off x="479833" y="1240230"/>
            <a:ext cx="8320135" cy="283154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ID" sz="2400"/>
              <a:t>Pada saat transisi dari kreativitas pada tahap Wahat If menjadi kenyataan pada tahap What wows.</a:t>
            </a:r>
          </a:p>
          <a:p>
            <a:pPr marL="285750" indent="-285750">
              <a:spcAft>
                <a:spcPts val="600"/>
              </a:spcAft>
              <a:buFont typeface="Arial" panose="020B0604020202020204" pitchFamily="34" charset="0"/>
              <a:buChar char="•"/>
            </a:pPr>
            <a:r>
              <a:rPr lang="en-ID" sz="2400"/>
              <a:t>Dimana kita harus membuat beberapa pilihan sulit tentang apa yang harus dilakukan selanjutnya. </a:t>
            </a:r>
          </a:p>
          <a:p>
            <a:pPr marL="285750" indent="-285750">
              <a:spcAft>
                <a:spcPts val="600"/>
              </a:spcAft>
              <a:buFont typeface="Arial" panose="020B0604020202020204" pitchFamily="34" charset="0"/>
              <a:buChar char="•"/>
            </a:pPr>
            <a:r>
              <a:rPr lang="en-ID" sz="2400"/>
              <a:t>Dapat menggunakan bantuan manajemen proyek dengan Napkin pitch untuk menguraikan pada setiap konsep yang kami buat. </a:t>
            </a:r>
          </a:p>
        </p:txBody>
      </p:sp>
    </p:spTree>
    <p:extLst>
      <p:ext uri="{BB962C8B-B14F-4D97-AF65-F5344CB8AC3E}">
        <p14:creationId xmlns:p14="http://schemas.microsoft.com/office/powerpoint/2010/main" val="26069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30219" y="1309049"/>
            <a:ext cx="8520600" cy="1062959"/>
          </a:xfrm>
          <a:prstGeom prst="rect">
            <a:avLst/>
          </a:prstGeom>
        </p:spPr>
        <p:txBody>
          <a:bodyPr spcFirstLastPara="1" wrap="square" lIns="91425" tIns="91425" rIns="91425" bIns="91425" anchor="ctr" anchorCtr="0">
            <a:normAutofit/>
          </a:bodyPr>
          <a:lstStyle/>
          <a:p>
            <a:pPr marL="571500" lvl="0" indent="-571500" algn="l" rtl="0">
              <a:spcBef>
                <a:spcPts val="0"/>
              </a:spcBef>
              <a:spcAft>
                <a:spcPts val="0"/>
              </a:spcAft>
              <a:buFont typeface="Arial" panose="020B0604020202020204" pitchFamily="34" charset="0"/>
              <a:buChar char="•"/>
            </a:pPr>
            <a:r>
              <a:rPr lang="en-ID" sz="2400" b="0" i="1">
                <a:solidFill>
                  <a:srgbClr val="333333"/>
                </a:solidFill>
                <a:effectLst/>
                <a:latin typeface="Proxima"/>
              </a:rPr>
              <a:t>Napkin pitch</a:t>
            </a:r>
            <a:r>
              <a:rPr lang="en-ID" sz="2400" b="0" i="0">
                <a:solidFill>
                  <a:srgbClr val="333333"/>
                </a:solidFill>
                <a:effectLst/>
                <a:latin typeface="Proxima"/>
              </a:rPr>
              <a:t> merupakan sebuah </a:t>
            </a:r>
            <a:r>
              <a:rPr lang="en-ID" sz="2400" b="0" i="1">
                <a:solidFill>
                  <a:srgbClr val="333333"/>
                </a:solidFill>
                <a:effectLst/>
                <a:latin typeface="Proxima"/>
              </a:rPr>
              <a:t>pitch</a:t>
            </a:r>
            <a:r>
              <a:rPr lang="en-ID" sz="2400" b="0" i="0">
                <a:solidFill>
                  <a:srgbClr val="333333"/>
                </a:solidFill>
                <a:effectLst/>
                <a:latin typeface="Proxima"/>
              </a:rPr>
              <a:t> yang biasanya berisi konsep atau komponen dasar sebuah bisnis model</a:t>
            </a:r>
            <a:endParaRPr sz="2400"/>
          </a:p>
        </p:txBody>
      </p:sp>
      <p:sp>
        <p:nvSpPr>
          <p:cNvPr id="92" name="Google Shape;92;p18"/>
          <p:cNvSpPr txBox="1">
            <a:spLocks noGrp="1"/>
          </p:cNvSpPr>
          <p:nvPr>
            <p:ph type="title"/>
          </p:nvPr>
        </p:nvSpPr>
        <p:spPr>
          <a:xfrm>
            <a:off x="0" y="232425"/>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US" sz="4340">
                <a:highlight>
                  <a:srgbClr val="FFF2CC"/>
                </a:highlight>
              </a:rPr>
              <a:t>Napkin Pitch</a:t>
            </a:r>
            <a:endParaRPr sz="4340">
              <a:highlight>
                <a:srgbClr val="FFF2CC"/>
              </a:highlight>
            </a:endParaRPr>
          </a:p>
          <a:p>
            <a:pPr marL="0" lvl="0" indent="0" algn="ctr" rtl="0">
              <a:spcBef>
                <a:spcPts val="0"/>
              </a:spcBef>
              <a:spcAft>
                <a:spcPts val="0"/>
              </a:spcAft>
              <a:buSzPts val="990"/>
              <a:buNone/>
            </a:pPr>
            <a:endParaRPr sz="2340">
              <a:highlight>
                <a:srgbClr val="FFF2CC"/>
              </a:highlight>
            </a:endParaRPr>
          </a:p>
        </p:txBody>
      </p:sp>
      <p:sp>
        <p:nvSpPr>
          <p:cNvPr id="5" name="Google Shape;90;p18">
            <a:extLst>
              <a:ext uri="{FF2B5EF4-FFF2-40B4-BE49-F238E27FC236}">
                <a16:creationId xmlns:a16="http://schemas.microsoft.com/office/drawing/2014/main" id="{15FC3674-4E81-4F8C-9D7D-C826DCEF1E80}"/>
              </a:ext>
            </a:extLst>
          </p:cNvPr>
          <p:cNvSpPr txBox="1">
            <a:spLocks/>
          </p:cNvSpPr>
          <p:nvPr/>
        </p:nvSpPr>
        <p:spPr>
          <a:xfrm>
            <a:off x="311700" y="2372008"/>
            <a:ext cx="8520600" cy="164659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571500" indent="-571500" algn="l">
              <a:buFont typeface="Arial" panose="020B0604020202020204" pitchFamily="34" charset="0"/>
              <a:buChar char="•"/>
            </a:pPr>
            <a:r>
              <a:rPr lang="en-ID" sz="2400" b="0" i="0">
                <a:solidFill>
                  <a:srgbClr val="333333"/>
                </a:solidFill>
                <a:effectLst/>
                <a:latin typeface="Proxima"/>
              </a:rPr>
              <a:t>Istilah ini berasal dari gagasan bahwa sebuah ide yang bagus bisa dikomunikasikan secara sederhana bahkan di atas sebuah serbet kepada </a:t>
            </a:r>
            <a:r>
              <a:rPr lang="en-ID" sz="2400" b="0" i="1">
                <a:solidFill>
                  <a:srgbClr val="333333"/>
                </a:solidFill>
                <a:effectLst/>
                <a:latin typeface="Proxima"/>
              </a:rPr>
              <a:t>co-founder</a:t>
            </a:r>
            <a:r>
              <a:rPr lang="en-ID" sz="2400" b="0" i="0">
                <a:solidFill>
                  <a:srgbClr val="333333"/>
                </a:solidFill>
                <a:effectLst/>
                <a:latin typeface="Proxima"/>
              </a:rPr>
              <a:t>, </a:t>
            </a:r>
            <a:r>
              <a:rPr lang="en-ID" sz="2400" b="0" i="1">
                <a:solidFill>
                  <a:srgbClr val="333333"/>
                </a:solidFill>
                <a:effectLst/>
                <a:latin typeface="Proxima"/>
              </a:rPr>
              <a:t>angel investor</a:t>
            </a:r>
            <a:r>
              <a:rPr lang="en-ID" sz="2400" b="0" i="0">
                <a:solidFill>
                  <a:srgbClr val="333333"/>
                </a:solidFill>
                <a:effectLst/>
                <a:latin typeface="Proxima"/>
              </a:rPr>
              <a:t>, dan bloger</a:t>
            </a:r>
            <a:endParaRPr lang="en-ID" sz="4400"/>
          </a:p>
        </p:txBody>
      </p:sp>
    </p:spTree>
    <p:extLst>
      <p:ext uri="{BB962C8B-B14F-4D97-AF65-F5344CB8AC3E}">
        <p14:creationId xmlns:p14="http://schemas.microsoft.com/office/powerpoint/2010/main" val="414140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30219" y="1309049"/>
            <a:ext cx="8520600" cy="1262701"/>
          </a:xfrm>
          <a:prstGeom prst="rect">
            <a:avLst/>
          </a:prstGeom>
        </p:spPr>
        <p:txBody>
          <a:bodyPr spcFirstLastPara="1" wrap="square" lIns="91425" tIns="91425" rIns="91425" bIns="91425" anchor="ctr" anchorCtr="0">
            <a:noAutofit/>
          </a:bodyPr>
          <a:lstStyle/>
          <a:p>
            <a:pPr marL="571500" lvl="0" indent="-571500" algn="l" rtl="0">
              <a:spcBef>
                <a:spcPts val="0"/>
              </a:spcBef>
              <a:spcAft>
                <a:spcPts val="0"/>
              </a:spcAft>
              <a:buFont typeface="Arial" panose="020B0604020202020204" pitchFamily="34" charset="0"/>
              <a:buChar char="•"/>
            </a:pPr>
            <a:r>
              <a:rPr lang="en-ID" sz="2400" b="0">
                <a:solidFill>
                  <a:srgbClr val="333333"/>
                </a:solidFill>
                <a:effectLst/>
                <a:latin typeface="Proxima"/>
              </a:rPr>
              <a:t>Konsep pertama adalah dibangun di sekitar gagasan komunitas pemberi pinjaman untuk pembayaran hutang / pembiayaan</a:t>
            </a:r>
            <a:endParaRPr sz="2400"/>
          </a:p>
        </p:txBody>
      </p:sp>
      <p:sp>
        <p:nvSpPr>
          <p:cNvPr id="92" name="Google Shape;92;p18"/>
          <p:cNvSpPr txBox="1">
            <a:spLocks noGrp="1"/>
          </p:cNvSpPr>
          <p:nvPr>
            <p:ph type="title"/>
          </p:nvPr>
        </p:nvSpPr>
        <p:spPr>
          <a:xfrm>
            <a:off x="0" y="232425"/>
            <a:ext cx="914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US" sz="4340">
                <a:highlight>
                  <a:srgbClr val="FFF2CC"/>
                </a:highlight>
              </a:rPr>
              <a:t>Dua konsep Napkin Pitch</a:t>
            </a:r>
            <a:endParaRPr sz="4340">
              <a:highlight>
                <a:srgbClr val="FFF2CC"/>
              </a:highlight>
            </a:endParaRPr>
          </a:p>
          <a:p>
            <a:pPr marL="0" lvl="0" indent="0" algn="ctr" rtl="0">
              <a:spcBef>
                <a:spcPts val="0"/>
              </a:spcBef>
              <a:spcAft>
                <a:spcPts val="0"/>
              </a:spcAft>
              <a:buSzPts val="990"/>
              <a:buNone/>
            </a:pPr>
            <a:endParaRPr sz="2340">
              <a:highlight>
                <a:srgbClr val="FFF2CC"/>
              </a:highlight>
            </a:endParaRPr>
          </a:p>
        </p:txBody>
      </p:sp>
      <p:sp>
        <p:nvSpPr>
          <p:cNvPr id="5" name="Google Shape;90;p18">
            <a:extLst>
              <a:ext uri="{FF2B5EF4-FFF2-40B4-BE49-F238E27FC236}">
                <a16:creationId xmlns:a16="http://schemas.microsoft.com/office/drawing/2014/main" id="{15FC3674-4E81-4F8C-9D7D-C826DCEF1E80}"/>
              </a:ext>
            </a:extLst>
          </p:cNvPr>
          <p:cNvSpPr txBox="1">
            <a:spLocks/>
          </p:cNvSpPr>
          <p:nvPr/>
        </p:nvSpPr>
        <p:spPr>
          <a:xfrm>
            <a:off x="311700" y="2571750"/>
            <a:ext cx="8520600" cy="164659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571500" indent="-571500" algn="l">
              <a:buFont typeface="Arial" panose="020B0604020202020204" pitchFamily="34" charset="0"/>
              <a:buChar char="•"/>
            </a:pPr>
            <a:r>
              <a:rPr lang="en-ID" sz="2400" b="0" i="0">
                <a:solidFill>
                  <a:srgbClr val="333333"/>
                </a:solidFill>
                <a:effectLst/>
                <a:latin typeface="Proxima"/>
              </a:rPr>
              <a:t>Konsep kedua berfokus pada perencanaan hidup melalui berbagai alat visualisasi,seperti bimbingan profesional yang diberikan oleh relawan ahli keuangan, interaktif sumber keuangan, dan diskusi komunitas yang sedang berlangsung.</a:t>
            </a:r>
            <a:endParaRPr lang="en-ID" sz="4400"/>
          </a:p>
        </p:txBody>
      </p:sp>
    </p:spTree>
    <p:extLst>
      <p:ext uri="{BB962C8B-B14F-4D97-AF65-F5344CB8AC3E}">
        <p14:creationId xmlns:p14="http://schemas.microsoft.com/office/powerpoint/2010/main" val="41556402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559</Words>
  <Application>Microsoft Office PowerPoint</Application>
  <PresentationFormat>On-screen Show (16:9)</PresentationFormat>
  <Paragraphs>54</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Wingdings</vt:lpstr>
      <vt:lpstr>Montserrat</vt:lpstr>
      <vt:lpstr>Proxima</vt:lpstr>
      <vt:lpstr>Arial</vt:lpstr>
      <vt:lpstr>Simple Light</vt:lpstr>
      <vt:lpstr>PowerPoint Presentation</vt:lpstr>
      <vt:lpstr>DESIGN THINKING Silabus &amp; Metode </vt:lpstr>
      <vt:lpstr>SESI 6</vt:lpstr>
      <vt:lpstr>Concept development is the act of choosing the best ideas from brainstorming, assembling them into detailed solutions, and then evaluating those using both customer and business criteria. </vt:lpstr>
      <vt:lpstr>Steps 1. Gather your Ideas, 2. Categories &amp; put stars on your best ideas 3. Choose Anchors Ideas (see page 109 of your book) 4.Form Initial concept (pilih yang sangat berbeda, atau coba kombinasi) 5.Fill in the details </vt:lpstr>
      <vt:lpstr>PowerPoint Presentation</vt:lpstr>
      <vt:lpstr>What WOWs Stage </vt:lpstr>
      <vt:lpstr>Napkin pitch merupakan sebuah pitch yang biasanya berisi konsep atau komponen dasar sebuah bisnis model</vt:lpstr>
      <vt:lpstr>Konsep pertama adalah dibangun di sekitar gagasan komunitas pemberi pinjaman untuk pembayaran hutang / pembiayaan</vt:lpstr>
      <vt:lpstr>Mengacu pada empat kuadran Napkin pitch, yang masing-masing dikhususkan untuk menjawab salah satu dari empat pertanyaan strategis:</vt:lpstr>
      <vt:lpstr>Napkin Pitch</vt:lpstr>
      <vt:lpstr>PowerPoint Presentation</vt:lpstr>
      <vt:lpstr>PowerPoint Presentation</vt:lpstr>
      <vt:lpstr>PowerPoint Presentation</vt:lpstr>
      <vt:lpstr>  </vt:lpstr>
      <vt:lpstr>PowerPoint Presentation</vt:lpstr>
      <vt:lpstr>Rapid prototyping is the creation of visual (and sometimes experiential) manifestations of concepts. It is an iterative set of activities, done quickly, aimed attransforming the concepts generated in the What if stage into feasible, testable models.  </vt:lpstr>
      <vt:lpstr>PowerPoint Presentation</vt:lpstr>
      <vt:lpstr>Next Week  Sketching Tools : Balsamiq </vt:lpstr>
      <vt:lpstr>Tugas!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deni</cp:lastModifiedBy>
  <cp:revision>10</cp:revision>
  <dcterms:modified xsi:type="dcterms:W3CDTF">2021-03-16T14:57:01Z</dcterms:modified>
</cp:coreProperties>
</file>