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3" r:id="rId8"/>
    <p:sldId id="271" r:id="rId9"/>
    <p:sldId id="272" r:id="rId10"/>
    <p:sldId id="262" r:id="rId11"/>
    <p:sldId id="270" r:id="rId12"/>
    <p:sldId id="273" r:id="rId13"/>
    <p:sldId id="264" r:id="rId14"/>
    <p:sldId id="265" r:id="rId15"/>
    <p:sldId id="266" r:id="rId16"/>
    <p:sldId id="267" r:id="rId17"/>
    <p:sldId id="268" r:id="rId18"/>
    <p:sldId id="269"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Montserra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98"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7a013f2f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7a013f2f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8492dbd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8492dbd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18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8492dbd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8492dbd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13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7a013f2f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7a013f2f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7a013f2f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7a013f2f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8492dbdd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8492dbdd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7a013f2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7a013f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7a013f2f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7a013f2f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a27c8d4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a27c8d4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a27c8d4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a27c8d4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4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b715ea51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b715ea5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a27c8d4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a27c8d4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4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a27c8d4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a27c8d4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b715ea51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b715ea51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8492dbdd7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8492dbdd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8492dbdd7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8492dbdd7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8492dbd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8492dbd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8492dbd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8492dbd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87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fa8ef389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fa8ef389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lvrH5Iu-aM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OJsYJ4yEH8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Ee4CKIPkIi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www.youtube.com/watch?v=I2N7Vl6IOV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97" name="Google Shape;97;p19"/>
          <p:cNvPicPr preferRelativeResize="0"/>
          <p:nvPr/>
        </p:nvPicPr>
        <p:blipFill>
          <a:blip r:embed="rId3">
            <a:alphaModFix/>
          </a:blip>
          <a:stretch>
            <a:fillRect/>
          </a:stretch>
        </p:blipFill>
        <p:spPr>
          <a:xfrm>
            <a:off x="152400" y="481717"/>
            <a:ext cx="8679900" cy="45093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0"/>
          <p:cNvPicPr preferRelativeResize="0"/>
          <p:nvPr/>
        </p:nvPicPr>
        <p:blipFill>
          <a:blip r:embed="rId3">
            <a:alphaModFix amt="38000"/>
          </a:blip>
          <a:stretch>
            <a:fillRect/>
          </a:stretch>
        </p:blipFill>
        <p:spPr>
          <a:xfrm>
            <a:off x="0" y="-152400"/>
            <a:ext cx="9144000" cy="5390552"/>
          </a:xfrm>
          <a:prstGeom prst="rect">
            <a:avLst/>
          </a:prstGeom>
          <a:noFill/>
          <a:ln>
            <a:noFill/>
          </a:ln>
        </p:spPr>
      </p:pic>
      <p:sp>
        <p:nvSpPr>
          <p:cNvPr id="103" name="Google Shape;103;p20"/>
          <p:cNvSpPr txBox="1">
            <a:spLocks noGrp="1"/>
          </p:cNvSpPr>
          <p:nvPr>
            <p:ph type="title"/>
          </p:nvPr>
        </p:nvSpPr>
        <p:spPr>
          <a:xfrm>
            <a:off x="252549" y="522514"/>
            <a:ext cx="8032276" cy="337892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en" sz="2800" b="1">
                <a:highlight>
                  <a:srgbClr val="FFF2CC"/>
                </a:highlight>
              </a:rPr>
              <a:t>Customer co-creation </a:t>
            </a:r>
            <a:r>
              <a:rPr lang="en-ID" sz="2800">
                <a:highlight>
                  <a:srgbClr val="FFF2CC"/>
                </a:highlight>
              </a:rPr>
              <a:t>adalah proses melibatkan pelanggan potensial dipengembangan penawaran bisnis baru. Dapat melibatkan dan menempatkan beberapa prototipe di depan pelanggan yang potensial, mengamati reaksi mereka, dan menggunakan hasil untuk menuju penawaran yang lebih baik. </a:t>
            </a:r>
            <a:endParaRPr sz="2800">
              <a:highlight>
                <a:srgbClr val="FFF2CC"/>
              </a:highlight>
            </a:endParaRPr>
          </a:p>
          <a:p>
            <a:pPr marL="0" lvl="0" indent="0" algn="ctr" rtl="0">
              <a:spcBef>
                <a:spcPts val="0"/>
              </a:spcBef>
              <a:spcAft>
                <a:spcPts val="0"/>
              </a:spcAft>
              <a:buSzPts val="990"/>
              <a:buNone/>
            </a:pPr>
            <a:endParaRPr sz="2800">
              <a:highlight>
                <a:srgbClr val="FFF2CC"/>
              </a:highlight>
            </a:endParaRPr>
          </a:p>
        </p:txBody>
      </p:sp>
    </p:spTree>
    <p:extLst>
      <p:ext uri="{BB962C8B-B14F-4D97-AF65-F5344CB8AC3E}">
        <p14:creationId xmlns:p14="http://schemas.microsoft.com/office/powerpoint/2010/main" val="32248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0"/>
          <p:cNvPicPr preferRelativeResize="0"/>
          <p:nvPr/>
        </p:nvPicPr>
        <p:blipFill>
          <a:blip r:embed="rId3">
            <a:alphaModFix amt="38000"/>
          </a:blip>
          <a:stretch>
            <a:fillRect/>
          </a:stretch>
        </p:blipFill>
        <p:spPr>
          <a:xfrm>
            <a:off x="0" y="-152400"/>
            <a:ext cx="9144000" cy="5390552"/>
          </a:xfrm>
          <a:prstGeom prst="rect">
            <a:avLst/>
          </a:prstGeom>
          <a:noFill/>
          <a:ln>
            <a:noFill/>
          </a:ln>
        </p:spPr>
      </p:pic>
      <p:sp>
        <p:nvSpPr>
          <p:cNvPr id="103" name="Google Shape;103;p20"/>
          <p:cNvSpPr txBox="1">
            <a:spLocks noGrp="1"/>
          </p:cNvSpPr>
          <p:nvPr>
            <p:ph type="title"/>
          </p:nvPr>
        </p:nvSpPr>
        <p:spPr>
          <a:xfrm>
            <a:off x="252549" y="522514"/>
            <a:ext cx="8032276" cy="3378926"/>
          </a:xfrm>
          <a:prstGeom prst="rect">
            <a:avLst/>
          </a:prstGeom>
        </p:spPr>
        <p:txBody>
          <a:bodyPr spcFirstLastPara="1" wrap="square" lIns="91425" tIns="91425" rIns="91425" bIns="91425" anchor="ctr" anchorCtr="0">
            <a:noAutofit/>
          </a:bodyPr>
          <a:lstStyle/>
          <a:p>
            <a:pPr lvl="0" algn="l">
              <a:buSzPts val="990"/>
            </a:pPr>
            <a:r>
              <a:rPr lang="en-ID" sz="2800" b="1">
                <a:highlight>
                  <a:srgbClr val="FFF2CC"/>
                </a:highlight>
              </a:rPr>
              <a:t>learning launch </a:t>
            </a:r>
            <a:r>
              <a:rPr lang="en-ID" sz="2800">
                <a:highlight>
                  <a:srgbClr val="FFF2CC"/>
                </a:highlight>
              </a:rPr>
              <a:t>adalah eksperimen yang dilakukan di pasar dengan cepat dan murah, untuk membentuk jembatan antara kreasi bersama pelanggan dan mulai komersial yang tersedia.</a:t>
            </a:r>
            <a:endParaRPr sz="2800">
              <a:highlight>
                <a:srgbClr val="FFF2CC"/>
              </a:highlight>
            </a:endParaRPr>
          </a:p>
          <a:p>
            <a:pPr marL="0" lvl="0" indent="0" algn="ctr" rtl="0">
              <a:spcBef>
                <a:spcPts val="0"/>
              </a:spcBef>
              <a:spcAft>
                <a:spcPts val="0"/>
              </a:spcAft>
              <a:buSzPts val="990"/>
              <a:buNone/>
            </a:pPr>
            <a:endParaRPr sz="2800">
              <a:highlight>
                <a:srgbClr val="FFF2CC"/>
              </a:highlight>
            </a:endParaRPr>
          </a:p>
        </p:txBody>
      </p:sp>
    </p:spTree>
    <p:extLst>
      <p:ext uri="{BB962C8B-B14F-4D97-AF65-F5344CB8AC3E}">
        <p14:creationId xmlns:p14="http://schemas.microsoft.com/office/powerpoint/2010/main" val="1092732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09" name="Google Shape;109;p21" descr="LEGO® Co Creation Winner Egor&#10;&#10;Subscribe To Our Channel And enjoy Watching More Video's Like This !!!&#10;&#10;Youtube : https://www.youtube.com/channel/UCcL2GjCmj84Qxvgdh_3jV8w&#10;Google Pluse : https://plus.google.com/103408788345982459755/posts&#10;Facebook : https://www.facebook.com/legoyotubetv&#10;Twitter : https://twitter.com/legoyoutubetv" title="LEGO Co Creation Winner Egor">
            <a:hlinkClick r:id="rId3"/>
          </p:cNvPr>
          <p:cNvPicPr preferRelativeResize="0"/>
          <p:nvPr/>
        </p:nvPicPr>
        <p:blipFill>
          <a:blip r:embed="rId4">
            <a:alphaModFix/>
          </a:blip>
          <a:stretch>
            <a:fillRect/>
          </a:stretch>
        </p:blipFill>
        <p:spPr>
          <a:xfrm>
            <a:off x="1244200" y="0"/>
            <a:ext cx="6164575" cy="4623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15" name="Google Shape;115;p22" descr="What would you start with a NESCAFÉ?&#10;&#10;For our Fresh Start competition - launched in partnership with eYeka - you showed us what you would start with a NESCAFÉ.&#10;&#10;Watch our competition report now and see the winners' videos. ​&#10;&#10;Thank you to everyone who entered!&#10;&#10;#itallstarts" title="NESCAFÉ co-creation consumers contest - Winner #1">
            <a:hlinkClick r:id="rId3"/>
          </p:cNvPr>
          <p:cNvPicPr preferRelativeResize="0"/>
          <p:nvPr/>
        </p:nvPicPr>
        <p:blipFill>
          <a:blip r:embed="rId4">
            <a:alphaModFix/>
          </a:blip>
          <a:stretch>
            <a:fillRect/>
          </a:stretch>
        </p:blipFill>
        <p:spPr>
          <a:xfrm>
            <a:off x="1127225" y="0"/>
            <a:ext cx="6145075" cy="460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3"/>
          <p:cNvPicPr preferRelativeResize="0"/>
          <p:nvPr/>
        </p:nvPicPr>
        <p:blipFill>
          <a:blip r:embed="rId3">
            <a:alphaModFix/>
          </a:blip>
          <a:stretch>
            <a:fillRect/>
          </a:stretch>
        </p:blipFill>
        <p:spPr>
          <a:xfrm>
            <a:off x="0" y="-138100"/>
            <a:ext cx="9144000" cy="5143500"/>
          </a:xfrm>
          <a:prstGeom prst="rect">
            <a:avLst/>
          </a:prstGeom>
          <a:noFill/>
          <a:ln>
            <a:noFill/>
          </a:ln>
        </p:spPr>
      </p:pic>
      <p:sp>
        <p:nvSpPr>
          <p:cNvPr id="121" name="Google Shape;121;p23"/>
          <p:cNvSpPr txBox="1">
            <a:spLocks noGrp="1"/>
          </p:cNvSpPr>
          <p:nvPr>
            <p:ph type="title"/>
          </p:nvPr>
        </p:nvSpPr>
        <p:spPr>
          <a:xfrm>
            <a:off x="311700" y="1999050"/>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20" b="1">
                <a:latin typeface="Montserrat"/>
                <a:ea typeface="Montserrat"/>
                <a:cs typeface="Montserrat"/>
                <a:sym typeface="Montserrat"/>
              </a:rPr>
              <a:t>Pitch </a:t>
            </a:r>
            <a:endParaRPr sz="4120" b="1">
              <a:latin typeface="Montserrat"/>
              <a:ea typeface="Montserrat"/>
              <a:cs typeface="Montserrat"/>
              <a:sym typeface="Montserrat"/>
            </a:endParaRPr>
          </a:p>
          <a:p>
            <a:pPr marL="0" lvl="0" indent="0" algn="l" rtl="0">
              <a:spcBef>
                <a:spcPts val="0"/>
              </a:spcBef>
              <a:spcAft>
                <a:spcPts val="0"/>
              </a:spcAft>
              <a:buSzPts val="990"/>
              <a:buNone/>
            </a:pPr>
            <a:r>
              <a:rPr lang="en" sz="4120" b="1">
                <a:latin typeface="Montserrat"/>
                <a:ea typeface="Montserrat"/>
                <a:cs typeface="Montserrat"/>
                <a:sym typeface="Montserrat"/>
              </a:rPr>
              <a:t>Preparation</a:t>
            </a:r>
            <a:endParaRPr sz="4120" b="1">
              <a:latin typeface="Montserrat"/>
              <a:ea typeface="Montserrat"/>
              <a:cs typeface="Montserrat"/>
              <a:sym typeface="Montserrat"/>
            </a:endParaRPr>
          </a:p>
        </p:txBody>
      </p:sp>
      <p:sp>
        <p:nvSpPr>
          <p:cNvPr id="122" name="Google Shape;122;p23"/>
          <p:cNvSpPr txBox="1">
            <a:spLocks noGrp="1"/>
          </p:cNvSpPr>
          <p:nvPr>
            <p:ph type="body" idx="1"/>
          </p:nvPr>
        </p:nvSpPr>
        <p:spPr>
          <a:xfrm>
            <a:off x="3570514" y="1193250"/>
            <a:ext cx="5573486" cy="3147900"/>
          </a:xfrm>
          <a:prstGeom prst="rect">
            <a:avLst/>
          </a:prstGeom>
        </p:spPr>
        <p:txBody>
          <a:bodyPr spcFirstLastPara="1" wrap="square" lIns="91425" tIns="91425" rIns="91425" bIns="91425" anchor="t" anchorCtr="0">
            <a:normAutofit/>
          </a:bodyPr>
          <a:lstStyle/>
          <a:p>
            <a:pPr marL="0" lvl="0" indent="0" algn="l" rtl="0">
              <a:lnSpc>
                <a:spcPct val="100000"/>
              </a:lnSpc>
              <a:spcBef>
                <a:spcPts val="1200"/>
              </a:spcBef>
              <a:spcAft>
                <a:spcPts val="0"/>
              </a:spcAft>
              <a:buNone/>
            </a:pPr>
            <a:r>
              <a:rPr lang="en" sz="3427" b="1">
                <a:solidFill>
                  <a:srgbClr val="666666"/>
                </a:solidFill>
                <a:latin typeface="Montserrat"/>
                <a:ea typeface="Montserrat"/>
                <a:cs typeface="Montserrat"/>
                <a:sym typeface="Montserrat"/>
              </a:rPr>
              <a:t>Tugas:</a:t>
            </a:r>
          </a:p>
          <a:p>
            <a:pPr marL="0" lvl="0" indent="0" algn="l" rtl="0">
              <a:lnSpc>
                <a:spcPct val="100000"/>
              </a:lnSpc>
              <a:spcBef>
                <a:spcPts val="1200"/>
              </a:spcBef>
              <a:spcAft>
                <a:spcPts val="0"/>
              </a:spcAft>
              <a:buNone/>
            </a:pPr>
            <a:r>
              <a:rPr lang="en" sz="3427" b="1">
                <a:solidFill>
                  <a:srgbClr val="666666"/>
                </a:solidFill>
                <a:latin typeface="Montserrat"/>
                <a:ea typeface="Montserrat"/>
                <a:cs typeface="Montserrat"/>
                <a:sym typeface="Montserrat"/>
              </a:rPr>
              <a:t>Time to Build Your Presentation to </a:t>
            </a:r>
            <a:r>
              <a:rPr lang="en" sz="3600" b="1">
                <a:highlight>
                  <a:srgbClr val="FFF2CC"/>
                </a:highlight>
              </a:rPr>
              <a:t>Customer co-creation </a:t>
            </a:r>
            <a:endParaRPr sz="3427" b="1">
              <a:solidFill>
                <a:srgbClr val="666666"/>
              </a:solidFill>
              <a:latin typeface="Montserrat"/>
              <a:ea typeface="Montserrat"/>
              <a:cs typeface="Montserrat"/>
              <a:sym typeface="Montserrat"/>
            </a:endParaRPr>
          </a:p>
          <a:p>
            <a:pPr marL="0" lvl="0" indent="0" algn="l" rtl="0">
              <a:lnSpc>
                <a:spcPct val="100000"/>
              </a:lnSpc>
              <a:spcBef>
                <a:spcPts val="33"/>
              </a:spcBef>
              <a:spcAft>
                <a:spcPts val="0"/>
              </a:spcAft>
              <a:buNone/>
            </a:pPr>
            <a:r>
              <a:rPr lang="en" sz="2333" b="1">
                <a:solidFill>
                  <a:srgbClr val="666666"/>
                </a:solidFill>
                <a:latin typeface="Montserrat"/>
                <a:ea typeface="Montserrat"/>
                <a:cs typeface="Montserrat"/>
                <a:sym typeface="Montserrat"/>
              </a:rPr>
              <a:t>	</a:t>
            </a:r>
            <a:endParaRPr sz="2333" b="1">
              <a:solidFill>
                <a:srgbClr val="666666"/>
              </a:solidFill>
              <a:latin typeface="Montserrat"/>
              <a:ea typeface="Montserrat"/>
              <a:cs typeface="Montserrat"/>
              <a:sym typeface="Montserrat"/>
            </a:endParaRPr>
          </a:p>
          <a:p>
            <a:pPr marL="457200" lvl="0" indent="0" algn="l" rtl="0">
              <a:lnSpc>
                <a:spcPct val="100000"/>
              </a:lnSpc>
              <a:spcBef>
                <a:spcPts val="33"/>
              </a:spcBef>
              <a:spcAft>
                <a:spcPts val="0"/>
              </a:spcAft>
              <a:buNone/>
            </a:pPr>
            <a:endParaRPr sz="2000" b="1">
              <a:solidFill>
                <a:srgbClr val="666666"/>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8" name="Google Shape;12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9" name="Google Shape;129;p24"/>
          <p:cNvPicPr preferRelativeResize="0"/>
          <p:nvPr/>
        </p:nvPicPr>
        <p:blipFill rotWithShape="1">
          <a:blip r:embed="rId3">
            <a:alphaModFix/>
          </a:blip>
          <a:srcRect b="2018"/>
          <a:stretch/>
        </p:blipFill>
        <p:spPr>
          <a:xfrm>
            <a:off x="0" y="680332"/>
            <a:ext cx="9144000" cy="38088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5" name="Google Shape;13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6" name="Google Shape;136;p25"/>
          <p:cNvPicPr preferRelativeResize="0"/>
          <p:nvPr/>
        </p:nvPicPr>
        <p:blipFill>
          <a:blip r:embed="rId3">
            <a:alphaModFix/>
          </a:blip>
          <a:stretch>
            <a:fillRect/>
          </a:stretch>
        </p:blipFill>
        <p:spPr>
          <a:xfrm>
            <a:off x="1240104" y="0"/>
            <a:ext cx="6663822"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2" name="Google Shape;14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3" name="Google Shape;143;p26" descr="Design Thinking&#10;Suppose you are part of a thriving business and need to branch out and find that next big thing. Or say you want to change a behavior, like getting people...a lot of people...to use less energy in their homes. How would you go about it?&#10;Design thinking is a powerful tool to tackle the unknown.&#10;It's a means of going on an expedition, without a map, without even knowing the destination, but with the confidence that you'll end up somewhere great.&#10;Let's make it tangible with an example that captures the five key elements of design thinking. Daylight was given the challenge of getting kids in America to move more to help fight childhood obesity. The project started with an idea--provide kids with a digital music player that has a motion sensor, then give them rewards based on their activity.&#10;But the big question was, would kids really use it? What could make the experience so compelling that they would use it long enough to see the health benefits.&#10;Learn from people&#10;We began by talking with kids.  We spent time in their homes and schools, across the country. We listened to them share their motivations, habits, delights and frustrations. &#10;The research included kids in the mainstream, but also incredibly active kids and the very sedentary. It turns out that those at the extremes are really good at giving a voice to problems  that those in the middle might feel, but have a harder time putting their finger on.&#10;Find patterns&#10;We captured our observations on hundreds of post-it notes and laid them all out to make sense of what we learned.&#10;Using informed intuition, we looked for patterns that pointed to opportunities.   &#10;Daniel said, &quot;I get bored with solo video games, it's the multiplayer ones that keep me coming back.&quot; Meg said, &quot;I don't wear my ipod when I'm running because I want to talk to people.&quot;&#10;Define design principles&#10;These quotes along with others, revealed one of the design principles  that would help us get to a successful concept.&#10;&quot;Facilitate social interaction at all times&quot;&#10;Many such design principles emerged. Together, they formed the guideposts of an experience that we felt confident would resonate with kids.&#10;Make Tangible&#10;We asked ourselves &quot;How Might We&quot; questions to bridge the gap from design principles to specific ideas and then quickly turned the best of them into rough prototypes.&#10;Building physical devices out of simple cardboard and mocking up digital experiences with paper and pen allowed us to learn quickly. &#10;5. Iterate Relentlessly.&#10;With each prototype we tweaked and evolved the concept.  &#10;We brought digital and physical models to kids to listen and learn.&#10;The concept evolved until we got to a compelling solution.  &#10;Where we ended up was not the original idea of a digital music player.  It was instead a small activity monitor that kids could clip onto their clothes or slip into a pocket.  It was a portal to an online world that allowed kids to share and celebrate their real-world accomplishments with each other and their families.  &#10;In a three month clinical trial, the impact was a 59% increase in physical activity. &#10;Learn from people &#10;Look for patterns&#10;Define design principles&#10;Make tangible&#10;Iterate relentlessly &#10;Whatever the challenge, design thinking is a powerful tool to reveal new ways of thinking and doing.&#10;What in your world could benefit from design thinking?" title="What is Design Thinking">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17961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a:t>TUGAS UTS KELOMPOK</a:t>
            </a:r>
            <a:endParaRPr b="1"/>
          </a:p>
        </p:txBody>
      </p:sp>
      <p:sp>
        <p:nvSpPr>
          <p:cNvPr id="142" name="Google Shape;142;p26"/>
          <p:cNvSpPr txBox="1">
            <a:spLocks noGrp="1"/>
          </p:cNvSpPr>
          <p:nvPr>
            <p:ph type="body" idx="1"/>
          </p:nvPr>
        </p:nvSpPr>
        <p:spPr>
          <a:xfrm>
            <a:off x="311700" y="860974"/>
            <a:ext cx="8520600" cy="4102911"/>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sz="2000">
                <a:solidFill>
                  <a:srgbClr val="000000"/>
                </a:solidFill>
                <a:effectLst/>
                <a:latin typeface="Times New Roman" panose="02020603050405020304" pitchFamily="18" charset="0"/>
                <a:ea typeface="Batang" panose="02030600000101010101" pitchFamily="18" charset="-127"/>
              </a:rPr>
              <a:t>Secara kerja kelompok temukan sebuah permasalahan yang berdampak sosial dan ekonomi. Melalui 5 tahapan Design Thinking yang sudah diajarkan, buatlah sebuah presentasi kreatif yang mencakup aspek-aspek sebagai berikut: eksplorasi permasalahan (</a:t>
            </a:r>
            <a:r>
              <a:rPr lang="en-US" sz="2000" i="1">
                <a:solidFill>
                  <a:srgbClr val="000000"/>
                </a:solidFill>
                <a:effectLst/>
                <a:latin typeface="Times New Roman" panose="02020603050405020304" pitchFamily="18" charset="0"/>
                <a:ea typeface="Batang" panose="02030600000101010101" pitchFamily="18" charset="-127"/>
              </a:rPr>
              <a:t>what is?), </a:t>
            </a:r>
            <a:r>
              <a:rPr lang="en-US" sz="2000">
                <a:solidFill>
                  <a:srgbClr val="000000"/>
                </a:solidFill>
                <a:effectLst/>
                <a:latin typeface="Times New Roman" panose="02020603050405020304" pitchFamily="18" charset="0"/>
                <a:ea typeface="Batang" panose="02030600000101010101" pitchFamily="18" charset="-127"/>
              </a:rPr>
              <a:t>penentuan konsep &amp; solusi (</a:t>
            </a:r>
            <a:r>
              <a:rPr lang="en-US" sz="2000" i="1">
                <a:solidFill>
                  <a:srgbClr val="000000"/>
                </a:solidFill>
                <a:effectLst/>
                <a:latin typeface="Times New Roman" panose="02020603050405020304" pitchFamily="18" charset="0"/>
                <a:ea typeface="Batang" panose="02030600000101010101" pitchFamily="18" charset="-127"/>
              </a:rPr>
              <a:t>what if?),</a:t>
            </a:r>
            <a:r>
              <a:rPr lang="en-US" sz="2000">
                <a:solidFill>
                  <a:srgbClr val="000000"/>
                </a:solidFill>
                <a:effectLst/>
                <a:latin typeface="Times New Roman" panose="02020603050405020304" pitchFamily="18" charset="0"/>
                <a:ea typeface="Batang" panose="02030600000101010101" pitchFamily="18" charset="-127"/>
              </a:rPr>
              <a:t> membangun prototype &amp; design (what wows?) dan bagaimana pengujian &amp; penerapannya (</a:t>
            </a:r>
            <a:r>
              <a:rPr lang="en-US" sz="2000" i="1">
                <a:solidFill>
                  <a:srgbClr val="000000"/>
                </a:solidFill>
                <a:effectLst/>
                <a:latin typeface="Times New Roman" panose="02020603050405020304" pitchFamily="18" charset="0"/>
                <a:ea typeface="Batang" panose="02030600000101010101" pitchFamily="18" charset="-127"/>
              </a:rPr>
              <a:t>what works?).</a:t>
            </a:r>
            <a:r>
              <a:rPr lang="en-US" sz="2000">
                <a:solidFill>
                  <a:srgbClr val="000000"/>
                </a:solidFill>
                <a:effectLst/>
                <a:latin typeface="Times New Roman" panose="02020603050405020304" pitchFamily="18" charset="0"/>
                <a:ea typeface="Batang" panose="02030600000101010101" pitchFamily="18" charset="-127"/>
              </a:rPr>
              <a:t> </a:t>
            </a:r>
          </a:p>
          <a:p>
            <a:pPr marL="0" lvl="0" indent="0" algn="l" rtl="0">
              <a:spcBef>
                <a:spcPts val="0"/>
              </a:spcBef>
              <a:spcAft>
                <a:spcPts val="1200"/>
              </a:spcAft>
              <a:buNone/>
            </a:pPr>
            <a:r>
              <a:rPr lang="en-US" sz="2000">
                <a:solidFill>
                  <a:srgbClr val="000000"/>
                </a:solidFill>
                <a:effectLst/>
                <a:latin typeface="Times New Roman" panose="02020603050405020304" pitchFamily="18" charset="0"/>
                <a:ea typeface="Batang" panose="02030600000101010101" pitchFamily="18" charset="-127"/>
              </a:rPr>
              <a:t>Hasil kerja kelompok bisa dituangkan dalam bentuk : </a:t>
            </a:r>
          </a:p>
          <a:p>
            <a:pPr marL="342900" marR="0" lvl="0" indent="-342900">
              <a:lnSpc>
                <a:spcPts val="1265"/>
              </a:lnSpc>
              <a:spcBef>
                <a:spcPts val="140"/>
              </a:spcBef>
              <a:spcAft>
                <a:spcPts val="1000"/>
              </a:spcAft>
              <a:buFont typeface="+mj-lt"/>
              <a:buAutoNum type="arabicPeriod"/>
            </a:pPr>
            <a:r>
              <a:rPr lang="en-US" sz="20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Silde Presentasi atau Visualisasi Gambar </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265"/>
              </a:lnSpc>
              <a:spcBef>
                <a:spcPts val="135"/>
              </a:spcBef>
              <a:spcAft>
                <a:spcPts val="1000"/>
              </a:spcAft>
              <a:buFont typeface="+mj-lt"/>
              <a:buAutoNum type="arabicPeriod"/>
            </a:pPr>
            <a:r>
              <a:rPr lang="en-US" sz="20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Video atau Animasi </a:t>
            </a:r>
            <a:endParaRPr lang="en-ID"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D" sz="2000">
                <a:solidFill>
                  <a:srgbClr val="000000"/>
                </a:solidFill>
                <a:effectLst/>
                <a:latin typeface="Times New Roman" panose="02020603050405020304" pitchFamily="18" charset="0"/>
                <a:ea typeface="Batang" panose="02030600000101010101" pitchFamily="18" charset="-127"/>
              </a:rPr>
              <a:t>Kemudian upload ke link google drive pada ecampus </a:t>
            </a:r>
            <a:endParaRPr lang="en-ID" sz="2000"/>
          </a:p>
        </p:txBody>
      </p:sp>
    </p:spTree>
    <p:extLst>
      <p:ext uri="{BB962C8B-B14F-4D97-AF65-F5344CB8AC3E}">
        <p14:creationId xmlns:p14="http://schemas.microsoft.com/office/powerpoint/2010/main" val="61027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DESIGN THINKING Group Work</a:t>
            </a:r>
            <a:endParaRPr sz="2688" b="1">
              <a:solidFill>
                <a:schemeClr val="dk2"/>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63" name="Google Shape;63;p14"/>
          <p:cNvSpPr txBox="1">
            <a:spLocks noGrp="1"/>
          </p:cNvSpPr>
          <p:nvPr>
            <p:ph type="body" idx="1"/>
          </p:nvPr>
        </p:nvSpPr>
        <p:spPr>
          <a:xfrm>
            <a:off x="311700" y="1017725"/>
            <a:ext cx="79110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500">
                <a:solidFill>
                  <a:schemeClr val="dk1"/>
                </a:solidFill>
              </a:rPr>
              <a:t>Melalui metode Design Thinking, secara berkelompok buat presentasi menarik mengenai permasalahan yang dipilih sesuai instruksi dosen di kelas. Rubrik penilaian mencakup aspek-aspek berikut : eksplorasi masalah (what is?), pembentukan konsep (what if ?), prototype (what wows?) dan struktur penyajian. Bentuk kolaborasi dituangkan dalam : </a:t>
            </a: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500">
                <a:solidFill>
                  <a:schemeClr val="dk1"/>
                </a:solidFill>
              </a:rPr>
              <a:t>1. Presentasi slide </a:t>
            </a: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500">
                <a:solidFill>
                  <a:schemeClr val="dk1"/>
                </a:solidFill>
              </a:rPr>
              <a:t>2. Video </a:t>
            </a: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500">
                <a:solidFill>
                  <a:schemeClr val="dk1"/>
                </a:solidFill>
              </a:rPr>
              <a:t>diletakkan  dalam google drive yang linknya di share sebagai jawaban dari soal kolaborasi. </a:t>
            </a:r>
            <a:endParaRPr sz="1500">
              <a:solidFill>
                <a:schemeClr val="dk1"/>
              </a:solidFill>
            </a:endParaRPr>
          </a:p>
          <a:p>
            <a:pPr marL="457200" lvl="0" indent="0" algn="l" rtl="0">
              <a:lnSpc>
                <a:spcPct val="115000"/>
              </a:lnSpc>
              <a:spcBef>
                <a:spcPts val="1200"/>
              </a:spcBef>
              <a:spcAft>
                <a:spcPts val="0"/>
              </a:spcAft>
              <a:buNone/>
            </a:pPr>
            <a:endParaRPr sz="1799">
              <a:solidFill>
                <a:srgbClr val="666666"/>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19247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a:t>TUGAS UTS KELOMPOK</a:t>
            </a:r>
            <a:endParaRPr/>
          </a:p>
        </p:txBody>
      </p:sp>
      <p:sp>
        <p:nvSpPr>
          <p:cNvPr id="142" name="Google Shape;142;p26"/>
          <p:cNvSpPr txBox="1">
            <a:spLocks noGrp="1"/>
          </p:cNvSpPr>
          <p:nvPr>
            <p:ph type="body" idx="1"/>
          </p:nvPr>
        </p:nvSpPr>
        <p:spPr>
          <a:xfrm>
            <a:off x="311700" y="827314"/>
            <a:ext cx="8520600" cy="4188823"/>
          </a:xfrm>
          <a:prstGeom prst="rect">
            <a:avLst/>
          </a:prstGeom>
        </p:spPr>
        <p:txBody>
          <a:bodyPr spcFirstLastPara="1" wrap="square" lIns="91425" tIns="91425" rIns="91425" bIns="91425" anchor="t" anchorCtr="0">
            <a:normAutofit/>
          </a:bodyPr>
          <a:lstStyle/>
          <a:p>
            <a:pPr marL="0" lvl="0" indent="0" algn="l" rtl="0">
              <a:spcBef>
                <a:spcPts val="0"/>
              </a:spcBef>
              <a:buNone/>
            </a:pPr>
            <a:r>
              <a:rPr lang="en-US">
                <a:solidFill>
                  <a:srgbClr val="000000"/>
                </a:solidFill>
                <a:effectLst/>
                <a:latin typeface="Times New Roman" panose="02020603050405020304" pitchFamily="18" charset="0"/>
                <a:ea typeface="Batang" panose="02030600000101010101" pitchFamily="18" charset="-127"/>
              </a:rPr>
              <a:t>Kriteria Video:</a:t>
            </a:r>
          </a:p>
          <a:p>
            <a:pPr marL="627063" marR="0" lvl="0">
              <a:lnSpc>
                <a:spcPct val="150000"/>
              </a:lnSpc>
              <a:spcAft>
                <a:spcPts val="1000"/>
              </a:spcAft>
              <a:buFont typeface="Wingdings" panose="05000000000000000000" pitchFamily="2" charset="2"/>
              <a:buChar char=""/>
            </a:pPr>
            <a:r>
              <a:rPr lang="en-US">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 Kelompok, daftar nama-nama anggota kelompok, dan tanggal pembuatan.</a:t>
            </a:r>
            <a:endParaRPr lang="en-ID">
              <a:effectLst/>
              <a:latin typeface="Calibri" panose="020F0502020204030204" pitchFamily="34" charset="0"/>
              <a:ea typeface="Calibri" panose="020F0502020204030204" pitchFamily="34" charset="0"/>
              <a:cs typeface="Times New Roman" panose="02020603050405020304" pitchFamily="18" charset="0"/>
            </a:endParaRPr>
          </a:p>
          <a:p>
            <a:pPr marL="627063" marR="0" lvl="0">
              <a:lnSpc>
                <a:spcPts val="1265"/>
              </a:lnSpc>
              <a:spcBef>
                <a:spcPts val="190"/>
              </a:spcBef>
              <a:spcAft>
                <a:spcPts val="1000"/>
              </a:spcAft>
              <a:buFont typeface="Wingdings" panose="05000000000000000000" pitchFamily="2" charset="2"/>
              <a:buChar char=""/>
              <a:tabLst>
                <a:tab pos="508000" algn="l"/>
              </a:tabLst>
            </a:pPr>
            <a:r>
              <a:rPr lang="en-US">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Durasi video maksimal 3 menit</a:t>
            </a:r>
            <a:endParaRPr lang="en-ID">
              <a:effectLst/>
              <a:latin typeface="Calibri" panose="020F0502020204030204" pitchFamily="34" charset="0"/>
              <a:ea typeface="Calibri" panose="020F0502020204030204" pitchFamily="34" charset="0"/>
              <a:cs typeface="Times New Roman" panose="02020603050405020304" pitchFamily="18" charset="0"/>
            </a:endParaRPr>
          </a:p>
          <a:p>
            <a:pPr marL="627063" marR="0" lvl="0">
              <a:lnSpc>
                <a:spcPts val="1265"/>
              </a:lnSpc>
              <a:spcBef>
                <a:spcPts val="190"/>
              </a:spcBef>
              <a:spcAft>
                <a:spcPts val="1000"/>
              </a:spcAft>
              <a:buFont typeface="Wingdings" panose="05000000000000000000" pitchFamily="2" charset="2"/>
              <a:buChar char=""/>
              <a:tabLst>
                <a:tab pos="508000" algn="l"/>
              </a:tabLst>
            </a:pPr>
            <a:r>
              <a:rPr lang="en-US">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Asli dan tidak mengandung copyright dari video lain.</a:t>
            </a:r>
          </a:p>
          <a:p>
            <a:pPr marL="627063" marR="0" lvl="0">
              <a:lnSpc>
                <a:spcPts val="1265"/>
              </a:lnSpc>
              <a:spcBef>
                <a:spcPts val="190"/>
              </a:spcBef>
              <a:spcAft>
                <a:spcPts val="1000"/>
              </a:spcAft>
              <a:buFont typeface="Wingdings" panose="05000000000000000000" pitchFamily="2" charset="2"/>
              <a:buChar char=""/>
              <a:tabLst>
                <a:tab pos="508000" algn="l"/>
              </a:tabLst>
            </a:pPr>
            <a:r>
              <a:rPr lang="en-US">
                <a:solidFill>
                  <a:srgbClr val="000000"/>
                </a:solidFill>
                <a:effectLst/>
                <a:latin typeface="Times New Roman" panose="02020603050405020304" pitchFamily="18" charset="0"/>
                <a:ea typeface="Batang" panose="02030600000101010101" pitchFamily="18" charset="-127"/>
              </a:rPr>
              <a:t>Bisa berbentuk video hasil rekaman atau animasi.</a:t>
            </a:r>
          </a:p>
          <a:p>
            <a:pPr marL="0" marR="0" lvl="0" indent="0">
              <a:lnSpc>
                <a:spcPts val="1265"/>
              </a:lnSpc>
              <a:spcBef>
                <a:spcPts val="1200"/>
              </a:spcBef>
              <a:spcAft>
                <a:spcPts val="1000"/>
              </a:spcAft>
              <a:buNone/>
              <a:tabLst>
                <a:tab pos="508000" algn="l"/>
              </a:tabLst>
            </a:pPr>
            <a:r>
              <a:rPr lang="en-US">
                <a:solidFill>
                  <a:srgbClr val="000000"/>
                </a:solidFill>
                <a:effectLst/>
                <a:latin typeface="Times New Roman" panose="02020603050405020304" pitchFamily="18" charset="0"/>
                <a:ea typeface="Batang" panose="02030600000101010101" pitchFamily="18" charset="-127"/>
              </a:rPr>
              <a:t>Kriteria Slide Presentasi:</a:t>
            </a:r>
            <a:endParaRPr lang="en-US">
              <a:solidFill>
                <a:srgbClr val="000000"/>
              </a:solidFill>
              <a:latin typeface="Times New Roman" panose="02020603050405020304" pitchFamily="18" charset="0"/>
              <a:ea typeface="Batang" panose="02030600000101010101" pitchFamily="18" charset="-127"/>
            </a:endParaRPr>
          </a:p>
          <a:p>
            <a:pPr marL="627063" marR="0" lvl="0">
              <a:lnSpc>
                <a:spcPts val="1265"/>
              </a:lnSpc>
              <a:spcBef>
                <a:spcPts val="225"/>
              </a:spcBef>
              <a:spcAft>
                <a:spcPts val="1000"/>
              </a:spcAft>
              <a:buFont typeface="Wingdings" panose="05000000000000000000" pitchFamily="2" charset="2"/>
              <a:buChar char=""/>
            </a:pPr>
            <a:r>
              <a:rPr lang="en-US">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 Kelompok, daftar nama-nama anggota kelompok, dan tanggal pembuatan.</a:t>
            </a:r>
            <a:endParaRPr lang="en-ID">
              <a:effectLst/>
              <a:latin typeface="Calibri" panose="020F0502020204030204" pitchFamily="34" charset="0"/>
              <a:ea typeface="Calibri" panose="020F0502020204030204" pitchFamily="34" charset="0"/>
              <a:cs typeface="Times New Roman" panose="02020603050405020304" pitchFamily="18" charset="0"/>
            </a:endParaRPr>
          </a:p>
          <a:p>
            <a:pPr marL="627063" marR="0" lvl="0">
              <a:lnSpc>
                <a:spcPts val="1265"/>
              </a:lnSpc>
              <a:spcBef>
                <a:spcPts val="190"/>
              </a:spcBef>
              <a:spcAft>
                <a:spcPts val="1000"/>
              </a:spcAft>
              <a:buFont typeface="Wingdings" panose="05000000000000000000" pitchFamily="2" charset="2"/>
              <a:buChar char=""/>
            </a:pPr>
            <a:r>
              <a:rPr lang="en-US">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Jumlah slide tidak lebih dari 10 halaman.</a:t>
            </a:r>
            <a:endParaRPr lang="en-ID">
              <a:effectLst/>
              <a:latin typeface="Calibri" panose="020F0502020204030204" pitchFamily="34" charset="0"/>
              <a:ea typeface="Calibri" panose="020F0502020204030204" pitchFamily="34" charset="0"/>
              <a:cs typeface="Times New Roman" panose="02020603050405020304" pitchFamily="18" charset="0"/>
            </a:endParaRPr>
          </a:p>
          <a:p>
            <a:pPr marL="627063" marR="0" lvl="0">
              <a:lnSpc>
                <a:spcPts val="1265"/>
              </a:lnSpc>
              <a:spcBef>
                <a:spcPts val="190"/>
              </a:spcBef>
              <a:spcAft>
                <a:spcPts val="1000"/>
              </a:spcAft>
              <a:buFont typeface="Wingdings" panose="05000000000000000000" pitchFamily="2" charset="2"/>
              <a:buChar char=""/>
            </a:pPr>
            <a:r>
              <a:rPr lang="en-US">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Asli dan tidak copy paste dari presentasi lain.</a:t>
            </a:r>
          </a:p>
          <a:p>
            <a:pPr marL="627063" marR="0" lvl="0">
              <a:lnSpc>
                <a:spcPts val="1265"/>
              </a:lnSpc>
              <a:spcBef>
                <a:spcPts val="190"/>
              </a:spcBef>
              <a:spcAft>
                <a:spcPts val="1000"/>
              </a:spcAft>
              <a:buFont typeface="Wingdings" panose="05000000000000000000" pitchFamily="2" charset="2"/>
              <a:buChar char=""/>
            </a:pPr>
            <a:r>
              <a:rPr lang="en-US">
                <a:solidFill>
                  <a:srgbClr val="000000"/>
                </a:solidFill>
                <a:effectLst/>
                <a:latin typeface="Times New Roman" panose="02020603050405020304" pitchFamily="18" charset="0"/>
                <a:ea typeface="Batang" panose="02030600000101010101" pitchFamily="18" charset="-127"/>
              </a:rPr>
              <a:t>Bisa berbentuk gambar dengan tangan, google slide atau mengunakan micosoft power point</a:t>
            </a:r>
            <a:endParaRPr lang="en-US"/>
          </a:p>
        </p:txBody>
      </p:sp>
    </p:spTree>
    <p:extLst>
      <p:ext uri="{BB962C8B-B14F-4D97-AF65-F5344CB8AC3E}">
        <p14:creationId xmlns:p14="http://schemas.microsoft.com/office/powerpoint/2010/main" val="250289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DESIGN THINKING Silabus &amp; Metode</a:t>
            </a:r>
            <a:endParaRPr sz="2688" b="1">
              <a:solidFill>
                <a:schemeClr val="dk2"/>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70" name="Google Shape;70;p15"/>
          <p:cNvSpPr txBox="1">
            <a:spLocks noGrp="1"/>
          </p:cNvSpPr>
          <p:nvPr>
            <p:ph type="body" idx="1"/>
          </p:nvPr>
        </p:nvSpPr>
        <p:spPr>
          <a:xfrm>
            <a:off x="-77725" y="1152475"/>
            <a:ext cx="4474800" cy="34164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1. Pengenalan Design Thinking dan tahap identifikasi kesempatan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2. Cakupan Project dan Design Brief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3. Perencanaan dan Riset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4. Identifikasi insights dan menciptakan kriteria desain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5. Urun Rembuk dan pengembangan konsep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6. Pitching ideas dan presentasi </a:t>
            </a:r>
            <a:endParaRPr sz="1399">
              <a:solidFill>
                <a:srgbClr val="666666"/>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7. Membangun Prototypes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8. Menerima masukkan dan saran dari pemangku kepentingan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b="1">
              <a:solidFill>
                <a:srgbClr val="666666"/>
              </a:solidFill>
              <a:latin typeface="Montserrat"/>
              <a:ea typeface="Montserrat"/>
              <a:cs typeface="Montserrat"/>
              <a:sym typeface="Montserrat"/>
            </a:endParaRPr>
          </a:p>
        </p:txBody>
      </p:sp>
      <p:sp>
        <p:nvSpPr>
          <p:cNvPr id="71" name="Google Shape;71;p15"/>
          <p:cNvSpPr txBox="1">
            <a:spLocks noGrp="1"/>
          </p:cNvSpPr>
          <p:nvPr>
            <p:ph type="body" idx="1"/>
          </p:nvPr>
        </p:nvSpPr>
        <p:spPr>
          <a:xfrm>
            <a:off x="4861225" y="1152475"/>
            <a:ext cx="3786900" cy="3416400"/>
          </a:xfrm>
          <a:prstGeom prst="rect">
            <a:avLst/>
          </a:prstGeom>
        </p:spPr>
        <p:txBody>
          <a:bodyPr spcFirstLastPara="1" wrap="square" lIns="91425" tIns="91425" rIns="91425" bIns="91425" anchor="t" anchorCtr="0">
            <a:normAutofit lnSpcReduction="10000"/>
          </a:bodyPr>
          <a:lstStyle/>
          <a:p>
            <a:pPr marL="457200" lvl="0" indent="-323818" algn="l" rtl="0">
              <a:lnSpc>
                <a:spcPct val="150000"/>
              </a:lnSpc>
              <a:spcBef>
                <a:spcPts val="67"/>
              </a:spcBef>
              <a:spcAft>
                <a:spcPts val="0"/>
              </a:spcAft>
              <a:buClr>
                <a:srgbClr val="666666"/>
              </a:buClr>
              <a:buSzPts val="1500"/>
              <a:buFont typeface="Montserrat"/>
              <a:buChar char="●"/>
            </a:pPr>
            <a:r>
              <a:rPr lang="en" sz="1499">
                <a:solidFill>
                  <a:srgbClr val="666666"/>
                </a:solidFill>
                <a:latin typeface="Montserrat"/>
                <a:ea typeface="Montserrat"/>
                <a:cs typeface="Montserrat"/>
                <a:sym typeface="Montserrat"/>
              </a:rPr>
              <a:t>Selanjutnya Sesi Setelah UTS adalah </a:t>
            </a:r>
            <a:r>
              <a:rPr lang="en" sz="1499" b="1">
                <a:solidFill>
                  <a:srgbClr val="666666"/>
                </a:solidFill>
                <a:latin typeface="Montserrat"/>
                <a:ea typeface="Montserrat"/>
                <a:cs typeface="Montserrat"/>
                <a:sym typeface="Montserrat"/>
              </a:rPr>
              <a:t>Lab Design Thinking</a:t>
            </a:r>
            <a:endParaRPr sz="1499" b="1">
              <a:solidFill>
                <a:srgbClr val="666666"/>
              </a:solidFill>
              <a:latin typeface="Montserrat"/>
              <a:ea typeface="Montserrat"/>
              <a:cs typeface="Montserrat"/>
              <a:sym typeface="Montserrat"/>
            </a:endParaRPr>
          </a:p>
          <a:p>
            <a:pPr marL="457200" lvl="0" indent="-323818" algn="l" rtl="0">
              <a:lnSpc>
                <a:spcPct val="150000"/>
              </a:lnSpc>
              <a:spcBef>
                <a:spcPts val="0"/>
              </a:spcBef>
              <a:spcAft>
                <a:spcPts val="0"/>
              </a:spcAft>
              <a:buClr>
                <a:srgbClr val="666666"/>
              </a:buClr>
              <a:buSzPts val="1500"/>
              <a:buFont typeface="Montserrat"/>
              <a:buChar char="●"/>
            </a:pPr>
            <a:r>
              <a:rPr lang="en" sz="1499" b="1">
                <a:solidFill>
                  <a:srgbClr val="666666"/>
                </a:solidFill>
                <a:latin typeface="Montserrat"/>
                <a:ea typeface="Montserrat"/>
                <a:cs typeface="Montserrat"/>
                <a:sym typeface="Montserrat"/>
              </a:rPr>
              <a:t>Bentuk UTS - Presentasi Kelompok </a:t>
            </a:r>
            <a:endParaRPr sz="1499" b="1">
              <a:solidFill>
                <a:srgbClr val="666666"/>
              </a:solidFill>
              <a:latin typeface="Montserrat"/>
              <a:ea typeface="Montserrat"/>
              <a:cs typeface="Montserrat"/>
              <a:sym typeface="Montserrat"/>
            </a:endParaRPr>
          </a:p>
          <a:p>
            <a:pPr marL="457200" lvl="0" indent="-323818" algn="l" rtl="0">
              <a:lnSpc>
                <a:spcPct val="150000"/>
              </a:lnSpc>
              <a:spcBef>
                <a:spcPts val="0"/>
              </a:spcBef>
              <a:spcAft>
                <a:spcPts val="0"/>
              </a:spcAft>
              <a:buClr>
                <a:srgbClr val="666666"/>
              </a:buClr>
              <a:buSzPts val="1500"/>
              <a:buFont typeface="Montserrat"/>
              <a:buChar char="●"/>
            </a:pPr>
            <a:r>
              <a:rPr lang="en" sz="1499" b="1">
                <a:solidFill>
                  <a:srgbClr val="666666"/>
                </a:solidFill>
                <a:latin typeface="Montserrat"/>
                <a:ea typeface="Montserrat"/>
                <a:cs typeface="Montserrat"/>
                <a:sym typeface="Montserrat"/>
              </a:rPr>
              <a:t>Bentuk UAS - Pameran Ide </a:t>
            </a:r>
            <a:endParaRPr sz="1499" b="1">
              <a:solidFill>
                <a:srgbClr val="666666"/>
              </a:solidFill>
              <a:latin typeface="Montserrat"/>
              <a:ea typeface="Montserrat"/>
              <a:cs typeface="Montserrat"/>
              <a:sym typeface="Montserrat"/>
            </a:endParaRPr>
          </a:p>
          <a:p>
            <a:pPr marL="457200" lvl="0" indent="-323818" algn="l" rtl="0">
              <a:lnSpc>
                <a:spcPct val="150000"/>
              </a:lnSpc>
              <a:spcBef>
                <a:spcPts val="0"/>
              </a:spcBef>
              <a:spcAft>
                <a:spcPts val="0"/>
              </a:spcAft>
              <a:buClr>
                <a:srgbClr val="666666"/>
              </a:buClr>
              <a:buSzPts val="1500"/>
              <a:buFont typeface="Montserrat"/>
              <a:buChar char="●"/>
            </a:pPr>
            <a:r>
              <a:rPr lang="en" sz="1499">
                <a:solidFill>
                  <a:srgbClr val="666666"/>
                </a:solidFill>
                <a:latin typeface="Montserrat"/>
                <a:ea typeface="Montserrat"/>
                <a:cs typeface="Montserrat"/>
                <a:sym typeface="Montserrat"/>
              </a:rPr>
              <a:t>Buku : </a:t>
            </a:r>
            <a:r>
              <a:rPr lang="en" sz="1499" i="1">
                <a:solidFill>
                  <a:srgbClr val="666666"/>
                </a:solidFill>
                <a:latin typeface="Montserrat"/>
                <a:ea typeface="Montserrat"/>
                <a:cs typeface="Montserrat"/>
                <a:sym typeface="Montserrat"/>
              </a:rPr>
              <a:t>Jeanne Liedtka and Tim Ogilvie, Designing for Growth: A Design Thinking Tool Kit for Managers (New York: Columbia University Press, 2011) </a:t>
            </a:r>
            <a:endParaRPr sz="1899">
              <a:solidFill>
                <a:srgbClr val="666666"/>
              </a:solidFill>
              <a:latin typeface="Montserrat"/>
              <a:ea typeface="Montserrat"/>
              <a:cs typeface="Montserrat"/>
              <a:sym typeface="Montserrat"/>
            </a:endParaRPr>
          </a:p>
          <a:p>
            <a:pPr marL="544344" marR="193653" lvl="0" indent="-12566" algn="l" rtl="0">
              <a:lnSpc>
                <a:spcPct val="102278"/>
              </a:lnSpc>
              <a:spcBef>
                <a:spcPts val="42"/>
              </a:spcBef>
              <a:spcAft>
                <a:spcPts val="0"/>
              </a:spcAft>
              <a:buNone/>
            </a:pPr>
            <a:endParaRPr sz="1899" b="1">
              <a:solidFill>
                <a:srgbClr val="666666"/>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7" name="Google Shape;77;p16"/>
          <p:cNvSpPr txBox="1">
            <a:spLocks noGrp="1"/>
          </p:cNvSpPr>
          <p:nvPr>
            <p:ph type="title"/>
          </p:nvPr>
        </p:nvSpPr>
        <p:spPr>
          <a:xfrm>
            <a:off x="311700" y="1999050"/>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20" b="1">
                <a:latin typeface="Montserrat"/>
                <a:ea typeface="Montserrat"/>
                <a:cs typeface="Montserrat"/>
                <a:sym typeface="Montserrat"/>
              </a:rPr>
              <a:t>SESI 6</a:t>
            </a:r>
            <a:endParaRPr sz="4120" b="1">
              <a:latin typeface="Montserrat"/>
              <a:ea typeface="Montserrat"/>
              <a:cs typeface="Montserrat"/>
              <a:sym typeface="Montserrat"/>
            </a:endParaRPr>
          </a:p>
        </p:txBody>
      </p:sp>
      <p:sp>
        <p:nvSpPr>
          <p:cNvPr id="78" name="Google Shape;78;p16"/>
          <p:cNvSpPr txBox="1">
            <a:spLocks noGrp="1"/>
          </p:cNvSpPr>
          <p:nvPr>
            <p:ph type="body" idx="1"/>
          </p:nvPr>
        </p:nvSpPr>
        <p:spPr>
          <a:xfrm>
            <a:off x="3734350" y="1650450"/>
            <a:ext cx="6897900" cy="314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427" b="1">
              <a:solidFill>
                <a:srgbClr val="666666"/>
              </a:solidFill>
              <a:latin typeface="Montserrat"/>
              <a:ea typeface="Montserrat"/>
              <a:cs typeface="Montserrat"/>
              <a:sym typeface="Montserrat"/>
            </a:endParaRPr>
          </a:p>
          <a:p>
            <a:pPr marL="457200" lvl="0" indent="-401775" algn="l" rtl="0">
              <a:lnSpc>
                <a:spcPct val="100000"/>
              </a:lnSpc>
              <a:spcBef>
                <a:spcPts val="1200"/>
              </a:spcBef>
              <a:spcAft>
                <a:spcPts val="0"/>
              </a:spcAft>
              <a:buClr>
                <a:srgbClr val="666666"/>
              </a:buClr>
              <a:buSzPts val="2727"/>
              <a:buFont typeface="Montserrat"/>
              <a:buChar char="-"/>
            </a:pPr>
            <a:r>
              <a:rPr lang="en" sz="2727" b="1">
                <a:solidFill>
                  <a:srgbClr val="666666"/>
                </a:solidFill>
                <a:latin typeface="Montserrat"/>
                <a:ea typeface="Montserrat"/>
                <a:cs typeface="Montserrat"/>
                <a:sym typeface="Montserrat"/>
              </a:rPr>
              <a:t>What Works</a:t>
            </a:r>
            <a:endParaRPr sz="2727" b="1">
              <a:solidFill>
                <a:srgbClr val="666666"/>
              </a:solidFill>
              <a:latin typeface="Montserrat"/>
              <a:ea typeface="Montserrat"/>
              <a:cs typeface="Montserrat"/>
              <a:sym typeface="Montserrat"/>
            </a:endParaRPr>
          </a:p>
          <a:p>
            <a:pPr marL="457200" lvl="0" indent="-401775" algn="l" rtl="0">
              <a:lnSpc>
                <a:spcPct val="100000"/>
              </a:lnSpc>
              <a:spcBef>
                <a:spcPts val="0"/>
              </a:spcBef>
              <a:spcAft>
                <a:spcPts val="0"/>
              </a:spcAft>
              <a:buClr>
                <a:srgbClr val="666666"/>
              </a:buClr>
              <a:buSzPts val="2727"/>
              <a:buFont typeface="Montserrat"/>
              <a:buChar char="-"/>
            </a:pPr>
            <a:r>
              <a:rPr lang="en" sz="2727" b="1">
                <a:solidFill>
                  <a:srgbClr val="666666"/>
                </a:solidFill>
                <a:latin typeface="Montserrat"/>
                <a:ea typeface="Montserrat"/>
                <a:cs typeface="Montserrat"/>
                <a:sym typeface="Montserrat"/>
              </a:rPr>
              <a:t>Customer Co-Creation</a:t>
            </a:r>
            <a:endParaRPr sz="2727" b="1">
              <a:solidFill>
                <a:srgbClr val="666666"/>
              </a:solidFill>
              <a:latin typeface="Montserrat"/>
              <a:ea typeface="Montserrat"/>
              <a:cs typeface="Montserrat"/>
              <a:sym typeface="Montserrat"/>
            </a:endParaRPr>
          </a:p>
          <a:p>
            <a:pPr marL="457200" lvl="0" indent="-401775" algn="l" rtl="0">
              <a:lnSpc>
                <a:spcPct val="100000"/>
              </a:lnSpc>
              <a:spcBef>
                <a:spcPts val="0"/>
              </a:spcBef>
              <a:spcAft>
                <a:spcPts val="0"/>
              </a:spcAft>
              <a:buClr>
                <a:srgbClr val="666666"/>
              </a:buClr>
              <a:buSzPts val="2727"/>
              <a:buFont typeface="Montserrat"/>
              <a:buChar char="-"/>
            </a:pPr>
            <a:r>
              <a:rPr lang="en" sz="2727" b="1">
                <a:solidFill>
                  <a:srgbClr val="666666"/>
                </a:solidFill>
                <a:latin typeface="Montserrat"/>
                <a:ea typeface="Montserrat"/>
                <a:cs typeface="Montserrat"/>
                <a:sym typeface="Montserrat"/>
              </a:rPr>
              <a:t>Presentation &amp; Pitch</a:t>
            </a:r>
            <a:endParaRPr sz="2727" b="1">
              <a:solidFill>
                <a:srgbClr val="666666"/>
              </a:solidFill>
              <a:latin typeface="Montserrat"/>
              <a:ea typeface="Montserrat"/>
              <a:cs typeface="Montserrat"/>
              <a:sym typeface="Montserrat"/>
            </a:endParaRPr>
          </a:p>
          <a:p>
            <a:pPr marL="0" lvl="0" indent="0" algn="l" rtl="0">
              <a:lnSpc>
                <a:spcPct val="100000"/>
              </a:lnSpc>
              <a:spcBef>
                <a:spcPts val="33"/>
              </a:spcBef>
              <a:spcAft>
                <a:spcPts val="0"/>
              </a:spcAft>
              <a:buNone/>
            </a:pPr>
            <a:r>
              <a:rPr lang="en" sz="2333" b="1">
                <a:solidFill>
                  <a:srgbClr val="666666"/>
                </a:solidFill>
                <a:latin typeface="Montserrat"/>
                <a:ea typeface="Montserrat"/>
                <a:cs typeface="Montserrat"/>
                <a:sym typeface="Montserrat"/>
              </a:rPr>
              <a:t>	</a:t>
            </a:r>
            <a:endParaRPr sz="2333" b="1">
              <a:solidFill>
                <a:srgbClr val="666666"/>
              </a:solidFill>
              <a:latin typeface="Montserrat"/>
              <a:ea typeface="Montserrat"/>
              <a:cs typeface="Montserrat"/>
              <a:sym typeface="Montserrat"/>
            </a:endParaRPr>
          </a:p>
          <a:p>
            <a:pPr marL="457200" lvl="0" indent="0" algn="l" rtl="0">
              <a:lnSpc>
                <a:spcPct val="100000"/>
              </a:lnSpc>
              <a:spcBef>
                <a:spcPts val="33"/>
              </a:spcBef>
              <a:spcAft>
                <a:spcPts val="0"/>
              </a:spcAft>
              <a:buNone/>
            </a:pPr>
            <a:endParaRPr sz="2000" b="1">
              <a:solidFill>
                <a:srgbClr val="666666"/>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84" name="Google Shape;84;p17"/>
          <p:cNvPicPr preferRelativeResize="0"/>
          <p:nvPr/>
        </p:nvPicPr>
        <p:blipFill>
          <a:blip r:embed="rId3">
            <a:alphaModFix/>
          </a:blip>
          <a:stretch>
            <a:fillRect/>
          </a:stretch>
        </p:blipFill>
        <p:spPr>
          <a:xfrm>
            <a:off x="-76200" y="1444511"/>
            <a:ext cx="9296400" cy="3698989"/>
          </a:xfrm>
          <a:prstGeom prst="rect">
            <a:avLst/>
          </a:prstGeom>
          <a:noFill/>
          <a:ln>
            <a:noFill/>
          </a:ln>
        </p:spPr>
      </p:pic>
      <p:sp>
        <p:nvSpPr>
          <p:cNvPr id="85" name="Google Shape;85;p17"/>
          <p:cNvSpPr txBox="1">
            <a:spLocks noGrp="1"/>
          </p:cNvSpPr>
          <p:nvPr>
            <p:ph type="title"/>
          </p:nvPr>
        </p:nvSpPr>
        <p:spPr>
          <a:xfrm>
            <a:off x="0" y="232425"/>
            <a:ext cx="9144000" cy="10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340">
                <a:highlight>
                  <a:srgbClr val="FFF2CC"/>
                </a:highlight>
              </a:rPr>
              <a:t>What WORKS Stage</a:t>
            </a:r>
            <a:endParaRPr sz="4340">
              <a:highlight>
                <a:srgbClr val="FFF2CC"/>
              </a:highlight>
            </a:endParaRPr>
          </a:p>
          <a:p>
            <a:pPr marL="0" lvl="0" indent="0" algn="ctr" rtl="0">
              <a:spcBef>
                <a:spcPts val="0"/>
              </a:spcBef>
              <a:spcAft>
                <a:spcPts val="0"/>
              </a:spcAft>
              <a:buSzPts val="990"/>
              <a:buNone/>
            </a:pPr>
            <a:endParaRPr sz="2340">
              <a:highlight>
                <a:srgbClr val="FFF2CC"/>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91" name="Google Shape;91;p18"/>
          <p:cNvPicPr preferRelativeResize="0"/>
          <p:nvPr/>
        </p:nvPicPr>
        <p:blipFill>
          <a:blip r:embed="rId3">
            <a:alphaModFix/>
          </a:blip>
          <a:stretch>
            <a:fillRect/>
          </a:stretch>
        </p:blipFill>
        <p:spPr>
          <a:xfrm>
            <a:off x="0" y="158671"/>
            <a:ext cx="9144000" cy="48324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0"/>
          <p:cNvPicPr preferRelativeResize="0"/>
          <p:nvPr/>
        </p:nvPicPr>
        <p:blipFill>
          <a:blip r:embed="rId3">
            <a:alphaModFix amt="38000"/>
          </a:blip>
          <a:stretch>
            <a:fillRect/>
          </a:stretch>
        </p:blipFill>
        <p:spPr>
          <a:xfrm>
            <a:off x="95794" y="-123526"/>
            <a:ext cx="9144000" cy="5390552"/>
          </a:xfrm>
          <a:prstGeom prst="rect">
            <a:avLst/>
          </a:prstGeom>
          <a:noFill/>
          <a:ln>
            <a:noFill/>
          </a:ln>
        </p:spPr>
      </p:pic>
      <p:sp>
        <p:nvSpPr>
          <p:cNvPr id="103" name="Google Shape;103;p20"/>
          <p:cNvSpPr txBox="1">
            <a:spLocks noGrp="1"/>
          </p:cNvSpPr>
          <p:nvPr>
            <p:ph type="title"/>
          </p:nvPr>
        </p:nvSpPr>
        <p:spPr>
          <a:xfrm>
            <a:off x="95794" y="1559859"/>
            <a:ext cx="8952412" cy="3438861"/>
          </a:xfrm>
          <a:prstGeom prst="rect">
            <a:avLst/>
          </a:prstGeom>
        </p:spPr>
        <p:txBody>
          <a:bodyPr spcFirstLastPara="1" wrap="square" lIns="91425" tIns="91425" rIns="91425" bIns="91425" anchor="ctr" anchorCtr="0">
            <a:noAutofit/>
          </a:bodyPr>
          <a:lstStyle/>
          <a:p>
            <a:pPr lvl="0" algn="l">
              <a:buSzPts val="990"/>
            </a:pPr>
            <a:r>
              <a:rPr lang="en-US" sz="3200" b="1"/>
              <a:t>Rapid prototyping </a:t>
            </a:r>
            <a:r>
              <a:rPr lang="en-US" sz="3200"/>
              <a:t>adalah kreasi visual (terkadang pengalaman) perwujudan dari konsep. Ini adalah serangkaian kegiatan yang berulang, dilakukan dengan cepat, ditujukan untuk mengubah konsep yang dihasilkan dalam tahap What if menjadi layak, model dapat diuji</a:t>
            </a:r>
            <a:endParaRPr sz="4800">
              <a:highlight>
                <a:srgbClr val="FFF2CC"/>
              </a:highlight>
            </a:endParaRPr>
          </a:p>
          <a:p>
            <a:pPr marL="0" lvl="0" indent="0" algn="ctr" rtl="0">
              <a:spcBef>
                <a:spcPts val="0"/>
              </a:spcBef>
              <a:spcAft>
                <a:spcPts val="0"/>
              </a:spcAft>
              <a:buSzPts val="990"/>
              <a:buNone/>
            </a:pPr>
            <a:endParaRPr sz="4000">
              <a:highlight>
                <a:srgbClr val="FFF2CC"/>
              </a:highlight>
            </a:endParaRPr>
          </a:p>
        </p:txBody>
      </p:sp>
      <p:sp>
        <p:nvSpPr>
          <p:cNvPr id="4" name="Google Shape;85;p17">
            <a:extLst>
              <a:ext uri="{FF2B5EF4-FFF2-40B4-BE49-F238E27FC236}">
                <a16:creationId xmlns:a16="http://schemas.microsoft.com/office/drawing/2014/main" id="{9BB3F0AF-80CA-47E9-91FF-EEFA8D3C21BC}"/>
              </a:ext>
            </a:extLst>
          </p:cNvPr>
          <p:cNvSpPr txBox="1">
            <a:spLocks/>
          </p:cNvSpPr>
          <p:nvPr/>
        </p:nvSpPr>
        <p:spPr>
          <a:xfrm>
            <a:off x="0" y="232425"/>
            <a:ext cx="9144000" cy="103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buSzPts val="990"/>
            </a:pPr>
            <a:r>
              <a:rPr lang="en-US" sz="4340">
                <a:highlight>
                  <a:srgbClr val="FFF2CC"/>
                </a:highlight>
              </a:rPr>
              <a:t>Rapid prototyping </a:t>
            </a:r>
            <a:endParaRPr lang="en-ID" sz="4340">
              <a:highlight>
                <a:srgbClr val="FFF2CC"/>
              </a:highlight>
            </a:endParaRPr>
          </a:p>
          <a:p>
            <a:pPr>
              <a:buSzPts val="990"/>
            </a:pPr>
            <a:endParaRPr lang="en-ID" sz="2340">
              <a:highlight>
                <a:srgbClr val="FFF2CC"/>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0"/>
          <p:cNvPicPr preferRelativeResize="0"/>
          <p:nvPr/>
        </p:nvPicPr>
        <p:blipFill>
          <a:blip r:embed="rId3">
            <a:alphaModFix amt="38000"/>
          </a:blip>
          <a:stretch>
            <a:fillRect/>
          </a:stretch>
        </p:blipFill>
        <p:spPr>
          <a:xfrm>
            <a:off x="0" y="0"/>
            <a:ext cx="9144000" cy="5143500"/>
          </a:xfrm>
          <a:prstGeom prst="rect">
            <a:avLst/>
          </a:prstGeom>
          <a:noFill/>
          <a:ln>
            <a:noFill/>
          </a:ln>
        </p:spPr>
      </p:pic>
      <p:sp>
        <p:nvSpPr>
          <p:cNvPr id="4" name="Google Shape;85;p17">
            <a:extLst>
              <a:ext uri="{FF2B5EF4-FFF2-40B4-BE49-F238E27FC236}">
                <a16:creationId xmlns:a16="http://schemas.microsoft.com/office/drawing/2014/main" id="{9BB3F0AF-80CA-47E9-91FF-EEFA8D3C21BC}"/>
              </a:ext>
            </a:extLst>
          </p:cNvPr>
          <p:cNvSpPr txBox="1">
            <a:spLocks/>
          </p:cNvSpPr>
          <p:nvPr/>
        </p:nvSpPr>
        <p:spPr>
          <a:xfrm>
            <a:off x="0" y="230463"/>
            <a:ext cx="9144000" cy="6301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buSzPts val="990"/>
            </a:pPr>
            <a:r>
              <a:rPr lang="en-US" sz="4340">
                <a:highlight>
                  <a:srgbClr val="FFF2CC"/>
                </a:highlight>
              </a:rPr>
              <a:t>Rapid prototyping </a:t>
            </a:r>
            <a:endParaRPr lang="en-ID" sz="4340">
              <a:highlight>
                <a:srgbClr val="FFF2CC"/>
              </a:highlight>
            </a:endParaRPr>
          </a:p>
          <a:p>
            <a:pPr>
              <a:buSzPts val="990"/>
            </a:pPr>
            <a:endParaRPr lang="en-ID" sz="2340">
              <a:highlight>
                <a:srgbClr val="FFF2CC"/>
              </a:highlight>
            </a:endParaRPr>
          </a:p>
        </p:txBody>
      </p:sp>
      <p:sp>
        <p:nvSpPr>
          <p:cNvPr id="2" name="TextBox 1">
            <a:extLst>
              <a:ext uri="{FF2B5EF4-FFF2-40B4-BE49-F238E27FC236}">
                <a16:creationId xmlns:a16="http://schemas.microsoft.com/office/drawing/2014/main" id="{983A9BBC-2334-4E3E-A2FC-C3485EEDA075}"/>
              </a:ext>
            </a:extLst>
          </p:cNvPr>
          <p:cNvSpPr txBox="1"/>
          <p:nvPr/>
        </p:nvSpPr>
        <p:spPr>
          <a:xfrm>
            <a:off x="4164106" y="2115670"/>
            <a:ext cx="914400" cy="914400"/>
          </a:xfrm>
          <a:prstGeom prst="rect">
            <a:avLst/>
          </a:prstGeom>
          <a:noFill/>
        </p:spPr>
        <p:txBody>
          <a:bodyPr wrap="square" rtlCol="0">
            <a:spAutoFit/>
          </a:bodyPr>
          <a:lstStyle/>
          <a:p>
            <a:endParaRPr lang="en-ID"/>
          </a:p>
        </p:txBody>
      </p:sp>
      <p:sp>
        <p:nvSpPr>
          <p:cNvPr id="3" name="TextBox 2">
            <a:extLst>
              <a:ext uri="{FF2B5EF4-FFF2-40B4-BE49-F238E27FC236}">
                <a16:creationId xmlns:a16="http://schemas.microsoft.com/office/drawing/2014/main" id="{8EECB18F-38F7-49F3-8B4C-7F5064C75D6B}"/>
              </a:ext>
            </a:extLst>
          </p:cNvPr>
          <p:cNvSpPr txBox="1"/>
          <p:nvPr/>
        </p:nvSpPr>
        <p:spPr>
          <a:xfrm>
            <a:off x="179294" y="619185"/>
            <a:ext cx="9060500" cy="4524315"/>
          </a:xfrm>
          <a:prstGeom prst="rect">
            <a:avLst/>
          </a:prstGeom>
          <a:noFill/>
        </p:spPr>
        <p:txBody>
          <a:bodyPr wrap="square" rtlCol="0">
            <a:spAutoFit/>
          </a:bodyPr>
          <a:lstStyle/>
          <a:p>
            <a:pPr marL="285750" indent="-285750">
              <a:buFont typeface="Arial" panose="020B0604020202020204" pitchFamily="34" charset="0"/>
              <a:buChar char="•"/>
            </a:pPr>
            <a:r>
              <a:rPr lang="en-US" sz="2400"/>
              <a:t>Prototipe sebagai langkah berikutnya dalam pengujian asumsi yang dimulai dengan eksperimen</a:t>
            </a:r>
          </a:p>
          <a:p>
            <a:pPr marL="285750" indent="-285750">
              <a:buFont typeface="Arial" panose="020B0604020202020204" pitchFamily="34" charset="0"/>
              <a:buChar char="•"/>
            </a:pPr>
            <a:r>
              <a:rPr lang="en-US" sz="2400"/>
              <a:t>Dalam pembuatan prototipe, dapat memberikan detail konsep, bentuk, dan nuansanya</a:t>
            </a:r>
          </a:p>
          <a:p>
            <a:pPr marL="285750" indent="-285750">
              <a:buFont typeface="Arial" panose="020B0604020202020204" pitchFamily="34" charset="0"/>
              <a:buChar char="•"/>
            </a:pPr>
            <a:r>
              <a:rPr lang="en-US" sz="2400"/>
              <a:t>Simulasi pengujian Asumsi dapat dilakukan pada prototipe</a:t>
            </a:r>
          </a:p>
          <a:p>
            <a:pPr marL="285750" indent="-285750">
              <a:buFont typeface="Arial" panose="020B0604020202020204" pitchFamily="34" charset="0"/>
              <a:buChar char="•"/>
            </a:pPr>
            <a:r>
              <a:rPr lang="en-ID" sz="2400"/>
              <a:t>Prototipe yang baik bisa 2D atau 3D dan dapat menceritakan sebuah skenario yang mengundang orang lain ke dalamnya pada satu pengalaman</a:t>
            </a:r>
          </a:p>
          <a:p>
            <a:pPr marL="285750" indent="-285750">
              <a:buFont typeface="Arial" panose="020B0604020202020204" pitchFamily="34" charset="0"/>
              <a:buChar char="•"/>
            </a:pPr>
            <a:r>
              <a:rPr lang="en-ID" sz="2400"/>
              <a:t>Prototipe bisnis umumnya menggunakan visual atau pendekatan naratif: gambar dan cerita.</a:t>
            </a:r>
          </a:p>
          <a:p>
            <a:pPr marL="285750" indent="-285750">
              <a:buFont typeface="Arial" panose="020B0604020202020204" pitchFamily="34" charset="0"/>
              <a:buChar char="•"/>
            </a:pPr>
            <a:r>
              <a:rPr lang="en-ID" sz="2400"/>
              <a:t>Prototipe dapat berupa sketsa yang menjelaskan konsep pengembangan</a:t>
            </a:r>
          </a:p>
        </p:txBody>
      </p:sp>
    </p:spTree>
    <p:extLst>
      <p:ext uri="{BB962C8B-B14F-4D97-AF65-F5344CB8AC3E}">
        <p14:creationId xmlns:p14="http://schemas.microsoft.com/office/powerpoint/2010/main" val="347967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3987304" y="152400"/>
            <a:ext cx="5004299" cy="4991100"/>
          </a:xfrm>
          <a:prstGeom prst="rect">
            <a:avLst/>
          </a:prstGeom>
          <a:noFill/>
          <a:ln>
            <a:noFill/>
          </a:ln>
        </p:spPr>
      </p:pic>
      <p:sp>
        <p:nvSpPr>
          <p:cNvPr id="135" name="Google Shape;135;p25"/>
          <p:cNvSpPr txBox="1">
            <a:spLocks noGrp="1"/>
          </p:cNvSpPr>
          <p:nvPr>
            <p:ph type="title"/>
          </p:nvPr>
        </p:nvSpPr>
        <p:spPr>
          <a:xfrm>
            <a:off x="311700" y="391237"/>
            <a:ext cx="8520600" cy="5727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990"/>
              <a:buFont typeface="Arial"/>
              <a:buNone/>
            </a:pPr>
            <a:r>
              <a:rPr lang="en" sz="1520" b="1">
                <a:solidFill>
                  <a:schemeClr val="dk2"/>
                </a:solidFill>
                <a:latin typeface="Montserrat"/>
                <a:ea typeface="Montserrat"/>
                <a:cs typeface="Montserrat"/>
                <a:sym typeface="Montserrat"/>
              </a:rPr>
              <a:t>Sketching Tools :</a:t>
            </a:r>
            <a:endParaRPr sz="1520" b="1">
              <a:solidFill>
                <a:schemeClr val="dk2"/>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990"/>
              <a:buFont typeface="Arial"/>
              <a:buNone/>
            </a:pPr>
            <a:r>
              <a:rPr lang="en" sz="1520" b="1">
                <a:solidFill>
                  <a:schemeClr val="dk2"/>
                </a:solidFill>
                <a:latin typeface="Montserrat"/>
                <a:ea typeface="Montserrat"/>
                <a:cs typeface="Montserrat"/>
                <a:sym typeface="Montserrat"/>
              </a:rPr>
              <a:t>Balsamiq</a:t>
            </a:r>
            <a:endParaRPr sz="1520" b="1">
              <a:solidFill>
                <a:schemeClr val="dk2"/>
              </a:solidFill>
              <a:latin typeface="Montserrat"/>
              <a:ea typeface="Montserrat"/>
              <a:cs typeface="Montserrat"/>
              <a:sym typeface="Montserrat"/>
            </a:endParaRPr>
          </a:p>
          <a:p>
            <a:pPr marL="0" lvl="0" indent="0" algn="l" rtl="0">
              <a:spcBef>
                <a:spcPts val="1200"/>
              </a:spcBef>
              <a:spcAft>
                <a:spcPts val="0"/>
              </a:spcAft>
              <a:buSzPts val="990"/>
              <a:buNone/>
            </a:pPr>
            <a:endParaRPr sz="720">
              <a:solidFill>
                <a:schemeClr val="dk2"/>
              </a:solidFill>
              <a:latin typeface="Montserrat"/>
              <a:ea typeface="Montserrat"/>
              <a:cs typeface="Montserrat"/>
              <a:sym typeface="Montserrat"/>
            </a:endParaRPr>
          </a:p>
        </p:txBody>
      </p:sp>
      <p:pic>
        <p:nvPicPr>
          <p:cNvPr id="137" name="Google Shape;137;p25" descr="Learn what wireframes are and what’s their purpose by watching YouTube being built, taken apart, and built again in various versions… through wireframes! &#10;&#10;You'll also learn why and how wireframes are used and which level of fidelity is right for different situations.&#10;&#10;Let us know if you’d like to see more videos like this! Comments below 👇&#10;&#10;This video is part of a series of short videos that cover the basics of wireframing. Watch the other videos:&#10;&#10;- The 3 Main Types of Wireframes https://youtu.be/JGFjbWcSaIY&#10;- The Benefits of Wireframing and Why You Should Do It https://youtu.be/rms6kExnmwM&#10;- How to Create Successful Wireframes That Solve Real Problems https://youtu.be/oMYN-JXDXvI&#10;__________________________________&#10;&#10;Visit Balsamiq Wireframing Academy to learn the basics of wireframing and UI design!&#10;&#10;Free courses: https://balsamiq.com/learn/courses/&#10;Articles: https://balsamiq.com/learn/articles/&#10;Videos: https://balsamiq.com/learn/videos/&#10;Best practices from experts: https://balsamiq.com/learn/videos/the-process-behind/&#10;Website reviews: https://balsamiq.com/learn/videos/website-ux-reviews/&#10;And more resources: https://balsamiq.com/learn/resources/&#10;&#10;__________________________________&#10;&#10;Follow Balsamiq on&#10;Twitter: https://twitter.com/balsamiq&#10;LinkedIn: https://www.linkedin.com/company/balsamiq" title="What are Wireframes? (4 min. video) - Balsamiq Wireframing Academy">
            <a:hlinkClick r:id="rId4"/>
          </p:cNvPr>
          <p:cNvPicPr preferRelativeResize="0"/>
          <p:nvPr/>
        </p:nvPicPr>
        <p:blipFill>
          <a:blip r:embed="rId5">
            <a:alphaModFix/>
          </a:blip>
          <a:stretch>
            <a:fillRect/>
          </a:stretch>
        </p:blipFill>
        <p:spPr>
          <a:xfrm>
            <a:off x="152400" y="1322525"/>
            <a:ext cx="3682504" cy="27618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570</Words>
  <Application>Microsoft Office PowerPoint</Application>
  <PresentationFormat>On-screen Show (16:9)</PresentationFormat>
  <Paragraphs>60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Montserrat</vt:lpstr>
      <vt:lpstr>Arial</vt:lpstr>
      <vt:lpstr>Wingdings</vt:lpstr>
      <vt:lpstr>Times New Roman</vt:lpstr>
      <vt:lpstr>Calibri</vt:lpstr>
      <vt:lpstr>Simple Light</vt:lpstr>
      <vt:lpstr>PowerPoint Presentation</vt:lpstr>
      <vt:lpstr>DESIGN THINKING Group Work </vt:lpstr>
      <vt:lpstr>DESIGN THINKING Silabus &amp; Metode </vt:lpstr>
      <vt:lpstr>SESI 6</vt:lpstr>
      <vt:lpstr>PowerPoint Presentation</vt:lpstr>
      <vt:lpstr>PowerPoint Presentation</vt:lpstr>
      <vt:lpstr>Rapid prototyping adalah kreasi visual (terkadang pengalaman) perwujudan dari konsep. Ini adalah serangkaian kegiatan yang berulang, dilakukan dengan cepat, ditujukan untuk mengubah konsep yang dihasilkan dalam tahap What if menjadi layak, model dapat diuji </vt:lpstr>
      <vt:lpstr>PowerPoint Presentation</vt:lpstr>
      <vt:lpstr>Sketching Tools : Balsamiq </vt:lpstr>
      <vt:lpstr>PowerPoint Presentation</vt:lpstr>
      <vt:lpstr>Customer co-creation adalah proses melibatkan pelanggan potensial dipengembangan penawaran bisnis baru. Dapat melibatkan dan menempatkan beberapa prototipe di depan pelanggan yang potensial, mengamati reaksi mereka, dan menggunakan hasil untuk menuju penawaran yang lebih baik.  </vt:lpstr>
      <vt:lpstr>learning launch adalah eksperimen yang dilakukan di pasar dengan cepat dan murah, untuk membentuk jembatan antara kreasi bersama pelanggan dan mulai komersial yang tersedia. </vt:lpstr>
      <vt:lpstr>PowerPoint Presentation</vt:lpstr>
      <vt:lpstr>PowerPoint Presentation</vt:lpstr>
      <vt:lpstr>Pitch  Preparation</vt:lpstr>
      <vt:lpstr>PowerPoint Presentation</vt:lpstr>
      <vt:lpstr>PowerPoint Presentation</vt:lpstr>
      <vt:lpstr>PowerPoint Presentation</vt:lpstr>
      <vt:lpstr>TUGAS UTS KELOMPOK</vt:lpstr>
      <vt:lpstr>TUGAS UTS KELOMPOK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dc:creator>
  <cp:lastModifiedBy>deni</cp:lastModifiedBy>
  <cp:revision>9</cp:revision>
  <dcterms:modified xsi:type="dcterms:W3CDTF">2021-03-29T01:09:19Z</dcterms:modified>
</cp:coreProperties>
</file>