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4" r:id="rId1"/>
  </p:sldMasterIdLst>
  <p:notesMasterIdLst>
    <p:notesMasterId r:id="rId12"/>
  </p:notesMasterIdLst>
  <p:sldIdLst>
    <p:sldId id="256" r:id="rId2"/>
    <p:sldId id="257" r:id="rId3"/>
    <p:sldId id="258" r:id="rId4"/>
    <p:sldId id="260" r:id="rId5"/>
    <p:sldId id="282" r:id="rId6"/>
    <p:sldId id="283" r:id="rId7"/>
    <p:sldId id="284" r:id="rId8"/>
    <p:sldId id="285" r:id="rId9"/>
    <p:sldId id="280" r:id="rId10"/>
    <p:sldId id="272" r:id="rId11"/>
  </p:sldIdLst>
  <p:sldSz cx="9144000" cy="5143500" type="screen16x9"/>
  <p:notesSz cx="6858000" cy="9144000"/>
  <p:embeddedFontLst>
    <p:embeddedFont>
      <p:font typeface="Century Gothic" panose="020B0502020202020204" pitchFamily="34" charset="0"/>
      <p:regular r:id="rId13"/>
      <p:bold r:id="rId14"/>
      <p:italic r:id="rId15"/>
      <p:boldItalic r:id="rId16"/>
    </p:embeddedFont>
    <p:embeddedFont>
      <p:font typeface="Montserrat" panose="020B0604020202020204" charset="0"/>
      <p:regular r:id="rId17"/>
      <p:bold r:id="rId18"/>
      <p:italic r:id="rId19"/>
      <p:boldItalic r:id="rId20"/>
    </p:embeddedFont>
    <p:embeddedFont>
      <p:font typeface="Wingdings 3" panose="05040102010807070707" pitchFamily="18" charset="2"/>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b715ea51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b715ea5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a27c8d4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a27c8d4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8492dbdd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8492dbdd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fa8ef389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fa8ef389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566989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760372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87134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110958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59048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059024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09559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4761818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5419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2314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5294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3428518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8634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2546632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296969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13550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621654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011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084499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15335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18"/>
            <a:ext cx="1767506" cy="5139822"/>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42468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hf sldNum="0" hdr="0" ftr="0" dt="0"/>
  <p:txStyles>
    <p:titleStyle>
      <a:lvl1pPr algn="l" defTabSz="342900" rtl="0" eaLnBrk="1" latinLnBrk="0" hangingPunct="1">
        <a:spcBef>
          <a:spcPct val="0"/>
        </a:spcBef>
        <a:buNone/>
        <a:defRPr sz="27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UMbDMMYhXc" TargetMode="External"/><Relationship Id="rId2" Type="http://schemas.openxmlformats.org/officeDocument/2006/relationships/hyperlink" Target="https://www.youtube.com/watch?v=Vv26k2z5No8"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4348976" y="152400"/>
            <a:ext cx="4642627" cy="4809893"/>
          </a:xfrm>
          <a:prstGeom prst="rect">
            <a:avLst/>
          </a:prstGeom>
          <a:noFill/>
          <a:ln>
            <a:noFill/>
          </a:ln>
        </p:spPr>
      </p:pic>
      <p:sp>
        <p:nvSpPr>
          <p:cNvPr id="135" name="Google Shape;135;p25"/>
          <p:cNvSpPr txBox="1">
            <a:spLocks noGrp="1"/>
          </p:cNvSpPr>
          <p:nvPr>
            <p:ph type="title"/>
          </p:nvPr>
        </p:nvSpPr>
        <p:spPr>
          <a:xfrm>
            <a:off x="311700" y="486396"/>
            <a:ext cx="4260300" cy="2535478"/>
          </a:xfrm>
          <a:prstGeom prst="rect">
            <a:avLst/>
          </a:prstGeom>
        </p:spPr>
        <p:txBody>
          <a:bodyPr spcFirstLastPara="1" wrap="square" lIns="91425" tIns="91425" rIns="91425" bIns="91425" anchor="ctr" anchorCtr="0">
            <a:noAutofit/>
          </a:bodyPr>
          <a:lstStyle/>
          <a:p>
            <a:pPr marL="0" lvl="0" indent="0" algn="l" rtl="0">
              <a:spcBef>
                <a:spcPts val="1200"/>
              </a:spcBef>
              <a:spcAft>
                <a:spcPts val="0"/>
              </a:spcAft>
              <a:buSzPts val="990"/>
              <a:buNone/>
            </a:pPr>
            <a:r>
              <a:rPr lang="en-US" sz="2000" b="1">
                <a:solidFill>
                  <a:schemeClr val="dk2"/>
                </a:solidFill>
                <a:latin typeface="Montserrat"/>
                <a:ea typeface="Montserrat"/>
                <a:cs typeface="Montserrat"/>
                <a:sym typeface="Montserrat"/>
              </a:rPr>
              <a:t>Tugas:</a:t>
            </a:r>
            <a:br>
              <a:rPr lang="en-US" sz="2000">
                <a:solidFill>
                  <a:schemeClr val="dk2"/>
                </a:solidFill>
                <a:latin typeface="Montserrat"/>
                <a:ea typeface="Montserrat"/>
                <a:cs typeface="Montserrat"/>
                <a:sym typeface="Montserrat"/>
              </a:rPr>
            </a:br>
            <a:r>
              <a:rPr lang="en-US" sz="2000">
                <a:solidFill>
                  <a:schemeClr val="dk2"/>
                </a:solidFill>
                <a:latin typeface="Montserrat"/>
                <a:ea typeface="Montserrat"/>
                <a:cs typeface="Montserrat"/>
                <a:sym typeface="Montserrat"/>
              </a:rPr>
              <a:t>Mencari masalah-masalah yang berfokus pada manusia yang dapat dijadikan menjadi bisnis atau meningkatkan bisnis kecil dimasa pandemi dengan solusi Teknologi!</a:t>
            </a:r>
            <a:br>
              <a:rPr lang="en-US" sz="2000">
                <a:solidFill>
                  <a:schemeClr val="dk2"/>
                </a:solidFill>
                <a:latin typeface="Montserrat"/>
                <a:ea typeface="Montserrat"/>
                <a:cs typeface="Montserrat"/>
                <a:sym typeface="Montserrat"/>
              </a:rPr>
            </a:br>
            <a:endParaRPr sz="20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DESIGN THINKING</a:t>
            </a:r>
            <a:endParaRPr sz="2688" b="1">
              <a:solidFill>
                <a:schemeClr val="dk2"/>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63" name="Google Shape;63;p14"/>
          <p:cNvSpPr txBox="1">
            <a:spLocks noGrp="1"/>
          </p:cNvSpPr>
          <p:nvPr>
            <p:ph type="body" idx="1"/>
          </p:nvPr>
        </p:nvSpPr>
        <p:spPr>
          <a:xfrm>
            <a:off x="311700" y="1017725"/>
            <a:ext cx="79110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ID" sz="1600" b="0" i="0">
                <a:solidFill>
                  <a:srgbClr val="5E5E5E"/>
                </a:solidFill>
                <a:effectLst/>
                <a:latin typeface="Open Sans"/>
              </a:rPr>
              <a:t>Design Thinking adalah proses berulang dimana kita berusaha memahami pengguna, menantang asumsi, dan mendefinisikan kembali masalah dalam upaya mengidentifikasi strategi dan solusi alternatif yang mungkin tidak langsung terlihat dengan tingkat awal pemahaman kita</a:t>
            </a:r>
          </a:p>
          <a:p>
            <a:pPr marL="0" lvl="0" indent="0" algn="l" rtl="0">
              <a:lnSpc>
                <a:spcPct val="115000"/>
              </a:lnSpc>
              <a:spcBef>
                <a:spcPts val="1200"/>
              </a:spcBef>
              <a:spcAft>
                <a:spcPts val="0"/>
              </a:spcAft>
              <a:buClr>
                <a:schemeClr val="dk1"/>
              </a:buClr>
              <a:buSzPts val="1100"/>
              <a:buFont typeface="Arial"/>
              <a:buNone/>
            </a:pPr>
            <a:r>
              <a:rPr lang="en-ID" b="0" i="0">
                <a:solidFill>
                  <a:srgbClr val="5E5E5E"/>
                </a:solidFill>
                <a:effectLst/>
                <a:latin typeface="Open Sans"/>
              </a:rPr>
              <a:t>Design Thinking sangat berguna dalam mengatasi masalah-masalah yang tidak jelas atau tidak dikenal, dengan melakukan </a:t>
            </a:r>
            <a:r>
              <a:rPr lang="en-ID" b="0" i="1">
                <a:solidFill>
                  <a:srgbClr val="5E5E5E"/>
                </a:solidFill>
                <a:effectLst/>
                <a:latin typeface="Open Sans"/>
              </a:rPr>
              <a:t>reframing</a:t>
            </a:r>
            <a:r>
              <a:rPr lang="en-ID" b="0" i="0">
                <a:solidFill>
                  <a:srgbClr val="5E5E5E"/>
                </a:solidFill>
                <a:effectLst/>
                <a:latin typeface="Open Sans"/>
              </a:rPr>
              <a:t> masalah dengan cara-cara yang berpusat pada manusia, menciptakan banyak ide dalam </a:t>
            </a:r>
            <a:r>
              <a:rPr lang="en-ID" b="0" i="1">
                <a:solidFill>
                  <a:srgbClr val="5E5E5E"/>
                </a:solidFill>
                <a:effectLst/>
                <a:latin typeface="Open Sans"/>
              </a:rPr>
              <a:t>brainstorming</a:t>
            </a:r>
            <a:r>
              <a:rPr lang="en-ID" b="0" i="0">
                <a:solidFill>
                  <a:srgbClr val="5E5E5E"/>
                </a:solidFill>
                <a:effectLst/>
                <a:latin typeface="Open Sans"/>
              </a:rPr>
              <a:t>, dan mengadopsi pendekatan langsung dalam pembuatan </a:t>
            </a:r>
            <a:r>
              <a:rPr lang="en-ID" b="0" i="1">
                <a:solidFill>
                  <a:srgbClr val="5E5E5E"/>
                </a:solidFill>
                <a:effectLst/>
                <a:latin typeface="Open Sans"/>
              </a:rPr>
              <a:t>prototype </a:t>
            </a:r>
            <a:r>
              <a:rPr lang="en-ID" b="0" i="0">
                <a:solidFill>
                  <a:srgbClr val="5E5E5E"/>
                </a:solidFill>
                <a:effectLst/>
                <a:latin typeface="Open Sans"/>
              </a:rPr>
              <a:t>dan </a:t>
            </a:r>
            <a:r>
              <a:rPr lang="en-ID" b="0" i="1">
                <a:solidFill>
                  <a:srgbClr val="5E5E5E"/>
                </a:solidFill>
                <a:effectLst/>
                <a:latin typeface="Open Sans"/>
              </a:rPr>
              <a:t>testing</a:t>
            </a:r>
            <a:r>
              <a:rPr lang="en-ID" b="0" i="0">
                <a:solidFill>
                  <a:srgbClr val="5E5E5E"/>
                </a:solidFill>
                <a:effectLst/>
                <a:latin typeface="Open Sans"/>
              </a:rPr>
              <a:t>.</a:t>
            </a:r>
            <a:endParaRPr sz="1799">
              <a:solidFill>
                <a:srgbClr val="66666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77725" y="-49167"/>
            <a:ext cx="9144000" cy="5143500"/>
          </a:xfrm>
          <a:prstGeom prst="rect">
            <a:avLst/>
          </a:prstGeom>
          <a:noFill/>
          <a:ln>
            <a:noFill/>
          </a:ln>
        </p:spPr>
      </p:pic>
      <p:sp>
        <p:nvSpPr>
          <p:cNvPr id="69" name="Google Shape;69;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US" sz="2400" b="1" i="0">
                <a:solidFill>
                  <a:srgbClr val="5E5E5E"/>
                </a:solidFill>
                <a:effectLst/>
                <a:latin typeface="Open Sans"/>
              </a:rPr>
              <a:t>Tahapan dalam Proses Design Thinking</a:t>
            </a:r>
            <a:endParaRPr sz="3600" b="1">
              <a:solidFill>
                <a:schemeClr val="dk2"/>
              </a:solidFill>
              <a:latin typeface="Montserrat"/>
              <a:ea typeface="Montserrat"/>
              <a:cs typeface="Montserrat"/>
              <a:sym typeface="Montserrat"/>
            </a:endParaRPr>
          </a:p>
          <a:p>
            <a:pPr marL="0" lvl="0" indent="0" algn="l" rtl="0">
              <a:spcBef>
                <a:spcPts val="1200"/>
              </a:spcBef>
              <a:spcAft>
                <a:spcPts val="0"/>
              </a:spcAft>
              <a:buNone/>
            </a:pPr>
            <a:endParaRPr>
              <a:solidFill>
                <a:schemeClr val="dk2"/>
              </a:solidFill>
              <a:latin typeface="Montserrat"/>
              <a:ea typeface="Montserrat"/>
              <a:cs typeface="Montserrat"/>
              <a:sym typeface="Montserrat"/>
            </a:endParaRPr>
          </a:p>
        </p:txBody>
      </p:sp>
      <p:sp>
        <p:nvSpPr>
          <p:cNvPr id="70" name="Google Shape;70;p15"/>
          <p:cNvSpPr txBox="1">
            <a:spLocks noGrp="1"/>
          </p:cNvSpPr>
          <p:nvPr>
            <p:ph type="body" idx="1"/>
          </p:nvPr>
        </p:nvSpPr>
        <p:spPr>
          <a:xfrm>
            <a:off x="244492" y="1282075"/>
            <a:ext cx="4474800" cy="3416400"/>
          </a:xfrm>
          <a:prstGeom prst="rect">
            <a:avLst/>
          </a:prstGeom>
        </p:spPr>
        <p:txBody>
          <a:bodyPr spcFirstLastPara="1" wrap="square" lIns="91425" tIns="91425" rIns="91425" bIns="91425" anchor="t" anchorCtr="0">
            <a:noAutofit/>
          </a:bodyPr>
          <a:lstStyle/>
          <a:p>
            <a:pPr indent="0">
              <a:buNone/>
            </a:pPr>
            <a:r>
              <a:rPr lang="en" sz="3200">
                <a:solidFill>
                  <a:srgbClr val="666666"/>
                </a:solidFill>
                <a:latin typeface="Montserrat"/>
                <a:ea typeface="Montserrat"/>
                <a:cs typeface="Montserrat"/>
                <a:sym typeface="Montserrat"/>
              </a:rPr>
              <a:t>1. </a:t>
            </a:r>
            <a:r>
              <a:rPr lang="en-ID" sz="3600" b="0" i="1">
                <a:solidFill>
                  <a:srgbClr val="5E5E5E"/>
                </a:solidFill>
                <a:effectLst/>
                <a:latin typeface="inherit"/>
              </a:rPr>
              <a:t>Empathise</a:t>
            </a:r>
            <a:endParaRPr lang="en-ID" sz="3600" b="0" i="0">
              <a:solidFill>
                <a:srgbClr val="5E5E5E"/>
              </a:solidFill>
              <a:effectLst/>
              <a:latin typeface="inherit"/>
            </a:endParaRPr>
          </a:p>
          <a:p>
            <a:pPr indent="0">
              <a:spcBef>
                <a:spcPts val="67"/>
              </a:spcBef>
              <a:buNone/>
            </a:pPr>
            <a:r>
              <a:rPr lang="en" sz="3200">
                <a:solidFill>
                  <a:srgbClr val="666666"/>
                </a:solidFill>
                <a:latin typeface="Montserrat"/>
                <a:ea typeface="Montserrat"/>
                <a:cs typeface="Montserrat"/>
                <a:sym typeface="Montserrat"/>
              </a:rPr>
              <a:t>2. </a:t>
            </a:r>
            <a:r>
              <a:rPr lang="en-ID" sz="3600" b="0" i="1">
                <a:solidFill>
                  <a:srgbClr val="5E5E5E"/>
                </a:solidFill>
                <a:effectLst/>
                <a:latin typeface="inherit"/>
              </a:rPr>
              <a:t>Define</a:t>
            </a:r>
            <a:endParaRPr lang="en-ID" sz="3600" b="0" i="0">
              <a:solidFill>
                <a:srgbClr val="5E5E5E"/>
              </a:solidFill>
              <a:effectLst/>
              <a:latin typeface="inherit"/>
            </a:endParaRPr>
          </a:p>
          <a:p>
            <a:pPr indent="0">
              <a:spcBef>
                <a:spcPts val="67"/>
              </a:spcBef>
              <a:buNone/>
            </a:pPr>
            <a:r>
              <a:rPr lang="en" sz="3200">
                <a:solidFill>
                  <a:srgbClr val="666666"/>
                </a:solidFill>
                <a:latin typeface="Montserrat"/>
                <a:ea typeface="Montserrat"/>
                <a:cs typeface="Montserrat"/>
                <a:sym typeface="Montserrat"/>
              </a:rPr>
              <a:t>3. </a:t>
            </a:r>
            <a:r>
              <a:rPr lang="en-ID" sz="3600" b="0" i="1">
                <a:solidFill>
                  <a:srgbClr val="5E5E5E"/>
                </a:solidFill>
                <a:effectLst/>
                <a:latin typeface="inherit"/>
              </a:rPr>
              <a:t>Ideate</a:t>
            </a:r>
            <a:endParaRPr lang="en-ID" sz="3600" b="0" i="0">
              <a:solidFill>
                <a:srgbClr val="5E5E5E"/>
              </a:solidFill>
              <a:effectLst/>
              <a:latin typeface="inherit"/>
            </a:endParaRPr>
          </a:p>
          <a:p>
            <a:pPr indent="0">
              <a:spcBef>
                <a:spcPts val="67"/>
              </a:spcBef>
              <a:buNone/>
            </a:pPr>
            <a:r>
              <a:rPr lang="en" sz="3200">
                <a:solidFill>
                  <a:srgbClr val="666666"/>
                </a:solidFill>
                <a:latin typeface="Montserrat"/>
                <a:ea typeface="Montserrat"/>
                <a:cs typeface="Montserrat"/>
                <a:sym typeface="Montserrat"/>
              </a:rPr>
              <a:t>4. </a:t>
            </a:r>
            <a:r>
              <a:rPr lang="en-ID" sz="3600" b="0" i="1">
                <a:solidFill>
                  <a:srgbClr val="5E5E5E"/>
                </a:solidFill>
                <a:effectLst/>
                <a:latin typeface="inherit"/>
              </a:rPr>
              <a:t>Prototype</a:t>
            </a:r>
            <a:endParaRPr lang="en-ID" sz="3600" b="0" i="0">
              <a:solidFill>
                <a:srgbClr val="5E5E5E"/>
              </a:solidFill>
              <a:effectLst/>
              <a:latin typeface="inherit"/>
            </a:endParaRPr>
          </a:p>
          <a:p>
            <a:pPr indent="0">
              <a:spcBef>
                <a:spcPts val="67"/>
              </a:spcBef>
              <a:buNone/>
            </a:pPr>
            <a:r>
              <a:rPr lang="en" sz="3200">
                <a:solidFill>
                  <a:srgbClr val="666666"/>
                </a:solidFill>
                <a:latin typeface="Montserrat"/>
                <a:ea typeface="Montserrat"/>
                <a:cs typeface="Montserrat"/>
                <a:sym typeface="Montserrat"/>
              </a:rPr>
              <a:t>5. </a:t>
            </a:r>
            <a:r>
              <a:rPr lang="en-ID" sz="3600" b="0" i="1">
                <a:solidFill>
                  <a:srgbClr val="5E5E5E"/>
                </a:solidFill>
                <a:effectLst/>
                <a:latin typeface="inherit"/>
              </a:rPr>
              <a:t>Test</a:t>
            </a:r>
            <a:endParaRPr lang="en-ID" sz="3600" b="0" i="0">
              <a:solidFill>
                <a:srgbClr val="5E5E5E"/>
              </a:solidFill>
              <a:effectLst/>
              <a:latin typeface="inherit"/>
            </a:endParaRPr>
          </a:p>
          <a:p>
            <a:pPr marL="457200" lvl="0" indent="0" algn="l" rtl="0">
              <a:lnSpc>
                <a:spcPct val="115000"/>
              </a:lnSpc>
              <a:spcBef>
                <a:spcPts val="67"/>
              </a:spcBef>
              <a:spcAft>
                <a:spcPts val="0"/>
              </a:spcAft>
              <a:buNone/>
            </a:pPr>
            <a:endParaRPr sz="3200">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3200" b="1">
              <a:solidFill>
                <a:srgbClr val="666666"/>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49AB2C2E-DAA6-47AD-B0D0-98D260536A5D}"/>
              </a:ext>
            </a:extLst>
          </p:cNvPr>
          <p:cNvPicPr>
            <a:picLocks noChangeAspect="1"/>
          </p:cNvPicPr>
          <p:nvPr/>
        </p:nvPicPr>
        <p:blipFill>
          <a:blip r:embed="rId4"/>
          <a:stretch>
            <a:fillRect/>
          </a:stretch>
        </p:blipFill>
        <p:spPr>
          <a:xfrm>
            <a:off x="3556772" y="1282075"/>
            <a:ext cx="4925378" cy="22435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57348" y="1269546"/>
            <a:ext cx="8157385" cy="1239338"/>
          </a:xfrm>
          <a:prstGeom prst="rect">
            <a:avLst/>
          </a:prstGeom>
        </p:spPr>
        <p:txBody>
          <a:bodyPr spcFirstLastPara="1" wrap="square" lIns="91425" tIns="91425" rIns="91425" bIns="91425" anchor="ctr" anchorCtr="0">
            <a:noAutofit/>
          </a:bodyPr>
          <a:lstStyle/>
          <a:p>
            <a:pPr marL="342900" lvl="0" indent="-342900" algn="l" rtl="0">
              <a:spcBef>
                <a:spcPts val="0"/>
              </a:spcBef>
              <a:spcAft>
                <a:spcPts val="0"/>
              </a:spcAft>
              <a:buFont typeface="Arial" panose="020B0604020202020204" pitchFamily="34" charset="0"/>
              <a:buChar char="•"/>
            </a:pPr>
            <a:r>
              <a:rPr lang="en-ID" sz="2000" b="0" i="0">
                <a:solidFill>
                  <a:srgbClr val="5E5E5E"/>
                </a:solidFill>
                <a:effectLst/>
                <a:latin typeface="Open Sans"/>
              </a:rPr>
              <a:t>Tahap pertama dari proses Design Thinking adalah untuk mendapatkan pemahaman empatik tentang masalah yang dicoba untuk diselesaikan. Ini melibatkan para ahli konsultasi untuk mencari tahu.</a:t>
            </a:r>
            <a:endParaRPr sz="2000"/>
          </a:p>
        </p:txBody>
      </p:sp>
      <p:sp>
        <p:nvSpPr>
          <p:cNvPr id="85" name="Google Shape;85;p17"/>
          <p:cNvSpPr txBox="1">
            <a:spLocks noGrp="1"/>
          </p:cNvSpPr>
          <p:nvPr>
            <p:ph type="title" idx="4294967295"/>
          </p:nvPr>
        </p:nvSpPr>
        <p:spPr>
          <a:xfrm>
            <a:off x="0" y="231775"/>
            <a:ext cx="9144000" cy="10350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ID" sz="4400" b="0" i="1">
                <a:solidFill>
                  <a:srgbClr val="5E5E5E"/>
                </a:solidFill>
                <a:effectLst/>
                <a:latin typeface="inherit"/>
              </a:rPr>
              <a:t>Empathise</a:t>
            </a:r>
            <a:endParaRPr sz="2340">
              <a:highlight>
                <a:srgbClr val="FFF2CC"/>
              </a:highlight>
            </a:endParaRPr>
          </a:p>
        </p:txBody>
      </p:sp>
      <p:sp>
        <p:nvSpPr>
          <p:cNvPr id="4" name="Google Shape;83;p17">
            <a:extLst>
              <a:ext uri="{FF2B5EF4-FFF2-40B4-BE49-F238E27FC236}">
                <a16:creationId xmlns:a16="http://schemas.microsoft.com/office/drawing/2014/main" id="{5CBE3D5A-838B-4A9D-B681-E18ECE979FE5}"/>
              </a:ext>
            </a:extLst>
          </p:cNvPr>
          <p:cNvSpPr txBox="1">
            <a:spLocks/>
          </p:cNvSpPr>
          <p:nvPr/>
        </p:nvSpPr>
        <p:spPr>
          <a:xfrm>
            <a:off x="557348" y="2634617"/>
            <a:ext cx="8157386" cy="13190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342900" indent="-342900" algn="l">
              <a:buFont typeface="Arial" panose="020B0604020202020204" pitchFamily="34" charset="0"/>
              <a:buChar char="•"/>
            </a:pPr>
            <a:r>
              <a:rPr lang="en-ID" sz="2000">
                <a:solidFill>
                  <a:srgbClr val="5E5E5E"/>
                </a:solidFill>
                <a:latin typeface="Open Sans"/>
              </a:rPr>
              <a:t>Empati sangat penting untuk proses desain yang berpusat pada manusia Empati memungkinkan pemikir desain untuk mengesampingkan asumsi mereka sendiri tentang dunia untuk mendapatkan wawasan tentang pengguna dan kebutuhan mereka.</a:t>
            </a:r>
            <a:endParaRPr lang="en-ID" sz="2000"/>
          </a:p>
        </p:txBody>
      </p:sp>
      <p:sp>
        <p:nvSpPr>
          <p:cNvPr id="5" name="Google Shape;83;p17">
            <a:extLst>
              <a:ext uri="{FF2B5EF4-FFF2-40B4-BE49-F238E27FC236}">
                <a16:creationId xmlns:a16="http://schemas.microsoft.com/office/drawing/2014/main" id="{EB80D83F-B350-4EDC-B6DE-00760E15A9F8}"/>
              </a:ext>
            </a:extLst>
          </p:cNvPr>
          <p:cNvSpPr txBox="1">
            <a:spLocks/>
          </p:cNvSpPr>
          <p:nvPr/>
        </p:nvSpPr>
        <p:spPr>
          <a:xfrm>
            <a:off x="557346" y="4027174"/>
            <a:ext cx="8157387" cy="10350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342900" indent="-342900" algn="l">
              <a:buFont typeface="Arial" panose="020B0604020202020204" pitchFamily="34" charset="0"/>
              <a:buChar char="•"/>
            </a:pPr>
            <a:r>
              <a:rPr lang="en-ID" sz="2000">
                <a:solidFill>
                  <a:srgbClr val="5E5E5E"/>
                </a:solidFill>
                <a:latin typeface="Open Sans"/>
              </a:rPr>
              <a:t>Empati memungkinkan pemikir desain untuk mengesampingkan asumsi mereka sendiri tentang dunia untuk mendapatkan wawasan tentang pengguna dan kebutuhan mereka.</a:t>
            </a:r>
            <a:endParaRPr lang="en-ID"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7AC9-F96B-4051-A438-37132274C937}"/>
              </a:ext>
            </a:extLst>
          </p:cNvPr>
          <p:cNvSpPr>
            <a:spLocks noGrp="1"/>
          </p:cNvSpPr>
          <p:nvPr>
            <p:ph type="title"/>
          </p:nvPr>
        </p:nvSpPr>
        <p:spPr>
          <a:xfrm>
            <a:off x="311700" y="313510"/>
            <a:ext cx="8161740" cy="644434"/>
          </a:xfrm>
        </p:spPr>
        <p:txBody>
          <a:bodyPr>
            <a:noAutofit/>
          </a:bodyPr>
          <a:lstStyle/>
          <a:p>
            <a:pPr algn="ctr"/>
            <a:r>
              <a:rPr lang="en-ID" sz="2800" b="0" i="1">
                <a:solidFill>
                  <a:srgbClr val="5E5E5E"/>
                </a:solidFill>
                <a:effectLst/>
                <a:latin typeface="inherit"/>
              </a:rPr>
              <a:t>Define</a:t>
            </a:r>
            <a:endParaRPr lang="en-ID" sz="2800"/>
          </a:p>
        </p:txBody>
      </p:sp>
      <p:sp>
        <p:nvSpPr>
          <p:cNvPr id="3" name="Text Placeholder 2">
            <a:extLst>
              <a:ext uri="{FF2B5EF4-FFF2-40B4-BE49-F238E27FC236}">
                <a16:creationId xmlns:a16="http://schemas.microsoft.com/office/drawing/2014/main" id="{ABD20E6C-5D3D-4560-8915-ECAC9CFCE788}"/>
              </a:ext>
            </a:extLst>
          </p:cNvPr>
          <p:cNvSpPr>
            <a:spLocks noGrp="1"/>
          </p:cNvSpPr>
          <p:nvPr>
            <p:ph type="body" idx="1"/>
          </p:nvPr>
        </p:nvSpPr>
        <p:spPr>
          <a:xfrm>
            <a:off x="311699" y="1123406"/>
            <a:ext cx="8832301" cy="3706584"/>
          </a:xfrm>
        </p:spPr>
        <p:txBody>
          <a:bodyPr>
            <a:normAutofit fontScale="92500" lnSpcReduction="10000"/>
          </a:bodyPr>
          <a:lstStyle/>
          <a:p>
            <a:pPr>
              <a:buFont typeface="Wingdings" panose="05000000000000000000" pitchFamily="2" charset="2"/>
              <a:buChar char="§"/>
            </a:pPr>
            <a:r>
              <a:rPr lang="en-ID" sz="2400" b="0" i="0">
                <a:solidFill>
                  <a:srgbClr val="5E5E5E"/>
                </a:solidFill>
                <a:effectLst/>
                <a:latin typeface="Open Sans"/>
              </a:rPr>
              <a:t>Mengumpulkan informasi yang telah dibuat selama tahap </a:t>
            </a:r>
            <a:r>
              <a:rPr lang="en-ID" sz="2400" b="0" i="1">
                <a:solidFill>
                  <a:srgbClr val="5E5E5E"/>
                </a:solidFill>
                <a:effectLst/>
                <a:latin typeface="Open Sans"/>
              </a:rPr>
              <a:t>Empathise</a:t>
            </a:r>
            <a:r>
              <a:rPr lang="en-ID" sz="2400" b="0" i="0">
                <a:solidFill>
                  <a:srgbClr val="5E5E5E"/>
                </a:solidFill>
                <a:effectLst/>
                <a:latin typeface="Open Sans"/>
              </a:rPr>
              <a:t>. </a:t>
            </a:r>
          </a:p>
          <a:p>
            <a:pPr>
              <a:buFont typeface="Wingdings" panose="05000000000000000000" pitchFamily="2" charset="2"/>
              <a:buChar char="§"/>
            </a:pPr>
            <a:r>
              <a:rPr lang="en-ID" sz="2400">
                <a:solidFill>
                  <a:srgbClr val="5E5E5E"/>
                </a:solidFill>
                <a:latin typeface="Open Sans"/>
              </a:rPr>
              <a:t>M</a:t>
            </a:r>
            <a:r>
              <a:rPr lang="en-ID" sz="2400" b="0" i="0">
                <a:solidFill>
                  <a:srgbClr val="5E5E5E"/>
                </a:solidFill>
                <a:effectLst/>
                <a:latin typeface="Open Sans"/>
              </a:rPr>
              <a:t>enganalisis pengamatan dan mensistesisnya untuk menentukan masalah inti yang telah diidentifikasi. </a:t>
            </a:r>
          </a:p>
          <a:p>
            <a:pPr>
              <a:buFont typeface="Wingdings" panose="05000000000000000000" pitchFamily="2" charset="2"/>
              <a:buChar char="§"/>
            </a:pPr>
            <a:r>
              <a:rPr lang="en-ID" sz="2400">
                <a:solidFill>
                  <a:srgbClr val="5E5E5E"/>
                </a:solidFill>
                <a:latin typeface="Open Sans"/>
              </a:rPr>
              <a:t>B</a:t>
            </a:r>
            <a:r>
              <a:rPr lang="en-ID" sz="2400" b="0" i="0">
                <a:solidFill>
                  <a:srgbClr val="5E5E5E"/>
                </a:solidFill>
                <a:effectLst/>
                <a:latin typeface="Open Sans"/>
              </a:rPr>
              <a:t>erusaha menidentifikasi masalah sebagai pernyataan masalah dengan cara yang berpusat pada manusia.</a:t>
            </a:r>
          </a:p>
          <a:p>
            <a:pPr>
              <a:buFont typeface="Wingdings" panose="05000000000000000000" pitchFamily="2" charset="2"/>
              <a:buChar char="§"/>
            </a:pPr>
            <a:r>
              <a:rPr lang="en-ID" sz="2400">
                <a:solidFill>
                  <a:srgbClr val="5E5E5E"/>
                </a:solidFill>
                <a:latin typeface="Open Sans"/>
              </a:rPr>
              <a:t>M</a:t>
            </a:r>
            <a:r>
              <a:rPr lang="en-ID" sz="2400" b="0" i="0">
                <a:solidFill>
                  <a:srgbClr val="5E5E5E"/>
                </a:solidFill>
                <a:effectLst/>
                <a:latin typeface="Open Sans"/>
              </a:rPr>
              <a:t>embantu para desainer dalam sebuah tim untuk mengumpulkan ide-ide hebat untuk membangun fitur, fungsi, dan elemen lain yang akan memungkinkan mereka untuk menyelesaikan masalah  </a:t>
            </a:r>
          </a:p>
          <a:p>
            <a:pPr>
              <a:buFont typeface="Wingdings" panose="05000000000000000000" pitchFamily="2" charset="2"/>
              <a:buChar char="§"/>
            </a:pPr>
            <a:r>
              <a:rPr lang="en-ID" sz="2400" b="0" i="0">
                <a:solidFill>
                  <a:srgbClr val="5E5E5E"/>
                </a:solidFill>
                <a:effectLst/>
                <a:latin typeface="Open Sans"/>
              </a:rPr>
              <a:t>memungkinkan pengguna untuk menyelesaikan masalah sendiri dengan tingkat kesulitan minimal</a:t>
            </a:r>
          </a:p>
          <a:p>
            <a:endParaRPr lang="en-ID" sz="2000"/>
          </a:p>
        </p:txBody>
      </p:sp>
    </p:spTree>
    <p:extLst>
      <p:ext uri="{BB962C8B-B14F-4D97-AF65-F5344CB8AC3E}">
        <p14:creationId xmlns:p14="http://schemas.microsoft.com/office/powerpoint/2010/main" val="162655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7AC9-F96B-4051-A438-37132274C937}"/>
              </a:ext>
            </a:extLst>
          </p:cNvPr>
          <p:cNvSpPr>
            <a:spLocks noGrp="1"/>
          </p:cNvSpPr>
          <p:nvPr>
            <p:ph type="title"/>
          </p:nvPr>
        </p:nvSpPr>
        <p:spPr>
          <a:xfrm>
            <a:off x="372660" y="104505"/>
            <a:ext cx="8161740" cy="644434"/>
          </a:xfrm>
        </p:spPr>
        <p:txBody>
          <a:bodyPr>
            <a:noAutofit/>
          </a:bodyPr>
          <a:lstStyle/>
          <a:p>
            <a:pPr marL="0" lvl="0" indent="0" algn="ctr" rtl="0">
              <a:spcBef>
                <a:spcPts val="0"/>
              </a:spcBef>
              <a:spcAft>
                <a:spcPts val="0"/>
              </a:spcAft>
              <a:buSzPts val="990"/>
              <a:buNone/>
            </a:pPr>
            <a:r>
              <a:rPr lang="en-ID" sz="2800" b="0" i="1">
                <a:solidFill>
                  <a:srgbClr val="5E5E5E"/>
                </a:solidFill>
                <a:effectLst/>
                <a:latin typeface="inherit"/>
              </a:rPr>
              <a:t>Ideate</a:t>
            </a:r>
            <a:endParaRPr lang="en-ID" sz="1400">
              <a:highlight>
                <a:srgbClr val="FFF2CC"/>
              </a:highlight>
            </a:endParaRPr>
          </a:p>
        </p:txBody>
      </p:sp>
      <p:sp>
        <p:nvSpPr>
          <p:cNvPr id="3" name="Text Placeholder 2">
            <a:extLst>
              <a:ext uri="{FF2B5EF4-FFF2-40B4-BE49-F238E27FC236}">
                <a16:creationId xmlns:a16="http://schemas.microsoft.com/office/drawing/2014/main" id="{ABD20E6C-5D3D-4560-8915-ECAC9CFCE788}"/>
              </a:ext>
            </a:extLst>
          </p:cNvPr>
          <p:cNvSpPr>
            <a:spLocks noGrp="1"/>
          </p:cNvSpPr>
          <p:nvPr>
            <p:ph type="body" idx="1"/>
          </p:nvPr>
        </p:nvSpPr>
        <p:spPr>
          <a:xfrm>
            <a:off x="624689" y="748939"/>
            <a:ext cx="8266761" cy="4394561"/>
          </a:xfrm>
        </p:spPr>
        <p:txBody>
          <a:bodyPr>
            <a:normAutofit fontScale="92500" lnSpcReduction="10000"/>
          </a:bodyPr>
          <a:lstStyle/>
          <a:p>
            <a:pPr>
              <a:buFont typeface="Wingdings" panose="05000000000000000000" pitchFamily="2" charset="2"/>
              <a:buChar char="§"/>
            </a:pPr>
            <a:r>
              <a:rPr lang="en-ID" sz="2000" b="0" i="0">
                <a:solidFill>
                  <a:srgbClr val="5E5E5E"/>
                </a:solidFill>
                <a:effectLst/>
                <a:latin typeface="Open Sans"/>
              </a:rPr>
              <a:t>Pada tahap ketiga ini desainer siap untuk mulai menghasilkan ide. </a:t>
            </a:r>
          </a:p>
          <a:p>
            <a:pPr>
              <a:buFont typeface="Wingdings" panose="05000000000000000000" pitchFamily="2" charset="2"/>
              <a:buChar char="§"/>
            </a:pPr>
            <a:r>
              <a:rPr lang="en-ID" sz="2000">
                <a:solidFill>
                  <a:srgbClr val="5E5E5E"/>
                </a:solidFill>
                <a:latin typeface="Open Sans"/>
              </a:rPr>
              <a:t>M</a:t>
            </a:r>
            <a:r>
              <a:rPr lang="en-ID" sz="2000" b="0" i="0">
                <a:solidFill>
                  <a:srgbClr val="5E5E5E"/>
                </a:solidFill>
                <a:effectLst/>
                <a:latin typeface="Open Sans"/>
              </a:rPr>
              <a:t>emahami pengguna dan kebutuhan mereka di tahap </a:t>
            </a:r>
            <a:r>
              <a:rPr lang="en-ID" sz="2000" b="0" i="1">
                <a:solidFill>
                  <a:srgbClr val="5E5E5E"/>
                </a:solidFill>
                <a:effectLst/>
                <a:latin typeface="Open Sans"/>
              </a:rPr>
              <a:t>Empathize</a:t>
            </a:r>
          </a:p>
          <a:p>
            <a:pPr>
              <a:buFont typeface="Wingdings" panose="05000000000000000000" pitchFamily="2" charset="2"/>
              <a:buChar char="§"/>
            </a:pPr>
            <a:r>
              <a:rPr lang="en-ID" sz="2000" b="0" i="0">
                <a:solidFill>
                  <a:srgbClr val="5E5E5E"/>
                </a:solidFill>
                <a:effectLst/>
                <a:latin typeface="Open Sans"/>
              </a:rPr>
              <a:t>menganalisis dan mensistesis pengamatan pada tahap </a:t>
            </a:r>
            <a:r>
              <a:rPr lang="en-ID" sz="2000" b="0" i="1">
                <a:solidFill>
                  <a:srgbClr val="5E5E5E"/>
                </a:solidFill>
                <a:effectLst/>
                <a:latin typeface="Open Sans"/>
              </a:rPr>
              <a:t>Define</a:t>
            </a:r>
          </a:p>
          <a:p>
            <a:pPr>
              <a:buFont typeface="Wingdings" panose="05000000000000000000" pitchFamily="2" charset="2"/>
              <a:buChar char="§"/>
            </a:pPr>
            <a:r>
              <a:rPr lang="en-ID" sz="2000">
                <a:solidFill>
                  <a:srgbClr val="5E5E5E"/>
                </a:solidFill>
                <a:latin typeface="Open Sans"/>
              </a:rPr>
              <a:t>Membuat</a:t>
            </a:r>
            <a:r>
              <a:rPr lang="en-ID" sz="2000" b="0" i="0">
                <a:solidFill>
                  <a:srgbClr val="5E5E5E"/>
                </a:solidFill>
                <a:effectLst/>
                <a:latin typeface="Open Sans"/>
              </a:rPr>
              <a:t> pernyataan masalah yang berpusat pada manusia. </a:t>
            </a:r>
          </a:p>
          <a:p>
            <a:pPr>
              <a:buFont typeface="Wingdings" panose="05000000000000000000" pitchFamily="2" charset="2"/>
              <a:buChar char="§"/>
            </a:pPr>
            <a:r>
              <a:rPr lang="en-ID" sz="2000" b="0" i="0">
                <a:solidFill>
                  <a:srgbClr val="5E5E5E"/>
                </a:solidFill>
                <a:effectLst/>
                <a:latin typeface="Open Sans"/>
              </a:rPr>
              <a:t>anggota tim dapat mulai “berpikir di luar kotak” untuk mengidentifikasi solusi baru untuk pernyataan masalah yang dibuat</a:t>
            </a:r>
          </a:p>
          <a:p>
            <a:pPr>
              <a:buFont typeface="Wingdings" panose="05000000000000000000" pitchFamily="2" charset="2"/>
              <a:buChar char="§"/>
            </a:pPr>
            <a:r>
              <a:rPr lang="en-ID" sz="2000">
                <a:solidFill>
                  <a:srgbClr val="5E5E5E"/>
                </a:solidFill>
                <a:latin typeface="Open Sans"/>
              </a:rPr>
              <a:t>m</a:t>
            </a:r>
            <a:r>
              <a:rPr lang="en-ID" sz="2000" b="0" i="0">
                <a:solidFill>
                  <a:srgbClr val="5E5E5E"/>
                </a:solidFill>
                <a:effectLst/>
                <a:latin typeface="Open Sans"/>
              </a:rPr>
              <a:t>ulai mencari cara alternatif untuk melihat masalah</a:t>
            </a:r>
          </a:p>
          <a:p>
            <a:pPr>
              <a:buFont typeface="Wingdings" panose="05000000000000000000" pitchFamily="2" charset="2"/>
              <a:buChar char="§"/>
            </a:pPr>
            <a:r>
              <a:rPr lang="en-ID" sz="2000" b="0" i="0">
                <a:solidFill>
                  <a:srgbClr val="5E5E5E"/>
                </a:solidFill>
                <a:effectLst/>
                <a:latin typeface="Open Sans"/>
              </a:rPr>
              <a:t>Ada ratusan teknik Ideation seperti Brainstorm, Brainwrite, Worst Possible Idea, dan SCRAMPER. Sesi Brainstorm dan Worst Possible Idea </a:t>
            </a:r>
          </a:p>
          <a:p>
            <a:pPr>
              <a:buFont typeface="Wingdings" panose="05000000000000000000" pitchFamily="2" charset="2"/>
              <a:buChar char="§"/>
            </a:pPr>
            <a:r>
              <a:rPr lang="en-ID" sz="2000">
                <a:solidFill>
                  <a:srgbClr val="5E5E5E"/>
                </a:solidFill>
                <a:latin typeface="Open Sans"/>
              </a:rPr>
              <a:t>B</a:t>
            </a:r>
            <a:r>
              <a:rPr lang="en-ID" sz="2000" b="0" i="0">
                <a:solidFill>
                  <a:srgbClr val="5E5E5E"/>
                </a:solidFill>
                <a:effectLst/>
                <a:latin typeface="Open Sans"/>
              </a:rPr>
              <a:t>iasanya digunakan untuk merangsang pemikiran bebas dan untuk memperluas ruang masalah. </a:t>
            </a:r>
          </a:p>
          <a:p>
            <a:pPr>
              <a:buFont typeface="Wingdings" panose="05000000000000000000" pitchFamily="2" charset="2"/>
              <a:buChar char="§"/>
            </a:pPr>
            <a:r>
              <a:rPr lang="en-ID" sz="2000" b="0" i="0">
                <a:solidFill>
                  <a:srgbClr val="5E5E5E"/>
                </a:solidFill>
                <a:effectLst/>
                <a:latin typeface="Open Sans"/>
              </a:rPr>
              <a:t>Untuk mendapatkan sebanyak mungkin ide atau solusi masalah. </a:t>
            </a:r>
          </a:p>
          <a:p>
            <a:pPr>
              <a:buFont typeface="Wingdings" panose="05000000000000000000" pitchFamily="2" charset="2"/>
              <a:buChar char="§"/>
            </a:pPr>
            <a:r>
              <a:rPr lang="en-ID" sz="2000">
                <a:solidFill>
                  <a:srgbClr val="5E5E5E"/>
                </a:solidFill>
                <a:latin typeface="Open Sans"/>
              </a:rPr>
              <a:t>M</a:t>
            </a:r>
            <a:r>
              <a:rPr lang="en-ID" sz="2000" b="0" i="0">
                <a:solidFill>
                  <a:srgbClr val="5E5E5E"/>
                </a:solidFill>
                <a:effectLst/>
                <a:latin typeface="Open Sans"/>
              </a:rPr>
              <a:t>emilih beberapa teknik Ideation lainnya pada akhir fase Ideation untuk membantu dalam menyelidiki dan menguji ide-ide sehingga dapat menemukan cara terbaik untuk memecahkan masalah atau menyediakan elemen-elemen yang diperlukan</a:t>
            </a:r>
            <a:endParaRPr lang="en-ID" sz="2000"/>
          </a:p>
        </p:txBody>
      </p:sp>
    </p:spTree>
    <p:extLst>
      <p:ext uri="{BB962C8B-B14F-4D97-AF65-F5344CB8AC3E}">
        <p14:creationId xmlns:p14="http://schemas.microsoft.com/office/powerpoint/2010/main" val="49426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7AC9-F96B-4051-A438-37132274C937}"/>
              </a:ext>
            </a:extLst>
          </p:cNvPr>
          <p:cNvSpPr>
            <a:spLocks noGrp="1"/>
          </p:cNvSpPr>
          <p:nvPr>
            <p:ph type="title"/>
          </p:nvPr>
        </p:nvSpPr>
        <p:spPr>
          <a:xfrm>
            <a:off x="311699" y="130630"/>
            <a:ext cx="8161740" cy="644434"/>
          </a:xfrm>
        </p:spPr>
        <p:txBody>
          <a:bodyPr>
            <a:noAutofit/>
          </a:bodyPr>
          <a:lstStyle/>
          <a:p>
            <a:pPr marL="0" lvl="0" indent="0" algn="ctr" rtl="0">
              <a:spcBef>
                <a:spcPts val="0"/>
              </a:spcBef>
              <a:spcAft>
                <a:spcPts val="0"/>
              </a:spcAft>
              <a:buSzPts val="990"/>
              <a:buNone/>
            </a:pPr>
            <a:r>
              <a:rPr lang="en-ID" sz="2800" b="0" i="1">
                <a:solidFill>
                  <a:srgbClr val="5E5E5E"/>
                </a:solidFill>
                <a:effectLst/>
                <a:latin typeface="inherit"/>
              </a:rPr>
              <a:t>Prototype</a:t>
            </a:r>
            <a:endParaRPr lang="en-ID" sz="1400">
              <a:highlight>
                <a:srgbClr val="FFF2CC"/>
              </a:highlight>
            </a:endParaRPr>
          </a:p>
        </p:txBody>
      </p:sp>
      <p:sp>
        <p:nvSpPr>
          <p:cNvPr id="3" name="Text Placeholder 2">
            <a:extLst>
              <a:ext uri="{FF2B5EF4-FFF2-40B4-BE49-F238E27FC236}">
                <a16:creationId xmlns:a16="http://schemas.microsoft.com/office/drawing/2014/main" id="{ABD20E6C-5D3D-4560-8915-ECAC9CFCE788}"/>
              </a:ext>
            </a:extLst>
          </p:cNvPr>
          <p:cNvSpPr>
            <a:spLocks noGrp="1"/>
          </p:cNvSpPr>
          <p:nvPr>
            <p:ph type="body" idx="1"/>
          </p:nvPr>
        </p:nvSpPr>
        <p:spPr>
          <a:xfrm>
            <a:off x="311699" y="775064"/>
            <a:ext cx="8579751" cy="4237806"/>
          </a:xfrm>
        </p:spPr>
        <p:txBody>
          <a:bodyPr>
            <a:normAutofit fontScale="92500" lnSpcReduction="20000"/>
          </a:bodyPr>
          <a:lstStyle/>
          <a:p>
            <a:pPr>
              <a:buFont typeface="Wingdings" panose="05000000000000000000" pitchFamily="2" charset="2"/>
              <a:buChar char="§"/>
            </a:pPr>
            <a:r>
              <a:rPr lang="en-ID" sz="2000" b="0" i="0">
                <a:solidFill>
                  <a:srgbClr val="5E5E5E"/>
                </a:solidFill>
                <a:effectLst/>
                <a:latin typeface="Open Sans"/>
              </a:rPr>
              <a:t>Tim desain akan menghasilkan sejumlah versi produk yang murah dan diperkecil atau fitur spesifik yang ditemukan dalam produk, sehingga dapat menyelidiki solusi masalah yang dihasilkan pada tahap sebelumnya. </a:t>
            </a:r>
          </a:p>
          <a:p>
            <a:pPr>
              <a:buFont typeface="Wingdings" panose="05000000000000000000" pitchFamily="2" charset="2"/>
              <a:buChar char="§"/>
            </a:pPr>
            <a:r>
              <a:rPr lang="en-ID" sz="2000" b="0" i="1">
                <a:solidFill>
                  <a:srgbClr val="5E5E5E"/>
                </a:solidFill>
                <a:effectLst/>
                <a:latin typeface="Open Sans"/>
              </a:rPr>
              <a:t>Prototype</a:t>
            </a:r>
            <a:r>
              <a:rPr lang="en-ID" sz="2000" b="0" i="0">
                <a:solidFill>
                  <a:srgbClr val="5E5E5E"/>
                </a:solidFill>
                <a:effectLst/>
                <a:latin typeface="Open Sans"/>
              </a:rPr>
              <a:t> dapat dibagikan dan diuji dalam tim itu sendiri, di departemen lain, atau pada sekelompok kecil orang diluar tim desain. </a:t>
            </a:r>
          </a:p>
          <a:p>
            <a:pPr>
              <a:buFont typeface="Wingdings" panose="05000000000000000000" pitchFamily="2" charset="2"/>
              <a:buChar char="§"/>
            </a:pPr>
            <a:r>
              <a:rPr lang="en-ID" sz="2000" b="0" i="0">
                <a:solidFill>
                  <a:srgbClr val="5E5E5E"/>
                </a:solidFill>
                <a:effectLst/>
                <a:latin typeface="Open Sans"/>
              </a:rPr>
              <a:t>Ini adalah fase eksperimental, dan tujuannya adalah untuk mengidentifikasi solusi terbaik untuk setiap masalah yang diidentifikasi selama tiga tahap pertama. </a:t>
            </a:r>
          </a:p>
          <a:p>
            <a:pPr>
              <a:buFont typeface="Wingdings" panose="05000000000000000000" pitchFamily="2" charset="2"/>
              <a:buChar char="§"/>
            </a:pPr>
            <a:r>
              <a:rPr lang="en-ID" sz="2000" b="0" i="0">
                <a:solidFill>
                  <a:srgbClr val="5E5E5E"/>
                </a:solidFill>
                <a:effectLst/>
                <a:latin typeface="Open Sans"/>
              </a:rPr>
              <a:t>Solusi diimplementasikan dalam </a:t>
            </a:r>
            <a:r>
              <a:rPr lang="en-ID" sz="2000" b="0" i="1">
                <a:solidFill>
                  <a:srgbClr val="5E5E5E"/>
                </a:solidFill>
                <a:effectLst/>
                <a:latin typeface="Open Sans"/>
              </a:rPr>
              <a:t>prototype</a:t>
            </a:r>
            <a:r>
              <a:rPr lang="en-ID" sz="2000" b="0" i="0">
                <a:solidFill>
                  <a:srgbClr val="5E5E5E"/>
                </a:solidFill>
                <a:effectLst/>
                <a:latin typeface="Open Sans"/>
              </a:rPr>
              <a:t>, dan satu per satu, diselidiki dan diterima, diperbaiki dan diperiksa ulang, dan ditolak berdasarkan pengalaman pengguna.</a:t>
            </a:r>
          </a:p>
          <a:p>
            <a:pPr>
              <a:buFont typeface="Wingdings" panose="05000000000000000000" pitchFamily="2" charset="2"/>
              <a:buChar char="§"/>
            </a:pPr>
            <a:r>
              <a:rPr lang="en-ID" sz="2000" b="0" i="0">
                <a:solidFill>
                  <a:srgbClr val="5E5E5E"/>
                </a:solidFill>
                <a:effectLst/>
                <a:latin typeface="Open Sans"/>
              </a:rPr>
              <a:t>Pada akhir tahap ini, tim desain akan memiliki gagasan yang lebih baik tentang kendala yang melekat pada produk dan masalah yang ada, dan memiliki pandangan yang lebih jelas tentang bagaimana pengguna yang sebenarnya akan berperilaku, berpikir, dan rasakan ketika berinteraksi dengan bagian akhir produk.</a:t>
            </a:r>
            <a:endParaRPr lang="en-ID" sz="2000"/>
          </a:p>
        </p:txBody>
      </p:sp>
    </p:spTree>
    <p:extLst>
      <p:ext uri="{BB962C8B-B14F-4D97-AF65-F5344CB8AC3E}">
        <p14:creationId xmlns:p14="http://schemas.microsoft.com/office/powerpoint/2010/main" val="413564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7AC9-F96B-4051-A438-37132274C937}"/>
              </a:ext>
            </a:extLst>
          </p:cNvPr>
          <p:cNvSpPr>
            <a:spLocks noGrp="1"/>
          </p:cNvSpPr>
          <p:nvPr>
            <p:ph type="title"/>
          </p:nvPr>
        </p:nvSpPr>
        <p:spPr>
          <a:xfrm>
            <a:off x="355242" y="130630"/>
            <a:ext cx="8161740" cy="644434"/>
          </a:xfrm>
        </p:spPr>
        <p:txBody>
          <a:bodyPr>
            <a:noAutofit/>
          </a:bodyPr>
          <a:lstStyle/>
          <a:p>
            <a:pPr marL="0" lvl="0" indent="0" algn="ctr" rtl="0">
              <a:spcBef>
                <a:spcPts val="0"/>
              </a:spcBef>
              <a:spcAft>
                <a:spcPts val="0"/>
              </a:spcAft>
              <a:buSzPts val="990"/>
              <a:buNone/>
            </a:pPr>
            <a:r>
              <a:rPr lang="en-ID" sz="2800" b="0" i="1">
                <a:solidFill>
                  <a:srgbClr val="5E5E5E"/>
                </a:solidFill>
                <a:effectLst/>
                <a:latin typeface="inherit"/>
              </a:rPr>
              <a:t>Test</a:t>
            </a:r>
            <a:endParaRPr lang="en-ID" sz="1400">
              <a:highlight>
                <a:srgbClr val="FFF2CC"/>
              </a:highlight>
            </a:endParaRPr>
          </a:p>
        </p:txBody>
      </p:sp>
      <p:sp>
        <p:nvSpPr>
          <p:cNvPr id="3" name="Text Placeholder 2">
            <a:extLst>
              <a:ext uri="{FF2B5EF4-FFF2-40B4-BE49-F238E27FC236}">
                <a16:creationId xmlns:a16="http://schemas.microsoft.com/office/drawing/2014/main" id="{ABD20E6C-5D3D-4560-8915-ECAC9CFCE788}"/>
              </a:ext>
            </a:extLst>
          </p:cNvPr>
          <p:cNvSpPr>
            <a:spLocks noGrp="1"/>
          </p:cNvSpPr>
          <p:nvPr>
            <p:ph type="body" idx="1"/>
          </p:nvPr>
        </p:nvSpPr>
        <p:spPr>
          <a:xfrm>
            <a:off x="627018" y="775064"/>
            <a:ext cx="8264432" cy="4368436"/>
          </a:xfrm>
        </p:spPr>
        <p:txBody>
          <a:bodyPr>
            <a:normAutofit fontScale="92500"/>
          </a:bodyPr>
          <a:lstStyle/>
          <a:p>
            <a:pPr>
              <a:buFont typeface="Wingdings" panose="05000000000000000000" pitchFamily="2" charset="2"/>
              <a:buChar char="§"/>
            </a:pPr>
            <a:r>
              <a:rPr lang="en-ID" sz="2400" b="0" i="0">
                <a:solidFill>
                  <a:srgbClr val="5E5E5E"/>
                </a:solidFill>
                <a:effectLst/>
                <a:latin typeface="Open Sans"/>
              </a:rPr>
              <a:t>Desainer menguji produk lengkap secara ketat menggunakan solusi terbaik yang diidentifikasi selama fase </a:t>
            </a:r>
            <a:r>
              <a:rPr lang="en-ID" sz="2400" b="0" i="1">
                <a:solidFill>
                  <a:srgbClr val="5E5E5E"/>
                </a:solidFill>
                <a:effectLst/>
                <a:latin typeface="Open Sans"/>
              </a:rPr>
              <a:t>prototyping</a:t>
            </a:r>
            <a:r>
              <a:rPr lang="en-ID" sz="2400" b="0" i="0">
                <a:solidFill>
                  <a:srgbClr val="5E5E5E"/>
                </a:solidFill>
                <a:effectLst/>
                <a:latin typeface="Open Sans"/>
              </a:rPr>
              <a:t>. </a:t>
            </a:r>
          </a:p>
          <a:p>
            <a:pPr>
              <a:buFont typeface="Wingdings" panose="05000000000000000000" pitchFamily="2" charset="2"/>
              <a:buChar char="§"/>
            </a:pPr>
            <a:r>
              <a:rPr lang="en-ID" sz="2400" b="0" i="0">
                <a:solidFill>
                  <a:srgbClr val="5E5E5E"/>
                </a:solidFill>
                <a:effectLst/>
                <a:latin typeface="Open Sans"/>
              </a:rPr>
              <a:t>Ini adalah tahap akhir dari </a:t>
            </a:r>
            <a:r>
              <a:rPr lang="en-ID" sz="2400" b="0" i="1">
                <a:solidFill>
                  <a:srgbClr val="5E5E5E"/>
                </a:solidFill>
                <a:effectLst/>
                <a:latin typeface="Open Sans"/>
              </a:rPr>
              <a:t>design thinking</a:t>
            </a:r>
            <a:r>
              <a:rPr lang="en-ID" sz="2400" b="0" i="0">
                <a:solidFill>
                  <a:srgbClr val="5E5E5E"/>
                </a:solidFill>
                <a:effectLst/>
                <a:latin typeface="Open Sans"/>
              </a:rPr>
              <a:t>, tetapi dalam proses berulang</a:t>
            </a:r>
          </a:p>
          <a:p>
            <a:pPr>
              <a:buFont typeface="Wingdings" panose="05000000000000000000" pitchFamily="2" charset="2"/>
              <a:buChar char="§"/>
            </a:pPr>
            <a:r>
              <a:rPr lang="en-ID" sz="2400" b="0" i="0">
                <a:solidFill>
                  <a:srgbClr val="5E5E5E"/>
                </a:solidFill>
                <a:effectLst/>
                <a:latin typeface="Open Sans"/>
              </a:rPr>
              <a:t>hasil yang dihasilkan selama fase </a:t>
            </a:r>
            <a:r>
              <a:rPr lang="en-ID" sz="2400" b="0" i="1">
                <a:solidFill>
                  <a:srgbClr val="5E5E5E"/>
                </a:solidFill>
                <a:effectLst/>
                <a:latin typeface="Open Sans"/>
              </a:rPr>
              <a:t>testing</a:t>
            </a:r>
            <a:r>
              <a:rPr lang="en-ID" sz="2400" b="0" i="0">
                <a:solidFill>
                  <a:srgbClr val="5E5E5E"/>
                </a:solidFill>
                <a:effectLst/>
                <a:latin typeface="Open Sans"/>
              </a:rPr>
              <a:t> sering digunakan untuk mendefinikan kembali satu atau lebih masalah dan menginformasi pemahaman pengguna, kondisi penggunaan, bagaimana orang berpikir, berperilaku, dan merasakan, dan berempati. Bahkan selama fase ini, perubahan dan penyempurnaan dilakukan untuk menyingkirkan solusi masalah dan memperoleh pemahaman sedalam mungkin terhadap produk dan penggunanya</a:t>
            </a:r>
            <a:endParaRPr lang="en-ID" sz="2400"/>
          </a:p>
        </p:txBody>
      </p:sp>
    </p:spTree>
    <p:extLst>
      <p:ext uri="{BB962C8B-B14F-4D97-AF65-F5344CB8AC3E}">
        <p14:creationId xmlns:p14="http://schemas.microsoft.com/office/powerpoint/2010/main" val="349522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AFF-EDDF-4FC8-8125-4504EAFB8D1F}"/>
              </a:ext>
            </a:extLst>
          </p:cNvPr>
          <p:cNvSpPr>
            <a:spLocks noGrp="1"/>
          </p:cNvSpPr>
          <p:nvPr>
            <p:ph type="title"/>
          </p:nvPr>
        </p:nvSpPr>
        <p:spPr>
          <a:xfrm>
            <a:off x="311700" y="957775"/>
            <a:ext cx="7778563" cy="841800"/>
          </a:xfrm>
        </p:spPr>
        <p:txBody>
          <a:bodyPr>
            <a:noAutofit/>
          </a:bodyPr>
          <a:lstStyle/>
          <a:p>
            <a:r>
              <a:rPr lang="en-ID" sz="2400">
                <a:hlinkClick r:id="rId2"/>
              </a:rPr>
              <a:t>https://www.youtube.com/watch?v=Vv26k2z5No8</a:t>
            </a:r>
            <a:endParaRPr lang="en-ID" sz="2400"/>
          </a:p>
        </p:txBody>
      </p:sp>
      <p:sp>
        <p:nvSpPr>
          <p:cNvPr id="3" name="TextBox 2">
            <a:extLst>
              <a:ext uri="{FF2B5EF4-FFF2-40B4-BE49-F238E27FC236}">
                <a16:creationId xmlns:a16="http://schemas.microsoft.com/office/drawing/2014/main" id="{6962EA1B-1246-4DDC-A8F8-9B3A589C4A92}"/>
              </a:ext>
            </a:extLst>
          </p:cNvPr>
          <p:cNvSpPr txBox="1"/>
          <p:nvPr/>
        </p:nvSpPr>
        <p:spPr>
          <a:xfrm>
            <a:off x="966651" y="2571750"/>
            <a:ext cx="7210697" cy="400110"/>
          </a:xfrm>
          <a:prstGeom prst="rect">
            <a:avLst/>
          </a:prstGeom>
          <a:noFill/>
        </p:spPr>
        <p:txBody>
          <a:bodyPr wrap="square" rtlCol="0">
            <a:spAutoFit/>
          </a:bodyPr>
          <a:lstStyle/>
          <a:p>
            <a:r>
              <a:rPr lang="en-ID" sz="2000">
                <a:hlinkClick r:id="rId3"/>
              </a:rPr>
              <a:t>https://www.youtube.com/watch?v=EUMbDMMYhXc</a:t>
            </a:r>
            <a:endParaRPr lang="en-ID" sz="2000"/>
          </a:p>
        </p:txBody>
      </p:sp>
    </p:spTree>
    <p:extLst>
      <p:ext uri="{BB962C8B-B14F-4D97-AF65-F5344CB8AC3E}">
        <p14:creationId xmlns:p14="http://schemas.microsoft.com/office/powerpoint/2010/main" val="74065434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319</TotalTime>
  <Words>666</Words>
  <Application>Microsoft Office PowerPoint</Application>
  <PresentationFormat>On-screen Show (16:9)</PresentationFormat>
  <Paragraphs>43</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Montserrat</vt:lpstr>
      <vt:lpstr>Open Sans</vt:lpstr>
      <vt:lpstr>Century Gothic</vt:lpstr>
      <vt:lpstr>Wingdings 3</vt:lpstr>
      <vt:lpstr>Wingdings</vt:lpstr>
      <vt:lpstr>inherit</vt:lpstr>
      <vt:lpstr>Arial</vt:lpstr>
      <vt:lpstr>Wisp</vt:lpstr>
      <vt:lpstr>PowerPoint Presentation</vt:lpstr>
      <vt:lpstr>DESIGN THINKING </vt:lpstr>
      <vt:lpstr>Tahapan dalam Proses Design Thinking </vt:lpstr>
      <vt:lpstr>Empathise</vt:lpstr>
      <vt:lpstr>Define</vt:lpstr>
      <vt:lpstr>Ideate</vt:lpstr>
      <vt:lpstr>Prototype</vt:lpstr>
      <vt:lpstr>Test</vt:lpstr>
      <vt:lpstr>https://www.youtube.com/watch?v=Vv26k2z5No8</vt:lpstr>
      <vt:lpstr>Tugas: Mencari masalah-masalah yang berfokus pada manusia yang dapat dijadikan menjadi bisnis atau meningkatkan bisnis kecil dimasa pandemi dengan solusi Teknologi!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dc:creator>
  <cp:lastModifiedBy>deni</cp:lastModifiedBy>
  <cp:revision>18</cp:revision>
  <dcterms:modified xsi:type="dcterms:W3CDTF">2021-04-21T00:49:47Z</dcterms:modified>
</cp:coreProperties>
</file>