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9" r:id="rId3"/>
    <p:sldId id="260" r:id="rId4"/>
    <p:sldId id="261" r:id="rId5"/>
    <p:sldId id="278" r:id="rId6"/>
    <p:sldId id="279" r:id="rId7"/>
    <p:sldId id="280" r:id="rId8"/>
    <p:sldId id="281" r:id="rId9"/>
    <p:sldId id="282" r:id="rId10"/>
    <p:sldId id="277"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embeddedFontLst>
    <p:embeddedFont>
      <p:font typeface="Montserrat" panose="020B0604020202020204" charset="0"/>
      <p:regular r:id="rId28"/>
      <p:bold r:id="rId29"/>
      <p:italic r:id="rId30"/>
      <p:boldItalic r:id="rId31"/>
    </p:embeddedFont>
    <p:embeddedFont>
      <p:font typeface="Playfair Display"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10ce08b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10ce08b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49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10ce08b4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10ce08b4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10ce08b4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10ce08b4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10ce08b4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10ce08b4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10ce08b4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10ce08b4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10ce08b4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10ce08b4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10ce08b4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10ce08b4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10ce08b43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10ce08b43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10ce08b43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10ce08b43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10ce08b43_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10ce08b43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lnSpc>
                <a:spcPct val="166666"/>
              </a:lnSpc>
              <a:spcBef>
                <a:spcPts val="300"/>
              </a:spcBef>
              <a:spcAft>
                <a:spcPts val="0"/>
              </a:spcAft>
              <a:buClr>
                <a:srgbClr val="333333"/>
              </a:buClr>
              <a:buSzPts val="1350"/>
              <a:buChar char="●"/>
            </a:pPr>
            <a:r>
              <a:rPr lang="en" sz="1350" b="1">
                <a:solidFill>
                  <a:srgbClr val="333333"/>
                </a:solidFill>
                <a:highlight>
                  <a:srgbClr val="FFFFFF"/>
                </a:highlight>
              </a:rPr>
              <a:t>From the user’s perspective:</a:t>
            </a:r>
            <a:r>
              <a:rPr lang="en" sz="1350">
                <a:solidFill>
                  <a:srgbClr val="333333"/>
                </a:solidFill>
                <a:highlight>
                  <a:srgbClr val="FFFFFF"/>
                </a:highlight>
              </a:rPr>
              <a:t> “I am a young working professional trying to eat healthily, but I’m struggling because I work long hours and don’t always have time to go grocery shopping and prepare my meals. This makes me feel frustrated and bad about myself.”</a:t>
            </a:r>
            <a:br>
              <a:rPr lang="en" sz="1350">
                <a:solidFill>
                  <a:srgbClr val="333333"/>
                </a:solidFill>
                <a:highlight>
                  <a:srgbClr val="FFFFFF"/>
                </a:highlight>
              </a:rPr>
            </a:br>
            <a:r>
              <a:rPr lang="en" sz="1350">
                <a:solidFill>
                  <a:srgbClr val="333333"/>
                </a:solidFill>
                <a:highlight>
                  <a:srgbClr val="FFFFFF"/>
                </a:highlight>
              </a:rPr>
              <a:t> </a:t>
            </a:r>
            <a:endParaRPr sz="1350">
              <a:solidFill>
                <a:srgbClr val="333333"/>
              </a:solidFill>
              <a:highlight>
                <a:srgbClr val="FFFFFF"/>
              </a:highlight>
            </a:endParaRPr>
          </a:p>
          <a:p>
            <a:pPr marL="457200" lvl="0" indent="-314325" algn="l" rtl="0">
              <a:lnSpc>
                <a:spcPct val="166666"/>
              </a:lnSpc>
              <a:spcBef>
                <a:spcPts val="0"/>
              </a:spcBef>
              <a:spcAft>
                <a:spcPts val="0"/>
              </a:spcAft>
              <a:buClr>
                <a:srgbClr val="333333"/>
              </a:buClr>
              <a:buSzPts val="1350"/>
              <a:buChar char="●"/>
            </a:pPr>
            <a:r>
              <a:rPr lang="en" sz="1350" b="1">
                <a:solidFill>
                  <a:srgbClr val="333333"/>
                </a:solidFill>
                <a:highlight>
                  <a:srgbClr val="FFFFFF"/>
                </a:highlight>
              </a:rPr>
              <a:t>From a user research perspective:</a:t>
            </a:r>
            <a:r>
              <a:rPr lang="en" sz="1350">
                <a:solidFill>
                  <a:srgbClr val="333333"/>
                </a:solidFill>
                <a:highlight>
                  <a:srgbClr val="FFFFFF"/>
                </a:highlight>
              </a:rPr>
              <a:t> “Busy working professionals need an easy, time-efficient way to eat healthily because they often work long hours and don’t have time to shop and meal prep.”</a:t>
            </a:r>
            <a:br>
              <a:rPr lang="en" sz="1350">
                <a:solidFill>
                  <a:srgbClr val="333333"/>
                </a:solidFill>
                <a:highlight>
                  <a:srgbClr val="FFFFFF"/>
                </a:highlight>
              </a:rPr>
            </a:br>
            <a:r>
              <a:rPr lang="en" sz="1350">
                <a:solidFill>
                  <a:srgbClr val="333333"/>
                </a:solidFill>
                <a:highlight>
                  <a:srgbClr val="FFFFFF"/>
                </a:highlight>
              </a:rPr>
              <a:t> </a:t>
            </a:r>
            <a:endParaRPr sz="1350">
              <a:solidFill>
                <a:srgbClr val="333333"/>
              </a:solidFill>
              <a:highlight>
                <a:srgbClr val="FFFFFF"/>
              </a:highlight>
            </a:endParaRPr>
          </a:p>
          <a:p>
            <a:pPr marL="457200" lvl="0" indent="-314325" algn="l" rtl="0">
              <a:lnSpc>
                <a:spcPct val="166666"/>
              </a:lnSpc>
              <a:spcBef>
                <a:spcPts val="0"/>
              </a:spcBef>
              <a:spcAft>
                <a:spcPts val="0"/>
              </a:spcAft>
              <a:buClr>
                <a:srgbClr val="333333"/>
              </a:buClr>
              <a:buSzPts val="1350"/>
              <a:buChar char="●"/>
            </a:pPr>
            <a:r>
              <a:rPr lang="en" sz="1350" b="1">
                <a:solidFill>
                  <a:srgbClr val="333333"/>
                </a:solidFill>
                <a:highlight>
                  <a:srgbClr val="FFFFFF"/>
                </a:highlight>
              </a:rPr>
              <a:t>Based on the four Ws—who, what, where, and why:</a:t>
            </a:r>
            <a:r>
              <a:rPr lang="en" sz="1350">
                <a:solidFill>
                  <a:srgbClr val="333333"/>
                </a:solidFill>
                <a:highlight>
                  <a:srgbClr val="FFFFFF"/>
                </a:highlight>
              </a:rPr>
              <a:t> “Our young working professional struggles to eat healthily during the week because she is working long hours. Our solution should deliver a quick and easy way for her to procure ingredients and prepare healthy meals that she can take to work.”</a:t>
            </a:r>
            <a:endParaRPr sz="1350">
              <a:solidFill>
                <a:srgbClr val="333333"/>
              </a:solidFill>
              <a:highlight>
                <a:srgbClr val="FFFFFF"/>
              </a:highlight>
            </a:endParaRPr>
          </a:p>
          <a:p>
            <a:pPr marL="457200" lvl="0" indent="0" algn="l" rtl="0">
              <a:spcBef>
                <a:spcPts val="1100"/>
              </a:spcBef>
              <a:spcAft>
                <a:spcPts val="0"/>
              </a:spcAft>
              <a:buClr>
                <a:schemeClr val="dk1"/>
              </a:buClr>
              <a:buSzPts val="1100"/>
              <a:buFont typeface="Arial"/>
              <a:buNone/>
            </a:pPr>
            <a:endParaRPr sz="1900">
              <a:solidFill>
                <a:srgbClr val="202124"/>
              </a:solidFill>
              <a:highlight>
                <a:srgbClr val="FFFFFF"/>
              </a:highlight>
            </a:endParaRPr>
          </a:p>
          <a:p>
            <a:pPr marL="457200" lvl="0" indent="0" algn="l" rtl="0">
              <a:spcBef>
                <a:spcPts val="33"/>
              </a:spcBef>
              <a:spcAft>
                <a:spcPts val="0"/>
              </a:spcAft>
              <a:buClr>
                <a:schemeClr val="dk1"/>
              </a:buClr>
              <a:buSzPts val="1100"/>
              <a:buFont typeface="Arial"/>
              <a:buNone/>
            </a:pPr>
            <a:endParaRPr sz="1900">
              <a:solidFill>
                <a:srgbClr val="202124"/>
              </a:solidFill>
              <a:highlight>
                <a:srgbClr val="FFFFFF"/>
              </a:highlight>
            </a:endParaRPr>
          </a:p>
          <a:p>
            <a:pPr marL="457200" lvl="0" indent="0" algn="l" rtl="0">
              <a:spcBef>
                <a:spcPts val="33"/>
              </a:spcBef>
              <a:spcAft>
                <a:spcPts val="0"/>
              </a:spcAft>
              <a:buClr>
                <a:schemeClr val="dk1"/>
              </a:buClr>
              <a:buSzPts val="1100"/>
              <a:buFont typeface="Arial"/>
              <a:buNone/>
            </a:pPr>
            <a:endParaRPr sz="1900">
              <a:solidFill>
                <a:srgbClr val="202124"/>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10ce08b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10ce08b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10ce08b43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10ce08b43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b715ea51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b715ea51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10ce08b4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10ce08b4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10ce08b4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10ce08b4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10ce08b43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10ce08b4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10ce08b43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10ce08b43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10ce08b43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10ce08b4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10ce08b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10ce08b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10ce08b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10ce08b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72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10ce08b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10ce08b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30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10ce08b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10ce08b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39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10ce08b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10ce08b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84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10ce08b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10ce08b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49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ssir.org/articles/entry/design_thinking_for_social_innov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UAinLaT42xY"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_r0VX-aU_T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2" name="Google Shape;92;p18"/>
          <p:cNvPicPr preferRelativeResize="0"/>
          <p:nvPr/>
        </p:nvPicPr>
        <p:blipFill>
          <a:blip r:embed="rId3">
            <a:alphaModFix/>
          </a:blip>
          <a:stretch>
            <a:fillRect/>
          </a:stretch>
        </p:blipFill>
        <p:spPr>
          <a:xfrm>
            <a:off x="1" y="0"/>
            <a:ext cx="4407349" cy="5143501"/>
          </a:xfrm>
          <a:prstGeom prst="rect">
            <a:avLst/>
          </a:prstGeom>
          <a:noFill/>
          <a:ln>
            <a:noFill/>
          </a:ln>
        </p:spPr>
      </p:pic>
      <p:pic>
        <p:nvPicPr>
          <p:cNvPr id="93" name="Google Shape;93;p18"/>
          <p:cNvPicPr preferRelativeResize="0"/>
          <p:nvPr/>
        </p:nvPicPr>
        <p:blipFill>
          <a:blip r:embed="rId4">
            <a:alphaModFix/>
          </a:blip>
          <a:stretch>
            <a:fillRect/>
          </a:stretch>
        </p:blipFill>
        <p:spPr>
          <a:xfrm>
            <a:off x="4407354" y="0"/>
            <a:ext cx="4723842" cy="5143500"/>
          </a:xfrm>
          <a:prstGeom prst="rect">
            <a:avLst/>
          </a:prstGeom>
          <a:noFill/>
          <a:ln>
            <a:noFill/>
          </a:ln>
        </p:spPr>
      </p:pic>
    </p:spTree>
    <p:extLst>
      <p:ext uri="{BB962C8B-B14F-4D97-AF65-F5344CB8AC3E}">
        <p14:creationId xmlns:p14="http://schemas.microsoft.com/office/powerpoint/2010/main" val="90704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0" name="Google Shape;100;p19"/>
          <p:cNvPicPr preferRelativeResize="0"/>
          <p:nvPr/>
        </p:nvPicPr>
        <p:blipFill>
          <a:blip r:embed="rId3">
            <a:alphaModFix/>
          </a:blip>
          <a:stretch>
            <a:fillRect/>
          </a:stretch>
        </p:blipFill>
        <p:spPr>
          <a:xfrm>
            <a:off x="595067" y="0"/>
            <a:ext cx="7953867"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6" name="Google Shape;106;p20"/>
          <p:cNvSpPr txBox="1">
            <a:spLocks noGrp="1"/>
          </p:cNvSpPr>
          <p:nvPr>
            <p:ph type="body" idx="1"/>
          </p:nvPr>
        </p:nvSpPr>
        <p:spPr>
          <a:xfrm>
            <a:off x="311700" y="2756225"/>
            <a:ext cx="8520600" cy="181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7" name="Google Shape;107;p20"/>
          <p:cNvPicPr preferRelativeResize="0"/>
          <p:nvPr/>
        </p:nvPicPr>
        <p:blipFill rotWithShape="1">
          <a:blip r:embed="rId3">
            <a:alphaModFix/>
          </a:blip>
          <a:srcRect l="18440" r="20438" b="72573"/>
          <a:stretch/>
        </p:blipFill>
        <p:spPr>
          <a:xfrm>
            <a:off x="0" y="0"/>
            <a:ext cx="9144000" cy="26534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3" name="Google Shape;113;p21"/>
          <p:cNvSpPr txBox="1">
            <a:spLocks noGrp="1"/>
          </p:cNvSpPr>
          <p:nvPr>
            <p:ph type="body" idx="1"/>
          </p:nvPr>
        </p:nvSpPr>
        <p:spPr>
          <a:xfrm>
            <a:off x="5816275" y="1152475"/>
            <a:ext cx="3015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4" name="Google Shape;114;p21"/>
          <p:cNvPicPr preferRelativeResize="0"/>
          <p:nvPr/>
        </p:nvPicPr>
        <p:blipFill rotWithShape="1">
          <a:blip r:embed="rId3">
            <a:alphaModFix/>
          </a:blip>
          <a:srcRect l="64826" t="32066" r="10708" b="33578"/>
          <a:stretch/>
        </p:blipFill>
        <p:spPr>
          <a:xfrm>
            <a:off x="0" y="0"/>
            <a:ext cx="5664351"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0" name="Google Shape;12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1" name="Google Shape;121;p22"/>
          <p:cNvPicPr preferRelativeResize="0"/>
          <p:nvPr/>
        </p:nvPicPr>
        <p:blipFill rotWithShape="1">
          <a:blip r:embed="rId3">
            <a:alphaModFix/>
          </a:blip>
          <a:srcRect l="11347" t="44305" r="32171" b="9282"/>
          <a:stretch/>
        </p:blipFill>
        <p:spPr>
          <a:xfrm>
            <a:off x="0" y="0"/>
            <a:ext cx="9144000" cy="48591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body" idx="1"/>
          </p:nvPr>
        </p:nvSpPr>
        <p:spPr>
          <a:xfrm>
            <a:off x="5646850" y="1152475"/>
            <a:ext cx="3185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7" name="Google Shape;127;p23"/>
          <p:cNvPicPr preferRelativeResize="0"/>
          <p:nvPr/>
        </p:nvPicPr>
        <p:blipFill rotWithShape="1">
          <a:blip r:embed="rId3">
            <a:alphaModFix/>
          </a:blip>
          <a:srcRect l="30171" t="22405" r="29718" b="21100"/>
          <a:stretch/>
        </p:blipFill>
        <p:spPr>
          <a:xfrm>
            <a:off x="-2" y="0"/>
            <a:ext cx="5646861"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3" name="Google Shape;13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4" name="Google Shape;134;p24"/>
          <p:cNvPicPr preferRelativeResize="0"/>
          <p:nvPr/>
        </p:nvPicPr>
        <p:blipFill>
          <a:blip r:embed="rId3">
            <a:alphaModFix/>
          </a:blip>
          <a:stretch>
            <a:fillRect/>
          </a:stretch>
        </p:blipFill>
        <p:spPr>
          <a:xfrm>
            <a:off x="3060073" y="0"/>
            <a:ext cx="3914804"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0" name="Google Shape;140;p25"/>
          <p:cNvSpPr txBox="1">
            <a:spLocks noGrp="1"/>
          </p:cNvSpPr>
          <p:nvPr>
            <p:ph type="title"/>
          </p:nvPr>
        </p:nvSpPr>
        <p:spPr>
          <a:xfrm>
            <a:off x="420200" y="1077750"/>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a:t>After Emphatize → Define / Hyphothize </a:t>
            </a:r>
            <a:endParaRPr sz="4120" b="1">
              <a:latin typeface="Montserrat"/>
              <a:ea typeface="Montserrat"/>
              <a:cs typeface="Montserrat"/>
              <a:sym typeface="Montserrat"/>
            </a:endParaRPr>
          </a:p>
        </p:txBody>
      </p:sp>
      <p:sp>
        <p:nvSpPr>
          <p:cNvPr id="141" name="Google Shape;141;p25"/>
          <p:cNvSpPr txBox="1">
            <a:spLocks noGrp="1"/>
          </p:cNvSpPr>
          <p:nvPr>
            <p:ph type="body" idx="1"/>
          </p:nvPr>
        </p:nvSpPr>
        <p:spPr>
          <a:xfrm>
            <a:off x="3841350" y="716175"/>
            <a:ext cx="4926300" cy="442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427" b="1">
              <a:solidFill>
                <a:srgbClr val="666666"/>
              </a:solidFill>
              <a:latin typeface="Montserrat"/>
              <a:ea typeface="Montserrat"/>
              <a:cs typeface="Montserrat"/>
              <a:sym typeface="Montserrat"/>
            </a:endParaRPr>
          </a:p>
          <a:p>
            <a:pPr marL="457200" lvl="0" indent="0" algn="l" rtl="0">
              <a:lnSpc>
                <a:spcPct val="100000"/>
              </a:lnSpc>
              <a:spcBef>
                <a:spcPts val="1200"/>
              </a:spcBef>
              <a:spcAft>
                <a:spcPts val="0"/>
              </a:spcAft>
              <a:buNone/>
            </a:pPr>
            <a:r>
              <a:rPr lang="en" sz="2822">
                <a:solidFill>
                  <a:schemeClr val="dk1"/>
                </a:solidFill>
              </a:rPr>
              <a:t>Summarized the  Interview for each person </a:t>
            </a:r>
            <a:endParaRPr sz="2822">
              <a:solidFill>
                <a:schemeClr val="dk1"/>
              </a:solidFill>
            </a:endParaRPr>
          </a:p>
          <a:p>
            <a:pPr marL="457200" lvl="0" indent="0" algn="l" rtl="0">
              <a:lnSpc>
                <a:spcPct val="100000"/>
              </a:lnSpc>
              <a:spcBef>
                <a:spcPts val="33"/>
              </a:spcBef>
              <a:spcAft>
                <a:spcPts val="0"/>
              </a:spcAft>
              <a:buNone/>
            </a:pPr>
            <a:r>
              <a:rPr lang="en" sz="2822">
                <a:solidFill>
                  <a:schemeClr val="dk1"/>
                </a:solidFill>
              </a:rPr>
              <a:t>Remember personas?</a:t>
            </a:r>
            <a:endParaRPr sz="2822">
              <a:solidFill>
                <a:schemeClr val="dk1"/>
              </a:solidFill>
            </a:endParaRPr>
          </a:p>
          <a:p>
            <a:pPr marL="457200" lvl="0" indent="0" algn="l" rtl="0">
              <a:lnSpc>
                <a:spcPct val="100000"/>
              </a:lnSpc>
              <a:spcBef>
                <a:spcPts val="33"/>
              </a:spcBef>
              <a:spcAft>
                <a:spcPts val="0"/>
              </a:spcAft>
              <a:buNone/>
            </a:pPr>
            <a:r>
              <a:rPr lang="en" sz="2822">
                <a:solidFill>
                  <a:schemeClr val="dk1"/>
                </a:solidFill>
              </a:rPr>
              <a:t>Defining The Problem</a:t>
            </a:r>
            <a:endParaRPr sz="2822">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solidFill>
                  <a:schemeClr val="dk2"/>
                </a:solidFill>
                <a:latin typeface="Montserrat"/>
                <a:ea typeface="Montserrat"/>
                <a:cs typeface="Montserrat"/>
                <a:sym typeface="Montserrat"/>
              </a:rPr>
              <a:t>What is Persona ?</a:t>
            </a:r>
            <a:endParaRPr sz="3920" b="1">
              <a:latin typeface="Montserrat"/>
              <a:ea typeface="Montserrat"/>
              <a:cs typeface="Montserrat"/>
              <a:sym typeface="Montserrat"/>
            </a:endParaRPr>
          </a:p>
        </p:txBody>
      </p:sp>
      <p:sp>
        <p:nvSpPr>
          <p:cNvPr id="147" name="Google Shape;14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8" name="Google Shape;148;p26"/>
          <p:cNvPicPr preferRelativeResize="0"/>
          <p:nvPr/>
        </p:nvPicPr>
        <p:blipFill>
          <a:blip r:embed="rId3">
            <a:alphaModFix/>
          </a:blip>
          <a:stretch>
            <a:fillRect/>
          </a:stretch>
        </p:blipFill>
        <p:spPr>
          <a:xfrm>
            <a:off x="441925" y="1974925"/>
            <a:ext cx="3280350" cy="2131401"/>
          </a:xfrm>
          <a:prstGeom prst="rect">
            <a:avLst/>
          </a:prstGeom>
          <a:noFill/>
          <a:ln>
            <a:noFill/>
          </a:ln>
        </p:spPr>
      </p:pic>
      <p:pic>
        <p:nvPicPr>
          <p:cNvPr id="149" name="Google Shape;149;p26"/>
          <p:cNvPicPr preferRelativeResize="0"/>
          <p:nvPr/>
        </p:nvPicPr>
        <p:blipFill rotWithShape="1">
          <a:blip r:embed="rId4">
            <a:alphaModFix/>
          </a:blip>
          <a:srcRect l="35838" t="17704" r="29747" b="18127"/>
          <a:stretch/>
        </p:blipFill>
        <p:spPr>
          <a:xfrm>
            <a:off x="4815900" y="933200"/>
            <a:ext cx="4016395" cy="42103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5" name="Google Shape;155;p27"/>
          <p:cNvSpPr txBox="1">
            <a:spLocks noGrp="1"/>
          </p:cNvSpPr>
          <p:nvPr>
            <p:ph type="title"/>
          </p:nvPr>
        </p:nvSpPr>
        <p:spPr>
          <a:xfrm>
            <a:off x="420200" y="1077750"/>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a:t>Problem Statement</a:t>
            </a:r>
            <a:endParaRPr sz="4120" b="1">
              <a:latin typeface="Montserrat"/>
              <a:ea typeface="Montserrat"/>
              <a:cs typeface="Montserrat"/>
              <a:sym typeface="Montserrat"/>
            </a:endParaRPr>
          </a:p>
        </p:txBody>
      </p:sp>
      <p:sp>
        <p:nvSpPr>
          <p:cNvPr id="156" name="Google Shape;156;p27"/>
          <p:cNvSpPr txBox="1">
            <a:spLocks noGrp="1"/>
          </p:cNvSpPr>
          <p:nvPr>
            <p:ph type="body" idx="1"/>
          </p:nvPr>
        </p:nvSpPr>
        <p:spPr>
          <a:xfrm>
            <a:off x="3841350" y="716175"/>
            <a:ext cx="4926300" cy="442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4127" b="1">
              <a:solidFill>
                <a:srgbClr val="666666"/>
              </a:solidFill>
              <a:latin typeface="Montserrat"/>
              <a:ea typeface="Montserrat"/>
              <a:cs typeface="Montserrat"/>
              <a:sym typeface="Montserrat"/>
            </a:endParaRPr>
          </a:p>
          <a:p>
            <a:pPr marL="457200" lvl="0" indent="0" algn="l" rtl="0">
              <a:lnSpc>
                <a:spcPct val="100000"/>
              </a:lnSpc>
              <a:spcBef>
                <a:spcPts val="1200"/>
              </a:spcBef>
              <a:spcAft>
                <a:spcPts val="0"/>
              </a:spcAft>
              <a:buNone/>
            </a:pPr>
            <a:r>
              <a:rPr lang="en" sz="1900">
                <a:solidFill>
                  <a:srgbClr val="202124"/>
                </a:solidFill>
                <a:highlight>
                  <a:srgbClr val="FFFFFF"/>
                </a:highlight>
              </a:rPr>
              <a:t>A </a:t>
            </a:r>
            <a:r>
              <a:rPr lang="en" sz="1900" b="1">
                <a:solidFill>
                  <a:srgbClr val="202124"/>
                </a:solidFill>
                <a:highlight>
                  <a:srgbClr val="FFFFFF"/>
                </a:highlight>
              </a:rPr>
              <a:t>problem statement</a:t>
            </a:r>
            <a:r>
              <a:rPr lang="en" sz="1900">
                <a:solidFill>
                  <a:srgbClr val="202124"/>
                </a:solidFill>
                <a:highlight>
                  <a:srgbClr val="FFFFFF"/>
                </a:highlight>
              </a:rPr>
              <a:t>, or point of view (POV) </a:t>
            </a:r>
            <a:r>
              <a:rPr lang="en" sz="1900" b="1">
                <a:solidFill>
                  <a:srgbClr val="202124"/>
                </a:solidFill>
                <a:highlight>
                  <a:srgbClr val="FFFFFF"/>
                </a:highlight>
              </a:rPr>
              <a:t>statement</a:t>
            </a:r>
            <a:r>
              <a:rPr lang="en" sz="1900">
                <a:solidFill>
                  <a:srgbClr val="202124"/>
                </a:solidFill>
                <a:highlight>
                  <a:srgbClr val="FFFFFF"/>
                </a:highlight>
              </a:rPr>
              <a:t>, frames this </a:t>
            </a:r>
            <a:r>
              <a:rPr lang="en" sz="1900" b="1">
                <a:solidFill>
                  <a:srgbClr val="202124"/>
                </a:solidFill>
                <a:highlight>
                  <a:srgbClr val="FFFFFF"/>
                </a:highlight>
              </a:rPr>
              <a:t>problem</a:t>
            </a:r>
            <a:r>
              <a:rPr lang="en" sz="1900">
                <a:solidFill>
                  <a:srgbClr val="202124"/>
                </a:solidFill>
                <a:highlight>
                  <a:srgbClr val="FFFFFF"/>
                </a:highlight>
              </a:rPr>
              <a:t> (or need) in a way that is actionable for designers.It is a concise descriptions of design problems</a:t>
            </a:r>
            <a:endParaRPr sz="1900">
              <a:solidFill>
                <a:srgbClr val="202124"/>
              </a:solidFill>
              <a:highlight>
                <a:srgbClr val="FFFFFF"/>
              </a:highlight>
            </a:endParaRPr>
          </a:p>
          <a:p>
            <a:pPr marL="457200" lvl="0" indent="0" algn="l" rtl="0">
              <a:lnSpc>
                <a:spcPct val="100000"/>
              </a:lnSpc>
              <a:spcBef>
                <a:spcPts val="33"/>
              </a:spcBef>
              <a:spcAft>
                <a:spcPts val="0"/>
              </a:spcAft>
              <a:buNone/>
            </a:pPr>
            <a:endParaRPr sz="1900">
              <a:solidFill>
                <a:srgbClr val="202124"/>
              </a:solidFill>
              <a:highlight>
                <a:srgbClr val="FFFFFF"/>
              </a:highlight>
            </a:endParaRPr>
          </a:p>
          <a:p>
            <a:pPr marL="457200" lvl="0" indent="0" algn="l" rtl="0">
              <a:lnSpc>
                <a:spcPct val="100000"/>
              </a:lnSpc>
              <a:spcBef>
                <a:spcPts val="33"/>
              </a:spcBef>
              <a:spcAft>
                <a:spcPts val="0"/>
              </a:spcAft>
              <a:buNone/>
            </a:pPr>
            <a:r>
              <a:rPr lang="en" sz="1900">
                <a:solidFill>
                  <a:srgbClr val="202124"/>
                </a:solidFill>
                <a:highlight>
                  <a:srgbClr val="FFFFFF"/>
                </a:highlight>
              </a:rPr>
              <a:t>POV :</a:t>
            </a:r>
            <a:endParaRPr sz="1900">
              <a:solidFill>
                <a:srgbClr val="202124"/>
              </a:solidFill>
              <a:highlight>
                <a:srgbClr val="FFFFFF"/>
              </a:highlight>
            </a:endParaRPr>
          </a:p>
          <a:p>
            <a:pPr marL="457200" lvl="0" indent="-349250" algn="l" rtl="0">
              <a:lnSpc>
                <a:spcPct val="100000"/>
              </a:lnSpc>
              <a:spcBef>
                <a:spcPts val="33"/>
              </a:spcBef>
              <a:spcAft>
                <a:spcPts val="0"/>
              </a:spcAft>
              <a:buClr>
                <a:srgbClr val="202124"/>
              </a:buClr>
              <a:buSzPts val="1900"/>
              <a:buAutoNum type="arabicPeriod"/>
            </a:pPr>
            <a:r>
              <a:rPr lang="en" sz="1900">
                <a:solidFill>
                  <a:srgbClr val="202124"/>
                </a:solidFill>
                <a:highlight>
                  <a:srgbClr val="FFFFFF"/>
                </a:highlight>
              </a:rPr>
              <a:t>User Perspective</a:t>
            </a:r>
            <a:endParaRPr sz="1900">
              <a:solidFill>
                <a:srgbClr val="202124"/>
              </a:solidFill>
              <a:highlight>
                <a:srgbClr val="FFFFFF"/>
              </a:highlight>
            </a:endParaRPr>
          </a:p>
          <a:p>
            <a:pPr marL="457200" lvl="0" indent="-349250" algn="l" rtl="0">
              <a:lnSpc>
                <a:spcPct val="100000"/>
              </a:lnSpc>
              <a:spcBef>
                <a:spcPts val="0"/>
              </a:spcBef>
              <a:spcAft>
                <a:spcPts val="0"/>
              </a:spcAft>
              <a:buClr>
                <a:srgbClr val="202124"/>
              </a:buClr>
              <a:buSzPts val="1900"/>
              <a:buAutoNum type="arabicPeriod"/>
            </a:pPr>
            <a:r>
              <a:rPr lang="en" sz="1900">
                <a:solidFill>
                  <a:srgbClr val="202124"/>
                </a:solidFill>
                <a:highlight>
                  <a:srgbClr val="FFFFFF"/>
                </a:highlight>
              </a:rPr>
              <a:t>Research Perspective</a:t>
            </a:r>
            <a:endParaRPr sz="1900">
              <a:solidFill>
                <a:srgbClr val="202124"/>
              </a:solidFill>
              <a:highlight>
                <a:srgbClr val="FFFFFF"/>
              </a:highlight>
            </a:endParaRPr>
          </a:p>
          <a:p>
            <a:pPr marL="457200" lvl="0" indent="-349250" algn="l" rtl="0">
              <a:lnSpc>
                <a:spcPct val="100000"/>
              </a:lnSpc>
              <a:spcBef>
                <a:spcPts val="0"/>
              </a:spcBef>
              <a:spcAft>
                <a:spcPts val="0"/>
              </a:spcAft>
              <a:buClr>
                <a:srgbClr val="202124"/>
              </a:buClr>
              <a:buSzPts val="1900"/>
              <a:buAutoNum type="arabicPeriod"/>
            </a:pPr>
            <a:r>
              <a:rPr lang="en" sz="1900">
                <a:solidFill>
                  <a:srgbClr val="202124"/>
                </a:solidFill>
                <a:highlight>
                  <a:srgbClr val="FFFFFF"/>
                </a:highlight>
              </a:rPr>
              <a:t>4 W : Who, What, Where, Why</a:t>
            </a:r>
            <a:endParaRPr sz="1900">
              <a:solidFill>
                <a:srgbClr val="202124"/>
              </a:solidFill>
              <a:highlight>
                <a:srgbClr val="FFFFFF"/>
              </a:highlight>
            </a:endParaRPr>
          </a:p>
          <a:p>
            <a:pPr marL="457200" lvl="0" indent="0" algn="l" rtl="0">
              <a:lnSpc>
                <a:spcPct val="100000"/>
              </a:lnSpc>
              <a:spcBef>
                <a:spcPts val="33"/>
              </a:spcBef>
              <a:spcAft>
                <a:spcPts val="0"/>
              </a:spcAft>
              <a:buNone/>
            </a:pPr>
            <a:endParaRPr sz="1900">
              <a:solidFill>
                <a:srgbClr val="202124"/>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8" name="Google Shape;78;p16"/>
          <p:cNvPicPr preferRelativeResize="0"/>
          <p:nvPr/>
        </p:nvPicPr>
        <p:blipFill>
          <a:blip r:embed="rId3">
            <a:alphaModFix/>
          </a:blip>
          <a:stretch>
            <a:fillRect/>
          </a:stretch>
        </p:blipFill>
        <p:spPr>
          <a:xfrm>
            <a:off x="0" y="55002"/>
            <a:ext cx="9069174"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Examples</a:t>
            </a:r>
            <a:endParaRPr/>
          </a:p>
        </p:txBody>
      </p:sp>
      <p:sp>
        <p:nvSpPr>
          <p:cNvPr id="162" name="Google Shape;162;p28"/>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rmAutofit fontScale="47500" lnSpcReduction="20000"/>
          </a:bodyPr>
          <a:lstStyle/>
          <a:p>
            <a:pPr marL="457200" lvl="0" indent="-313555" algn="l" rtl="0">
              <a:lnSpc>
                <a:spcPct val="166666"/>
              </a:lnSpc>
              <a:spcBef>
                <a:spcPts val="300"/>
              </a:spcBef>
              <a:spcAft>
                <a:spcPts val="0"/>
              </a:spcAft>
              <a:buClr>
                <a:srgbClr val="333333"/>
              </a:buClr>
              <a:buSzPct val="100000"/>
              <a:buChar char="●"/>
            </a:pPr>
            <a:r>
              <a:rPr lang="en" sz="2816" b="1">
                <a:solidFill>
                  <a:srgbClr val="333333"/>
                </a:solidFill>
                <a:highlight>
                  <a:srgbClr val="FFFFFF"/>
                </a:highlight>
              </a:rPr>
              <a:t>From the user’s perspective:</a:t>
            </a:r>
            <a:r>
              <a:rPr lang="en" sz="2816">
                <a:solidFill>
                  <a:srgbClr val="333333"/>
                </a:solidFill>
                <a:highlight>
                  <a:srgbClr val="FFFFFF"/>
                </a:highlight>
              </a:rPr>
              <a:t> </a:t>
            </a:r>
            <a:r>
              <a:rPr lang="en-ID" sz="2816">
                <a:solidFill>
                  <a:srgbClr val="333333"/>
                </a:solidFill>
                <a:highlight>
                  <a:srgbClr val="FFFFFF"/>
                </a:highlight>
              </a:rPr>
              <a:t>“Saya seorang profesional muda yang bekerja mencoba makan dengan sehat, tetapi saya berjuang karena saya bekerja berjam-jam dan tidak selalu punya waktu untuk berbelanja dan menyiapkan makanan saya. Ini membuat saya merasa frustrasi dan buruk tentang diri saya sendiri. "</a:t>
            </a:r>
            <a:br>
              <a:rPr lang="en" sz="2816">
                <a:solidFill>
                  <a:srgbClr val="333333"/>
                </a:solidFill>
                <a:highlight>
                  <a:srgbClr val="FFFFFF"/>
                </a:highlight>
              </a:rPr>
            </a:br>
            <a:r>
              <a:rPr lang="en" sz="2816">
                <a:solidFill>
                  <a:srgbClr val="333333"/>
                </a:solidFill>
                <a:highlight>
                  <a:srgbClr val="FFFFFF"/>
                </a:highlight>
              </a:rPr>
              <a:t> </a:t>
            </a:r>
            <a:endParaRPr sz="2816">
              <a:solidFill>
                <a:srgbClr val="333333"/>
              </a:solidFill>
              <a:highlight>
                <a:srgbClr val="FFFFFF"/>
              </a:highlight>
            </a:endParaRPr>
          </a:p>
          <a:p>
            <a:pPr marL="457200" lvl="0" indent="-313555" algn="l" rtl="0">
              <a:lnSpc>
                <a:spcPct val="166666"/>
              </a:lnSpc>
              <a:spcBef>
                <a:spcPts val="0"/>
              </a:spcBef>
              <a:spcAft>
                <a:spcPts val="0"/>
              </a:spcAft>
              <a:buClr>
                <a:srgbClr val="333333"/>
              </a:buClr>
              <a:buSzPct val="100000"/>
              <a:buChar char="●"/>
            </a:pPr>
            <a:r>
              <a:rPr lang="en" sz="2816" b="1">
                <a:solidFill>
                  <a:srgbClr val="333333"/>
                </a:solidFill>
                <a:highlight>
                  <a:srgbClr val="FFFFFF"/>
                </a:highlight>
              </a:rPr>
              <a:t>From a user research perspective:</a:t>
            </a:r>
            <a:r>
              <a:rPr lang="en" sz="2816">
                <a:solidFill>
                  <a:srgbClr val="333333"/>
                </a:solidFill>
                <a:highlight>
                  <a:srgbClr val="FFFFFF"/>
                </a:highlight>
              </a:rPr>
              <a:t> </a:t>
            </a:r>
            <a:r>
              <a:rPr lang="en-ID" sz="2816">
                <a:solidFill>
                  <a:srgbClr val="333333"/>
                </a:solidFill>
                <a:highlight>
                  <a:srgbClr val="FFFFFF"/>
                </a:highlight>
              </a:rPr>
              <a:t>“Pekerja profesional yang sibuk membutuhkan cara yang mudah dan hemat waktu untuk makan dengan sehat karena mereka sering bekerja berjam-jam dan tidak punya waktu untuk berbelanja dan menyiapkan makanan.”</a:t>
            </a:r>
            <a:br>
              <a:rPr lang="en" sz="2816">
                <a:solidFill>
                  <a:srgbClr val="333333"/>
                </a:solidFill>
                <a:highlight>
                  <a:srgbClr val="FFFFFF"/>
                </a:highlight>
              </a:rPr>
            </a:br>
            <a:r>
              <a:rPr lang="en" sz="2816">
                <a:solidFill>
                  <a:srgbClr val="333333"/>
                </a:solidFill>
                <a:highlight>
                  <a:srgbClr val="FFFFFF"/>
                </a:highlight>
              </a:rPr>
              <a:t> </a:t>
            </a:r>
            <a:endParaRPr sz="2816">
              <a:solidFill>
                <a:srgbClr val="333333"/>
              </a:solidFill>
              <a:highlight>
                <a:srgbClr val="FFFFFF"/>
              </a:highlight>
            </a:endParaRPr>
          </a:p>
          <a:p>
            <a:pPr marL="457200" lvl="0" indent="-313555" algn="l" rtl="0">
              <a:lnSpc>
                <a:spcPct val="166666"/>
              </a:lnSpc>
              <a:spcBef>
                <a:spcPts val="0"/>
              </a:spcBef>
              <a:spcAft>
                <a:spcPts val="0"/>
              </a:spcAft>
              <a:buClr>
                <a:srgbClr val="333333"/>
              </a:buClr>
              <a:buSzPct val="100000"/>
              <a:buChar char="●"/>
            </a:pPr>
            <a:r>
              <a:rPr lang="en" sz="2816" b="1">
                <a:solidFill>
                  <a:srgbClr val="333333"/>
                </a:solidFill>
                <a:highlight>
                  <a:srgbClr val="FFFFFF"/>
                </a:highlight>
              </a:rPr>
              <a:t>Based on the four Ws—who, what, where, and why:</a:t>
            </a:r>
            <a:r>
              <a:rPr lang="en" sz="2816">
                <a:solidFill>
                  <a:srgbClr val="333333"/>
                </a:solidFill>
                <a:highlight>
                  <a:srgbClr val="FFFFFF"/>
                </a:highlight>
              </a:rPr>
              <a:t> </a:t>
            </a:r>
            <a:r>
              <a:rPr lang="en-ID" sz="2816">
                <a:solidFill>
                  <a:srgbClr val="333333"/>
                </a:solidFill>
                <a:highlight>
                  <a:srgbClr val="FFFFFF"/>
                </a:highlight>
              </a:rPr>
              <a:t>“Pekerja profesional muda kami berjuang untuk makan sehat selama seminggu karena dia bekerja dengan jam kerja yang panjang. Solusi kami harus memberikan cara yang cepat dan mudah baginya untuk mendapatkan bahan-bahan dan menyiapkan makanan sehat yang dapat dia bawa ke kantor. ”</a:t>
            </a:r>
            <a:endParaRPr sz="2816">
              <a:solidFill>
                <a:srgbClr val="333333"/>
              </a:solidFill>
              <a:highlight>
                <a:srgbClr val="FFFFFF"/>
              </a:highlight>
            </a:endParaRPr>
          </a:p>
          <a:p>
            <a:pPr marL="457200" lvl="0" indent="0" algn="l" rtl="0">
              <a:lnSpc>
                <a:spcPct val="100000"/>
              </a:lnSpc>
              <a:spcBef>
                <a:spcPts val="1100"/>
              </a:spcBef>
              <a:spcAft>
                <a:spcPts val="0"/>
              </a:spcAft>
              <a:buClr>
                <a:schemeClr val="dk1"/>
              </a:buClr>
              <a:buSzPct val="57894"/>
              <a:buFont typeface="Arial"/>
              <a:buNone/>
            </a:pPr>
            <a:endParaRPr sz="1900">
              <a:solidFill>
                <a:srgbClr val="202124"/>
              </a:solidFill>
              <a:highlight>
                <a:srgbClr val="FFFFFF"/>
              </a:highlight>
            </a:endParaRPr>
          </a:p>
          <a:p>
            <a:pPr marL="457200" lvl="0" indent="0" algn="l" rtl="0">
              <a:lnSpc>
                <a:spcPct val="100000"/>
              </a:lnSpc>
              <a:spcBef>
                <a:spcPts val="33"/>
              </a:spcBef>
              <a:spcAft>
                <a:spcPts val="0"/>
              </a:spcAft>
              <a:buClr>
                <a:schemeClr val="dk1"/>
              </a:buClr>
              <a:buSzPct val="57894"/>
              <a:buFont typeface="Arial"/>
              <a:buNone/>
            </a:pPr>
            <a:endParaRPr sz="1900">
              <a:solidFill>
                <a:srgbClr val="202124"/>
              </a:solidFill>
              <a:highlight>
                <a:srgbClr val="FFFFFF"/>
              </a:highlight>
            </a:endParaRPr>
          </a:p>
          <a:p>
            <a:pPr marL="457200" lvl="0" indent="0" algn="l" rtl="0">
              <a:lnSpc>
                <a:spcPct val="100000"/>
              </a:lnSpc>
              <a:spcBef>
                <a:spcPts val="33"/>
              </a:spcBef>
              <a:spcAft>
                <a:spcPts val="0"/>
              </a:spcAft>
              <a:buClr>
                <a:schemeClr val="dk1"/>
              </a:buClr>
              <a:buSzPct val="57894"/>
              <a:buFont typeface="Arial"/>
              <a:buNone/>
            </a:pPr>
            <a:endParaRPr sz="1900">
              <a:solidFill>
                <a:srgbClr val="202124"/>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8" name="Google Shape;168;p29"/>
          <p:cNvSpPr txBox="1">
            <a:spLocks noGrp="1"/>
          </p:cNvSpPr>
          <p:nvPr>
            <p:ph type="title"/>
          </p:nvPr>
        </p:nvSpPr>
        <p:spPr>
          <a:xfrm>
            <a:off x="420200" y="1077750"/>
            <a:ext cx="243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a:t>Design Thinking Lab Project</a:t>
            </a:r>
            <a:endParaRPr sz="3600"/>
          </a:p>
          <a:p>
            <a:pPr marL="0" lvl="0" indent="0" algn="l" rtl="0">
              <a:spcBef>
                <a:spcPts val="0"/>
              </a:spcBef>
              <a:spcAft>
                <a:spcPts val="0"/>
              </a:spcAft>
              <a:buSzPts val="990"/>
              <a:buNone/>
            </a:pPr>
            <a:endParaRPr sz="4120" b="1">
              <a:latin typeface="Montserrat"/>
              <a:ea typeface="Montserrat"/>
              <a:cs typeface="Montserrat"/>
              <a:sym typeface="Montserrat"/>
            </a:endParaRPr>
          </a:p>
        </p:txBody>
      </p:sp>
      <p:sp>
        <p:nvSpPr>
          <p:cNvPr id="169" name="Google Shape;169;p29"/>
          <p:cNvSpPr txBox="1">
            <a:spLocks noGrp="1"/>
          </p:cNvSpPr>
          <p:nvPr>
            <p:ph type="body" idx="1"/>
          </p:nvPr>
        </p:nvSpPr>
        <p:spPr>
          <a:xfrm>
            <a:off x="3841350" y="716175"/>
            <a:ext cx="4926300" cy="4427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endParaRPr sz="3427" b="1">
              <a:solidFill>
                <a:srgbClr val="666666"/>
              </a:solidFill>
              <a:latin typeface="Montserrat"/>
              <a:ea typeface="Montserrat"/>
              <a:cs typeface="Montserrat"/>
              <a:sym typeface="Montserrat"/>
            </a:endParaRPr>
          </a:p>
          <a:p>
            <a:pPr marL="0" lvl="0" indent="0" algn="l" rtl="0">
              <a:lnSpc>
                <a:spcPct val="100000"/>
              </a:lnSpc>
              <a:spcBef>
                <a:spcPts val="1200"/>
              </a:spcBef>
              <a:spcAft>
                <a:spcPts val="0"/>
              </a:spcAft>
              <a:buNone/>
            </a:pPr>
            <a:r>
              <a:rPr lang="en" sz="2822">
                <a:solidFill>
                  <a:schemeClr val="dk1"/>
                </a:solidFill>
              </a:rPr>
              <a:t>Theme : </a:t>
            </a:r>
            <a:endParaRPr sz="2822">
              <a:solidFill>
                <a:schemeClr val="dk1"/>
              </a:solidFill>
            </a:endParaRPr>
          </a:p>
          <a:p>
            <a:pPr marL="0" lvl="0" indent="0" algn="l" rtl="0">
              <a:lnSpc>
                <a:spcPct val="100000"/>
              </a:lnSpc>
              <a:spcBef>
                <a:spcPts val="0"/>
              </a:spcBef>
              <a:spcAft>
                <a:spcPts val="0"/>
              </a:spcAft>
              <a:buNone/>
            </a:pPr>
            <a:endParaRPr sz="3250" b="1">
              <a:solidFill>
                <a:schemeClr val="dk1"/>
              </a:solidFill>
            </a:endParaRPr>
          </a:p>
          <a:p>
            <a:pPr marL="0" lvl="0" indent="0" algn="l" rtl="0">
              <a:lnSpc>
                <a:spcPct val="100000"/>
              </a:lnSpc>
              <a:spcBef>
                <a:spcPts val="0"/>
              </a:spcBef>
              <a:spcAft>
                <a:spcPts val="0"/>
              </a:spcAft>
              <a:buNone/>
            </a:pPr>
            <a:r>
              <a:rPr lang="en" sz="3250" b="1">
                <a:solidFill>
                  <a:schemeClr val="dk1"/>
                </a:solidFill>
              </a:rPr>
              <a:t>Post Covid 19 - Reviving the Small Businesses with Innovations.</a:t>
            </a:r>
            <a:endParaRPr sz="3250" b="1">
              <a:solidFill>
                <a:schemeClr val="dk1"/>
              </a:solidFill>
            </a:endParaRPr>
          </a:p>
          <a:p>
            <a:pPr marL="0" lvl="0" indent="0" algn="l" rtl="0">
              <a:lnSpc>
                <a:spcPct val="100000"/>
              </a:lnSpc>
              <a:spcBef>
                <a:spcPts val="0"/>
              </a:spcBef>
              <a:spcAft>
                <a:spcPts val="0"/>
              </a:spcAft>
              <a:buNone/>
            </a:pPr>
            <a:endParaRPr sz="3250" b="1">
              <a:solidFill>
                <a:schemeClr val="dk1"/>
              </a:solidFill>
            </a:endParaRPr>
          </a:p>
          <a:p>
            <a:pPr marL="0" lvl="0" indent="0" algn="l" rtl="0">
              <a:lnSpc>
                <a:spcPct val="100000"/>
              </a:lnSpc>
              <a:spcBef>
                <a:spcPts val="0"/>
              </a:spcBef>
              <a:spcAft>
                <a:spcPts val="0"/>
              </a:spcAft>
              <a:buClr>
                <a:schemeClr val="dk1"/>
              </a:buClr>
              <a:buSzPct val="33837"/>
              <a:buFont typeface="Arial"/>
              <a:buNone/>
            </a:pPr>
            <a:endParaRPr sz="3250" b="1">
              <a:solidFill>
                <a:schemeClr val="dk1"/>
              </a:solidFill>
            </a:endParaRPr>
          </a:p>
          <a:p>
            <a:pPr marL="0" lvl="0" indent="0" algn="l" rtl="0">
              <a:lnSpc>
                <a:spcPct val="100000"/>
              </a:lnSpc>
              <a:spcBef>
                <a:spcPts val="0"/>
              </a:spcBef>
              <a:spcAft>
                <a:spcPts val="0"/>
              </a:spcAft>
              <a:buClr>
                <a:schemeClr val="dk1"/>
              </a:buClr>
              <a:buSzPct val="38976"/>
              <a:buFont typeface="Arial"/>
              <a:buNone/>
            </a:pPr>
            <a:r>
              <a:rPr lang="en" sz="2822">
                <a:solidFill>
                  <a:schemeClr val="dk1"/>
                </a:solidFill>
              </a:rPr>
              <a:t>Aim of the Project : To help small businesses with innovations after pandemic</a:t>
            </a:r>
            <a:endParaRPr sz="2822">
              <a:solidFill>
                <a:schemeClr val="dk1"/>
              </a:solidFill>
            </a:endParaRPr>
          </a:p>
          <a:p>
            <a:pPr marL="0" lvl="0" indent="0" algn="l" rtl="0">
              <a:lnSpc>
                <a:spcPct val="100000"/>
              </a:lnSpc>
              <a:spcBef>
                <a:spcPts val="0"/>
              </a:spcBef>
              <a:spcAft>
                <a:spcPts val="0"/>
              </a:spcAft>
              <a:buClr>
                <a:schemeClr val="dk1"/>
              </a:buClr>
              <a:buSzPct val="38976"/>
              <a:buFont typeface="Arial"/>
              <a:buNone/>
            </a:pPr>
            <a:r>
              <a:rPr lang="en" sz="2822">
                <a:solidFill>
                  <a:schemeClr val="dk1"/>
                </a:solidFill>
              </a:rPr>
              <a:t>Inspirations : Qasir and othe small business applications/innovations</a:t>
            </a:r>
            <a:endParaRPr sz="2822">
              <a:solidFill>
                <a:schemeClr val="dk1"/>
              </a:solidFill>
            </a:endParaRPr>
          </a:p>
          <a:p>
            <a:pPr marL="0" lvl="0" indent="0" algn="l" rtl="0">
              <a:lnSpc>
                <a:spcPct val="100000"/>
              </a:lnSpc>
              <a:spcBef>
                <a:spcPts val="0"/>
              </a:spcBef>
              <a:spcAft>
                <a:spcPts val="0"/>
              </a:spcAft>
              <a:buClr>
                <a:schemeClr val="dk1"/>
              </a:buClr>
              <a:buSzPct val="38976"/>
              <a:buFont typeface="Arial"/>
              <a:buNone/>
            </a:pPr>
            <a:r>
              <a:rPr lang="en" sz="2822">
                <a:solidFill>
                  <a:schemeClr val="dk1"/>
                </a:solidFill>
              </a:rPr>
              <a:t>Target : Present ideas for DT Fair (for UAS)</a:t>
            </a:r>
            <a:endParaRPr sz="2822">
              <a:solidFill>
                <a:schemeClr val="dk1"/>
              </a:solidFill>
            </a:endParaRPr>
          </a:p>
          <a:p>
            <a:pPr marL="0" lvl="0" indent="0" algn="ctr" rtl="0">
              <a:lnSpc>
                <a:spcPct val="100000"/>
              </a:lnSpc>
              <a:spcBef>
                <a:spcPts val="0"/>
              </a:spcBef>
              <a:spcAft>
                <a:spcPts val="0"/>
              </a:spcAft>
              <a:buClr>
                <a:schemeClr val="dk1"/>
              </a:buClr>
              <a:buSzPct val="30555"/>
              <a:buFont typeface="Arial"/>
              <a:buNone/>
            </a:pPr>
            <a:endParaRPr sz="3600">
              <a:solidFill>
                <a:schemeClr val="dk1"/>
              </a:solidFill>
            </a:endParaRPr>
          </a:p>
          <a:p>
            <a:pPr marL="457200" lvl="0" indent="0" algn="l" rtl="0">
              <a:lnSpc>
                <a:spcPct val="100000"/>
              </a:lnSpc>
              <a:spcBef>
                <a:spcPts val="33"/>
              </a:spcBef>
              <a:spcAft>
                <a:spcPts val="0"/>
              </a:spcAft>
              <a:buNone/>
            </a:pPr>
            <a:endParaRPr sz="2727" b="1">
              <a:solidFill>
                <a:srgbClr val="666666"/>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75" name="Google Shape;175;p3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76" name="Google Shape;176;p3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82" name="Google Shape;182;p31"/>
          <p:cNvSpPr txBox="1">
            <a:spLocks noGrp="1"/>
          </p:cNvSpPr>
          <p:nvPr>
            <p:ph type="title"/>
          </p:nvPr>
        </p:nvSpPr>
        <p:spPr>
          <a:xfrm>
            <a:off x="420200" y="1077750"/>
            <a:ext cx="243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a:t>Design Thinking for Social Problems</a:t>
            </a:r>
            <a:endParaRPr sz="3600"/>
          </a:p>
          <a:p>
            <a:pPr marL="0" lvl="0" indent="0" algn="l" rtl="0">
              <a:spcBef>
                <a:spcPts val="0"/>
              </a:spcBef>
              <a:spcAft>
                <a:spcPts val="0"/>
              </a:spcAft>
              <a:buSzPts val="990"/>
              <a:buNone/>
            </a:pPr>
            <a:endParaRPr sz="4120" b="1">
              <a:latin typeface="Montserrat"/>
              <a:ea typeface="Montserrat"/>
              <a:cs typeface="Montserrat"/>
              <a:sym typeface="Montserrat"/>
            </a:endParaRPr>
          </a:p>
        </p:txBody>
      </p:sp>
      <p:sp>
        <p:nvSpPr>
          <p:cNvPr id="183" name="Google Shape;183;p31"/>
          <p:cNvSpPr txBox="1">
            <a:spLocks noGrp="1"/>
          </p:cNvSpPr>
          <p:nvPr>
            <p:ph type="body" idx="1"/>
          </p:nvPr>
        </p:nvSpPr>
        <p:spPr>
          <a:xfrm>
            <a:off x="3841350" y="716175"/>
            <a:ext cx="4926300" cy="442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427" b="1">
              <a:solidFill>
                <a:srgbClr val="666666"/>
              </a:solidFill>
              <a:latin typeface="Montserrat"/>
              <a:ea typeface="Montserrat"/>
              <a:cs typeface="Montserrat"/>
              <a:sym typeface="Montserrat"/>
            </a:endParaRPr>
          </a:p>
          <a:p>
            <a:pPr marL="0" lvl="0" indent="0" algn="l" rtl="0">
              <a:lnSpc>
                <a:spcPct val="100000"/>
              </a:lnSpc>
              <a:spcBef>
                <a:spcPts val="1200"/>
              </a:spcBef>
              <a:spcAft>
                <a:spcPts val="0"/>
              </a:spcAft>
              <a:buNone/>
            </a:pPr>
            <a:r>
              <a:rPr lang="en" sz="2822">
                <a:solidFill>
                  <a:schemeClr val="dk1"/>
                </a:solidFill>
              </a:rPr>
              <a:t>Design Thinking can and should be implemented in dealing with social problem </a:t>
            </a:r>
            <a:endParaRPr sz="3250" b="1">
              <a:solidFill>
                <a:schemeClr val="dk1"/>
              </a:solidFill>
            </a:endParaRPr>
          </a:p>
          <a:p>
            <a:pPr marL="0" lvl="0" indent="0" algn="l" rtl="0">
              <a:lnSpc>
                <a:spcPct val="100000"/>
              </a:lnSpc>
              <a:spcBef>
                <a:spcPts val="0"/>
              </a:spcBef>
              <a:spcAft>
                <a:spcPts val="0"/>
              </a:spcAft>
              <a:buNone/>
            </a:pPr>
            <a:endParaRPr sz="325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15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722">
                <a:solidFill>
                  <a:schemeClr val="dk1"/>
                </a:solidFill>
              </a:rPr>
              <a:t>Read : </a:t>
            </a:r>
            <a:r>
              <a:rPr lang="en" sz="1722" u="sng">
                <a:solidFill>
                  <a:schemeClr val="hlink"/>
                </a:solidFill>
                <a:hlinkClick r:id="rId4"/>
              </a:rPr>
              <a:t>https://ssir.org/articles/entry/design_thinking_for_social_innovation#</a:t>
            </a:r>
            <a:endParaRPr sz="1722">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822">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9" name="Google Shape;18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0" name="Google Shape;190;p32" descr="http://www.ted.com Tim Brown says the design profession is preoccupied with creating nifty, fashionable objects -- even as pressing questions like clean water access show it has a bigger role to play. He calls for a shift to local, collaborative, participatory &quot;design thinking.&quot; &#10; &#10;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 Watch a highlight reel of the Top 10 TEDTalks at http://www.ted.com/index.php/talks/top10" title="Tim Brown urges designers to think big">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lnSpc>
                <a:spcPct val="115000"/>
              </a:lnSpc>
              <a:spcBef>
                <a:spcPts val="0"/>
              </a:spcBef>
              <a:spcAft>
                <a:spcPts val="0"/>
              </a:spcAft>
              <a:buClr>
                <a:schemeClr val="dk1"/>
              </a:buClr>
              <a:buSzPct val="66666"/>
              <a:buFont typeface="Arial"/>
              <a:buNone/>
            </a:pPr>
            <a:r>
              <a:rPr lang="en" sz="1650" i="1">
                <a:solidFill>
                  <a:srgbClr val="252324"/>
                </a:solidFill>
                <a:highlight>
                  <a:srgbClr val="FFFFFF"/>
                </a:highlight>
                <a:latin typeface="Playfair Display"/>
                <a:ea typeface="Playfair Display"/>
                <a:cs typeface="Playfair Display"/>
                <a:sym typeface="Playfair Display"/>
              </a:rPr>
              <a:t>The capacity to innovate via complex problem solving was identified as the number-one critical skill for the 21</a:t>
            </a:r>
            <a:r>
              <a:rPr lang="en" sz="1250" i="1">
                <a:solidFill>
                  <a:srgbClr val="252324"/>
                </a:solidFill>
                <a:highlight>
                  <a:srgbClr val="FFFFFF"/>
                </a:highlight>
                <a:latin typeface="Playfair Display"/>
                <a:ea typeface="Playfair Display"/>
                <a:cs typeface="Playfair Display"/>
                <a:sym typeface="Playfair Display"/>
              </a:rPr>
              <a:t>st</a:t>
            </a:r>
            <a:r>
              <a:rPr lang="en" sz="1650" i="1">
                <a:solidFill>
                  <a:srgbClr val="252324"/>
                </a:solidFill>
                <a:highlight>
                  <a:srgbClr val="FFFFFF"/>
                </a:highlight>
                <a:latin typeface="Playfair Display"/>
                <a:ea typeface="Playfair Display"/>
                <a:cs typeface="Playfair Display"/>
                <a:sym typeface="Playfair Display"/>
              </a:rPr>
              <a:t>-century professional, business person, or entrepreneur operating in an ever-more-complex, dynamic, and fast-changing world.</a:t>
            </a:r>
            <a:endParaRPr sz="1650" i="1">
              <a:solidFill>
                <a:srgbClr val="252324"/>
              </a:solidFill>
              <a:highlight>
                <a:srgbClr val="FFFFFF"/>
              </a:highlight>
              <a:latin typeface="Playfair Display"/>
              <a:ea typeface="Playfair Display"/>
              <a:cs typeface="Playfair Display"/>
              <a:sym typeface="Playfair Display"/>
            </a:endParaRPr>
          </a:p>
          <a:p>
            <a:pPr marL="0" lvl="0" indent="0" algn="ctr" rtl="0">
              <a:lnSpc>
                <a:spcPct val="115000"/>
              </a:lnSpc>
              <a:spcBef>
                <a:spcPts val="1500"/>
              </a:spcBef>
              <a:spcAft>
                <a:spcPts val="0"/>
              </a:spcAft>
              <a:buClr>
                <a:schemeClr val="dk1"/>
              </a:buClr>
              <a:buSzPct val="66666"/>
              <a:buFont typeface="Arial"/>
              <a:buNone/>
            </a:pPr>
            <a:endParaRPr sz="1650">
              <a:solidFill>
                <a:srgbClr val="252324"/>
              </a:solidFill>
              <a:highlight>
                <a:srgbClr val="FFFFFF"/>
              </a:highlight>
              <a:latin typeface="Playfair Display"/>
              <a:ea typeface="Playfair Display"/>
              <a:cs typeface="Playfair Display"/>
              <a:sym typeface="Playfair Display"/>
            </a:endParaRPr>
          </a:p>
          <a:p>
            <a:pPr marL="0" lvl="0" indent="0" algn="ctr" rtl="0">
              <a:spcBef>
                <a:spcPts val="0"/>
              </a:spcBef>
              <a:spcAft>
                <a:spcPts val="0"/>
              </a:spcAft>
              <a:buNone/>
            </a:pPr>
            <a:r>
              <a:rPr lang="en" sz="1650" i="1">
                <a:solidFill>
                  <a:srgbClr val="252324"/>
                </a:solidFill>
                <a:highlight>
                  <a:srgbClr val="FFFFFF"/>
                </a:highlight>
                <a:latin typeface="Playfair Display"/>
                <a:ea typeface="Playfair Display"/>
                <a:cs typeface="Playfair Display"/>
                <a:sym typeface="Playfair Display"/>
              </a:rPr>
              <a:t>Source: Future of Jobs Report, World Economic Forum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5" name="Google Shape;85;p17" descr="Design Thinking is a 5-step process to come up with meaningful ideas that solve real problems for a particular group of people.  The process is taught in top design and business schools around the world. It has brought many businesses lots of happy customers and helped entrepreneurs from all around the world, to solve problems with innovative new solutions.&#10;&#10;Support our channel:&#10;Visit us at http://www.patreon.com/sprouts&#10; &#10;Crash Course: &#10;https://dschool.stanford.edu/resources/virtual-crash-course-video&#10;&#10;Guide for Facilitators:&#10;https://dschool.stanford.edu/resources/gear-up-how-to-kick-off-a-crash-course&#10;&#10;Entire Script:&#10;Step 1: Empathize &#10;The purpose of step one is to conduct interviews that give you an idea about what people really care about. We need to empathize with their situation. &#10;For example, if you want to help old people, you might find that they want to keep the ability to walk around. In your conversations, they might share with you different ways they can do that. Later into the interview you'll want to dig a little deeper, look for personal stories or situations where things became difficult. Ideally, you redo the process with many people with the same problem. &#10;&#10;Step 2: Define the Problem &#10;Looking at the interviews, you can now understand the actual needs that people are trying to fulfill with certain activities. One way to do that is to underline the verbs or activities that the people mentioned when talking about their problems: like going for a walk, meeting old friends for tea, or simply going grocery shopping around the corner store. You might realize it's not so much about going out, but more about staying in touch. After your analysis, formulate a problem statement: “Some elderly are afraid to be lonely. The want to stay connected.” &#10;&#10;Step 3: Ideate &#10;Now focus only on the problem statement and come up with ideas that solve the problem. The point is not to get a perfect idea, but rather to come up with as many ideas: like unique virtual reality experiences, senior friendly hover boards or a modified pushcart. Whatever it is, sketch up your best ideas and show them to the people you are trying to help, so you get their feedback.&#10;&#10;Step 4: Prototype &#10;Now take a moment to reflect on what you have learned from your conversations about the different ideas. Ask yourself, how does your idea fit in the context of people's actual lives. Your solution could be a combination of a new idea and what is already being used. Then connect the dots, sketch up your final solution and go build a real prototype that's just good enough to be tested. &#10;&#10;Step 5: Test &#10;Now test your prototype with actual users. Don't defend your idea in case people don't like it, the point is to learn what works and what didn't, so any feedback is great. Then go back to ideation or prototyping and apply your learning. Repeat the process until you have a prototype that works and solves the real problem. Now you are ready to change the world or open shop. &#10;&#10;To experience design thinking first hand, do the free virtual design thinking crash course from Stanford’s D-School right now. You will learn to design a new gift giving experience. Find the link and a guide for facilitators in the description below. After you are done, share your experience and gift idea in the comment To learn more about creative and critical thinking, check out our other sprouts videos. And if you want to support our channel, visit http://patreon.com/sprouts." title="The Design Thinking Proces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rmAutofit fontScale="90000"/>
          </a:bodyPr>
          <a:lstStyle/>
          <a:p>
            <a:r>
              <a:rPr lang="en-ID" b="1" i="0">
                <a:solidFill>
                  <a:srgbClr val="000000"/>
                </a:solidFill>
                <a:effectLst/>
                <a:latin typeface="Poppins"/>
              </a:rPr>
              <a:t>Empathize</a:t>
            </a:r>
            <a:br>
              <a:rPr lang="en-ID" b="1" i="0">
                <a:solidFill>
                  <a:srgbClr val="000000"/>
                </a:solidFill>
                <a:effectLst/>
                <a:latin typeface="Poppins"/>
              </a:rPr>
            </a:b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285750" indent="-285750">
              <a:spcAft>
                <a:spcPts val="1200"/>
              </a:spcAft>
            </a:pPr>
            <a:r>
              <a:rPr lang="en-ID" b="0">
                <a:solidFill>
                  <a:srgbClr val="000000"/>
                </a:solidFill>
                <a:effectLst/>
                <a:latin typeface="PT Serif"/>
              </a:rPr>
              <a:t>Pada tahap </a:t>
            </a:r>
            <a:r>
              <a:rPr lang="en-ID" b="0" i="1">
                <a:solidFill>
                  <a:srgbClr val="000000"/>
                </a:solidFill>
                <a:effectLst/>
                <a:latin typeface="PT Serif"/>
              </a:rPr>
              <a:t>Empathize</a:t>
            </a:r>
            <a:r>
              <a:rPr lang="en-ID" b="0" i="0">
                <a:solidFill>
                  <a:srgbClr val="000000"/>
                </a:solidFill>
                <a:effectLst/>
                <a:latin typeface="PT Serif"/>
              </a:rPr>
              <a:t> dituntut untuk memahami pengguna</a:t>
            </a:r>
          </a:p>
          <a:p>
            <a:pPr marL="285750" indent="-285750">
              <a:spcAft>
                <a:spcPts val="1200"/>
              </a:spcAft>
            </a:pPr>
            <a:r>
              <a:rPr lang="fi-FI" b="0" i="0">
                <a:solidFill>
                  <a:srgbClr val="000000"/>
                </a:solidFill>
                <a:effectLst/>
                <a:latin typeface="PT Serif"/>
              </a:rPr>
              <a:t>Apa tantangan mereka saat menggunakan produk</a:t>
            </a:r>
          </a:p>
          <a:p>
            <a:pPr marL="285750" indent="-285750">
              <a:spcAft>
                <a:spcPts val="1200"/>
              </a:spcAft>
            </a:pPr>
            <a:r>
              <a:rPr lang="en-ID" b="0" i="0">
                <a:solidFill>
                  <a:srgbClr val="000000"/>
                </a:solidFill>
                <a:effectLst/>
                <a:latin typeface="PT Serif"/>
              </a:rPr>
              <a:t>merupakan upaya mengesampingkan asumsi-asumsimu soal pengguna</a:t>
            </a:r>
            <a:endParaRPr lang="fi-FI">
              <a:solidFill>
                <a:srgbClr val="000000"/>
              </a:solidFill>
              <a:latin typeface="PT Serif"/>
            </a:endParaRPr>
          </a:p>
          <a:p>
            <a:pPr marL="285750" indent="-285750">
              <a:spcAft>
                <a:spcPts val="1200"/>
              </a:spcAft>
            </a:pPr>
            <a:r>
              <a:rPr lang="en-ID" b="0" i="1">
                <a:solidFill>
                  <a:srgbClr val="000000"/>
                </a:solidFill>
                <a:effectLst/>
                <a:latin typeface="PT Serif"/>
              </a:rPr>
              <a:t>empathize</a:t>
            </a:r>
            <a:r>
              <a:rPr lang="en-ID" b="0" i="0">
                <a:solidFill>
                  <a:srgbClr val="000000"/>
                </a:solidFill>
                <a:effectLst/>
                <a:latin typeface="PT Serif"/>
              </a:rPr>
              <a:t> bisa dibagi menjadi 4 tahap, yaitu:</a:t>
            </a:r>
            <a:endParaRPr lang="fi-FI" b="0" i="0">
              <a:solidFill>
                <a:srgbClr val="000000"/>
              </a:solidFill>
              <a:effectLst/>
              <a:latin typeface="PT Serif"/>
            </a:endParaRPr>
          </a:p>
          <a:p>
            <a:pPr marL="627063">
              <a:spcAft>
                <a:spcPts val="1200"/>
              </a:spcAft>
              <a:buFont typeface="+mj-lt"/>
              <a:buAutoNum type="arabicPeriod"/>
            </a:pPr>
            <a:r>
              <a:rPr lang="en-ID" b="1" i="1">
                <a:solidFill>
                  <a:srgbClr val="000000"/>
                </a:solidFill>
                <a:effectLst/>
                <a:latin typeface="Poppins"/>
              </a:rPr>
              <a:t>Discovery</a:t>
            </a:r>
            <a:endParaRPr lang="en-ID" b="1" i="0">
              <a:solidFill>
                <a:srgbClr val="000000"/>
              </a:solidFill>
              <a:effectLst/>
              <a:latin typeface="Poppins"/>
            </a:endParaRPr>
          </a:p>
          <a:p>
            <a:pPr marL="627063">
              <a:spcAft>
                <a:spcPts val="1200"/>
              </a:spcAft>
              <a:buFont typeface="+mj-lt"/>
              <a:buAutoNum type="arabicPeriod"/>
            </a:pPr>
            <a:r>
              <a:rPr lang="en-ID" b="1" i="1">
                <a:solidFill>
                  <a:srgbClr val="000000"/>
                </a:solidFill>
                <a:effectLst/>
                <a:latin typeface="Poppins"/>
              </a:rPr>
              <a:t>Immersion</a:t>
            </a:r>
            <a:endParaRPr lang="en-ID" b="1" i="0">
              <a:solidFill>
                <a:srgbClr val="000000"/>
              </a:solidFill>
              <a:effectLst/>
              <a:latin typeface="Poppins"/>
            </a:endParaRPr>
          </a:p>
          <a:p>
            <a:pPr marL="627063">
              <a:spcAft>
                <a:spcPts val="1200"/>
              </a:spcAft>
              <a:buFont typeface="+mj-lt"/>
              <a:buAutoNum type="arabicPeriod"/>
            </a:pPr>
            <a:r>
              <a:rPr lang="en-ID" b="1" i="1">
                <a:solidFill>
                  <a:srgbClr val="000000"/>
                </a:solidFill>
                <a:effectLst/>
                <a:latin typeface="Poppins"/>
              </a:rPr>
              <a:t>Connection</a:t>
            </a:r>
            <a:endParaRPr lang="en-ID" b="1" i="0">
              <a:solidFill>
                <a:srgbClr val="000000"/>
              </a:solidFill>
              <a:effectLst/>
              <a:latin typeface="Poppins"/>
            </a:endParaRPr>
          </a:p>
          <a:p>
            <a:pPr marL="627063">
              <a:spcAft>
                <a:spcPts val="1200"/>
              </a:spcAft>
              <a:buFont typeface="+mj-lt"/>
              <a:buAutoNum type="arabicPeriod"/>
            </a:pPr>
            <a:r>
              <a:rPr lang="en-ID" b="1" i="1">
                <a:solidFill>
                  <a:srgbClr val="000000"/>
                </a:solidFill>
                <a:effectLst/>
                <a:latin typeface="Poppins"/>
              </a:rPr>
              <a:t>Detachment</a:t>
            </a:r>
            <a:endParaRPr lang="en-ID" b="1" i="0">
              <a:solidFill>
                <a:srgbClr val="000000"/>
              </a:solidFill>
              <a:effectLst/>
              <a:latin typeface="Poppins"/>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rmAutofit fontScale="90000"/>
          </a:bodyPr>
          <a:lstStyle/>
          <a:p>
            <a:r>
              <a:rPr lang="en-ID" b="1" i="0">
                <a:solidFill>
                  <a:srgbClr val="000000"/>
                </a:solidFill>
                <a:effectLst/>
                <a:latin typeface="Poppins"/>
              </a:rPr>
              <a:t>Empathize</a:t>
            </a:r>
            <a:br>
              <a:rPr lang="en-ID" b="1" i="0">
                <a:solidFill>
                  <a:srgbClr val="000000"/>
                </a:solidFill>
                <a:effectLst/>
                <a:latin typeface="Poppins"/>
              </a:rPr>
            </a:b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627063">
              <a:spcAft>
                <a:spcPts val="1200"/>
              </a:spcAft>
              <a:buFont typeface="+mj-lt"/>
              <a:buAutoNum type="arabicPeriod"/>
            </a:pPr>
            <a:r>
              <a:rPr lang="en-ID" b="1" i="1">
                <a:solidFill>
                  <a:srgbClr val="000000"/>
                </a:solidFill>
                <a:effectLst/>
                <a:latin typeface="Poppins"/>
              </a:rPr>
              <a:t>Discovery</a:t>
            </a:r>
          </a:p>
          <a:p>
            <a:pPr marL="854075" algn="l"/>
            <a:r>
              <a:rPr lang="en-ID" b="0" i="0">
                <a:solidFill>
                  <a:srgbClr val="000000"/>
                </a:solidFill>
                <a:effectLst/>
                <a:latin typeface="PT Serif"/>
              </a:rPr>
              <a:t>Ini merupakan fase awal </a:t>
            </a:r>
            <a:r>
              <a:rPr lang="en-ID" b="0" i="1">
                <a:solidFill>
                  <a:srgbClr val="000000"/>
                </a:solidFill>
                <a:effectLst/>
                <a:latin typeface="PT Serif"/>
              </a:rPr>
              <a:t>empathize </a:t>
            </a:r>
            <a:r>
              <a:rPr lang="en-ID" b="0" i="0">
                <a:solidFill>
                  <a:srgbClr val="000000"/>
                </a:solidFill>
                <a:effectLst/>
                <a:latin typeface="PT Serif"/>
              </a:rPr>
              <a:t>dalam </a:t>
            </a:r>
            <a:r>
              <a:rPr lang="en-ID" b="0" i="1">
                <a:solidFill>
                  <a:srgbClr val="000000"/>
                </a:solidFill>
                <a:effectLst/>
                <a:latin typeface="PT Serif"/>
              </a:rPr>
              <a:t>design thinking</a:t>
            </a:r>
            <a:r>
              <a:rPr lang="en-ID" b="0" i="0">
                <a:solidFill>
                  <a:srgbClr val="000000"/>
                </a:solidFill>
                <a:effectLst/>
                <a:latin typeface="PT Serif"/>
              </a:rPr>
              <a:t>. Pada tahap ini akan berkenalan dengan pengguna. Setelah itu dapat mendekat pada mereka.</a:t>
            </a:r>
          </a:p>
          <a:p>
            <a:pPr marL="854075" algn="l"/>
            <a:r>
              <a:rPr lang="en-ID" b="0" i="0">
                <a:solidFill>
                  <a:srgbClr val="000000"/>
                </a:solidFill>
                <a:effectLst/>
                <a:latin typeface="PT Serif"/>
              </a:rPr>
              <a:t>Kadang kala, masalah </a:t>
            </a:r>
            <a:r>
              <a:rPr lang="en-ID" b="0" i="1">
                <a:solidFill>
                  <a:srgbClr val="000000"/>
                </a:solidFill>
                <a:effectLst/>
                <a:latin typeface="PT Serif"/>
              </a:rPr>
              <a:t>user</a:t>
            </a:r>
            <a:r>
              <a:rPr lang="en-ID" b="0" i="0">
                <a:solidFill>
                  <a:srgbClr val="000000"/>
                </a:solidFill>
                <a:effectLst/>
                <a:latin typeface="PT Serif"/>
              </a:rPr>
              <a:t> tak selalu terungkap secara jelas. Itulah kenapa, tahap ini harus dilakukan.</a:t>
            </a:r>
          </a:p>
          <a:p>
            <a:pPr marL="627063">
              <a:spcAft>
                <a:spcPts val="1200"/>
              </a:spcAft>
              <a:buFont typeface="+mj-lt"/>
              <a:buAutoNum type="arabicPeriod" startAt="2"/>
            </a:pPr>
            <a:r>
              <a:rPr lang="en-ID" b="1" i="1">
                <a:solidFill>
                  <a:srgbClr val="000000"/>
                </a:solidFill>
                <a:effectLst/>
                <a:latin typeface="Poppins"/>
              </a:rPr>
              <a:t>Immersion</a:t>
            </a:r>
          </a:p>
          <a:p>
            <a:pPr marL="854075" indent="-285750">
              <a:spcAft>
                <a:spcPts val="1200"/>
              </a:spcAft>
            </a:pPr>
            <a:r>
              <a:rPr lang="en-ID" b="0" i="0">
                <a:solidFill>
                  <a:srgbClr val="000000"/>
                </a:solidFill>
                <a:effectLst/>
                <a:latin typeface="PT Serif"/>
              </a:rPr>
              <a:t>Setelah proses mendekat ke </a:t>
            </a:r>
            <a:r>
              <a:rPr lang="en-ID" b="0" i="1">
                <a:solidFill>
                  <a:srgbClr val="000000"/>
                </a:solidFill>
                <a:effectLst/>
                <a:latin typeface="PT Serif"/>
              </a:rPr>
              <a:t>user</a:t>
            </a:r>
            <a:r>
              <a:rPr lang="en-ID" b="0" i="0">
                <a:solidFill>
                  <a:srgbClr val="000000"/>
                </a:solidFill>
                <a:effectLst/>
                <a:latin typeface="PT Serif"/>
              </a:rPr>
              <a:t>, ada tahap bernama </a:t>
            </a:r>
            <a:r>
              <a:rPr lang="en-ID" b="0" i="1">
                <a:solidFill>
                  <a:srgbClr val="000000"/>
                </a:solidFill>
                <a:effectLst/>
                <a:latin typeface="PT Serif"/>
              </a:rPr>
              <a:t>immersion</a:t>
            </a:r>
            <a:r>
              <a:rPr lang="en-ID" b="0" i="0">
                <a:solidFill>
                  <a:srgbClr val="000000"/>
                </a:solidFill>
                <a:effectLst/>
                <a:latin typeface="PT Serif"/>
              </a:rPr>
              <a:t>. Dalam tahap ini meruapakan tahap yang benar-benar masuk ke dalam kehidupan </a:t>
            </a:r>
            <a:r>
              <a:rPr lang="en-ID">
                <a:solidFill>
                  <a:srgbClr val="000000"/>
                </a:solidFill>
                <a:latin typeface="PT Serif"/>
              </a:rPr>
              <a:t>pengguna</a:t>
            </a:r>
            <a:endParaRPr lang="en-ID" b="1" i="0">
              <a:solidFill>
                <a:srgbClr val="000000"/>
              </a:solidFill>
              <a:effectLst/>
              <a:latin typeface="Poppins"/>
            </a:endParaRPr>
          </a:p>
          <a:p>
            <a:pPr marL="0" lvl="0" indent="0" algn="l" rtl="0">
              <a:spcBef>
                <a:spcPts val="0"/>
              </a:spcBef>
              <a:spcAft>
                <a:spcPts val="1200"/>
              </a:spcAft>
              <a:buNone/>
            </a:pPr>
            <a:endParaRPr/>
          </a:p>
        </p:txBody>
      </p:sp>
    </p:spTree>
    <p:extLst>
      <p:ext uri="{BB962C8B-B14F-4D97-AF65-F5344CB8AC3E}">
        <p14:creationId xmlns:p14="http://schemas.microsoft.com/office/powerpoint/2010/main" val="346720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rmAutofit fontScale="90000"/>
          </a:bodyPr>
          <a:lstStyle/>
          <a:p>
            <a:r>
              <a:rPr lang="en-ID" b="1" i="0">
                <a:solidFill>
                  <a:srgbClr val="000000"/>
                </a:solidFill>
                <a:effectLst/>
                <a:latin typeface="Poppins"/>
              </a:rPr>
              <a:t>Empathize</a:t>
            </a:r>
            <a:br>
              <a:rPr lang="en-ID" b="1" i="0">
                <a:solidFill>
                  <a:srgbClr val="000000"/>
                </a:solidFill>
                <a:effectLst/>
                <a:latin typeface="Poppins"/>
              </a:rPr>
            </a:b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627063">
              <a:spcAft>
                <a:spcPts val="1200"/>
              </a:spcAft>
              <a:buFont typeface="+mj-lt"/>
              <a:buAutoNum type="arabicPeriod" startAt="3"/>
            </a:pPr>
            <a:r>
              <a:rPr lang="en-ID" b="1" i="1">
                <a:solidFill>
                  <a:srgbClr val="000000"/>
                </a:solidFill>
                <a:effectLst/>
                <a:latin typeface="Poppins"/>
              </a:rPr>
              <a:t>Connection</a:t>
            </a:r>
          </a:p>
          <a:p>
            <a:pPr marL="914400" algn="l"/>
            <a:r>
              <a:rPr lang="en-ID" b="0" i="0">
                <a:solidFill>
                  <a:srgbClr val="000000"/>
                </a:solidFill>
                <a:effectLst/>
                <a:latin typeface="PT Serif"/>
              </a:rPr>
              <a:t>Setelah masuk akan mengamati pengguna dari dekat. Di tahap inilah pemahaman pengguna benar-benar dilakukan.</a:t>
            </a:r>
          </a:p>
          <a:p>
            <a:pPr marL="914400" algn="l"/>
            <a:r>
              <a:rPr lang="en-ID" b="0" i="0">
                <a:solidFill>
                  <a:srgbClr val="000000"/>
                </a:solidFill>
                <a:effectLst/>
                <a:latin typeface="PT Serif"/>
              </a:rPr>
              <a:t>Apa yang mereka butuhkan? </a:t>
            </a:r>
          </a:p>
          <a:p>
            <a:pPr marL="914400" algn="l"/>
            <a:r>
              <a:rPr lang="en-ID" b="0" i="0">
                <a:solidFill>
                  <a:srgbClr val="000000"/>
                </a:solidFill>
                <a:effectLst/>
                <a:latin typeface="PT Serif"/>
              </a:rPr>
              <a:t>Apa saja masalah atau tantangan yang mereka hadapi? </a:t>
            </a:r>
          </a:p>
          <a:p>
            <a:pPr marL="914400" algn="l"/>
            <a:r>
              <a:rPr lang="en-ID" b="0" i="0">
                <a:solidFill>
                  <a:srgbClr val="000000"/>
                </a:solidFill>
                <a:effectLst/>
                <a:latin typeface="PT Serif"/>
              </a:rPr>
              <a:t>Pada proses ini akan menemukan jawabannya.</a:t>
            </a:r>
          </a:p>
          <a:p>
            <a:pPr marL="627063">
              <a:spcAft>
                <a:spcPts val="1200"/>
              </a:spcAft>
              <a:buFont typeface="+mj-lt"/>
              <a:buAutoNum type="arabicPeriod" startAt="4"/>
            </a:pPr>
            <a:r>
              <a:rPr lang="en-ID" b="1" i="1">
                <a:solidFill>
                  <a:srgbClr val="000000"/>
                </a:solidFill>
                <a:effectLst/>
                <a:latin typeface="Poppins"/>
              </a:rPr>
              <a:t>Detachment</a:t>
            </a:r>
          </a:p>
          <a:p>
            <a:pPr marL="914400" algn="l"/>
            <a:r>
              <a:rPr lang="en-ID" b="0" i="0">
                <a:solidFill>
                  <a:srgbClr val="000000"/>
                </a:solidFill>
                <a:effectLst/>
                <a:latin typeface="PT Serif"/>
              </a:rPr>
              <a:t>Setelah masuk ke dalam pikiran </a:t>
            </a:r>
            <a:r>
              <a:rPr lang="en-ID" b="0" i="1">
                <a:solidFill>
                  <a:srgbClr val="000000"/>
                </a:solidFill>
                <a:effectLst/>
                <a:latin typeface="PT Serif"/>
              </a:rPr>
              <a:t>user</a:t>
            </a:r>
            <a:r>
              <a:rPr lang="en-ID" b="0" i="0">
                <a:solidFill>
                  <a:srgbClr val="000000"/>
                </a:solidFill>
                <a:effectLst/>
                <a:latin typeface="PT Serif"/>
              </a:rPr>
              <a:t> dan memahami mereka, saatnya kembali menjadi desainer produk.</a:t>
            </a:r>
          </a:p>
          <a:p>
            <a:pPr marL="914400" algn="l"/>
            <a:r>
              <a:rPr lang="en-ID" b="0" i="0">
                <a:solidFill>
                  <a:srgbClr val="000000"/>
                </a:solidFill>
                <a:effectLst/>
                <a:latin typeface="PT Serif"/>
              </a:rPr>
              <a:t>Pelajari dan rapikan lagi apa yang baru saja didapatkan. </a:t>
            </a:r>
          </a:p>
          <a:p>
            <a:pPr marL="914400" algn="l"/>
            <a:r>
              <a:rPr lang="en-ID" b="0" i="0">
                <a:solidFill>
                  <a:srgbClr val="000000"/>
                </a:solidFill>
                <a:effectLst/>
                <a:latin typeface="PT Serif"/>
              </a:rPr>
              <a:t>Setelah itu siap masuk ke tahap kedua yaitu </a:t>
            </a:r>
            <a:r>
              <a:rPr lang="en-ID" b="0" i="1">
                <a:solidFill>
                  <a:srgbClr val="000000"/>
                </a:solidFill>
                <a:effectLst/>
                <a:latin typeface="PT Serif"/>
              </a:rPr>
              <a:t>define</a:t>
            </a:r>
            <a:r>
              <a:rPr lang="en-ID" b="0" i="0">
                <a:solidFill>
                  <a:srgbClr val="000000"/>
                </a:solidFill>
                <a:effectLst/>
                <a:latin typeface="PT Serif"/>
              </a:rPr>
              <a:t>.</a:t>
            </a:r>
          </a:p>
          <a:p>
            <a:pPr marL="627063">
              <a:spcAft>
                <a:spcPts val="1200"/>
              </a:spcAft>
              <a:buFont typeface="+mj-lt"/>
              <a:buAutoNum type="arabicPeriod" startAt="4"/>
            </a:pPr>
            <a:endParaRPr lang="en-ID" b="1" i="0">
              <a:solidFill>
                <a:srgbClr val="000000"/>
              </a:solidFill>
              <a:effectLst/>
              <a:latin typeface="Poppins"/>
            </a:endParaRPr>
          </a:p>
          <a:p>
            <a:pPr marL="0" lvl="0" indent="0" algn="l" rtl="0">
              <a:spcBef>
                <a:spcPts val="0"/>
              </a:spcBef>
              <a:spcAft>
                <a:spcPts val="1200"/>
              </a:spcAft>
              <a:buNone/>
            </a:pPr>
            <a:endParaRPr/>
          </a:p>
        </p:txBody>
      </p:sp>
    </p:spTree>
    <p:extLst>
      <p:ext uri="{BB962C8B-B14F-4D97-AF65-F5344CB8AC3E}">
        <p14:creationId xmlns:p14="http://schemas.microsoft.com/office/powerpoint/2010/main" val="142559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rmAutofit fontScale="90000"/>
          </a:bodyPr>
          <a:lstStyle/>
          <a:p>
            <a:r>
              <a:rPr lang="en-ID" b="1" i="0">
                <a:solidFill>
                  <a:srgbClr val="000000"/>
                </a:solidFill>
                <a:effectLst/>
                <a:latin typeface="Poppins"/>
              </a:rPr>
              <a:t>Metode Empathize dalam Design Thinking</a:t>
            </a:r>
            <a:br>
              <a:rPr lang="en-ID" b="1" i="0">
                <a:solidFill>
                  <a:srgbClr val="000000"/>
                </a:solidFill>
                <a:effectLst/>
                <a:latin typeface="Poppins"/>
              </a:rPr>
            </a:br>
            <a:br>
              <a:rPr lang="en-ID" b="1" i="0">
                <a:solidFill>
                  <a:srgbClr val="000000"/>
                </a:solidFill>
                <a:effectLst/>
                <a:latin typeface="Poppins"/>
              </a:rPr>
            </a:b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algn="l">
              <a:buFont typeface="+mj-lt"/>
              <a:buAutoNum type="arabicPeriod"/>
            </a:pPr>
            <a:r>
              <a:rPr lang="en-ID" b="1" i="1">
                <a:solidFill>
                  <a:srgbClr val="000000"/>
                </a:solidFill>
                <a:effectLst/>
                <a:latin typeface="Poppins"/>
              </a:rPr>
              <a:t>Empathy interview</a:t>
            </a:r>
            <a:endParaRPr lang="en-ID" b="1" i="0">
              <a:solidFill>
                <a:srgbClr val="000000"/>
              </a:solidFill>
              <a:effectLst/>
              <a:latin typeface="Poppins"/>
            </a:endParaRPr>
          </a:p>
          <a:p>
            <a:pPr marL="801688" algn="l"/>
            <a:r>
              <a:rPr lang="en-ID" b="0" i="0">
                <a:solidFill>
                  <a:srgbClr val="000000"/>
                </a:solidFill>
                <a:effectLst/>
                <a:latin typeface="PT Serif"/>
              </a:rPr>
              <a:t>Metode </a:t>
            </a:r>
            <a:r>
              <a:rPr lang="en-ID" b="0" i="1">
                <a:solidFill>
                  <a:srgbClr val="000000"/>
                </a:solidFill>
                <a:effectLst/>
                <a:latin typeface="PT Serif"/>
              </a:rPr>
              <a:t>empathize yang</a:t>
            </a:r>
            <a:r>
              <a:rPr lang="en-ID" b="0" i="0">
                <a:solidFill>
                  <a:srgbClr val="000000"/>
                </a:solidFill>
                <a:effectLst/>
                <a:latin typeface="PT Serif"/>
              </a:rPr>
              <a:t> pertama adalah wawancara. </a:t>
            </a:r>
          </a:p>
          <a:p>
            <a:pPr marL="801688" algn="l"/>
            <a:r>
              <a:rPr lang="en-ID" b="0" i="0">
                <a:solidFill>
                  <a:srgbClr val="000000"/>
                </a:solidFill>
                <a:effectLst/>
                <a:latin typeface="PT Serif"/>
              </a:rPr>
              <a:t>Tanya saja pengguna soal kebutuhan dan tantangan yang mereka punya.</a:t>
            </a:r>
          </a:p>
          <a:p>
            <a:pPr marL="801688" algn="l"/>
            <a:r>
              <a:rPr lang="en-ID" b="0" i="0">
                <a:solidFill>
                  <a:srgbClr val="000000"/>
                </a:solidFill>
                <a:effectLst/>
                <a:latin typeface="PT Serif"/>
              </a:rPr>
              <a:t>Kunci suksesnya wawancara </a:t>
            </a:r>
            <a:r>
              <a:rPr lang="en-ID" b="0" i="1">
                <a:solidFill>
                  <a:srgbClr val="000000"/>
                </a:solidFill>
                <a:effectLst/>
                <a:latin typeface="PT Serif"/>
              </a:rPr>
              <a:t>user</a:t>
            </a:r>
            <a:r>
              <a:rPr lang="en-ID" b="0" i="0">
                <a:solidFill>
                  <a:srgbClr val="000000"/>
                </a:solidFill>
                <a:effectLst/>
                <a:latin typeface="PT Serif"/>
              </a:rPr>
              <a:t> adalah pertanyaan yang bersifat terbuka. </a:t>
            </a:r>
          </a:p>
          <a:p>
            <a:pPr marL="801688" algn="l"/>
            <a:r>
              <a:rPr lang="en-ID">
                <a:solidFill>
                  <a:srgbClr val="000000"/>
                </a:solidFill>
                <a:latin typeface="PT Serif"/>
              </a:rPr>
              <a:t>Jika</a:t>
            </a:r>
            <a:r>
              <a:rPr lang="en-ID" b="0" i="0">
                <a:solidFill>
                  <a:srgbClr val="000000"/>
                </a:solidFill>
                <a:effectLst/>
                <a:latin typeface="PT Serif"/>
              </a:rPr>
              <a:t> kita ingin mendengar pendapat mereka secara menyeluruh, bukannya sebaliknya.</a:t>
            </a:r>
          </a:p>
          <a:p>
            <a:pPr algn="l">
              <a:buFont typeface="+mj-lt"/>
              <a:buAutoNum type="arabicPeriod" startAt="2"/>
            </a:pPr>
            <a:r>
              <a:rPr lang="en-ID" b="1" i="0">
                <a:solidFill>
                  <a:srgbClr val="000000"/>
                </a:solidFill>
                <a:effectLst/>
                <a:latin typeface="Poppins"/>
              </a:rPr>
              <a:t>Observasi</a:t>
            </a:r>
          </a:p>
          <a:p>
            <a:pPr marL="801688" algn="l"/>
            <a:r>
              <a:rPr lang="en-ID" b="0" i="0">
                <a:solidFill>
                  <a:srgbClr val="000000"/>
                </a:solidFill>
                <a:effectLst/>
                <a:latin typeface="PT Serif"/>
              </a:rPr>
              <a:t>Selain wawancara langsung, ada pula metode observasi. </a:t>
            </a:r>
          </a:p>
          <a:p>
            <a:pPr marL="801688" algn="l"/>
            <a:r>
              <a:rPr lang="en-ID" b="0" i="0">
                <a:solidFill>
                  <a:srgbClr val="000000"/>
                </a:solidFill>
                <a:effectLst/>
                <a:latin typeface="PT Serif"/>
              </a:rPr>
              <a:t>Kita dapat meminta mereka merekam layar saat sedang menggunakan produkmu.</a:t>
            </a:r>
          </a:p>
          <a:p>
            <a:pPr marL="801688" algn="l"/>
            <a:r>
              <a:rPr lang="en-ID" b="0" i="0">
                <a:solidFill>
                  <a:srgbClr val="000000"/>
                </a:solidFill>
                <a:effectLst/>
                <a:latin typeface="PT Serif"/>
              </a:rPr>
              <a:t>Selain itu kita juga bisa meminta mereka mencatat tiap kali kesulitan menggunakan produknya.</a:t>
            </a:r>
          </a:p>
          <a:p>
            <a:pPr marL="627063">
              <a:spcAft>
                <a:spcPts val="1200"/>
              </a:spcAft>
              <a:buFont typeface="+mj-lt"/>
              <a:buAutoNum type="arabicPeriod" startAt="4"/>
            </a:pPr>
            <a:endParaRPr lang="en-ID" b="1" i="0">
              <a:solidFill>
                <a:srgbClr val="000000"/>
              </a:solidFill>
              <a:effectLst/>
              <a:latin typeface="Poppins"/>
            </a:endParaRPr>
          </a:p>
          <a:p>
            <a:pPr marL="0" lvl="0" indent="0" algn="l" rtl="0">
              <a:spcBef>
                <a:spcPts val="0"/>
              </a:spcBef>
              <a:spcAft>
                <a:spcPts val="1200"/>
              </a:spcAft>
              <a:buNone/>
            </a:pPr>
            <a:endParaRPr/>
          </a:p>
        </p:txBody>
      </p:sp>
    </p:spTree>
    <p:extLst>
      <p:ext uri="{BB962C8B-B14F-4D97-AF65-F5344CB8AC3E}">
        <p14:creationId xmlns:p14="http://schemas.microsoft.com/office/powerpoint/2010/main" val="357341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rmAutofit fontScale="90000"/>
          </a:bodyPr>
          <a:lstStyle/>
          <a:p>
            <a:r>
              <a:rPr lang="en-ID" b="1" i="0">
                <a:solidFill>
                  <a:srgbClr val="000000"/>
                </a:solidFill>
                <a:effectLst/>
                <a:latin typeface="Poppins"/>
              </a:rPr>
              <a:t>Metode Empathize dalam Design Thinking</a:t>
            </a:r>
            <a:br>
              <a:rPr lang="en-ID" b="1" i="0">
                <a:solidFill>
                  <a:srgbClr val="000000"/>
                </a:solidFill>
                <a:effectLst/>
                <a:latin typeface="Poppins"/>
              </a:rPr>
            </a:br>
            <a:br>
              <a:rPr lang="en-ID" b="1" i="0">
                <a:solidFill>
                  <a:srgbClr val="000000"/>
                </a:solidFill>
                <a:effectLst/>
                <a:latin typeface="Poppins"/>
              </a:rPr>
            </a:b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algn="l">
              <a:buFont typeface="+mj-lt"/>
              <a:buAutoNum type="arabicPeriod" startAt="3"/>
            </a:pPr>
            <a:r>
              <a:rPr lang="en-ID" sz="2400" b="1" i="0">
                <a:solidFill>
                  <a:srgbClr val="000000"/>
                </a:solidFill>
                <a:effectLst/>
                <a:latin typeface="Poppins"/>
              </a:rPr>
              <a:t>Memahami </a:t>
            </a:r>
            <a:r>
              <a:rPr lang="en-ID" sz="2400" b="1" i="1">
                <a:solidFill>
                  <a:srgbClr val="000000"/>
                </a:solidFill>
                <a:effectLst/>
                <a:latin typeface="Poppins"/>
              </a:rPr>
              <a:t>extreme user</a:t>
            </a:r>
            <a:endParaRPr lang="en-ID" sz="2400" b="1" i="0">
              <a:solidFill>
                <a:srgbClr val="000000"/>
              </a:solidFill>
              <a:effectLst/>
              <a:latin typeface="Poppins"/>
            </a:endParaRPr>
          </a:p>
          <a:p>
            <a:pPr marL="739775" indent="-277813" algn="l"/>
            <a:r>
              <a:rPr lang="en-ID" b="0" i="1">
                <a:solidFill>
                  <a:srgbClr val="000000"/>
                </a:solidFill>
                <a:effectLst/>
                <a:latin typeface="PT Serif"/>
              </a:rPr>
              <a:t>Extreme user</a:t>
            </a:r>
            <a:r>
              <a:rPr lang="en-ID" b="0" i="0">
                <a:solidFill>
                  <a:srgbClr val="000000"/>
                </a:solidFill>
                <a:effectLst/>
                <a:latin typeface="PT Serif"/>
              </a:rPr>
              <a:t> merupakan pengguna yang punya kebiasaan dan keluhan sangat berbeda dari pengguna biasa.</a:t>
            </a:r>
          </a:p>
          <a:p>
            <a:pPr marL="739775" indent="-277813" algn="l"/>
            <a:r>
              <a:rPr lang="en-ID" b="0" i="0">
                <a:solidFill>
                  <a:srgbClr val="000000"/>
                </a:solidFill>
                <a:effectLst/>
                <a:latin typeface="PT Serif"/>
              </a:rPr>
              <a:t>Memang, mereka biasanya jadi minoritas. Namun, bukan berarti kita dapat mengabaikannya di tahap </a:t>
            </a:r>
            <a:r>
              <a:rPr lang="en-ID" b="0" i="1">
                <a:solidFill>
                  <a:srgbClr val="000000"/>
                </a:solidFill>
                <a:effectLst/>
                <a:latin typeface="PT Serif"/>
              </a:rPr>
              <a:t>empathize</a:t>
            </a:r>
            <a:r>
              <a:rPr lang="en-ID" b="0" i="0">
                <a:solidFill>
                  <a:srgbClr val="000000"/>
                </a:solidFill>
                <a:effectLst/>
                <a:latin typeface="PT Serif"/>
              </a:rPr>
              <a:t>.</a:t>
            </a:r>
          </a:p>
          <a:p>
            <a:pPr marL="739775" indent="-277813" algn="l"/>
            <a:r>
              <a:rPr lang="en-ID" b="0" i="0">
                <a:solidFill>
                  <a:srgbClr val="000000"/>
                </a:solidFill>
                <a:effectLst/>
                <a:latin typeface="PT Serif"/>
              </a:rPr>
              <a:t>User biasanya tahu masalah yang tak diungkapkan oleh pengguna lainnya. Untuk membuat produk semakin baik lagi, kita dapat mendengarkan mereka.</a:t>
            </a:r>
          </a:p>
          <a:p>
            <a:pPr>
              <a:buFont typeface="+mj-lt"/>
              <a:buAutoNum type="arabicPeriod" startAt="4"/>
            </a:pPr>
            <a:r>
              <a:rPr lang="en-ID" sz="2400" b="1" i="0">
                <a:solidFill>
                  <a:srgbClr val="000000"/>
                </a:solidFill>
                <a:effectLst/>
                <a:latin typeface="Poppins"/>
              </a:rPr>
              <a:t>Tanya apa, bagaimana, dan mengapa</a:t>
            </a:r>
          </a:p>
          <a:p>
            <a:pPr marL="739775" indent="-277813" algn="l"/>
            <a:r>
              <a:rPr lang="en-ID" b="0" i="0">
                <a:solidFill>
                  <a:srgbClr val="000000"/>
                </a:solidFill>
                <a:effectLst/>
                <a:latin typeface="PT Serif"/>
              </a:rPr>
              <a:t>Dari data perilaku </a:t>
            </a:r>
            <a:r>
              <a:rPr lang="en-ID" b="0" i="1">
                <a:solidFill>
                  <a:srgbClr val="000000"/>
                </a:solidFill>
                <a:effectLst/>
                <a:latin typeface="PT Serif"/>
              </a:rPr>
              <a:t>user</a:t>
            </a:r>
            <a:r>
              <a:rPr lang="en-ID" b="0" i="0">
                <a:solidFill>
                  <a:srgbClr val="000000"/>
                </a:solidFill>
                <a:effectLst/>
                <a:latin typeface="PT Serif"/>
              </a:rPr>
              <a:t>, kita dapat melempar tiga pertanyaan:</a:t>
            </a:r>
          </a:p>
          <a:p>
            <a:pPr marL="1141413" algn="l">
              <a:buFont typeface="Arial" panose="020B0604020202020204" pitchFamily="34" charset="0"/>
              <a:buChar char="•"/>
            </a:pPr>
            <a:r>
              <a:rPr lang="en-ID" b="0" i="0">
                <a:solidFill>
                  <a:srgbClr val="000000"/>
                </a:solidFill>
                <a:effectLst/>
                <a:latin typeface="PT Serif"/>
              </a:rPr>
              <a:t>Apa yang terjadi, misalnya mencari fitur aplikasi lewat Search Bar, bukannya langsung ke fitur.</a:t>
            </a:r>
          </a:p>
          <a:p>
            <a:pPr marL="1141413" algn="l">
              <a:buFont typeface="Arial" panose="020B0604020202020204" pitchFamily="34" charset="0"/>
              <a:buChar char="•"/>
            </a:pPr>
            <a:r>
              <a:rPr lang="en-ID" b="0" i="0">
                <a:solidFill>
                  <a:srgbClr val="000000"/>
                </a:solidFill>
                <a:effectLst/>
                <a:latin typeface="PT Serif"/>
              </a:rPr>
              <a:t>Bagaimana ekspresi mereka saat melakukan sesuatu, misalnya merasa kesulitan, kebingungan, dan lain-lain.</a:t>
            </a:r>
          </a:p>
          <a:p>
            <a:pPr marL="1141413" algn="l">
              <a:buFont typeface="Arial" panose="020B0604020202020204" pitchFamily="34" charset="0"/>
              <a:buChar char="•"/>
            </a:pPr>
            <a:r>
              <a:rPr lang="en-ID" b="0" i="0">
                <a:solidFill>
                  <a:srgbClr val="000000"/>
                </a:solidFill>
                <a:effectLst/>
                <a:latin typeface="PT Serif"/>
              </a:rPr>
              <a:t>Mengapa, coba cari alasan yang masuk akal di balik perilaku user tersebut..</a:t>
            </a:r>
          </a:p>
          <a:p>
            <a:pPr marL="627063">
              <a:spcAft>
                <a:spcPts val="1200"/>
              </a:spcAft>
              <a:buFont typeface="+mj-lt"/>
              <a:buAutoNum type="arabicPeriod" startAt="4"/>
            </a:pPr>
            <a:endParaRPr lang="en-ID" b="1" i="0">
              <a:solidFill>
                <a:srgbClr val="000000"/>
              </a:solidFill>
              <a:effectLst/>
              <a:latin typeface="Poppins"/>
            </a:endParaRPr>
          </a:p>
          <a:p>
            <a:pPr marL="0" lvl="0" indent="0" algn="l" rtl="0">
              <a:spcBef>
                <a:spcPts val="0"/>
              </a:spcBef>
              <a:spcAft>
                <a:spcPts val="1200"/>
              </a:spcAft>
              <a:buNone/>
            </a:pPr>
            <a:endParaRPr/>
          </a:p>
        </p:txBody>
      </p:sp>
    </p:spTree>
    <p:extLst>
      <p:ext uri="{BB962C8B-B14F-4D97-AF65-F5344CB8AC3E}">
        <p14:creationId xmlns:p14="http://schemas.microsoft.com/office/powerpoint/2010/main" val="360102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rmAutofit fontScale="90000"/>
          </a:bodyPr>
          <a:lstStyle/>
          <a:p>
            <a:r>
              <a:rPr lang="en-ID" b="1" i="0">
                <a:solidFill>
                  <a:srgbClr val="000000"/>
                </a:solidFill>
                <a:effectLst/>
                <a:latin typeface="Poppins"/>
              </a:rPr>
              <a:t>Metode Empathize dalam Design Thinking</a:t>
            </a:r>
            <a:br>
              <a:rPr lang="en-ID" b="1" i="0">
                <a:solidFill>
                  <a:srgbClr val="000000"/>
                </a:solidFill>
                <a:effectLst/>
                <a:latin typeface="Poppins"/>
              </a:rPr>
            </a:br>
            <a:br>
              <a:rPr lang="en-ID" b="1" i="0">
                <a:solidFill>
                  <a:srgbClr val="000000"/>
                </a:solidFill>
                <a:effectLst/>
                <a:latin typeface="Poppins"/>
              </a:rPr>
            </a:b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algn="l">
              <a:buFont typeface="+mj-lt"/>
              <a:buAutoNum type="arabicPeriod" startAt="5"/>
            </a:pPr>
            <a:r>
              <a:rPr lang="en-ID" b="1" i="1">
                <a:solidFill>
                  <a:srgbClr val="000000"/>
                </a:solidFill>
                <a:effectLst/>
                <a:latin typeface="Poppins"/>
              </a:rPr>
              <a:t>Empathy map</a:t>
            </a:r>
            <a:endParaRPr lang="en-ID" b="1" i="0">
              <a:solidFill>
                <a:srgbClr val="000000"/>
              </a:solidFill>
              <a:effectLst/>
              <a:latin typeface="Poppins"/>
            </a:endParaRPr>
          </a:p>
          <a:p>
            <a:pPr marL="801688" algn="l"/>
            <a:r>
              <a:rPr lang="en-ID" b="0" i="0">
                <a:solidFill>
                  <a:srgbClr val="000000"/>
                </a:solidFill>
                <a:effectLst/>
                <a:latin typeface="PT Serif"/>
              </a:rPr>
              <a:t>Peta empati merupakan </a:t>
            </a:r>
            <a:r>
              <a:rPr lang="en-ID" b="0" i="1">
                <a:solidFill>
                  <a:srgbClr val="000000"/>
                </a:solidFill>
                <a:effectLst/>
                <a:latin typeface="PT Serif"/>
              </a:rPr>
              <a:t>tool</a:t>
            </a:r>
            <a:r>
              <a:rPr lang="en-ID" b="0" i="0">
                <a:solidFill>
                  <a:srgbClr val="000000"/>
                </a:solidFill>
                <a:effectLst/>
                <a:latin typeface="PT Serif"/>
              </a:rPr>
              <a:t> </a:t>
            </a:r>
            <a:r>
              <a:rPr lang="en-ID" b="0" i="1">
                <a:solidFill>
                  <a:srgbClr val="000000"/>
                </a:solidFill>
                <a:effectLst/>
                <a:latin typeface="PT Serif"/>
              </a:rPr>
              <a:t>empathize</a:t>
            </a:r>
            <a:r>
              <a:rPr lang="en-ID" b="0" i="0">
                <a:solidFill>
                  <a:srgbClr val="000000"/>
                </a:solidFill>
                <a:effectLst/>
                <a:latin typeface="PT Serif"/>
              </a:rPr>
              <a:t> lain yang bisa dipilih. </a:t>
            </a:r>
          </a:p>
          <a:p>
            <a:pPr marL="801688" algn="l"/>
            <a:r>
              <a:rPr lang="en-ID" b="0" i="0">
                <a:solidFill>
                  <a:srgbClr val="000000"/>
                </a:solidFill>
                <a:effectLst/>
                <a:latin typeface="PT Serif"/>
              </a:rPr>
              <a:t>Ini adalah metode pemetaan masukan pengguna menjadi 4 kelompok. Kelompok-kelompok itu adalah:</a:t>
            </a:r>
          </a:p>
          <a:p>
            <a:pPr marL="1201738" algn="l">
              <a:buFont typeface="Arial" panose="020B0604020202020204" pitchFamily="34" charset="0"/>
              <a:buChar char="•"/>
            </a:pPr>
            <a:r>
              <a:rPr lang="en-ID" b="0" i="1">
                <a:solidFill>
                  <a:srgbClr val="000000"/>
                </a:solidFill>
                <a:effectLst/>
                <a:latin typeface="PT Serif"/>
              </a:rPr>
              <a:t>Says</a:t>
            </a:r>
            <a:r>
              <a:rPr lang="en-ID" b="0" i="0">
                <a:solidFill>
                  <a:srgbClr val="000000"/>
                </a:solidFill>
                <a:effectLst/>
                <a:latin typeface="PT Serif"/>
              </a:rPr>
              <a:t>, apa yang dikatakan pengguna saat diwawancara.</a:t>
            </a:r>
          </a:p>
          <a:p>
            <a:pPr marL="1201738" algn="l">
              <a:buFont typeface="Arial" panose="020B0604020202020204" pitchFamily="34" charset="0"/>
              <a:buChar char="•"/>
            </a:pPr>
            <a:r>
              <a:rPr lang="en-ID" b="0" i="1">
                <a:solidFill>
                  <a:srgbClr val="000000"/>
                </a:solidFill>
                <a:effectLst/>
                <a:latin typeface="PT Serif"/>
              </a:rPr>
              <a:t>Thinks</a:t>
            </a:r>
            <a:r>
              <a:rPr lang="en-ID" b="0" i="0">
                <a:solidFill>
                  <a:srgbClr val="000000"/>
                </a:solidFill>
                <a:effectLst/>
                <a:latin typeface="PT Serif"/>
              </a:rPr>
              <a:t>, apa yang dipikirkan user saat menggunakan produk.</a:t>
            </a:r>
          </a:p>
          <a:p>
            <a:pPr marL="1201738" algn="l">
              <a:buFont typeface="Arial" panose="020B0604020202020204" pitchFamily="34" charset="0"/>
              <a:buChar char="•"/>
            </a:pPr>
            <a:r>
              <a:rPr lang="en-ID" b="0" i="1">
                <a:solidFill>
                  <a:srgbClr val="000000"/>
                </a:solidFill>
                <a:effectLst/>
                <a:latin typeface="PT Serif"/>
              </a:rPr>
              <a:t>Does</a:t>
            </a:r>
            <a:r>
              <a:rPr lang="en-ID" b="0" i="0">
                <a:solidFill>
                  <a:srgbClr val="000000"/>
                </a:solidFill>
                <a:effectLst/>
                <a:latin typeface="PT Serif"/>
              </a:rPr>
              <a:t>, apa yang dilakukan pengguna saat ada masalah, misalnya me-Refresh halaman.</a:t>
            </a:r>
          </a:p>
          <a:p>
            <a:pPr marL="1201738" algn="l">
              <a:buFont typeface="Arial" panose="020B0604020202020204" pitchFamily="34" charset="0"/>
              <a:buChar char="•"/>
            </a:pPr>
            <a:r>
              <a:rPr lang="en-ID" b="0" i="1">
                <a:solidFill>
                  <a:srgbClr val="000000"/>
                </a:solidFill>
                <a:effectLst/>
                <a:latin typeface="PT Serif"/>
              </a:rPr>
              <a:t>Feels</a:t>
            </a:r>
            <a:r>
              <a:rPr lang="en-ID" b="0" i="0">
                <a:solidFill>
                  <a:srgbClr val="000000"/>
                </a:solidFill>
                <a:effectLst/>
                <a:latin typeface="PT Serif"/>
              </a:rPr>
              <a:t>, apa yang dirasakan user saat menggunakan produk.</a:t>
            </a:r>
          </a:p>
          <a:p>
            <a:pPr marL="627063">
              <a:spcAft>
                <a:spcPts val="1200"/>
              </a:spcAft>
              <a:buFont typeface="+mj-lt"/>
              <a:buAutoNum type="arabicPeriod" startAt="4"/>
            </a:pPr>
            <a:endParaRPr lang="en-ID" b="1" i="0">
              <a:solidFill>
                <a:srgbClr val="000000"/>
              </a:solidFill>
              <a:effectLst/>
              <a:latin typeface="Poppins"/>
            </a:endParaRPr>
          </a:p>
          <a:p>
            <a:pPr marL="0" lvl="0" indent="0" algn="l" rtl="0">
              <a:spcBef>
                <a:spcPts val="0"/>
              </a:spcBef>
              <a:spcAft>
                <a:spcPts val="1200"/>
              </a:spcAft>
              <a:buNone/>
            </a:pPr>
            <a:endParaRPr/>
          </a:p>
        </p:txBody>
      </p:sp>
    </p:spTree>
    <p:extLst>
      <p:ext uri="{BB962C8B-B14F-4D97-AF65-F5344CB8AC3E}">
        <p14:creationId xmlns:p14="http://schemas.microsoft.com/office/powerpoint/2010/main" val="84955970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983</Words>
  <Application>Microsoft Office PowerPoint</Application>
  <PresentationFormat>On-screen Show (16:9)</PresentationFormat>
  <Paragraphs>97</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PT Serif</vt:lpstr>
      <vt:lpstr>Poppins</vt:lpstr>
      <vt:lpstr>Montserrat</vt:lpstr>
      <vt:lpstr>Playfair Display</vt:lpstr>
      <vt:lpstr>Simple Light</vt:lpstr>
      <vt:lpstr>PowerPoint Presentation</vt:lpstr>
      <vt:lpstr>PowerPoint Presentation</vt:lpstr>
      <vt:lpstr>PowerPoint Presentation</vt:lpstr>
      <vt:lpstr>Empathize </vt:lpstr>
      <vt:lpstr>Empathize </vt:lpstr>
      <vt:lpstr>Empathize </vt:lpstr>
      <vt:lpstr>Metode Empathize dalam Design Thinking  </vt:lpstr>
      <vt:lpstr>Metode Empathize dalam Design Thinking  </vt:lpstr>
      <vt:lpstr>Metode Empathize dalam Design Thinking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Emphatize → Define / Hyphothize </vt:lpstr>
      <vt:lpstr>What is Persona ?</vt:lpstr>
      <vt:lpstr>Problem Statement</vt:lpstr>
      <vt:lpstr>Examples</vt:lpstr>
      <vt:lpstr>Design Thinking Lab Project </vt:lpstr>
      <vt:lpstr>PowerPoint Presentation</vt:lpstr>
      <vt:lpstr>Design Thinking for Social Problems </vt:lpstr>
      <vt:lpstr>PowerPoint Presentation</vt:lpstr>
      <vt:lpstr>The capacity to innovate via complex problem solving was identified as the number-one critical skill for the 21st-century professional, business person, or entrepreneur operating in an ever-more-complex, dynamic, and fast-changing world.  Source: Future of Jobs Report, World Economic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dc:creator>
  <cp:lastModifiedBy>deni</cp:lastModifiedBy>
  <cp:revision>6</cp:revision>
  <dcterms:modified xsi:type="dcterms:W3CDTF">2021-05-03T10:12:55Z</dcterms:modified>
</cp:coreProperties>
</file>