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handoutMasterIdLst>
    <p:handoutMasterId r:id="rId24"/>
  </p:handoutMasterIdLst>
  <p:sldIdLst>
    <p:sldId id="322" r:id="rId5"/>
    <p:sldId id="323" r:id="rId6"/>
    <p:sldId id="324" r:id="rId7"/>
    <p:sldId id="311" r:id="rId8"/>
    <p:sldId id="313" r:id="rId9"/>
    <p:sldId id="312" r:id="rId10"/>
    <p:sldId id="325" r:id="rId11"/>
    <p:sldId id="326" r:id="rId12"/>
    <p:sldId id="327" r:id="rId13"/>
    <p:sldId id="328" r:id="rId14"/>
    <p:sldId id="329" r:id="rId15"/>
    <p:sldId id="330" r:id="rId16"/>
    <p:sldId id="331" r:id="rId17"/>
    <p:sldId id="332" r:id="rId18"/>
    <p:sldId id="333" r:id="rId19"/>
    <p:sldId id="334" r:id="rId20"/>
    <p:sldId id="336" r:id="rId21"/>
    <p:sldId id="335" r:id="rId22"/>
  </p:sldIdLst>
  <p:sldSz cx="12188825"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81" autoAdjust="0"/>
  </p:normalViewPr>
  <p:slideViewPr>
    <p:cSldViewPr showGuides="1">
      <p:cViewPr varScale="1">
        <p:scale>
          <a:sx n="75" d="100"/>
          <a:sy n="75" d="100"/>
        </p:scale>
        <p:origin x="600" y="72"/>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2/19/2022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2/19/2022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62295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7" name="Date Placeholder 6"/>
          <p:cNvSpPr>
            <a:spLocks noGrp="1"/>
          </p:cNvSpPr>
          <p:nvPr>
            <p:ph type="dt" sz="half" idx="10"/>
          </p:nvPr>
        </p:nvSpPr>
        <p:spPr/>
        <p:txBody>
          <a:bodyPr/>
          <a:lstStyle>
            <a:lvl1pPr>
              <a:defRPr sz="1100"/>
            </a:lvl1pPr>
          </a:lstStyle>
          <a:p>
            <a:fld id="{1D2498CD-A622-4ACC-98D8-8365C1B868F0}" type="datetime1">
              <a:rPr lang="en-US" smtClean="0"/>
              <a:pPr/>
              <a:t>2/19/2022</a:t>
            </a:fld>
            <a:endParaRPr lang="en-US" dirty="0"/>
          </a:p>
        </p:txBody>
      </p:sp>
      <p:sp>
        <p:nvSpPr>
          <p:cNvPr id="8" name="Footer Placeholder 7"/>
          <p:cNvSpPr>
            <a:spLocks noGrp="1"/>
          </p:cNvSpPr>
          <p:nvPr>
            <p:ph type="ftr" sz="quarter" idx="11"/>
          </p:nvPr>
        </p:nvSpPr>
        <p:spPr/>
        <p:txBody>
          <a:bodyPr/>
          <a:lstStyle>
            <a:lvl1pPr>
              <a:defRPr sz="1100"/>
            </a:lvl1pPr>
          </a:lstStyle>
          <a:p>
            <a:r>
              <a:rPr lang="en-US" dirty="0"/>
              <a:t>Add a footer</a:t>
            </a:r>
          </a:p>
        </p:txBody>
      </p:sp>
      <p:sp>
        <p:nvSpPr>
          <p:cNvPr id="9" name="Slide Number Placeholder 8"/>
          <p:cNvSpPr>
            <a:spLocks noGrp="1"/>
          </p:cNvSpPr>
          <p:nvPr>
            <p:ph type="sldNum" sz="quarter" idx="12"/>
          </p:nvPr>
        </p:nvSpPr>
        <p:spPr/>
        <p:txBody>
          <a:bodyPr/>
          <a:lstStyle>
            <a:lvl1pPr>
              <a:defRPr sz="1100"/>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EB2CF6B-193C-4CEB-9860-F1C5F0818FA3}" type="datetime1">
              <a:rPr lang="en-US" smtClean="0"/>
              <a:t>2/19/2022</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856CBC3-4EDC-4C84-BDD0-15F2AD890B92}" type="datetime1">
              <a:rPr lang="en-US" smtClean="0"/>
              <a:t>2/19/2022</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CEBF3DB-CE40-42F4-BAF4-5D73D1160093}" type="datetime1">
              <a:rPr lang="en-US" smtClean="0"/>
              <a:t>2/19/2022</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a:t>Click to edit Master title style</a:t>
            </a:r>
            <a:endParaRPr dirty="0"/>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3ECA6E5-33C6-44C3-9324-1BC5DF93F43F}" type="datetime1">
              <a:rPr lang="en-US" smtClean="0"/>
              <a:t>2/19/2022</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9C9C1D9-07E1-4387-AF34-89EE2802766D}" type="datetime1">
              <a:rPr lang="en-US" smtClean="0"/>
              <a:t>2/19/2022</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769E85B-B39A-43E9-82DE-E3279D984288}" type="datetime1">
              <a:rPr lang="en-US" smtClean="0"/>
              <a:t>2/19/2022</a:t>
            </a:fld>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D0270C95-D35D-47FC-816D-E56328637043}" type="datetime1">
              <a:rPr lang="en-US" smtClean="0"/>
              <a:t>2/19/2022</a:t>
            </a:fld>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51163A7-695C-4C09-B334-6924060F5B71}" type="datetime1">
              <a:rPr lang="en-US" smtClean="0"/>
              <a:t>2/19/2022</a:t>
            </a:fld>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C5B6D02-49B3-41C1-9893-391F698AE757}" type="datetime1">
              <a:rPr lang="en-US" smtClean="0"/>
              <a:t>2/19/2022</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D91AC91-90B4-40B7-917F-BAE86E369F96}" type="datetime1">
              <a:rPr lang="en-US" smtClean="0"/>
              <a:t>2/19/2022</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BB4AB525-F3F4-481A-B8D5-B732FA9EB082}" type="datetime1">
              <a:rPr lang="en-US" smtClean="0"/>
              <a:pPr/>
              <a:t>2/19/2022</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1524000"/>
          </a:xfrm>
        </p:spPr>
        <p:txBody>
          <a:bodyPr>
            <a:normAutofit/>
          </a:bodyPr>
          <a:lstStyle/>
          <a:p>
            <a:r>
              <a:rPr lang="en-US" sz="8000"/>
              <a:t>FINTECH</a:t>
            </a:r>
            <a:endParaRPr lang="en-US" sz="8000" dirty="0"/>
          </a:p>
        </p:txBody>
      </p:sp>
      <p:sp>
        <p:nvSpPr>
          <p:cNvPr id="3" name="Subtitle 2"/>
          <p:cNvSpPr>
            <a:spLocks noGrp="1"/>
          </p:cNvSpPr>
          <p:nvPr>
            <p:ph type="subTitle" idx="1"/>
          </p:nvPr>
        </p:nvSpPr>
        <p:spPr>
          <a:xfrm>
            <a:off x="684212" y="3581400"/>
            <a:ext cx="11201400" cy="1219200"/>
          </a:xfrm>
        </p:spPr>
        <p:txBody>
          <a:bodyPr>
            <a:normAutofit/>
          </a:bodyPr>
          <a:lstStyle/>
          <a:p>
            <a:r>
              <a:rPr lang="en-US" sz="2800">
                <a:solidFill>
                  <a:srgbClr val="FFFF00"/>
                </a:solidFill>
                <a:effectLst/>
                <a:latin typeface="Calibri" panose="020F0502020204030204" pitchFamily="34" charset="0"/>
                <a:ea typeface="Calibri" panose="020F0502020204030204" pitchFamily="34" charset="0"/>
              </a:rPr>
              <a:t>Disrupsi Inovasi dan Perkembangan Teknologi Finansial</a:t>
            </a:r>
            <a:endParaRPr lang="en-US" sz="3200" dirty="0">
              <a:solidFill>
                <a:srgbClr val="FFFF00"/>
              </a:solidFill>
            </a:endParaRPr>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52400"/>
            <a:ext cx="9144001" cy="1371600"/>
          </a:xfrm>
        </p:spPr>
        <p:txBody>
          <a:bodyPr/>
          <a:lstStyle/>
          <a:p>
            <a:r>
              <a:rPr lang="en-US" dirty="0"/>
              <a:t>Title and Content Layout with SmartArt</a:t>
            </a:r>
          </a:p>
        </p:txBody>
      </p:sp>
      <p:pic>
        <p:nvPicPr>
          <p:cNvPr id="4" name="Picture 3">
            <a:extLst>
              <a:ext uri="{FF2B5EF4-FFF2-40B4-BE49-F238E27FC236}">
                <a16:creationId xmlns:a16="http://schemas.microsoft.com/office/drawing/2014/main" id="{15CD3582-1F53-4F3B-8987-678A86AC402A}"/>
              </a:ext>
            </a:extLst>
          </p:cNvPr>
          <p:cNvPicPr>
            <a:picLocks noChangeAspect="1"/>
          </p:cNvPicPr>
          <p:nvPr/>
        </p:nvPicPr>
        <p:blipFill>
          <a:blip r:embed="rId2"/>
          <a:stretch>
            <a:fillRect/>
          </a:stretch>
        </p:blipFill>
        <p:spPr>
          <a:xfrm>
            <a:off x="74613" y="-146501"/>
            <a:ext cx="12114212" cy="7195316"/>
          </a:xfrm>
          <a:prstGeom prst="rect">
            <a:avLst/>
          </a:prstGeom>
        </p:spPr>
      </p:pic>
    </p:spTree>
    <p:extLst>
      <p:ext uri="{BB962C8B-B14F-4D97-AF65-F5344CB8AC3E}">
        <p14:creationId xmlns:p14="http://schemas.microsoft.com/office/powerpoint/2010/main" val="422822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52400"/>
            <a:ext cx="9144001" cy="1371600"/>
          </a:xfrm>
        </p:spPr>
        <p:txBody>
          <a:bodyPr/>
          <a:lstStyle/>
          <a:p>
            <a:r>
              <a:rPr lang="en-US" dirty="0"/>
              <a:t>Title and Content Layout with SmartArt</a:t>
            </a:r>
          </a:p>
        </p:txBody>
      </p:sp>
      <p:pic>
        <p:nvPicPr>
          <p:cNvPr id="3" name="Picture 2">
            <a:extLst>
              <a:ext uri="{FF2B5EF4-FFF2-40B4-BE49-F238E27FC236}">
                <a16:creationId xmlns:a16="http://schemas.microsoft.com/office/drawing/2014/main" id="{34727FB8-92AF-4C77-B978-BEBD2B42384A}"/>
              </a:ext>
            </a:extLst>
          </p:cNvPr>
          <p:cNvPicPr>
            <a:picLocks noChangeAspect="1"/>
          </p:cNvPicPr>
          <p:nvPr/>
        </p:nvPicPr>
        <p:blipFill>
          <a:blip r:embed="rId2"/>
          <a:stretch>
            <a:fillRect/>
          </a:stretch>
        </p:blipFill>
        <p:spPr>
          <a:xfrm>
            <a:off x="327025" y="347662"/>
            <a:ext cx="11534775" cy="6162675"/>
          </a:xfrm>
          <a:prstGeom prst="rect">
            <a:avLst/>
          </a:prstGeom>
        </p:spPr>
      </p:pic>
    </p:spTree>
    <p:extLst>
      <p:ext uri="{BB962C8B-B14F-4D97-AF65-F5344CB8AC3E}">
        <p14:creationId xmlns:p14="http://schemas.microsoft.com/office/powerpoint/2010/main" val="60770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52400"/>
            <a:ext cx="9144001" cy="1371600"/>
          </a:xfrm>
        </p:spPr>
        <p:txBody>
          <a:bodyPr/>
          <a:lstStyle/>
          <a:p>
            <a:r>
              <a:rPr lang="en-US" dirty="0"/>
              <a:t>Title and Content Layout with SmartArt</a:t>
            </a:r>
          </a:p>
        </p:txBody>
      </p:sp>
      <p:pic>
        <p:nvPicPr>
          <p:cNvPr id="4" name="Picture 3">
            <a:extLst>
              <a:ext uri="{FF2B5EF4-FFF2-40B4-BE49-F238E27FC236}">
                <a16:creationId xmlns:a16="http://schemas.microsoft.com/office/drawing/2014/main" id="{BBB169BA-6778-4814-9362-A78D07F57944}"/>
              </a:ext>
            </a:extLst>
          </p:cNvPr>
          <p:cNvPicPr>
            <a:picLocks noChangeAspect="1"/>
          </p:cNvPicPr>
          <p:nvPr/>
        </p:nvPicPr>
        <p:blipFill>
          <a:blip r:embed="rId2"/>
          <a:stretch>
            <a:fillRect/>
          </a:stretch>
        </p:blipFill>
        <p:spPr>
          <a:xfrm>
            <a:off x="0" y="0"/>
            <a:ext cx="12038012" cy="6858000"/>
          </a:xfrm>
          <a:prstGeom prst="rect">
            <a:avLst/>
          </a:prstGeom>
        </p:spPr>
      </p:pic>
    </p:spTree>
    <p:extLst>
      <p:ext uri="{BB962C8B-B14F-4D97-AF65-F5344CB8AC3E}">
        <p14:creationId xmlns:p14="http://schemas.microsoft.com/office/powerpoint/2010/main" val="189557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52400"/>
            <a:ext cx="9144001" cy="1371600"/>
          </a:xfrm>
        </p:spPr>
        <p:txBody>
          <a:bodyPr/>
          <a:lstStyle/>
          <a:p>
            <a:r>
              <a:rPr lang="en-US" dirty="0"/>
              <a:t>Title and Content Layout with SmartArt</a:t>
            </a:r>
          </a:p>
        </p:txBody>
      </p:sp>
      <p:pic>
        <p:nvPicPr>
          <p:cNvPr id="3" name="Picture 2">
            <a:extLst>
              <a:ext uri="{FF2B5EF4-FFF2-40B4-BE49-F238E27FC236}">
                <a16:creationId xmlns:a16="http://schemas.microsoft.com/office/drawing/2014/main" id="{4E97965D-2F1D-4EE0-A027-233582F040C3}"/>
              </a:ext>
            </a:extLst>
          </p:cNvPr>
          <p:cNvPicPr>
            <a:picLocks noChangeAspect="1"/>
          </p:cNvPicPr>
          <p:nvPr/>
        </p:nvPicPr>
        <p:blipFill>
          <a:blip r:embed="rId2"/>
          <a:stretch>
            <a:fillRect/>
          </a:stretch>
        </p:blipFill>
        <p:spPr>
          <a:xfrm>
            <a:off x="150811" y="152400"/>
            <a:ext cx="11734801" cy="6705600"/>
          </a:xfrm>
          <a:prstGeom prst="rect">
            <a:avLst/>
          </a:prstGeom>
        </p:spPr>
      </p:pic>
    </p:spTree>
    <p:extLst>
      <p:ext uri="{BB962C8B-B14F-4D97-AF65-F5344CB8AC3E}">
        <p14:creationId xmlns:p14="http://schemas.microsoft.com/office/powerpoint/2010/main" val="274049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52400"/>
            <a:ext cx="9144001" cy="1371600"/>
          </a:xfrm>
        </p:spPr>
        <p:txBody>
          <a:bodyPr/>
          <a:lstStyle/>
          <a:p>
            <a:r>
              <a:rPr lang="en-US" dirty="0"/>
              <a:t>Title and Content Layout with SmartArt</a:t>
            </a:r>
          </a:p>
        </p:txBody>
      </p:sp>
      <p:pic>
        <p:nvPicPr>
          <p:cNvPr id="4" name="Picture 3">
            <a:extLst>
              <a:ext uri="{FF2B5EF4-FFF2-40B4-BE49-F238E27FC236}">
                <a16:creationId xmlns:a16="http://schemas.microsoft.com/office/drawing/2014/main" id="{29DEB681-CA1D-4BB8-9E5B-12FF2F94AD2C}"/>
              </a:ext>
            </a:extLst>
          </p:cNvPr>
          <p:cNvPicPr>
            <a:picLocks noChangeAspect="1"/>
          </p:cNvPicPr>
          <p:nvPr/>
        </p:nvPicPr>
        <p:blipFill>
          <a:blip r:embed="rId2"/>
          <a:stretch>
            <a:fillRect/>
          </a:stretch>
        </p:blipFill>
        <p:spPr>
          <a:xfrm>
            <a:off x="58569" y="152399"/>
            <a:ext cx="11827043" cy="6420395"/>
          </a:xfrm>
          <a:prstGeom prst="rect">
            <a:avLst/>
          </a:prstGeom>
        </p:spPr>
      </p:pic>
    </p:spTree>
    <p:extLst>
      <p:ext uri="{BB962C8B-B14F-4D97-AF65-F5344CB8AC3E}">
        <p14:creationId xmlns:p14="http://schemas.microsoft.com/office/powerpoint/2010/main" val="417697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52400"/>
            <a:ext cx="9144001" cy="1371600"/>
          </a:xfrm>
        </p:spPr>
        <p:txBody>
          <a:bodyPr/>
          <a:lstStyle/>
          <a:p>
            <a:r>
              <a:rPr lang="en-US" dirty="0"/>
              <a:t>Title and Content Layout with SmartArt</a:t>
            </a:r>
          </a:p>
        </p:txBody>
      </p:sp>
      <p:pic>
        <p:nvPicPr>
          <p:cNvPr id="3" name="Picture 2">
            <a:extLst>
              <a:ext uri="{FF2B5EF4-FFF2-40B4-BE49-F238E27FC236}">
                <a16:creationId xmlns:a16="http://schemas.microsoft.com/office/drawing/2014/main" id="{A1E8A7A4-FBDE-44FF-904A-198180365B77}"/>
              </a:ext>
            </a:extLst>
          </p:cNvPr>
          <p:cNvPicPr>
            <a:picLocks noChangeAspect="1"/>
          </p:cNvPicPr>
          <p:nvPr/>
        </p:nvPicPr>
        <p:blipFill>
          <a:blip r:embed="rId2"/>
          <a:stretch>
            <a:fillRect/>
          </a:stretch>
        </p:blipFill>
        <p:spPr>
          <a:xfrm>
            <a:off x="303211" y="28864"/>
            <a:ext cx="11631561" cy="6829136"/>
          </a:xfrm>
          <a:prstGeom prst="rect">
            <a:avLst/>
          </a:prstGeom>
        </p:spPr>
      </p:pic>
    </p:spTree>
    <p:extLst>
      <p:ext uri="{BB962C8B-B14F-4D97-AF65-F5344CB8AC3E}">
        <p14:creationId xmlns:p14="http://schemas.microsoft.com/office/powerpoint/2010/main" val="393493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457200"/>
            <a:ext cx="9144001" cy="762000"/>
          </a:xfrm>
        </p:spPr>
        <p:txBody>
          <a:bodyPr/>
          <a:lstStyle/>
          <a:p>
            <a:r>
              <a:rPr lang="en-US"/>
              <a:t>Kesimpulan</a:t>
            </a:r>
            <a:endParaRPr lang="en-US" dirty="0"/>
          </a:p>
        </p:txBody>
      </p:sp>
      <p:sp>
        <p:nvSpPr>
          <p:cNvPr id="2" name="TextBox 1">
            <a:extLst>
              <a:ext uri="{FF2B5EF4-FFF2-40B4-BE49-F238E27FC236}">
                <a16:creationId xmlns:a16="http://schemas.microsoft.com/office/drawing/2014/main" id="{3875885E-6FF9-4377-B636-0E89B8B0B2A8}"/>
              </a:ext>
            </a:extLst>
          </p:cNvPr>
          <p:cNvSpPr txBox="1"/>
          <p:nvPr/>
        </p:nvSpPr>
        <p:spPr>
          <a:xfrm>
            <a:off x="339724" y="1905000"/>
            <a:ext cx="11582400" cy="3416320"/>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n-US" sz="2400">
                <a:solidFill>
                  <a:srgbClr val="FFFFCC"/>
                </a:solidFill>
              </a:rPr>
              <a:t>Teknologi digital dan keuangan akan mendisrupsi dan mentransformasi bisnis keuangan, sehingga adaptasi teknologi perlu dilakukan</a:t>
            </a:r>
          </a:p>
          <a:p>
            <a:pPr marL="285750" indent="-285750">
              <a:buFont typeface="Arial" panose="020B0604020202020204" pitchFamily="34" charset="0"/>
              <a:buChar char="•"/>
            </a:pPr>
            <a:r>
              <a:rPr lang="en-US" sz="2400">
                <a:solidFill>
                  <a:srgbClr val="FFFFCC"/>
                </a:solidFill>
              </a:rPr>
              <a:t>Kondisi pandemic menjadi katalis mempercepat perubahan ini</a:t>
            </a:r>
          </a:p>
          <a:p>
            <a:pPr marL="285750" indent="-285750">
              <a:buFont typeface="Arial" panose="020B0604020202020204" pitchFamily="34" charset="0"/>
              <a:buChar char="•"/>
            </a:pPr>
            <a:r>
              <a:rPr lang="en-US" sz="2400">
                <a:solidFill>
                  <a:srgbClr val="FFFFCC"/>
                </a:solidFill>
              </a:rPr>
              <a:t>Bank dan Lembaga keuangan perlu mengadopsi teknologi keuangan digital untuk melakukan adaptasi dan inovasi</a:t>
            </a:r>
          </a:p>
          <a:p>
            <a:pPr marL="285750" indent="-285750">
              <a:buFont typeface="Arial" panose="020B0604020202020204" pitchFamily="34" charset="0"/>
              <a:buChar char="•"/>
            </a:pPr>
            <a:r>
              <a:rPr lang="en-US" sz="2400">
                <a:solidFill>
                  <a:srgbClr val="FFFFCC"/>
                </a:solidFill>
              </a:rPr>
              <a:t>Pasar memegang peran yang sangat penting dalam memenuhi kebutuhan konsumen</a:t>
            </a:r>
          </a:p>
          <a:p>
            <a:pPr marL="285750" indent="-285750">
              <a:buFont typeface="Arial" panose="020B0604020202020204" pitchFamily="34" charset="0"/>
              <a:buChar char="•"/>
            </a:pPr>
            <a:r>
              <a:rPr lang="en-US" sz="2400">
                <a:solidFill>
                  <a:srgbClr val="FFFFCC"/>
                </a:solidFill>
              </a:rPr>
              <a:t>Perubahan profesi keuangan ada yang terhapus, namum peluang profesi baru muncul</a:t>
            </a:r>
            <a:endParaRPr lang="en-ID" sz="2400" dirty="0">
              <a:solidFill>
                <a:srgbClr val="FFFFCC"/>
              </a:solidFill>
            </a:endParaRPr>
          </a:p>
        </p:txBody>
      </p:sp>
    </p:spTree>
    <p:extLst>
      <p:ext uri="{BB962C8B-B14F-4D97-AF65-F5344CB8AC3E}">
        <p14:creationId xmlns:p14="http://schemas.microsoft.com/office/powerpoint/2010/main" val="53526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457200"/>
            <a:ext cx="9144001" cy="762000"/>
          </a:xfrm>
        </p:spPr>
        <p:txBody>
          <a:bodyPr/>
          <a:lstStyle/>
          <a:p>
            <a:r>
              <a:rPr lang="en-US"/>
              <a:t>Tugas</a:t>
            </a:r>
            <a:endParaRPr lang="en-US" dirty="0"/>
          </a:p>
        </p:txBody>
      </p:sp>
      <p:sp>
        <p:nvSpPr>
          <p:cNvPr id="2" name="TextBox 1">
            <a:extLst>
              <a:ext uri="{FF2B5EF4-FFF2-40B4-BE49-F238E27FC236}">
                <a16:creationId xmlns:a16="http://schemas.microsoft.com/office/drawing/2014/main" id="{3875885E-6FF9-4377-B636-0E89B8B0B2A8}"/>
              </a:ext>
            </a:extLst>
          </p:cNvPr>
          <p:cNvSpPr txBox="1"/>
          <p:nvPr/>
        </p:nvSpPr>
        <p:spPr>
          <a:xfrm>
            <a:off x="303212" y="1859340"/>
            <a:ext cx="11582400" cy="1569660"/>
          </a:xfrm>
          <a:prstGeom prst="rect">
            <a:avLst/>
          </a:prstGeom>
          <a:noFill/>
          <a:ln>
            <a:solidFill>
              <a:schemeClr val="bg2"/>
            </a:solidFill>
          </a:ln>
        </p:spPr>
        <p:txBody>
          <a:bodyPr wrap="square" rtlCol="0" anchor="ctr" anchorCtr="1">
            <a:spAutoFit/>
          </a:bodyPr>
          <a:lstStyle/>
          <a:p>
            <a:r>
              <a:rPr lang="en-US" sz="2400">
                <a:solidFill>
                  <a:srgbClr val="FFFF00"/>
                </a:solidFill>
              </a:rPr>
              <a:t>Pilih salah satu aplikasi fintech:</a:t>
            </a:r>
          </a:p>
          <a:p>
            <a:pPr marL="285750" indent="-285750">
              <a:buFont typeface="Arial" panose="020B0604020202020204" pitchFamily="34" charset="0"/>
              <a:buChar char="•"/>
            </a:pPr>
            <a:r>
              <a:rPr lang="en-US" sz="2400">
                <a:solidFill>
                  <a:srgbClr val="FFFFCC"/>
                </a:solidFill>
              </a:rPr>
              <a:t>Apa fungsi aplikasi fintech tersebut?</a:t>
            </a:r>
          </a:p>
          <a:p>
            <a:pPr marL="285750" indent="-285750">
              <a:buFont typeface="Arial" panose="020B0604020202020204" pitchFamily="34" charset="0"/>
              <a:buChar char="•"/>
            </a:pPr>
            <a:r>
              <a:rPr lang="en-US" sz="2400">
                <a:solidFill>
                  <a:srgbClr val="FFFFCC"/>
                </a:solidFill>
              </a:rPr>
              <a:t>Bagaimana cara menjadi nasabah aplikasi tersebut!</a:t>
            </a:r>
          </a:p>
          <a:p>
            <a:pPr marL="285750" indent="-285750">
              <a:buFont typeface="Arial" panose="020B0604020202020204" pitchFamily="34" charset="0"/>
              <a:buChar char="•"/>
            </a:pPr>
            <a:r>
              <a:rPr lang="en-US" sz="2400">
                <a:solidFill>
                  <a:srgbClr val="FFFFCC"/>
                </a:solidFill>
              </a:rPr>
              <a:t>Ada fitur apa saja pada aplikasi fintech tersebut! Dan sebutkan fungsinya!</a:t>
            </a:r>
          </a:p>
        </p:txBody>
      </p:sp>
    </p:spTree>
    <p:extLst>
      <p:ext uri="{BB962C8B-B14F-4D97-AF65-F5344CB8AC3E}">
        <p14:creationId xmlns:p14="http://schemas.microsoft.com/office/powerpoint/2010/main" val="4186932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27212" y="2641600"/>
            <a:ext cx="9144001" cy="1320800"/>
          </a:xfrm>
        </p:spPr>
        <p:txBody>
          <a:bodyPr>
            <a:noAutofit/>
          </a:bodyPr>
          <a:lstStyle/>
          <a:p>
            <a:pPr algn="ctr"/>
            <a:r>
              <a:rPr lang="en-US" sz="6600"/>
              <a:t>TERIMAKSIH</a:t>
            </a:r>
            <a:endParaRPr lang="en-US" sz="6600" dirty="0"/>
          </a:p>
        </p:txBody>
      </p:sp>
    </p:spTree>
    <p:extLst>
      <p:ext uri="{BB962C8B-B14F-4D97-AF65-F5344CB8AC3E}">
        <p14:creationId xmlns:p14="http://schemas.microsoft.com/office/powerpoint/2010/main" val="388432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685800"/>
          </a:xfrm>
        </p:spPr>
        <p:txBody>
          <a:bodyPr/>
          <a:lstStyle/>
          <a:p>
            <a:r>
              <a:rPr lang="en-US">
                <a:solidFill>
                  <a:schemeClr val="accent6">
                    <a:lumMod val="40000"/>
                    <a:lumOff val="60000"/>
                  </a:schemeClr>
                </a:solidFill>
              </a:rPr>
              <a:t>Apa itu Fintech</a:t>
            </a:r>
            <a:endParaRPr lang="en-US" dirty="0">
              <a:solidFill>
                <a:schemeClr val="accent6">
                  <a:lumMod val="40000"/>
                  <a:lumOff val="60000"/>
                </a:schemeClr>
              </a:solidFill>
            </a:endParaRPr>
          </a:p>
        </p:txBody>
      </p:sp>
      <p:sp>
        <p:nvSpPr>
          <p:cNvPr id="14" name="Content Placeholder 13"/>
          <p:cNvSpPr>
            <a:spLocks noGrp="1"/>
          </p:cNvSpPr>
          <p:nvPr>
            <p:ph idx="1"/>
          </p:nvPr>
        </p:nvSpPr>
        <p:spPr>
          <a:xfrm>
            <a:off x="7032135" y="945118"/>
            <a:ext cx="4068153" cy="1283732"/>
          </a:xfrm>
        </p:spPr>
        <p:txBody>
          <a:bodyPr>
            <a:normAutofit/>
          </a:bodyPr>
          <a:lstStyle/>
          <a:p>
            <a:pPr lvl="0"/>
            <a:r>
              <a:rPr lang="en-US"/>
              <a:t>Data dan Informasi</a:t>
            </a:r>
          </a:p>
          <a:p>
            <a:pPr lvl="0"/>
            <a:r>
              <a:rPr lang="en-US"/>
              <a:t>Values (Nilai uang)</a:t>
            </a:r>
            <a:endParaRPr lang="en-US" dirty="0"/>
          </a:p>
        </p:txBody>
      </p:sp>
      <p:pic>
        <p:nvPicPr>
          <p:cNvPr id="4" name="Picture 3">
            <a:extLst>
              <a:ext uri="{FF2B5EF4-FFF2-40B4-BE49-F238E27FC236}">
                <a16:creationId xmlns:a16="http://schemas.microsoft.com/office/drawing/2014/main" id="{B762A0F0-0097-4626-A270-6BCEBDBF1FA9}"/>
              </a:ext>
            </a:extLst>
          </p:cNvPr>
          <p:cNvPicPr>
            <a:picLocks noChangeAspect="1"/>
          </p:cNvPicPr>
          <p:nvPr/>
        </p:nvPicPr>
        <p:blipFill>
          <a:blip r:embed="rId2"/>
          <a:stretch>
            <a:fillRect/>
          </a:stretch>
        </p:blipFill>
        <p:spPr>
          <a:xfrm>
            <a:off x="1370013" y="1400175"/>
            <a:ext cx="408964" cy="685801"/>
          </a:xfrm>
          <a:prstGeom prst="rect">
            <a:avLst/>
          </a:prstGeom>
        </p:spPr>
      </p:pic>
      <p:sp>
        <p:nvSpPr>
          <p:cNvPr id="2" name="TextBox 1">
            <a:extLst>
              <a:ext uri="{FF2B5EF4-FFF2-40B4-BE49-F238E27FC236}">
                <a16:creationId xmlns:a16="http://schemas.microsoft.com/office/drawing/2014/main" id="{7BBD0BC2-005E-4B6F-BA78-E345C247289F}"/>
              </a:ext>
            </a:extLst>
          </p:cNvPr>
          <p:cNvSpPr txBox="1"/>
          <p:nvPr/>
        </p:nvSpPr>
        <p:spPr>
          <a:xfrm>
            <a:off x="849802" y="1912036"/>
            <a:ext cx="1981199" cy="584775"/>
          </a:xfrm>
          <a:prstGeom prst="rect">
            <a:avLst/>
          </a:prstGeom>
          <a:solidFill>
            <a:schemeClr val="accent5">
              <a:lumMod val="50000"/>
            </a:schemeClr>
          </a:solidFill>
          <a:ln>
            <a:solidFill>
              <a:schemeClr val="bg2"/>
            </a:solidFill>
          </a:ln>
        </p:spPr>
        <p:txBody>
          <a:bodyPr wrap="square" rtlCol="0" anchor="ctr" anchorCtr="1">
            <a:spAutoFit/>
          </a:bodyPr>
          <a:lstStyle/>
          <a:p>
            <a:r>
              <a:rPr lang="en-US" sz="3200" b="1">
                <a:solidFill>
                  <a:srgbClr val="FFFF00"/>
                </a:solidFill>
              </a:rPr>
              <a:t>Fintech</a:t>
            </a:r>
            <a:endParaRPr lang="en-ID" sz="3200" b="1" dirty="0">
              <a:solidFill>
                <a:srgbClr val="FFFF00"/>
              </a:solidFill>
            </a:endParaRPr>
          </a:p>
        </p:txBody>
      </p:sp>
      <p:sp>
        <p:nvSpPr>
          <p:cNvPr id="7" name="TextBox 6">
            <a:extLst>
              <a:ext uri="{FF2B5EF4-FFF2-40B4-BE49-F238E27FC236}">
                <a16:creationId xmlns:a16="http://schemas.microsoft.com/office/drawing/2014/main" id="{931D9D6B-F9D3-4AD0-8A75-B36254B60BFD}"/>
              </a:ext>
            </a:extLst>
          </p:cNvPr>
          <p:cNvSpPr txBox="1"/>
          <p:nvPr/>
        </p:nvSpPr>
        <p:spPr>
          <a:xfrm>
            <a:off x="4865078" y="1092569"/>
            <a:ext cx="1867512" cy="954107"/>
          </a:xfrm>
          <a:prstGeom prst="rect">
            <a:avLst/>
          </a:prstGeom>
          <a:noFill/>
          <a:ln>
            <a:solidFill>
              <a:schemeClr val="bg2"/>
            </a:solidFill>
          </a:ln>
        </p:spPr>
        <p:txBody>
          <a:bodyPr wrap="square" rtlCol="0" anchor="ctr" anchorCtr="1">
            <a:spAutoFit/>
          </a:bodyPr>
          <a:lstStyle/>
          <a:p>
            <a:r>
              <a:rPr lang="en-US" sz="2800" b="1">
                <a:solidFill>
                  <a:srgbClr val="FFFF00"/>
                </a:solidFill>
              </a:rPr>
              <a:t>Teknologi Digital</a:t>
            </a:r>
            <a:endParaRPr lang="en-ID" sz="2800" b="1" dirty="0">
              <a:solidFill>
                <a:srgbClr val="FFFF00"/>
              </a:solidFill>
            </a:endParaRPr>
          </a:p>
        </p:txBody>
      </p:sp>
      <p:sp>
        <p:nvSpPr>
          <p:cNvPr id="8" name="TextBox 7">
            <a:extLst>
              <a:ext uri="{FF2B5EF4-FFF2-40B4-BE49-F238E27FC236}">
                <a16:creationId xmlns:a16="http://schemas.microsoft.com/office/drawing/2014/main" id="{3CDD6D03-1583-4DA8-8EC6-E9C932022753}"/>
              </a:ext>
            </a:extLst>
          </p:cNvPr>
          <p:cNvSpPr txBox="1"/>
          <p:nvPr/>
        </p:nvSpPr>
        <p:spPr>
          <a:xfrm>
            <a:off x="4956418" y="2742426"/>
            <a:ext cx="1981200" cy="523220"/>
          </a:xfrm>
          <a:prstGeom prst="rect">
            <a:avLst/>
          </a:prstGeom>
          <a:noFill/>
          <a:ln>
            <a:solidFill>
              <a:schemeClr val="bg2"/>
            </a:solidFill>
          </a:ln>
        </p:spPr>
        <p:txBody>
          <a:bodyPr wrap="square" rtlCol="0" anchor="ctr" anchorCtr="1">
            <a:spAutoFit/>
          </a:bodyPr>
          <a:lstStyle/>
          <a:p>
            <a:r>
              <a:rPr lang="en-US" sz="2800" b="1">
                <a:solidFill>
                  <a:srgbClr val="FFFF00"/>
                </a:solidFill>
              </a:rPr>
              <a:t>Financial</a:t>
            </a:r>
            <a:endParaRPr lang="en-ID" sz="2800" b="1" dirty="0">
              <a:solidFill>
                <a:srgbClr val="FFFF00"/>
              </a:solidFill>
            </a:endParaRPr>
          </a:p>
        </p:txBody>
      </p:sp>
      <p:sp>
        <p:nvSpPr>
          <p:cNvPr id="9" name="Content Placeholder 13">
            <a:extLst>
              <a:ext uri="{FF2B5EF4-FFF2-40B4-BE49-F238E27FC236}">
                <a16:creationId xmlns:a16="http://schemas.microsoft.com/office/drawing/2014/main" id="{1513194B-13A3-4757-BE43-36A3FF7658E8}"/>
              </a:ext>
            </a:extLst>
          </p:cNvPr>
          <p:cNvSpPr txBox="1">
            <a:spLocks/>
          </p:cNvSpPr>
          <p:nvPr/>
        </p:nvSpPr>
        <p:spPr>
          <a:xfrm>
            <a:off x="7032134" y="2667000"/>
            <a:ext cx="4701077" cy="3733800"/>
          </a:xfrm>
          <a:prstGeom prst="rect">
            <a:avLst/>
          </a:prstGeom>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r>
              <a:rPr lang="en-US" b="1"/>
              <a:t>Payment</a:t>
            </a:r>
          </a:p>
          <a:p>
            <a:r>
              <a:rPr lang="en-US" b="1"/>
              <a:t>Pembiayaan</a:t>
            </a:r>
          </a:p>
          <a:p>
            <a:pPr lvl="1"/>
            <a:r>
              <a:rPr lang="en-US" sz="2300"/>
              <a:t>Peer to Peer</a:t>
            </a:r>
          </a:p>
          <a:p>
            <a:pPr lvl="1"/>
            <a:r>
              <a:rPr lang="en-US" sz="2300"/>
              <a:t>Crowdfunding</a:t>
            </a:r>
            <a:endParaRPr lang="en-US" dirty="0"/>
          </a:p>
          <a:p>
            <a:pPr marL="223838" lvl="2" indent="-223838">
              <a:spcBef>
                <a:spcPts val="1800"/>
              </a:spcBef>
            </a:pPr>
            <a:r>
              <a:rPr lang="en-US" sz="2400" b="1"/>
              <a:t>Pengelolaan Keuangan</a:t>
            </a:r>
          </a:p>
          <a:p>
            <a:pPr marL="398463" lvl="3" indent="-223838">
              <a:spcBef>
                <a:spcPts val="1800"/>
              </a:spcBef>
            </a:pPr>
            <a:r>
              <a:rPr lang="en-US" sz="2400"/>
              <a:t>Supporting</a:t>
            </a:r>
          </a:p>
          <a:p>
            <a:pPr marL="398463" lvl="3" indent="-223838">
              <a:spcBef>
                <a:spcPts val="1800"/>
              </a:spcBef>
            </a:pPr>
            <a:r>
              <a:rPr lang="en-US" sz="2400"/>
              <a:t>Manajemen</a:t>
            </a:r>
          </a:p>
          <a:p>
            <a:pPr marL="398463" lvl="3" indent="-223838">
              <a:spcBef>
                <a:spcPts val="1800"/>
              </a:spcBef>
            </a:pPr>
            <a:r>
              <a:rPr lang="en-US" sz="2400"/>
              <a:t>Risiko- Asuransi</a:t>
            </a:r>
          </a:p>
        </p:txBody>
      </p:sp>
      <p:sp>
        <p:nvSpPr>
          <p:cNvPr id="10" name="Content Placeholder 13">
            <a:extLst>
              <a:ext uri="{FF2B5EF4-FFF2-40B4-BE49-F238E27FC236}">
                <a16:creationId xmlns:a16="http://schemas.microsoft.com/office/drawing/2014/main" id="{5EDF39AA-96D8-4743-A0C5-82F42414A598}"/>
              </a:ext>
            </a:extLst>
          </p:cNvPr>
          <p:cNvSpPr txBox="1">
            <a:spLocks/>
          </p:cNvSpPr>
          <p:nvPr/>
        </p:nvSpPr>
        <p:spPr>
          <a:xfrm>
            <a:off x="796925" y="3284895"/>
            <a:ext cx="4068153" cy="2973046"/>
          </a:xfrm>
          <a:prstGeom prst="rect">
            <a:avLst/>
          </a:prstGeom>
          <a:solidFill>
            <a:schemeClr val="accent5">
              <a:lumMod val="50000"/>
            </a:schemeClr>
          </a:solidFill>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marL="0" indent="0">
              <a:buNone/>
            </a:pPr>
            <a:r>
              <a:rPr lang="en-US" b="1"/>
              <a:t>Kelebihannya:</a:t>
            </a:r>
          </a:p>
          <a:p>
            <a:r>
              <a:rPr lang="en-US" b="1"/>
              <a:t>Murah</a:t>
            </a:r>
          </a:p>
          <a:p>
            <a:r>
              <a:rPr lang="en-US" b="1"/>
              <a:t>Cepat</a:t>
            </a:r>
          </a:p>
          <a:p>
            <a:pPr marL="223838" lvl="2" indent="-223838">
              <a:spcBef>
                <a:spcPts val="1800"/>
              </a:spcBef>
            </a:pPr>
            <a:r>
              <a:rPr lang="en-US" sz="2400" b="1"/>
              <a:t>Tanpa Harus Datang ke Bank</a:t>
            </a:r>
          </a:p>
        </p:txBody>
      </p:sp>
      <p:cxnSp>
        <p:nvCxnSpPr>
          <p:cNvPr id="6" name="Straight Arrow Connector 5">
            <a:extLst>
              <a:ext uri="{FF2B5EF4-FFF2-40B4-BE49-F238E27FC236}">
                <a16:creationId xmlns:a16="http://schemas.microsoft.com/office/drawing/2014/main" id="{873F8257-DC96-4549-A11A-E84121381D5B}"/>
              </a:ext>
            </a:extLst>
          </p:cNvPr>
          <p:cNvCxnSpPr>
            <a:stCxn id="2" idx="3"/>
            <a:endCxn id="7" idx="1"/>
          </p:cNvCxnSpPr>
          <p:nvPr/>
        </p:nvCxnSpPr>
        <p:spPr>
          <a:xfrm flipV="1">
            <a:off x="2831001" y="1569623"/>
            <a:ext cx="2034077" cy="6348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A48799A-0245-4F1D-BD49-6BBDFFDD357A}"/>
              </a:ext>
            </a:extLst>
          </p:cNvPr>
          <p:cNvCxnSpPr>
            <a:cxnSpLocks/>
            <a:stCxn id="2" idx="3"/>
            <a:endCxn id="8" idx="1"/>
          </p:cNvCxnSpPr>
          <p:nvPr/>
        </p:nvCxnSpPr>
        <p:spPr>
          <a:xfrm>
            <a:off x="2831001" y="2204424"/>
            <a:ext cx="2125417" cy="7996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694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11136" y="175535"/>
            <a:ext cx="9144001" cy="685800"/>
          </a:xfrm>
        </p:spPr>
        <p:txBody>
          <a:bodyPr/>
          <a:lstStyle/>
          <a:p>
            <a:r>
              <a:rPr lang="en-US">
                <a:solidFill>
                  <a:schemeClr val="accent6">
                    <a:lumMod val="40000"/>
                    <a:lumOff val="60000"/>
                  </a:schemeClr>
                </a:solidFill>
              </a:rPr>
              <a:t>Definisi Fintech</a:t>
            </a:r>
            <a:endParaRPr lang="en-US" dirty="0">
              <a:solidFill>
                <a:schemeClr val="accent6">
                  <a:lumMod val="40000"/>
                  <a:lumOff val="60000"/>
                </a:schemeClr>
              </a:solidFill>
            </a:endParaRPr>
          </a:p>
        </p:txBody>
      </p:sp>
      <p:sp>
        <p:nvSpPr>
          <p:cNvPr id="2" name="TextBox 1">
            <a:extLst>
              <a:ext uri="{FF2B5EF4-FFF2-40B4-BE49-F238E27FC236}">
                <a16:creationId xmlns:a16="http://schemas.microsoft.com/office/drawing/2014/main" id="{7BBD0BC2-005E-4B6F-BA78-E345C247289F}"/>
              </a:ext>
            </a:extLst>
          </p:cNvPr>
          <p:cNvSpPr txBox="1"/>
          <p:nvPr/>
        </p:nvSpPr>
        <p:spPr>
          <a:xfrm>
            <a:off x="-26988" y="1344498"/>
            <a:ext cx="5181600" cy="584775"/>
          </a:xfrm>
          <a:prstGeom prst="rect">
            <a:avLst/>
          </a:prstGeom>
          <a:solidFill>
            <a:schemeClr val="accent5">
              <a:lumMod val="50000"/>
            </a:schemeClr>
          </a:solidFill>
          <a:ln>
            <a:solidFill>
              <a:schemeClr val="bg2"/>
            </a:solidFill>
          </a:ln>
        </p:spPr>
        <p:txBody>
          <a:bodyPr wrap="square" rtlCol="0" anchor="ctr" anchorCtr="1">
            <a:spAutoFit/>
          </a:bodyPr>
          <a:lstStyle/>
          <a:p>
            <a:r>
              <a:rPr lang="en-US" sz="3200" b="1">
                <a:solidFill>
                  <a:srgbClr val="FFFF00"/>
                </a:solidFill>
              </a:rPr>
              <a:t>Menurut Bank Indonesia</a:t>
            </a:r>
            <a:endParaRPr lang="en-ID" sz="3200" b="1" dirty="0">
              <a:solidFill>
                <a:srgbClr val="FFFF00"/>
              </a:solidFill>
            </a:endParaRPr>
          </a:p>
        </p:txBody>
      </p:sp>
      <p:sp>
        <p:nvSpPr>
          <p:cNvPr id="7" name="TextBox 6">
            <a:extLst>
              <a:ext uri="{FF2B5EF4-FFF2-40B4-BE49-F238E27FC236}">
                <a16:creationId xmlns:a16="http://schemas.microsoft.com/office/drawing/2014/main" id="{931D9D6B-F9D3-4AD0-8A75-B36254B60BFD}"/>
              </a:ext>
            </a:extLst>
          </p:cNvPr>
          <p:cNvSpPr txBox="1"/>
          <p:nvPr/>
        </p:nvSpPr>
        <p:spPr>
          <a:xfrm>
            <a:off x="5191613" y="1262613"/>
            <a:ext cx="6997212" cy="523220"/>
          </a:xfrm>
          <a:prstGeom prst="rect">
            <a:avLst/>
          </a:prstGeom>
          <a:noFill/>
          <a:ln>
            <a:solidFill>
              <a:schemeClr val="bg2"/>
            </a:solidFill>
          </a:ln>
        </p:spPr>
        <p:txBody>
          <a:bodyPr wrap="square" rtlCol="0" anchor="ctr" anchorCtr="1">
            <a:spAutoFit/>
          </a:bodyPr>
          <a:lstStyle/>
          <a:p>
            <a:r>
              <a:rPr lang="en-US" sz="2800" b="1">
                <a:solidFill>
                  <a:srgbClr val="FFFF00"/>
                </a:solidFill>
              </a:rPr>
              <a:t>Menurut Otoritas Jasa Keuangan (OJK)</a:t>
            </a:r>
            <a:endParaRPr lang="en-ID" sz="2800" b="1" dirty="0">
              <a:solidFill>
                <a:srgbClr val="FFFF00"/>
              </a:solidFill>
            </a:endParaRPr>
          </a:p>
        </p:txBody>
      </p:sp>
      <p:sp>
        <p:nvSpPr>
          <p:cNvPr id="9" name="Content Placeholder 13">
            <a:extLst>
              <a:ext uri="{FF2B5EF4-FFF2-40B4-BE49-F238E27FC236}">
                <a16:creationId xmlns:a16="http://schemas.microsoft.com/office/drawing/2014/main" id="{1513194B-13A3-4757-BE43-36A3FF7658E8}"/>
              </a:ext>
            </a:extLst>
          </p:cNvPr>
          <p:cNvSpPr txBox="1">
            <a:spLocks/>
          </p:cNvSpPr>
          <p:nvPr/>
        </p:nvSpPr>
        <p:spPr>
          <a:xfrm>
            <a:off x="5421802" y="1981646"/>
            <a:ext cx="6767024" cy="4419154"/>
          </a:xfrm>
          <a:prstGeom prst="rect">
            <a:avLst/>
          </a:prstGeom>
        </p:spPr>
        <p:txBody>
          <a:bodyPr vert="horz" lIns="91440" tIns="45720" rIns="91440" bIns="45720" rtlCol="0">
            <a:normAutofit fontScale="925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marL="0" indent="0">
              <a:buNone/>
            </a:pPr>
            <a:r>
              <a:rPr lang="en-US" sz="2400">
                <a:latin typeface="Cambria" panose="02040503050406030204" pitchFamily="18" charset="0"/>
                <a:ea typeface="Cambria" panose="02040503050406030204" pitchFamily="18" charset="0"/>
              </a:rPr>
              <a:t>Fintech adalah sebuah inovasi pada industry jasa keuangan yang memanfaatkan penggunaan teknologi. Produk fintech biasanya berupa suatu system yang dibangun guna menjalankan mekanisme transaksi keuangan yang spesifik.</a:t>
            </a:r>
          </a:p>
          <a:p>
            <a:pPr marL="0" indent="0">
              <a:buNone/>
            </a:pPr>
            <a:r>
              <a:rPr lang="en-US">
                <a:latin typeface="Cambria" panose="02040503050406030204" pitchFamily="18" charset="0"/>
                <a:ea typeface="Cambria" panose="02040503050406030204" pitchFamily="18" charset="0"/>
              </a:rPr>
              <a:t>Fintech Lending atau Peer-to-peer Lending atau layanan pinjam memimjam uang berbasis teknologi informasi adalah salah satu inovasi pada bidang keuangan dengan pemanfaatan teknologi yang memungkinkan pemberi pinjaman dan penerima punjaman melakukan transaksi pinjam dan meminjam tanpa harus bertemu langsung. </a:t>
            </a:r>
          </a:p>
          <a:p>
            <a:pPr marL="0" indent="0">
              <a:buNone/>
            </a:pPr>
            <a:r>
              <a:rPr lang="en-US">
                <a:latin typeface="Cambria" panose="02040503050406030204" pitchFamily="18" charset="0"/>
                <a:ea typeface="Cambria" panose="02040503050406030204" pitchFamily="18" charset="0"/>
              </a:rPr>
              <a:t>Mekanisme transaksi pinjam meminjam dilakukan melalui system yang telah disediakan oleh penyelenggara Fintech Lending, baik melalui aplikasi maupun laman website</a:t>
            </a:r>
            <a:endParaRPr lang="en-US" sz="2400">
              <a:latin typeface="Cambria" panose="02040503050406030204" pitchFamily="18" charset="0"/>
              <a:ea typeface="Cambria" panose="02040503050406030204" pitchFamily="18" charset="0"/>
            </a:endParaRPr>
          </a:p>
        </p:txBody>
      </p:sp>
      <p:sp>
        <p:nvSpPr>
          <p:cNvPr id="10" name="Content Placeholder 13">
            <a:extLst>
              <a:ext uri="{FF2B5EF4-FFF2-40B4-BE49-F238E27FC236}">
                <a16:creationId xmlns:a16="http://schemas.microsoft.com/office/drawing/2014/main" id="{5EDF39AA-96D8-4743-A0C5-82F42414A598}"/>
              </a:ext>
            </a:extLst>
          </p:cNvPr>
          <p:cNvSpPr txBox="1">
            <a:spLocks/>
          </p:cNvSpPr>
          <p:nvPr/>
        </p:nvSpPr>
        <p:spPr>
          <a:xfrm>
            <a:off x="174624" y="2209800"/>
            <a:ext cx="4953000" cy="2973046"/>
          </a:xfrm>
          <a:prstGeom prst="rect">
            <a:avLst/>
          </a:prstGeom>
          <a:solidFill>
            <a:schemeClr val="accent5">
              <a:lumMod val="50000"/>
            </a:schemeClr>
          </a:solidFill>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marL="0" indent="0">
              <a:buNone/>
            </a:pPr>
            <a:r>
              <a:rPr lang="en-US" b="1"/>
              <a:t>Teknologi Finansial adalah penggunaan teknologi dalam system keuangan yang menghasilkan produk, layanan, teknologi, dan/ atau model bisnis baru serta dapat berdampak pada stabilitas moneter. Stabilitas system keuangan, dan/ atau efisien, kelancaran. Keamanan, dan keandalan system pembayaran</a:t>
            </a:r>
            <a:endParaRPr lang="en-US" sz="2400" b="1"/>
          </a:p>
        </p:txBody>
      </p:sp>
    </p:spTree>
    <p:extLst>
      <p:ext uri="{BB962C8B-B14F-4D97-AF65-F5344CB8AC3E}">
        <p14:creationId xmlns:p14="http://schemas.microsoft.com/office/powerpoint/2010/main" val="1843145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42875"/>
            <a:ext cx="9144001" cy="838200"/>
          </a:xfrm>
        </p:spPr>
        <p:txBody>
          <a:bodyPr/>
          <a:lstStyle/>
          <a:p>
            <a:r>
              <a:rPr lang="en-US"/>
              <a:t>Perkembangan Industri 4.0</a:t>
            </a:r>
            <a:endParaRPr lang="en-US" dirty="0"/>
          </a:p>
        </p:txBody>
      </p:sp>
      <p:pic>
        <p:nvPicPr>
          <p:cNvPr id="5" name="Picture 4">
            <a:extLst>
              <a:ext uri="{FF2B5EF4-FFF2-40B4-BE49-F238E27FC236}">
                <a16:creationId xmlns:a16="http://schemas.microsoft.com/office/drawing/2014/main" id="{5E70398C-5308-4E85-A5E8-31CBE200FBD5}"/>
              </a:ext>
            </a:extLst>
          </p:cNvPr>
          <p:cNvPicPr>
            <a:picLocks noChangeAspect="1"/>
          </p:cNvPicPr>
          <p:nvPr/>
        </p:nvPicPr>
        <p:blipFill>
          <a:blip r:embed="rId2"/>
          <a:stretch>
            <a:fillRect/>
          </a:stretch>
        </p:blipFill>
        <p:spPr>
          <a:xfrm>
            <a:off x="1598612" y="1600200"/>
            <a:ext cx="8505825" cy="4810125"/>
          </a:xfrm>
          <a:prstGeom prst="rect">
            <a:avLst/>
          </a:prstGeom>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Content Layout with Table</a:t>
            </a:r>
          </a:p>
        </p:txBody>
      </p:sp>
      <p:pic>
        <p:nvPicPr>
          <p:cNvPr id="10" name="Picture 9">
            <a:extLst>
              <a:ext uri="{FF2B5EF4-FFF2-40B4-BE49-F238E27FC236}">
                <a16:creationId xmlns:a16="http://schemas.microsoft.com/office/drawing/2014/main" id="{6378DD7E-76B1-4087-A1F4-69A6C3DF44C7}"/>
              </a:ext>
            </a:extLst>
          </p:cNvPr>
          <p:cNvPicPr>
            <a:picLocks noChangeAspect="1"/>
          </p:cNvPicPr>
          <p:nvPr/>
        </p:nvPicPr>
        <p:blipFill>
          <a:blip r:embed="rId2"/>
          <a:stretch>
            <a:fillRect/>
          </a:stretch>
        </p:blipFill>
        <p:spPr>
          <a:xfrm>
            <a:off x="412750" y="195262"/>
            <a:ext cx="11363325" cy="6467475"/>
          </a:xfrm>
          <a:prstGeom prst="rect">
            <a:avLst/>
          </a:prstGeom>
        </p:spPr>
      </p:pic>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52400"/>
            <a:ext cx="9144001" cy="1371600"/>
          </a:xfrm>
        </p:spPr>
        <p:txBody>
          <a:bodyPr/>
          <a:lstStyle/>
          <a:p>
            <a:r>
              <a:rPr lang="en-US" dirty="0"/>
              <a:t>Title and Content Layout with SmartArt</a:t>
            </a:r>
          </a:p>
        </p:txBody>
      </p:sp>
      <p:pic>
        <p:nvPicPr>
          <p:cNvPr id="6" name="Picture 5">
            <a:extLst>
              <a:ext uri="{FF2B5EF4-FFF2-40B4-BE49-F238E27FC236}">
                <a16:creationId xmlns:a16="http://schemas.microsoft.com/office/drawing/2014/main" id="{D4147718-4A94-4730-BCCA-55132BD9C5DC}"/>
              </a:ext>
            </a:extLst>
          </p:cNvPr>
          <p:cNvPicPr>
            <a:picLocks noChangeAspect="1"/>
          </p:cNvPicPr>
          <p:nvPr/>
        </p:nvPicPr>
        <p:blipFill>
          <a:blip r:embed="rId2"/>
          <a:stretch>
            <a:fillRect/>
          </a:stretch>
        </p:blipFill>
        <p:spPr>
          <a:xfrm>
            <a:off x="379412" y="214312"/>
            <a:ext cx="11430000" cy="6429375"/>
          </a:xfrm>
          <a:prstGeom prst="rect">
            <a:avLst/>
          </a:prstGeom>
        </p:spPr>
      </p:pic>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52400"/>
            <a:ext cx="9144001" cy="1371600"/>
          </a:xfrm>
        </p:spPr>
        <p:txBody>
          <a:bodyPr/>
          <a:lstStyle/>
          <a:p>
            <a:r>
              <a:rPr lang="en-US" dirty="0"/>
              <a:t>Title and Content Layout with SmartArt</a:t>
            </a:r>
          </a:p>
        </p:txBody>
      </p:sp>
      <p:pic>
        <p:nvPicPr>
          <p:cNvPr id="3" name="Picture 2">
            <a:extLst>
              <a:ext uri="{FF2B5EF4-FFF2-40B4-BE49-F238E27FC236}">
                <a16:creationId xmlns:a16="http://schemas.microsoft.com/office/drawing/2014/main" id="{836B9855-4777-4D0F-A9E1-F73135B52C09}"/>
              </a:ext>
            </a:extLst>
          </p:cNvPr>
          <p:cNvPicPr>
            <a:picLocks noChangeAspect="1"/>
          </p:cNvPicPr>
          <p:nvPr/>
        </p:nvPicPr>
        <p:blipFill>
          <a:blip r:embed="rId2"/>
          <a:stretch>
            <a:fillRect/>
          </a:stretch>
        </p:blipFill>
        <p:spPr>
          <a:xfrm>
            <a:off x="150812" y="347662"/>
            <a:ext cx="11963400" cy="6162675"/>
          </a:xfrm>
          <a:prstGeom prst="rect">
            <a:avLst/>
          </a:prstGeom>
        </p:spPr>
      </p:pic>
    </p:spTree>
    <p:extLst>
      <p:ext uri="{BB962C8B-B14F-4D97-AF65-F5344CB8AC3E}">
        <p14:creationId xmlns:p14="http://schemas.microsoft.com/office/powerpoint/2010/main" val="38373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52400"/>
            <a:ext cx="9144001" cy="1371600"/>
          </a:xfrm>
        </p:spPr>
        <p:txBody>
          <a:bodyPr/>
          <a:lstStyle/>
          <a:p>
            <a:r>
              <a:rPr lang="en-US" dirty="0"/>
              <a:t>Title and Content Layout with SmartArt</a:t>
            </a:r>
          </a:p>
        </p:txBody>
      </p:sp>
      <p:pic>
        <p:nvPicPr>
          <p:cNvPr id="4" name="Picture 3">
            <a:extLst>
              <a:ext uri="{FF2B5EF4-FFF2-40B4-BE49-F238E27FC236}">
                <a16:creationId xmlns:a16="http://schemas.microsoft.com/office/drawing/2014/main" id="{F7641548-D240-434B-8BB0-9496059D1648}"/>
              </a:ext>
            </a:extLst>
          </p:cNvPr>
          <p:cNvPicPr>
            <a:picLocks noChangeAspect="1"/>
          </p:cNvPicPr>
          <p:nvPr/>
        </p:nvPicPr>
        <p:blipFill>
          <a:blip r:embed="rId2"/>
          <a:stretch>
            <a:fillRect/>
          </a:stretch>
        </p:blipFill>
        <p:spPr>
          <a:xfrm>
            <a:off x="-1" y="83356"/>
            <a:ext cx="12188825" cy="6691288"/>
          </a:xfrm>
          <a:prstGeom prst="rect">
            <a:avLst/>
          </a:prstGeom>
        </p:spPr>
      </p:pic>
    </p:spTree>
    <p:extLst>
      <p:ext uri="{BB962C8B-B14F-4D97-AF65-F5344CB8AC3E}">
        <p14:creationId xmlns:p14="http://schemas.microsoft.com/office/powerpoint/2010/main" val="393075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52400"/>
            <a:ext cx="9144001" cy="1371600"/>
          </a:xfrm>
        </p:spPr>
        <p:txBody>
          <a:bodyPr/>
          <a:lstStyle/>
          <a:p>
            <a:r>
              <a:rPr lang="en-US" dirty="0"/>
              <a:t>Title and Content Layout with SmartArt</a:t>
            </a:r>
          </a:p>
        </p:txBody>
      </p:sp>
      <p:pic>
        <p:nvPicPr>
          <p:cNvPr id="3" name="Picture 2">
            <a:extLst>
              <a:ext uri="{FF2B5EF4-FFF2-40B4-BE49-F238E27FC236}">
                <a16:creationId xmlns:a16="http://schemas.microsoft.com/office/drawing/2014/main" id="{F0A79B6F-3006-4BE2-A9FF-105B8ECCBCF1}"/>
              </a:ext>
            </a:extLst>
          </p:cNvPr>
          <p:cNvPicPr>
            <a:picLocks noChangeAspect="1"/>
          </p:cNvPicPr>
          <p:nvPr/>
        </p:nvPicPr>
        <p:blipFill>
          <a:blip r:embed="rId2"/>
          <a:stretch>
            <a:fillRect/>
          </a:stretch>
        </p:blipFill>
        <p:spPr>
          <a:xfrm>
            <a:off x="67299" y="152400"/>
            <a:ext cx="12054226" cy="6553199"/>
          </a:xfrm>
          <a:prstGeom prst="rect">
            <a:avLst/>
          </a:prstGeom>
        </p:spPr>
      </p:pic>
    </p:spTree>
    <p:extLst>
      <p:ext uri="{BB962C8B-B14F-4D97-AF65-F5344CB8AC3E}">
        <p14:creationId xmlns:p14="http://schemas.microsoft.com/office/powerpoint/2010/main" val="186784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slides.potx" id="{20958743-FA80-43E5-9586-B48EF2BE42B5}" vid="{6B9132C0-2E4C-4DF6-B21A-C2322474BD2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49C11C-71DC-49B6-ACD8-27E3AE088D14}">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0875BD71-4A33-4FB7-88CA-777C4D9E6EE5}">
  <ds:schemaRefs>
    <ds:schemaRef ds:uri="http://schemas.microsoft.com/sharepoint/v3/contenttype/forms"/>
  </ds:schemaRefs>
</ds:datastoreItem>
</file>

<file path=customXml/itemProps3.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60</TotalTime>
  <Words>354</Words>
  <Application>Microsoft Office PowerPoint</Application>
  <PresentationFormat>Custom</PresentationFormat>
  <Paragraphs>52</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Century Gothic</vt:lpstr>
      <vt:lpstr>Blue atom design template</vt:lpstr>
      <vt:lpstr>FINTECH</vt:lpstr>
      <vt:lpstr>Apa itu Fintech</vt:lpstr>
      <vt:lpstr>Definisi Fintech</vt:lpstr>
      <vt:lpstr>Perkembangan Industri 4.0</vt:lpstr>
      <vt:lpstr>Two Content Layout with Table</vt:lpstr>
      <vt:lpstr>Title and Content Layout with SmartArt</vt:lpstr>
      <vt:lpstr>Title and Content Layout with SmartArt</vt:lpstr>
      <vt:lpstr>Title and Content Layout with SmartArt</vt:lpstr>
      <vt:lpstr>Title and Content Layout with SmartArt</vt:lpstr>
      <vt:lpstr>Title and Content Layout with SmartArt</vt:lpstr>
      <vt:lpstr>Title and Content Layout with SmartArt</vt:lpstr>
      <vt:lpstr>Title and Content Layout with SmartArt</vt:lpstr>
      <vt:lpstr>Title and Content Layout with SmartArt</vt:lpstr>
      <vt:lpstr>Title and Content Layout with SmartArt</vt:lpstr>
      <vt:lpstr>Title and Content Layout with SmartArt</vt:lpstr>
      <vt:lpstr>Kesimpulan</vt:lpstr>
      <vt:lpstr>Tugas</vt:lpstr>
      <vt:lpstr>TERIMAKSIH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FINTECH</dc:title>
  <dc:creator>deni</dc:creator>
  <cp:lastModifiedBy>deni</cp:lastModifiedBy>
  <cp:revision>7</cp:revision>
  <dcterms:created xsi:type="dcterms:W3CDTF">2022-02-19T05:34:01Z</dcterms:created>
  <dcterms:modified xsi:type="dcterms:W3CDTF">2022-02-19T08:05:12Z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