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322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37" r:id="rId23"/>
    <p:sldId id="335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81"/>
    <a:srgbClr val="F16F27"/>
    <a:srgbClr val="42CE10"/>
    <a:srgbClr val="1E5E70"/>
    <a:srgbClr val="33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81" autoAdjust="0"/>
  </p:normalViewPr>
  <p:slideViewPr>
    <p:cSldViewPr showGuides="1">
      <p:cViewPr varScale="1">
        <p:scale>
          <a:sx n="54" d="100"/>
          <a:sy n="54" d="100"/>
        </p:scale>
        <p:origin x="307" y="67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10/13/2023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10/13/2023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0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1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2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3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4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5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6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7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8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3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5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2" TargetMode="External"/><Relationship Id="rId2" Type="http://schemas.openxmlformats.org/officeDocument/2006/relationships/hyperlink" Target="https://www.slideshare.net/OemarAhmad/machine-learning-79475496#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ideshare.net/OemarAhmad/machine-learning-79475496#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8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9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524000"/>
            <a:ext cx="11049000" cy="1066800"/>
          </a:xfrm>
        </p:spPr>
        <p:txBody>
          <a:bodyPr>
            <a:noAutofit/>
          </a:bodyPr>
          <a:lstStyle/>
          <a:p>
            <a:r>
              <a:rPr lang="en-US" sz="4000" dirty="0"/>
              <a:t>Machine Learning dan Artificial Intelligence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581400"/>
            <a:ext cx="11201400" cy="121920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294074"/>
            <a:ext cx="9906000" cy="22698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10. 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DASAR MACHINE LEARNING A B C D 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 + B + C + D = Nilai error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terkecil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Goal function Error function Luis Serrano – A Friendly Introduction to Machine Learning Luis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FD62F-5DC2-317B-C39F-CBDF2759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32" y="3428992"/>
            <a:ext cx="2778560" cy="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A72CB-C5E4-7B22-00A4-51393F61D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59" y="457200"/>
            <a:ext cx="11716354" cy="56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740076"/>
            <a:ext cx="9906000" cy="33778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11. 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Error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 = + + + + + +True blue True red True blue True red 0,9 0,7 0,6 0,1 0,7 0,7 0,9 P = 0,7x 0,9 x 0,6 x 0,1 x 0,7 x 0,9 x 0,7 = 0.0166698 F(Err) = -ln(0,7)-ln(0,9)-ln(0,6)-ln(0,1) -ln(0,7)-ln(0,9)-ln(0,7) = 4,1 True blue True red 0,9 0,7 0,6 0,6 0,7 0,7 0,9 P = 0,7x 0,9 x 0,6 x 0,6 x 0,7 x 0,9 x 0,7 = 0.1000188 F(Err) = -ln(0,7)-ln(0,9)-ln(0,6)-ln(0,6) -ln(0,7)-ln(0,9)-ln(0,7) = 2,3 Luis Serrano – A Friendly Introduction to Machine Learning Luis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122A5-A679-FBFC-8565-543C84FB1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1" y="457200"/>
            <a:ext cx="1168581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12. 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True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blue True red(3,1) (10,7) 6x – 7y = 25 X Y 25 6 7 Neuron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7E4A5-055D-E3CB-15ED-256674414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1" y="323464"/>
            <a:ext cx="11709081" cy="59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8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13. 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6x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– 2y = -5 7x – 3y = 1 X Y -5 6 2 X Y 1 7 3 A B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9EBE5-F6EF-C2A0-7D9A-F62A216C3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2" y="280600"/>
            <a:ext cx="11690050" cy="589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6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14. </a:t>
            </a:r>
            <a:r>
              <a:rPr lang="en-US" sz="2400" b="1" i="0" dirty="0">
                <a:solidFill>
                  <a:srgbClr val="EE7B08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+ B 7 5 -2 x </a:t>
            </a:r>
            <a:r>
              <a:rPr lang="en-US" sz="2400" b="1" i="0" dirty="0" err="1">
                <a:solidFill>
                  <a:srgbClr val="EE7B08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y 7x+5x’-2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= y -2 7 5 THE ELECTRONIC BRAIN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7303D-F431-4580-8225-F5D9931F1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2" y="313939"/>
            <a:ext cx="11927217" cy="59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3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15. 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X Y -5 6 2 X Y 1 7 3 -2 7 5 Luis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67542-10D3-4506-8047-EDC291B2D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0" y="294889"/>
            <a:ext cx="11815514" cy="61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16. 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-2 7 5 X -5 6 2 Y 1 7 3 THE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ELECTRONIC BRAIN Neural Network  electronic brain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26DED-AFA3-0B45-4E6F-5174918EC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1" y="294889"/>
            <a:ext cx="11930415" cy="59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109408"/>
            <a:ext cx="9906000" cy="263918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17. 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Luis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 Serrano – A Friendly Introduction to Machine Learning Luis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Deepmind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Self-driving Car AlphaGo vs Fan Hui (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Eur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) (October 2015) : 5 games to 0 for AlphaGo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AlphaGo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vs Lee Sedol (Kor) (9-15 March 2016) : 4 games to 1 for AlphaGo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6A239-7FF3-7D9F-EBE4-8F7728108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35" y="533400"/>
            <a:ext cx="11801754" cy="6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370744"/>
            <a:ext cx="9906000" cy="41165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18. 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TAKEAWAY • Machine learning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  disruptor 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pemrograman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•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kompleksitas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neural network • code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debugability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dan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kontrol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pemrogram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• Without oversight AI could be an existential threat: “We are summoning the Demon” https://www.pri.org/stories/2016-05-19/advancement-ai-has-potential-fundamentally-change-how-we-solve-problems https://www.vanityfair.com/news/2017/03/elon-musk-billion-dollar-crusade-to-stop-ai-space-x Jason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Tanz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– The End of Code and Future of AI Elon Musk -Elon Musk at the Vanity Fair Summit: Artificial Intelligence Could Wipe Out Humanity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C0F9F-DCDC-BE58-4604-754DF0CE9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2" y="266314"/>
            <a:ext cx="11940196" cy="59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3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303211" y="1934050"/>
            <a:ext cx="9144001" cy="24039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dimaksud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 Learning dan Artificial Intelligence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 Learning 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 Learning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industry fintech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 Learning</a:t>
            </a:r>
            <a:r>
              <a:rPr lang="en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 Learning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Indonesia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D7286-A56B-43F9-A847-E60F4D5B0A79}"/>
              </a:ext>
            </a:extLst>
          </p:cNvPr>
          <p:cNvSpPr txBox="1"/>
          <p:nvPr/>
        </p:nvSpPr>
        <p:spPr>
          <a:xfrm>
            <a:off x="303212" y="1203082"/>
            <a:ext cx="78486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Jawablah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pertanyaan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bawah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196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US" dirty="0" err="1"/>
              <a:t>Materi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608012" y="1676400"/>
            <a:ext cx="6019800" cy="28053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</a:t>
            </a:r>
          </a:p>
          <a:p>
            <a:pPr>
              <a:lnSpc>
                <a:spcPct val="107000"/>
              </a:lnSpc>
            </a:pP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• </a:t>
            </a:r>
            <a:r>
              <a:rPr lang="en-ID" sz="24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4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•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Lanskap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•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Komponen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Machine Learning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 • Dasar Machine Learning 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• The Electronic Brain • Takeaway</a:t>
            </a: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27212" y="2641600"/>
            <a:ext cx="9144001" cy="1320800"/>
          </a:xfrm>
        </p:spPr>
        <p:txBody>
          <a:bodyPr>
            <a:noAutofit/>
          </a:bodyPr>
          <a:lstStyle/>
          <a:p>
            <a:pPr algn="ctr"/>
            <a:r>
              <a:rPr lang="en-US" sz="6600"/>
              <a:t>TERIMAKSIH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843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3A526-9E0F-192F-73B1-83D5609F67F2}"/>
              </a:ext>
            </a:extLst>
          </p:cNvPr>
          <p:cNvSpPr txBox="1"/>
          <p:nvPr/>
        </p:nvSpPr>
        <p:spPr>
          <a:xfrm>
            <a:off x="303212" y="1188414"/>
            <a:ext cx="609361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3200" b="0" i="0" dirty="0">
                <a:effectLst/>
                <a:latin typeface="Source Sans Pro" panose="020B0503030403020204" pitchFamily="34" charset="0"/>
              </a:rPr>
              <a:t>Manual vs </a:t>
            </a:r>
            <a:r>
              <a:rPr lang="en-ID" sz="3200" b="0" i="0" dirty="0" err="1">
                <a:effectLst/>
                <a:latin typeface="Source Sans Pro" panose="020B0503030403020204" pitchFamily="34" charset="0"/>
              </a:rPr>
              <a:t>otomatisasi</a:t>
            </a:r>
            <a:r>
              <a:rPr lang="en-ID" sz="3200" b="0" i="0" dirty="0">
                <a:effectLst/>
                <a:latin typeface="Source Sans Pro" panose="020B0503030403020204" pitchFamily="34" charset="0"/>
              </a:rPr>
              <a:t> </a:t>
            </a:r>
            <a:endParaRPr lang="en-ID" sz="3200" dirty="0"/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B7DCA6C4-8D2C-DDFA-53A5-33C2CFF774AF}"/>
              </a:ext>
            </a:extLst>
          </p:cNvPr>
          <p:cNvSpPr/>
          <p:nvPr/>
        </p:nvSpPr>
        <p:spPr>
          <a:xfrm>
            <a:off x="150812" y="1984445"/>
            <a:ext cx="2286000" cy="146714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>
                <a:effectLst/>
                <a:latin typeface="Source Sans Pro" panose="020B0503030403020204" pitchFamily="34" charset="0"/>
              </a:rPr>
              <a:t>Peningkatan Beban Biaya Tenaga Kerja</a:t>
            </a:r>
            <a:endParaRPr lang="en-ID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135D9008-F4EC-89D0-3CB3-3B39ABD906AB}"/>
              </a:ext>
            </a:extLst>
          </p:cNvPr>
          <p:cNvSpPr/>
          <p:nvPr/>
        </p:nvSpPr>
        <p:spPr>
          <a:xfrm>
            <a:off x="2462033" y="1995064"/>
            <a:ext cx="2120901" cy="146714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Kondisi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Kerja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Buruk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4C427-DB80-4775-3517-661900720631}"/>
              </a:ext>
            </a:extLst>
          </p:cNvPr>
          <p:cNvSpPr/>
          <p:nvPr/>
        </p:nvSpPr>
        <p:spPr>
          <a:xfrm>
            <a:off x="608472" y="3742000"/>
            <a:ext cx="3504740" cy="9906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haroni" panose="02010803020104030203" pitchFamily="2" charset="-79"/>
              </a:rPr>
              <a:t>foxconn</a:t>
            </a:r>
            <a:endParaRPr lang="en-ID" sz="6600" b="1" dirty="0">
              <a:solidFill>
                <a:schemeClr val="accent6">
                  <a:lumMod val="60000"/>
                  <a:lumOff val="40000"/>
                </a:schemeClr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76AB99-2B22-C7DD-8AF2-257F4112314C}"/>
              </a:ext>
            </a:extLst>
          </p:cNvPr>
          <p:cNvSpPr/>
          <p:nvPr/>
        </p:nvSpPr>
        <p:spPr>
          <a:xfrm>
            <a:off x="303212" y="4732600"/>
            <a:ext cx="2158821" cy="601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Barang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elektronik</a:t>
            </a:r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BCD801-024C-31D4-1359-4F0E773E3381}"/>
              </a:ext>
            </a:extLst>
          </p:cNvPr>
          <p:cNvSpPr/>
          <p:nvPr/>
        </p:nvSpPr>
        <p:spPr>
          <a:xfrm>
            <a:off x="2443239" y="4732600"/>
            <a:ext cx="2158821" cy="601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>
                <a:effectLst/>
                <a:latin typeface="Source Sans Pro" panose="020B0503030403020204" pitchFamily="34" charset="0"/>
              </a:rPr>
              <a:t>1,2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juta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pegawai</a:t>
            </a:r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5CECF-1B57-E23D-833C-E3FDB6A99991}"/>
              </a:ext>
            </a:extLst>
          </p:cNvPr>
          <p:cNvSpPr/>
          <p:nvPr/>
        </p:nvSpPr>
        <p:spPr>
          <a:xfrm>
            <a:off x="5027612" y="3763237"/>
            <a:ext cx="3429000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Berulang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dan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berbahaya</a:t>
            </a:r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7BE78D-832C-EF4A-E8C5-7B4CFF569A1E}"/>
              </a:ext>
            </a:extLst>
          </p:cNvPr>
          <p:cNvSpPr/>
          <p:nvPr/>
        </p:nvSpPr>
        <p:spPr>
          <a:xfrm>
            <a:off x="5469730" y="4319574"/>
            <a:ext cx="3429000" cy="503962"/>
          </a:xfrm>
          <a:prstGeom prst="rect">
            <a:avLst/>
          </a:prstGeom>
          <a:solidFill>
            <a:srgbClr val="F16F27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Perampingan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lini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produksi</a:t>
            </a:r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4EB34-0ED4-4470-5226-7CFE7BE15029}"/>
              </a:ext>
            </a:extLst>
          </p:cNvPr>
          <p:cNvSpPr/>
          <p:nvPr/>
        </p:nvSpPr>
        <p:spPr>
          <a:xfrm>
            <a:off x="5097461" y="4829176"/>
            <a:ext cx="3429000" cy="50396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Peningkatan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otomatisasi</a:t>
            </a:r>
            <a:endParaRPr lang="en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F3DDC5-8226-D8D7-553D-E275CAC5FF33}"/>
              </a:ext>
            </a:extLst>
          </p:cNvPr>
          <p:cNvSpPr/>
          <p:nvPr/>
        </p:nvSpPr>
        <p:spPr>
          <a:xfrm>
            <a:off x="8656636" y="3777828"/>
            <a:ext cx="3429000" cy="50396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i="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Efisiensi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60k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pekerjaan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CB351C-496C-C65C-5DCC-036D231692B3}"/>
              </a:ext>
            </a:extLst>
          </p:cNvPr>
          <p:cNvSpPr/>
          <p:nvPr/>
        </p:nvSpPr>
        <p:spPr>
          <a:xfrm>
            <a:off x="8666164" y="4267200"/>
            <a:ext cx="3429000" cy="503962"/>
          </a:xfrm>
          <a:prstGeom prst="rect">
            <a:avLst/>
          </a:prstGeom>
          <a:solidFill>
            <a:srgbClr val="F7AB8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>
                <a:effectLst/>
                <a:latin typeface="Source Sans Pro" panose="020B0503030403020204" pitchFamily="34" charset="0"/>
              </a:rPr>
              <a:t>Brand-value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meningkat</a:t>
            </a:r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B2DCB-630D-66FC-7F3E-C6FDF98F6BC5}"/>
              </a:ext>
            </a:extLst>
          </p:cNvPr>
          <p:cNvSpPr/>
          <p:nvPr/>
        </p:nvSpPr>
        <p:spPr>
          <a:xfrm>
            <a:off x="8669438" y="4758284"/>
            <a:ext cx="3429000" cy="50396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Perbaikan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kondisi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kerja</a:t>
            </a:r>
            <a:endParaRPr lang="en-ID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13B710-2710-41D7-E93C-EAA1157E1871}"/>
              </a:ext>
            </a:extLst>
          </p:cNvPr>
          <p:cNvSpPr/>
          <p:nvPr/>
        </p:nvSpPr>
        <p:spPr>
          <a:xfrm>
            <a:off x="1293812" y="5717112"/>
            <a:ext cx="9601200" cy="61928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Otomatisasi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berhasil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meningkatkan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value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perusahaan</a:t>
            </a:r>
            <a:endParaRPr lang="en-ID" dirty="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3B5AE8E-0231-9DD8-87C6-129C6485D1DF}"/>
              </a:ext>
            </a:extLst>
          </p:cNvPr>
          <p:cNvSpPr/>
          <p:nvPr/>
        </p:nvSpPr>
        <p:spPr>
          <a:xfrm>
            <a:off x="4341812" y="3742000"/>
            <a:ext cx="1447800" cy="15920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48E2F543-3A8D-66B1-BA82-1F41BC0764D4}"/>
              </a:ext>
            </a:extLst>
          </p:cNvPr>
          <p:cNvSpPr/>
          <p:nvPr/>
        </p:nvSpPr>
        <p:spPr>
          <a:xfrm>
            <a:off x="7829946" y="3740043"/>
            <a:ext cx="1447800" cy="15920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452050"/>
            <a:ext cx="8458200" cy="395390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OECD rata-rata 57% 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Thailand 72% 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Nigeria 65% 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Argentina 65% </a:t>
            </a:r>
          </a:p>
          <a:p>
            <a:pPr>
              <a:lnSpc>
                <a:spcPct val="107000"/>
              </a:lnSpc>
            </a:pP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Kamboja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77%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India 69% </a:t>
            </a:r>
          </a:p>
          <a:p>
            <a:pPr>
              <a:lnSpc>
                <a:spcPct val="107000"/>
              </a:lnSpc>
            </a:pP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Cina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77% 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Malaysia 67%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8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182551"/>
            <a:ext cx="8991601" cy="44928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sz="2400" b="1" i="0" dirty="0">
                <a:solidFill>
                  <a:srgbClr val="EE7B08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• </a:t>
            </a:r>
            <a:r>
              <a:rPr lang="en-US" sz="2400" b="1" i="0" dirty="0" err="1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Pendanaan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venture capital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maupun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korporasi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mencapai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USD 1 MM @ 2016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JEPANG 556 9 Co.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EROPA 115 2 Co.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USA 158 2 Co.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KOREA 75 2 Co. </a:t>
            </a:r>
          </a:p>
          <a:p>
            <a:pPr algn="l"/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Jumlah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hak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paten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terkait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kecerdasan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buatan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Powerful Computers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Cerdas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Sistem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AI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terdedikasi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Kecukupan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data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3CF58-3DF3-A235-B2E4-CF24F41ACD9D}"/>
              </a:ext>
            </a:extLst>
          </p:cNvPr>
          <p:cNvSpPr txBox="1"/>
          <p:nvPr/>
        </p:nvSpPr>
        <p:spPr>
          <a:xfrm>
            <a:off x="6932612" y="4191000"/>
            <a:ext cx="3733800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Source Sans Pro" panose="020B0503030403020204" pitchFamily="34" charset="0"/>
              </a:rPr>
              <a:t>Fast Decision Making </a:t>
            </a:r>
          </a:p>
          <a:p>
            <a:pPr algn="l"/>
            <a:r>
              <a:rPr lang="en-US" sz="2400" b="0" i="0" dirty="0">
                <a:effectLst/>
                <a:latin typeface="Source Sans Pro" panose="020B0503030403020204" pitchFamily="34" charset="0"/>
              </a:rPr>
              <a:t>Correct Decision Made </a:t>
            </a:r>
          </a:p>
        </p:txBody>
      </p:sp>
    </p:spTree>
    <p:extLst>
      <p:ext uri="{BB962C8B-B14F-4D97-AF65-F5344CB8AC3E}">
        <p14:creationId xmlns:p14="http://schemas.microsoft.com/office/powerpoint/2010/main" val="214665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>
            <a:normAutofit/>
          </a:bodyPr>
          <a:lstStyle/>
          <a:p>
            <a:r>
              <a:rPr lang="en-ID" dirty="0">
                <a:latin typeface="Source Sans Pro" panose="020B0503030403020204" pitchFamily="34" charset="0"/>
              </a:rPr>
              <a:t>L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ANSKAP KECERDASAN</a:t>
            </a:r>
            <a:r>
              <a:rPr lang="en-ID" sz="3600" b="0" i="0" dirty="0">
                <a:effectLst/>
                <a:latin typeface="Source Sans Pro" panose="020B0503030403020204" pitchFamily="34" charset="0"/>
              </a:rPr>
              <a:t> BUATAN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555409"/>
            <a:ext cx="9144001" cy="44858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Machine Learning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Natural Language Processing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Expert Systems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Speech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Vision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Planning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Robotics </a:t>
            </a:r>
          </a:p>
          <a:p>
            <a:pPr algn="l"/>
            <a:r>
              <a:rPr lang="en-ID" sz="2400" b="0" i="0" dirty="0">
                <a:effectLst/>
                <a:latin typeface="Source Sans Pro" panose="020B0503030403020204" pitchFamily="34" charset="0"/>
              </a:rPr>
              <a:t>Machine Learning </a:t>
            </a:r>
          </a:p>
          <a:p>
            <a:pPr algn="l"/>
            <a:r>
              <a:rPr lang="en-ID" sz="2400" b="0" i="0" dirty="0">
                <a:effectLst/>
                <a:latin typeface="Source Sans Pro" panose="020B0503030403020204" pitchFamily="34" charset="0"/>
              </a:rPr>
              <a:t>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Memberi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kemampuan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kepada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mesin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untuk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secara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mandiri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belajar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berdasarkan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pengalaman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(data)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69568-E537-0337-4D73-6C5D959B0BB6}"/>
              </a:ext>
            </a:extLst>
          </p:cNvPr>
          <p:cNvSpPr txBox="1"/>
          <p:nvPr/>
        </p:nvSpPr>
        <p:spPr>
          <a:xfrm>
            <a:off x="455612" y="1121483"/>
            <a:ext cx="609361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Kecerdasan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Buatan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(Artificial Intelligence) </a:t>
            </a:r>
            <a:endParaRPr lang="en-ID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7F6C1E6-2019-DD30-7AF5-C24744A1C94A}"/>
              </a:ext>
            </a:extLst>
          </p:cNvPr>
          <p:cNvSpPr/>
          <p:nvPr/>
        </p:nvSpPr>
        <p:spPr>
          <a:xfrm>
            <a:off x="5294314" y="6017913"/>
            <a:ext cx="2857500" cy="521859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Prediksi</a:t>
            </a:r>
            <a:endParaRPr lang="en-ID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2DF0800-D235-843B-05B2-9893C4DB5A2E}"/>
              </a:ext>
            </a:extLst>
          </p:cNvPr>
          <p:cNvSpPr/>
          <p:nvPr/>
        </p:nvSpPr>
        <p:spPr>
          <a:xfrm>
            <a:off x="3351212" y="6016689"/>
            <a:ext cx="2400300" cy="521859"/>
          </a:xfrm>
          <a:prstGeom prst="homePlate">
            <a:avLst/>
          </a:prstGeom>
          <a:solidFill>
            <a:srgbClr val="F7AB8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Algoritma</a:t>
            </a:r>
            <a:endParaRPr lang="en-ID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6242CDF-26DB-5B9E-5329-9503F5BCEDA5}"/>
              </a:ext>
            </a:extLst>
          </p:cNvPr>
          <p:cNvSpPr/>
          <p:nvPr/>
        </p:nvSpPr>
        <p:spPr>
          <a:xfrm>
            <a:off x="2017712" y="6017053"/>
            <a:ext cx="1752600" cy="521859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7360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>
            <a:normAutofit/>
          </a:bodyPr>
          <a:lstStyle/>
          <a:p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KOMPONEN MACHINE LEARNING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186079"/>
            <a:ext cx="9906000" cy="44858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7. 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https://www.linkedin.com/pulse/20140822073217-180198720-6-components-of-a-machine-learning-algorithm 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 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Informasi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dapat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mengidentifik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data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Pengambilan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Fitur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Pemilihan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subset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fitur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relevan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untuk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dipakai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dari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keseluruhan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fitur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dapat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diukur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Pemilihan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Fitur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Pemilihan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decision making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digunakan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(naïve bayes, support vector machines, decision tree, K-means clustering,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dsb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)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Melakukan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tuning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terhadap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menggunakan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data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sudah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diketahui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sebelumnya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Pelatihan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Presisi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Recall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Sensitivitas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Rasio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error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Evaluasi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Hasil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Pelatihan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Menguji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akurasi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sudah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dipilih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Pengujian</a:t>
            </a:r>
            <a:endParaRPr lang="en-ID" sz="2400" b="0" i="0" dirty="0">
              <a:effectLst/>
              <a:latin typeface="Source Sans Pro" panose="020B0503030403020204" pitchFamily="34" charset="0"/>
            </a:endParaRP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8BD16-61C7-5619-3797-A3CE02A25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457200"/>
            <a:ext cx="11551850" cy="57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294074"/>
            <a:ext cx="9906000" cy="22698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8. 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DASAR MACHINE LEARNING 0,5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M 1 M 1,5 M 2 M HARGA LUAS200 m2 500 m2 1000 m2 ?? 1,5 M0,5 M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CEFF0-6128-21FC-FB3D-601C1E7E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61" y="533399"/>
            <a:ext cx="11771151" cy="60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6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9. 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DASAR MACHINE LEARNING A B C D 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+ B + C + D = Error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3426C-5D99-13C5-C51A-86CBF774C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7" y="294889"/>
            <a:ext cx="11907022" cy="59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1766</TotalTime>
  <Words>1042</Words>
  <Application>Microsoft Office PowerPoint</Application>
  <PresentationFormat>Custom</PresentationFormat>
  <Paragraphs>107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Yu Gothic UI</vt:lpstr>
      <vt:lpstr>Arial</vt:lpstr>
      <vt:lpstr>Century Gothic</vt:lpstr>
      <vt:lpstr>Source Sans Pro</vt:lpstr>
      <vt:lpstr>Times New Roman</vt:lpstr>
      <vt:lpstr>Blue atom design template</vt:lpstr>
      <vt:lpstr>Machine Learning dan Artificial Intelligence </vt:lpstr>
      <vt:lpstr>Materi</vt:lpstr>
      <vt:lpstr>Tren otomatisasi </vt:lpstr>
      <vt:lpstr>Tren otomatisasi </vt:lpstr>
      <vt:lpstr>Tren otomatisasi </vt:lpstr>
      <vt:lpstr>LANSKAP KECERDASAN BUATAN </vt:lpstr>
      <vt:lpstr>KOMPONEN MACHINE LEARNING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Tugas</vt:lpstr>
      <vt:lpstr>TERIMAKSIH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FINTECH</dc:title>
  <dc:creator>deni</dc:creator>
  <cp:lastModifiedBy>deni</cp:lastModifiedBy>
  <cp:revision>70</cp:revision>
  <dcterms:created xsi:type="dcterms:W3CDTF">2022-02-19T05:34:01Z</dcterms:created>
  <dcterms:modified xsi:type="dcterms:W3CDTF">2023-10-13T08:12:58Z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