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3"/>
  </p:notesMasterIdLst>
  <p:handoutMasterIdLst>
    <p:handoutMasterId r:id="rId24"/>
  </p:handoutMasterIdLst>
  <p:sldIdLst>
    <p:sldId id="322" r:id="rId5"/>
    <p:sldId id="323" r:id="rId6"/>
    <p:sldId id="337" r:id="rId7"/>
    <p:sldId id="338" r:id="rId8"/>
    <p:sldId id="324" r:id="rId9"/>
    <p:sldId id="311" r:id="rId10"/>
    <p:sldId id="339" r:id="rId11"/>
    <p:sldId id="312" r:id="rId12"/>
    <p:sldId id="325" r:id="rId13"/>
    <p:sldId id="326" r:id="rId14"/>
    <p:sldId id="327" r:id="rId15"/>
    <p:sldId id="328" r:id="rId16"/>
    <p:sldId id="329" r:id="rId17"/>
    <p:sldId id="342" r:id="rId18"/>
    <p:sldId id="341" r:id="rId19"/>
    <p:sldId id="340" r:id="rId20"/>
    <p:sldId id="336" r:id="rId21"/>
    <p:sldId id="335" r:id="rId22"/>
  </p:sldIdLst>
  <p:sldSz cx="12188825" cy="6858000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81" autoAdjust="0"/>
  </p:normalViewPr>
  <p:slideViewPr>
    <p:cSldViewPr showGuides="1">
      <p:cViewPr varScale="1">
        <p:scale>
          <a:sx n="75" d="100"/>
          <a:sy n="75" d="100"/>
        </p:scale>
        <p:origin x="600" y="72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2/26/2022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2/26/2022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100"/>
            </a:lvl1pPr>
          </a:lstStyle>
          <a:p>
            <a:fld id="{1D2498CD-A622-4ACC-98D8-8365C1B868F0}" type="datetime1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CF6B-193C-4CEB-9860-F1C5F0818FA3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6CBC3-4EDC-4C84-BDD0-15F2AD890B92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BF3DB-CE40-42F4-BAF4-5D73D1160093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CA6E5-33C6-44C3-9324-1BC5DF93F43F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9C1D9-07E1-4387-AF34-89EE2802766D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9E85B-B39A-43E9-82DE-E3279D984288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70C95-D35D-47FC-816D-E56328637043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63A7-695C-4C09-B334-6924060F5B71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B6D02-49B3-41C1-9893-391F698AE757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1AC91-90B4-40B7-917F-BAE86E369F96}" type="datetime1">
              <a:rPr lang="en-US" smtClean="0"/>
              <a:t>2/26/2022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AB525-F3F4-481A-B8D5-B732FA9EB082}" type="datetime1">
              <a:rPr lang="en-US" smtClean="0"/>
              <a:pPr/>
              <a:t>2/26/2022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10591798" cy="1524000"/>
          </a:xfrm>
        </p:spPr>
        <p:txBody>
          <a:bodyPr>
            <a:normAutofit/>
          </a:bodyPr>
          <a:lstStyle/>
          <a:p>
            <a:r>
              <a:rPr lang="en-US" sz="8000"/>
              <a:t>SEJARAH FINTECH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581400"/>
            <a:ext cx="11201400" cy="1219200"/>
          </a:xfrm>
        </p:spPr>
        <p:txBody>
          <a:bodyPr>
            <a:normAutofit/>
          </a:bodyPr>
          <a:lstStyle/>
          <a:p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749320"/>
          </a:xfrm>
        </p:spPr>
        <p:txBody>
          <a:bodyPr>
            <a:normAutofit/>
          </a:bodyPr>
          <a:lstStyle/>
          <a:p>
            <a:r>
              <a:rPr lang="en-US"/>
              <a:t>Perkembangan Fintech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8ED05E9-E1FC-43AB-9988-432F25286F67}"/>
              </a:ext>
            </a:extLst>
          </p:cNvPr>
          <p:cNvSpPr txBox="1"/>
          <p:nvPr/>
        </p:nvSpPr>
        <p:spPr>
          <a:xfrm>
            <a:off x="303212" y="1132245"/>
            <a:ext cx="11734800" cy="30469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 algn="l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 b="0" i="0" u="none" strike="noStrike" baseline="0">
                <a:latin typeface="MyriadPro-Regular"/>
              </a:rPr>
              <a:t>Secara global, </a:t>
            </a:r>
            <a:r>
              <a:rPr lang="it-IT" sz="2400" b="0" i="1" u="none" strike="noStrike" baseline="0">
                <a:latin typeface="MyriadPro-It"/>
              </a:rPr>
              <a:t>fintech </a:t>
            </a:r>
            <a:r>
              <a:rPr lang="it-IT" sz="2400" b="0" i="0" u="none" strike="noStrike" baseline="0">
                <a:latin typeface="MyriadPro-Regular"/>
              </a:rPr>
              <a:t>kali pertama diketahui muncul dari </a:t>
            </a:r>
            <a:r>
              <a:rPr lang="en-ID" sz="2400" b="0" i="0" u="none" strike="noStrike" baseline="0">
                <a:latin typeface="MyriadPro-Regular"/>
              </a:rPr>
              <a:t>benua Eropa. Tepatnya, </a:t>
            </a:r>
            <a:r>
              <a:rPr lang="en-ID" sz="2400" b="0" i="1" u="none" strike="noStrike" baseline="0">
                <a:latin typeface="MyriadPro-It"/>
              </a:rPr>
              <a:t>fintech </a:t>
            </a:r>
            <a:r>
              <a:rPr lang="en-ID" sz="2400" b="0" i="0" u="none" strike="noStrike" baseline="0">
                <a:latin typeface="MyriadPro-Regular"/>
              </a:rPr>
              <a:t>hadir dalam bentuk </a:t>
            </a:r>
            <a:r>
              <a:rPr lang="en-ID" sz="2400" b="0" i="1" u="none" strike="noStrike" baseline="0">
                <a:latin typeface="MyriadPro-It"/>
              </a:rPr>
              <a:t>Peer to Peer </a:t>
            </a:r>
            <a:r>
              <a:rPr lang="en-ID" sz="2400" b="0" i="0" u="none" strike="noStrike" baseline="0">
                <a:latin typeface="MyriadPro-Regular"/>
              </a:rPr>
              <a:t>(P2P) </a:t>
            </a:r>
            <a:r>
              <a:rPr lang="en-ID" sz="2400" b="0" i="1" u="none" strike="noStrike" baseline="0">
                <a:latin typeface="MyriadPro-It"/>
              </a:rPr>
              <a:t>Lending </a:t>
            </a:r>
            <a:r>
              <a:rPr lang="en-ID" sz="2400" b="0" i="0" u="none" strike="noStrike" baseline="0">
                <a:latin typeface="MyriadPro-Regular"/>
              </a:rPr>
              <a:t>di Inggris </a:t>
            </a:r>
            <a:r>
              <a:rPr lang="fi-FI" sz="2400" b="0" i="0" u="none" strike="noStrike" baseline="0">
                <a:latin typeface="MyriadPro-Regular"/>
              </a:rPr>
              <a:t>pada tahun 2005. </a:t>
            </a:r>
          </a:p>
          <a:p>
            <a:pPr marL="285750" indent="-285750" algn="l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fi-FI" sz="2400" b="0" i="0" u="none" strike="noStrike" baseline="0">
                <a:latin typeface="MyriadPro-Regular"/>
              </a:rPr>
              <a:t>Perusahaan </a:t>
            </a:r>
            <a:r>
              <a:rPr lang="fi-FI" sz="2400" b="0" i="1" u="none" strike="noStrike" baseline="0">
                <a:latin typeface="MyriadPro-It"/>
              </a:rPr>
              <a:t>P2P Lending </a:t>
            </a:r>
            <a:r>
              <a:rPr lang="it-IT" sz="2400" b="0" i="0" u="none" strike="noStrike" baseline="0">
                <a:latin typeface="MyriadPro-Regular"/>
              </a:rPr>
              <a:t>pertama yang ada di Inggris dan benua </a:t>
            </a:r>
            <a:r>
              <a:rPr lang="pt-BR" sz="2400" b="0" i="0" u="none" strike="noStrike" baseline="0">
                <a:latin typeface="MyriadPro-Regular"/>
              </a:rPr>
              <a:t>Eropa itu bernama </a:t>
            </a:r>
            <a:r>
              <a:rPr lang="pt-BR" sz="2400" b="0" i="1" u="none" strike="noStrike" baseline="0">
                <a:latin typeface="MyriadPro-It"/>
              </a:rPr>
              <a:t>Zopa</a:t>
            </a:r>
            <a:r>
              <a:rPr lang="pt-BR" sz="2400" b="0" i="0" u="none" strike="noStrike" baseline="0">
                <a:latin typeface="MyriadPro-Regular"/>
              </a:rPr>
              <a:t>. </a:t>
            </a:r>
          </a:p>
          <a:p>
            <a:pPr marL="285750" indent="-285750" algn="l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pt-BR" sz="2400" b="0" i="0" u="none" strike="noStrike" baseline="0">
                <a:latin typeface="MyriadPro-Regular"/>
              </a:rPr>
              <a:t>Pemilik </a:t>
            </a:r>
            <a:r>
              <a:rPr lang="pt-BR" sz="2400" b="0" i="1" u="none" strike="noStrike" baseline="0">
                <a:latin typeface="MyriadPro-It"/>
              </a:rPr>
              <a:t>Zopa </a:t>
            </a:r>
            <a:r>
              <a:rPr lang="pt-BR" sz="2400" b="0" i="0" u="none" strike="noStrike" baseline="0">
                <a:latin typeface="MyriadPro-Regular"/>
              </a:rPr>
              <a:t>pada </a:t>
            </a:r>
            <a:r>
              <a:rPr lang="fi-FI" sz="2400" b="0" i="0" u="none" strike="noStrike" baseline="0">
                <a:latin typeface="MyriadPro-Regular"/>
              </a:rPr>
              <a:t>saat itu melihat sebuah peluang untuk </a:t>
            </a:r>
            <a:r>
              <a:rPr lang="en-ID" sz="2400" b="0" i="0" u="none" strike="noStrike" baseline="0">
                <a:latin typeface="MyriadPro-Regular"/>
              </a:rPr>
              <a:t>menghadirkan pengalaman terbaik dalam layanan keuangan dengan memberi akses yang mudah serta nilai bunga yang masuk akal dan investasi yang menjanjikan. </a:t>
            </a:r>
          </a:p>
          <a:p>
            <a:pPr marL="285750" indent="-285750" algn="l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 b="0" i="0" u="none" strike="noStrike" baseline="0">
                <a:latin typeface="MyriadPro-Regular"/>
              </a:rPr>
              <a:t>Setelah itu, hadir juga </a:t>
            </a:r>
            <a:r>
              <a:rPr lang="en-ID" sz="2400" b="0" i="1" u="none" strike="noStrike" baseline="0">
                <a:latin typeface="MyriadPro-It"/>
              </a:rPr>
              <a:t>P2P Lending Funding Circle </a:t>
            </a:r>
            <a:r>
              <a:rPr lang="sv-SE" sz="2400" b="0" i="0" u="none" strike="noStrike" baseline="0">
                <a:latin typeface="MyriadPro-Regular"/>
              </a:rPr>
              <a:t>yang menyalurkan lebih dari 40.000 dana </a:t>
            </a:r>
            <a:r>
              <a:rPr lang="en-ID" sz="2400" b="0" i="0" u="none" strike="noStrike" baseline="0">
                <a:latin typeface="MyriadPro-Regular"/>
              </a:rPr>
              <a:t>pinjaman.</a:t>
            </a:r>
            <a:endParaRPr lang="en-ID" sz="2800" dirty="0">
              <a:latin typeface="MyriadPro-I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AF577B-BA09-4EB4-A511-70146376A718}"/>
              </a:ext>
            </a:extLst>
          </p:cNvPr>
          <p:cNvSpPr txBox="1"/>
          <p:nvPr/>
        </p:nvSpPr>
        <p:spPr>
          <a:xfrm>
            <a:off x="327024" y="4384358"/>
            <a:ext cx="11531600" cy="230832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it-IT" sz="2400">
                <a:latin typeface="MyriadPro-It"/>
              </a:rPr>
              <a:t>Fintech pertama di Amerika tercatat pada </a:t>
            </a:r>
            <a:r>
              <a:rPr lang="en-ID" sz="2400">
                <a:latin typeface="MyriadPro-It"/>
              </a:rPr>
              <a:t>tahun 2006 dengan nama Rosper Marketplace dan Lending Club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s-ES" sz="2400">
                <a:latin typeface="MyriadPro-It"/>
              </a:rPr>
              <a:t>Begitu juga dengan China yang </a:t>
            </a:r>
            <a:r>
              <a:rPr lang="pt-BR" sz="2400">
                <a:latin typeface="MyriadPro-It"/>
              </a:rPr>
              <a:t>memulai aktifitas fintech pada tahun 2011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it-IT" sz="2400">
                <a:latin typeface="MyriadPro-It"/>
              </a:rPr>
              <a:t>Khusus di Indonesia, geliat fintech ini sudah </a:t>
            </a:r>
            <a:r>
              <a:rPr lang="en-ID" sz="2400">
                <a:latin typeface="MyriadPro-It"/>
              </a:rPr>
              <a:t>mulai terlihat sejak 2012. Namun, sebagai </a:t>
            </a:r>
            <a:r>
              <a:rPr lang="it-IT" sz="2400">
                <a:latin typeface="MyriadPro-It"/>
              </a:rPr>
              <a:t>legitimasi kehadiran fintech di Indonesia </a:t>
            </a:r>
            <a:r>
              <a:rPr lang="en-ID" sz="2400">
                <a:latin typeface="MyriadPro-It"/>
              </a:rPr>
              <a:t>ditandai dengan hadirnya Asosiasi FinTech Indonesia (AFTECH) pada Maret 2016</a:t>
            </a:r>
            <a:endParaRPr lang="en-ID" sz="2400" dirty="0">
              <a:latin typeface="MyriadPro-It"/>
            </a:endParaRPr>
          </a:p>
        </p:txBody>
      </p:sp>
    </p:spTree>
    <p:extLst>
      <p:ext uri="{BB962C8B-B14F-4D97-AF65-F5344CB8AC3E}">
        <p14:creationId xmlns:p14="http://schemas.microsoft.com/office/powerpoint/2010/main" val="393075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838200"/>
          </a:xfrm>
        </p:spPr>
        <p:txBody>
          <a:bodyPr/>
          <a:lstStyle/>
          <a:p>
            <a:r>
              <a:rPr lang="en-US"/>
              <a:t>Perkembangan Fintech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132BF-5E8D-4D1C-8B20-0AE984350DB0}"/>
              </a:ext>
            </a:extLst>
          </p:cNvPr>
          <p:cNvSpPr txBox="1"/>
          <p:nvPr/>
        </p:nvSpPr>
        <p:spPr>
          <a:xfrm>
            <a:off x="227012" y="2082105"/>
            <a:ext cx="117348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>
                <a:latin typeface="MyriadPro-Regular"/>
              </a:rPr>
              <a:t>Pada tahun 2000 lahir gagasan Revolusi Industri 4.0 yang merupakan langkah dalam optimalisasi penggunaan teknologi ke dalam aktivitas di segala sektor</a:t>
            </a:r>
            <a:endParaRPr lang="en-ID" sz="2400" dirty="0">
              <a:latin typeface="MyriadPro-Regular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141A79-83EE-4AC7-9CFF-DFC6A9190E54}"/>
              </a:ext>
            </a:extLst>
          </p:cNvPr>
          <p:cNvSpPr txBox="1"/>
          <p:nvPr/>
        </p:nvSpPr>
        <p:spPr>
          <a:xfrm>
            <a:off x="227012" y="1057700"/>
            <a:ext cx="108966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24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Hadirnya teknologi digital di dalam sisi finansial telah memberikan perubahan yang sangat besar.</a:t>
            </a:r>
            <a:endParaRPr lang="en-ID" sz="24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5D4DAA-62FF-4EED-A832-388BCFAE3D5B}"/>
              </a:ext>
            </a:extLst>
          </p:cNvPr>
          <p:cNvSpPr txBox="1"/>
          <p:nvPr/>
        </p:nvSpPr>
        <p:spPr>
          <a:xfrm>
            <a:off x="227012" y="3106510"/>
            <a:ext cx="117348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>
                <a:latin typeface="MyriadPro-Regular"/>
              </a:rPr>
              <a:t>Seorang ahli dari </a:t>
            </a:r>
            <a:r>
              <a:rPr lang="nn-NO" sz="2400">
                <a:latin typeface="MyriadPro-Regular"/>
              </a:rPr>
              <a:t>Hongkong University bernama Arner mengelompokkan </a:t>
            </a:r>
            <a:r>
              <a:rPr lang="sv-SE" sz="2400">
                <a:latin typeface="MyriadPro-Regular"/>
              </a:rPr>
              <a:t>perkembangan fintech itu ke dalam empat era.</a:t>
            </a:r>
            <a:endParaRPr lang="en-ID" sz="2400" dirty="0">
              <a:latin typeface="MyriadPro-Regular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64C75D-FF3D-4E6F-B797-BBC97F2E2206}"/>
              </a:ext>
            </a:extLst>
          </p:cNvPr>
          <p:cNvSpPr txBox="1"/>
          <p:nvPr/>
        </p:nvSpPr>
        <p:spPr>
          <a:xfrm>
            <a:off x="303212" y="4255514"/>
            <a:ext cx="11734800" cy="193899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>
                <a:latin typeface="MyriadPro-Regular"/>
              </a:rPr>
              <a:t>periode 1866-1967 yang berkonsentrasi pada pengembangan infrastuktur dan komputerisasi sehingga terbentuk jaringan global financial</a:t>
            </a:r>
            <a:r>
              <a:rPr lang="sv-SE" sz="2400">
                <a:latin typeface="MyriadPro-Regular"/>
              </a:rPr>
              <a:t>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400">
                <a:latin typeface="MyriadPro-Regular"/>
              </a:rPr>
              <a:t>fintech 2.0 terjadi pada tahun 1967–2008 yang menekankan penuh pada penggunaan internet dan digitalisasi di sector keuangan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pt-BR" sz="2400">
                <a:latin typeface="MyriadPro-Regular"/>
              </a:rPr>
              <a:t>Pada era fintech 3.0 dan fintech 3.5 </a:t>
            </a:r>
            <a:r>
              <a:rPr lang="fi-FI" sz="2400">
                <a:latin typeface="MyriadPro-Regular"/>
              </a:rPr>
              <a:t>terjadi pada tahun 2008 hingga kini</a:t>
            </a:r>
            <a:endParaRPr lang="en-ID" sz="2400" dirty="0">
              <a:latin typeface="Myriad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186784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838200"/>
          </a:xfrm>
        </p:spPr>
        <p:txBody>
          <a:bodyPr/>
          <a:lstStyle/>
          <a:p>
            <a:r>
              <a:rPr lang="en-US"/>
              <a:t>Perkembangan Fintech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8619F8-5537-4B47-9A76-764800DF5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4612" y="990600"/>
            <a:ext cx="8229601" cy="515494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91ACD1-13E0-4EF4-9B87-4E956147D681}"/>
              </a:ext>
            </a:extLst>
          </p:cNvPr>
          <p:cNvSpPr txBox="1"/>
          <p:nvPr/>
        </p:nvSpPr>
        <p:spPr>
          <a:xfrm>
            <a:off x="225424" y="1193800"/>
            <a:ext cx="3505200" cy="470898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000">
                <a:latin typeface="MyriadPro-Regular"/>
              </a:rPr>
              <a:t>Fintech 3.0 merupakan </a:t>
            </a:r>
            <a:r>
              <a:rPr lang="fi-FI" sz="2000">
                <a:latin typeface="MyriadPro-Regular"/>
              </a:rPr>
              <a:t>era penggunaan smartphone dan aplikasi perusahaan </a:t>
            </a:r>
            <a:r>
              <a:rPr lang="en-ID" sz="2000">
                <a:latin typeface="MyriadPro-Regular"/>
              </a:rPr>
              <a:t>rintisan berbasis mobile (mobile application start-up) di sector keuangan. 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000">
                <a:latin typeface="MyriadPro-Regular"/>
              </a:rPr>
              <a:t>Fintech 3.5 merupakan Kerjasama fintech sebagai pendatang baru yang berkolaborasi dengan lembaga keuangan dalam memanfaatkan perkembangan inovasi teknologi, produk, dan model bisnis</a:t>
            </a:r>
            <a:endParaRPr lang="en-ID" sz="2000" dirty="0">
              <a:latin typeface="MyriadPro-Regular"/>
            </a:endParaRPr>
          </a:p>
        </p:txBody>
      </p:sp>
    </p:spTree>
    <p:extLst>
      <p:ext uri="{BB962C8B-B14F-4D97-AF65-F5344CB8AC3E}">
        <p14:creationId xmlns:p14="http://schemas.microsoft.com/office/powerpoint/2010/main" val="422822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685800"/>
          </a:xfrm>
        </p:spPr>
        <p:txBody>
          <a:bodyPr>
            <a:normAutofit/>
          </a:bodyPr>
          <a:lstStyle/>
          <a:p>
            <a:pPr algn="l"/>
            <a:r>
              <a:rPr lang="en-ID"/>
              <a:t>Perubahan yang Cepat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5026E-2873-4942-9076-A6CAF0710136}"/>
              </a:ext>
            </a:extLst>
          </p:cNvPr>
          <p:cNvSpPr txBox="1"/>
          <p:nvPr/>
        </p:nvSpPr>
        <p:spPr>
          <a:xfrm>
            <a:off x="339724" y="1074409"/>
            <a:ext cx="10896600" cy="7078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20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Perubahan yang terjadi dari lahirnya inovasi teknologi tak lagi bergerak pada bentuk evolusi. Klaus Schwabb menyebut peristiwa ini sebagai sebuah bentuk revolusi</a:t>
            </a:r>
            <a:endParaRPr lang="en-ID" sz="20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BC277-FB3E-482A-A1D9-930A13E11394}"/>
              </a:ext>
            </a:extLst>
          </p:cNvPr>
          <p:cNvSpPr txBox="1"/>
          <p:nvPr/>
        </p:nvSpPr>
        <p:spPr>
          <a:xfrm>
            <a:off x="227012" y="2018504"/>
            <a:ext cx="11734800" cy="415498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Kecepatan perubahan saat ini jauh lebih tinggi dibandingkan dengan kecepatan perubahan pada era sebelumnya</a:t>
            </a:r>
            <a:r>
              <a:rPr lang="sv-SE" sz="2200">
                <a:latin typeface="MyriadPro-Regular"/>
              </a:rPr>
              <a:t>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Percepatan perkembangan teknologi komunikasi nirkabel (wireless) generasi ke-5 (5G) dapat mendorong memungkinkan penggunaan teknologi Augmented Reality (AR) dan Virtual Reality (VR) menjadi semakin mulus dan berjalan dengan baik.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Munculnya bisnis yang kritikal dalam menggunakan </a:t>
            </a:r>
            <a:r>
              <a:rPr lang="sv-SE" sz="2200">
                <a:latin typeface="MyriadPro-Regular"/>
              </a:rPr>
              <a:t>internet. Misalnya, teknologi kesehatan berbasis </a:t>
            </a:r>
            <a:r>
              <a:rPr lang="en-ID" sz="2200">
                <a:latin typeface="MyriadPro-Regular"/>
              </a:rPr>
              <a:t>internet dan mobil otonom karena jaringan menjadi sangat dapat diandalkan dan memiliki latensi yang rendah</a:t>
            </a:r>
            <a:endParaRPr lang="pt-BR" sz="2200">
              <a:latin typeface="MyriadPro-Regular"/>
            </a:endParaRP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Penggunaan Internet of Things (IoT) dengan penggunaan sensor yang sangat banyak yang saat ini dikenal istilah sensor society karena banyak tersebar sensor dimana-mana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Perubahan yang bergerak cepat ini merasuk ke semua bidang, termasuk di bidang keuangan dengan diperkenalkannya fintech kepada masyarakat</a:t>
            </a:r>
          </a:p>
        </p:txBody>
      </p:sp>
    </p:spTree>
    <p:extLst>
      <p:ext uri="{BB962C8B-B14F-4D97-AF65-F5344CB8AC3E}">
        <p14:creationId xmlns:p14="http://schemas.microsoft.com/office/powerpoint/2010/main" val="60770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685800"/>
          </a:xfrm>
        </p:spPr>
        <p:txBody>
          <a:bodyPr>
            <a:normAutofit/>
          </a:bodyPr>
          <a:lstStyle/>
          <a:p>
            <a:pPr algn="l"/>
            <a:r>
              <a:rPr lang="en-ID"/>
              <a:t>Perubahan yang Cepat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5026E-2873-4942-9076-A6CAF0710136}"/>
              </a:ext>
            </a:extLst>
          </p:cNvPr>
          <p:cNvSpPr txBox="1"/>
          <p:nvPr/>
        </p:nvSpPr>
        <p:spPr>
          <a:xfrm>
            <a:off x="339724" y="966687"/>
            <a:ext cx="10896600" cy="92333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Faktor sistemik ini memiliki arti penggunaan </a:t>
            </a:r>
            <a:r>
              <a:rPr lang="sv-SE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teknologi yang sudah menjadi sangat masif dilakukan oleh </a:t>
            </a:r>
            <a:r>
              <a:rPr lang="it-IT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semua pihak. Pengguna teknologi mulai dari personal, </a:t>
            </a:r>
            <a:r>
              <a:rPr lang="es-ES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komunitas, perusahaan, negara hingga kepentingan global</a:t>
            </a:r>
            <a:endParaRPr lang="en-ID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BC277-FB3E-482A-A1D9-930A13E11394}"/>
              </a:ext>
            </a:extLst>
          </p:cNvPr>
          <p:cNvSpPr txBox="1"/>
          <p:nvPr/>
        </p:nvSpPr>
        <p:spPr>
          <a:xfrm>
            <a:off x="303212" y="2500699"/>
            <a:ext cx="3657600" cy="6463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1800" b="0" i="0" u="none" strike="noStrike" baseline="0">
                <a:latin typeface="MyriadPro-Regular"/>
              </a:rPr>
              <a:t>Sistemik dari penggunaan </a:t>
            </a:r>
            <a:r>
              <a:rPr lang="sv-SE" sz="1800" b="0" i="0" u="none" strike="noStrike" baseline="0">
                <a:latin typeface="MyriadPro-Regular"/>
              </a:rPr>
              <a:t>internet ini, dapat dilihat pada Gambar</a:t>
            </a:r>
            <a:endParaRPr lang="en-ID" sz="2200">
              <a:latin typeface="MyriadPro-Regular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76BD6A5-49A6-46C4-9481-541316DA86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012" y="2031204"/>
            <a:ext cx="7315200" cy="47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1974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ID"/>
              <a:t>Digitalisasi sebagai Prime Mover Ekonomi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5026E-2873-4942-9076-A6CAF0710136}"/>
              </a:ext>
            </a:extLst>
          </p:cNvPr>
          <p:cNvSpPr txBox="1"/>
          <p:nvPr/>
        </p:nvSpPr>
        <p:spPr>
          <a:xfrm>
            <a:off x="303212" y="1152435"/>
            <a:ext cx="10896600" cy="40011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20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Era digital telah membawa perubahan luar biasa pada berbagai bidang</a:t>
            </a:r>
            <a:endParaRPr lang="en-ID" sz="20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BC277-FB3E-482A-A1D9-930A13E11394}"/>
              </a:ext>
            </a:extLst>
          </p:cNvPr>
          <p:cNvSpPr txBox="1"/>
          <p:nvPr/>
        </p:nvSpPr>
        <p:spPr>
          <a:xfrm>
            <a:off x="150813" y="1687354"/>
            <a:ext cx="11734800" cy="517064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fi-FI" sz="2200">
                <a:latin typeface="MyriadPro-Regular"/>
              </a:rPr>
              <a:t>Pada sisi konektivitas, salah satu manfaat paling penting </a:t>
            </a:r>
            <a:r>
              <a:rPr lang="en-ID" sz="2200">
                <a:latin typeface="MyriadPro-Regular"/>
              </a:rPr>
              <a:t>yang disediakan teknologi digital adalah kemampuannya dalam menghubungkan masyarakat dengan pemerintah </a:t>
            </a:r>
            <a:r>
              <a:rPr lang="pt-BR" sz="2200">
                <a:latin typeface="MyriadPro-Regular"/>
              </a:rPr>
              <a:t>dalam cara baru yang efisien</a:t>
            </a:r>
            <a:r>
              <a:rPr lang="sv-SE" sz="2200">
                <a:latin typeface="MyriadPro-Regular"/>
              </a:rPr>
              <a:t>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n-NO" sz="2200">
                <a:latin typeface="MyriadPro-Regular"/>
              </a:rPr>
              <a:t>Digitalisasi yang terjadi di bidang ekonomi </a:t>
            </a:r>
            <a:r>
              <a:rPr lang="en-ID" sz="2200">
                <a:latin typeface="MyriadPro-Regular"/>
              </a:rPr>
              <a:t>di Indonesia telah memberikan dampak lebih besar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fi-FI" sz="2200">
                <a:latin typeface="MyriadPro-Regular"/>
              </a:rPr>
              <a:t>Sepanjang tahun 2018, perusahaan-perusahaan dunia, </a:t>
            </a:r>
            <a:r>
              <a:rPr lang="en-ID" sz="2200">
                <a:latin typeface="MyriadPro-Regular"/>
              </a:rPr>
              <a:t>termasuk di Indonesia, telah melahirkan banyak inovasi untuk memenangkan persaingan pasar di tengah ketatnya kompetisi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nn-NO" sz="2200">
                <a:latin typeface="MyriadPro-Regular"/>
              </a:rPr>
              <a:t>Praktek digitalisasi pun membuka lapangan kerja baru yang </a:t>
            </a:r>
            <a:r>
              <a:rPr lang="pt-BR" sz="2200">
                <a:latin typeface="MyriadPro-Regular"/>
              </a:rPr>
              <a:t>belum pernah ada pada periode sebelumnya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Menjamurnya</a:t>
            </a:r>
            <a:r>
              <a:rPr lang="pt-BR" sz="2200">
                <a:latin typeface="MyriadPro-Regular"/>
              </a:rPr>
              <a:t> </a:t>
            </a:r>
            <a:r>
              <a:rPr lang="fi-FI" sz="2200">
                <a:latin typeface="MyriadPro-Regular"/>
              </a:rPr>
              <a:t>perusahaan-perusahaan rintisan (start-up) menjadi contoh </a:t>
            </a:r>
            <a:r>
              <a:rPr lang="en-ID" sz="2200">
                <a:latin typeface="MyriadPro-Regular"/>
              </a:rPr>
              <a:t>nyata terhadap lapangan pekerjaan baru itu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Transformasi itu melahirkan perubahan menyeluruh atas setiap proses, kompetensi, dan model bisnis dengan implementasi teknologi digital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Inovasi yang inheren melalui digitalisasi melahirkan fenomena baru dengan semakin masifnya konsep </a:t>
            </a:r>
            <a:r>
              <a:rPr lang="en-US" sz="2200">
                <a:latin typeface="MyriadPro-Regular"/>
              </a:rPr>
              <a:t>sharing economy, internet of things, e-commerce, </a:t>
            </a:r>
            <a:r>
              <a:rPr lang="en-ID" sz="2200">
                <a:latin typeface="MyriadPro-Regular"/>
              </a:rPr>
              <a:t>financial technology, artificial intelligence dalam berbagai bidang kehidupan, utamanya di dalam persaingan ekonomi</a:t>
            </a:r>
          </a:p>
        </p:txBody>
      </p:sp>
    </p:spTree>
    <p:extLst>
      <p:ext uri="{BB962C8B-B14F-4D97-AF65-F5344CB8AC3E}">
        <p14:creationId xmlns:p14="http://schemas.microsoft.com/office/powerpoint/2010/main" val="15060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9144001" cy="838200"/>
          </a:xfrm>
        </p:spPr>
        <p:txBody>
          <a:bodyPr/>
          <a:lstStyle/>
          <a:p>
            <a:r>
              <a:rPr lang="en-US"/>
              <a:t>Peluang Fintech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35026E-2873-4942-9076-A6CAF0710136}"/>
              </a:ext>
            </a:extLst>
          </p:cNvPr>
          <p:cNvSpPr txBox="1"/>
          <p:nvPr/>
        </p:nvSpPr>
        <p:spPr>
          <a:xfrm>
            <a:off x="303212" y="1143000"/>
            <a:ext cx="10896600" cy="1015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ID" sz="20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Kecanggihan teknologi berbasis komputer itu telah melompat lebih jauh dan canggih dengan hadirnya internet </a:t>
            </a:r>
            <a:r>
              <a:rPr lang="es-ES" sz="20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 inovasi digital. Dunia berubah, begitu juga dengan </a:t>
            </a:r>
            <a:r>
              <a:rPr lang="en-ID" sz="20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perilaku manusianya</a:t>
            </a:r>
            <a:endParaRPr lang="en-ID" sz="20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BC277-FB3E-482A-A1D9-930A13E11394}"/>
              </a:ext>
            </a:extLst>
          </p:cNvPr>
          <p:cNvSpPr txBox="1"/>
          <p:nvPr/>
        </p:nvSpPr>
        <p:spPr>
          <a:xfrm>
            <a:off x="150812" y="2514600"/>
            <a:ext cx="11734800" cy="38164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Hadirnya fintech sebagai inovasi teknologi digital informasi telah memompa harapan menjadi lebih baik bagi </a:t>
            </a:r>
            <a:r>
              <a:rPr lang="it-IT" sz="2200">
                <a:latin typeface="MyriadPro-Regular"/>
              </a:rPr>
              <a:t>pertumbuhan ekonomi Indonesia di masa depan</a:t>
            </a:r>
            <a:r>
              <a:rPr lang="sv-SE" sz="2200">
                <a:latin typeface="MyriadPro-Regular"/>
              </a:rPr>
              <a:t>.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Tumbuh </a:t>
            </a:r>
            <a:r>
              <a:rPr lang="fi-FI" sz="2200">
                <a:latin typeface="MyriadPro-Regular"/>
              </a:rPr>
              <a:t>dan menjamurnya sejumlah perusahaan rintisan (start-up), </a:t>
            </a:r>
            <a:r>
              <a:rPr lang="en-ID" sz="2200">
                <a:latin typeface="MyriadPro-Regular"/>
              </a:rPr>
              <a:t>kemudahan terhadap layanan finansial, peningkatan taraf hidup, hingga dukungan nyata menguatkan inklusi keuangan secara nasional, menjadi sisi positif yang hadir dari fintech dan inovasi teknologi digital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Kecanggihan teknologi digital dan fintech itu tidak selamanya memberikan </a:t>
            </a:r>
            <a:r>
              <a:rPr lang="fi-FI" sz="2200">
                <a:latin typeface="MyriadPro-Regular"/>
              </a:rPr>
              <a:t>manfaat saja, tapi dapat dijadikan orang jahat untuk mengeruk keuntungan secara ilegal</a:t>
            </a:r>
            <a:r>
              <a:rPr lang="en-ID" sz="2200">
                <a:latin typeface="MyriadPro-Regular"/>
              </a:rPr>
              <a:t>. 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Pentingnya edukasi dan mendorong </a:t>
            </a:r>
            <a:r>
              <a:rPr lang="sv-SE" sz="2200">
                <a:latin typeface="MyriadPro-Regular"/>
              </a:rPr>
              <a:t>meningkatkan pemahaman literasi digital kepada masyarakat, </a:t>
            </a:r>
            <a:r>
              <a:rPr lang="en-ID" sz="2200">
                <a:latin typeface="MyriadPro-Regular"/>
              </a:rPr>
              <a:t> agar masyarakat tetap waspada terhadap </a:t>
            </a:r>
            <a:r>
              <a:rPr lang="sv-SE" sz="2200">
                <a:latin typeface="MyriadPro-Regular"/>
              </a:rPr>
              <a:t>penyalahgunaan fintech maupun praktek inovasi digital</a:t>
            </a:r>
          </a:p>
          <a:p>
            <a: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ID" sz="2200">
                <a:latin typeface="MyriadPro-Regular"/>
              </a:rPr>
              <a:t>transformasi digital yang telah bergerak cepat itu untuk dapat menemukan peluang yang kemudian dikonversi menjadi inovasi positif yang dapat memberikan kebaikan dan kemakmuran</a:t>
            </a:r>
          </a:p>
        </p:txBody>
      </p:sp>
    </p:spTree>
    <p:extLst>
      <p:ext uri="{BB962C8B-B14F-4D97-AF65-F5344CB8AC3E}">
        <p14:creationId xmlns:p14="http://schemas.microsoft.com/office/powerpoint/2010/main" val="2646337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457200"/>
            <a:ext cx="9144001" cy="762000"/>
          </a:xfrm>
        </p:spPr>
        <p:txBody>
          <a:bodyPr/>
          <a:lstStyle/>
          <a:p>
            <a:r>
              <a:rPr lang="en-US"/>
              <a:t>Tugas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875885E-6FF9-4377-B636-0E89B8B0B2A8}"/>
              </a:ext>
            </a:extLst>
          </p:cNvPr>
          <p:cNvSpPr txBox="1"/>
          <p:nvPr/>
        </p:nvSpPr>
        <p:spPr>
          <a:xfrm>
            <a:off x="303212" y="1674674"/>
            <a:ext cx="11582400" cy="193899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>
                <a:solidFill>
                  <a:srgbClr val="FFFFCC"/>
                </a:solidFill>
              </a:rPr>
              <a:t>Apa Kelebihan dan kelemahan dari aplikasi fintech?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solidFill>
                  <a:srgbClr val="FFFFCC"/>
                </a:solidFill>
              </a:rPr>
              <a:t>Bagaimana pengaruh adanya aplikasi fintech terhadap kehidupan Anda?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>
                <a:solidFill>
                  <a:srgbClr val="FFFFCC"/>
                </a:solidFill>
              </a:rPr>
              <a:t>Bagaimana pemanfaatan fintech bagi Anda dalam melakukan aktivitas sehari-hari?</a:t>
            </a:r>
          </a:p>
        </p:txBody>
      </p:sp>
    </p:spTree>
    <p:extLst>
      <p:ext uri="{BB962C8B-B14F-4D97-AF65-F5344CB8AC3E}">
        <p14:creationId xmlns:p14="http://schemas.microsoft.com/office/powerpoint/2010/main" val="41869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827212" y="2641600"/>
            <a:ext cx="9144001" cy="1320800"/>
          </a:xfrm>
        </p:spPr>
        <p:txBody>
          <a:bodyPr>
            <a:noAutofit/>
          </a:bodyPr>
          <a:lstStyle/>
          <a:p>
            <a:pPr algn="ctr"/>
            <a:r>
              <a:rPr lang="en-US" sz="6600"/>
              <a:t>TERIMAKSIH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884326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3" y="381000"/>
            <a:ext cx="10363202" cy="685800"/>
          </a:xfrm>
        </p:spPr>
        <p:txBody>
          <a:bodyPr/>
          <a:lstStyle/>
          <a:p>
            <a:r>
              <a:rPr lang="en-US">
                <a:solidFill>
                  <a:schemeClr val="accent6">
                    <a:lumMod val="40000"/>
                    <a:lumOff val="60000"/>
                  </a:schemeClr>
                </a:solidFill>
              </a:rPr>
              <a:t>Sejarah Perkembangan Fintech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BD0BC2-005E-4B6F-BA78-E345C247289F}"/>
              </a:ext>
            </a:extLst>
          </p:cNvPr>
          <p:cNvSpPr txBox="1"/>
          <p:nvPr/>
        </p:nvSpPr>
        <p:spPr>
          <a:xfrm>
            <a:off x="227012" y="1476413"/>
            <a:ext cx="24384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</a:rPr>
              <a:t>Berawal </a:t>
            </a:r>
          </a:p>
          <a:p>
            <a:r>
              <a:rPr lang="en-US" sz="2400" b="1">
                <a:solidFill>
                  <a:srgbClr val="FFFF00"/>
                </a:solidFill>
              </a:rPr>
              <a:t>Dari Komputer</a:t>
            </a:r>
            <a:endParaRPr lang="en-ID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1D9D6B-F9D3-4AD0-8A75-B36254B60BFD}"/>
              </a:ext>
            </a:extLst>
          </p:cNvPr>
          <p:cNvSpPr txBox="1"/>
          <p:nvPr/>
        </p:nvSpPr>
        <p:spPr>
          <a:xfrm>
            <a:off x="4103077" y="1319081"/>
            <a:ext cx="8085747" cy="1015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000" b="1"/>
              <a:t>Pada masa perang dunia II, Alan Turning Membuat mesin pemecah kode rahasia Jerman yang dikenal menjadi Mesin Komputer</a:t>
            </a:r>
            <a:endParaRPr lang="en-ID" sz="2000" b="1" dirty="0"/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5EDF39AA-96D8-4743-A0C5-82F42414A598}"/>
              </a:ext>
            </a:extLst>
          </p:cNvPr>
          <p:cNvSpPr txBox="1">
            <a:spLocks/>
          </p:cNvSpPr>
          <p:nvPr/>
        </p:nvSpPr>
        <p:spPr>
          <a:xfrm>
            <a:off x="4103077" y="2432227"/>
            <a:ext cx="8085746" cy="1015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/>
              <a:t>Mesin computer berevolusi </a:t>
            </a:r>
            <a:r>
              <a:rPr lang="en-ID" sz="2000" b="1"/>
              <a:t>dengan kemajuan teknologi yang ditemukan </a:t>
            </a:r>
            <a:r>
              <a:rPr lang="fi-FI" sz="2000" b="1"/>
              <a:t>manusia. Ia telah membukakan jalan peradaban manusia </a:t>
            </a:r>
            <a:r>
              <a:rPr lang="en-ID" sz="2000" b="1"/>
              <a:t>yang berbeda dari periode-periode sebelumnya</a:t>
            </a:r>
            <a:endParaRPr lang="en-US" sz="2000" b="1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73F8257-DC96-4549-A11A-E84121381D5B}"/>
              </a:ext>
            </a:extLst>
          </p:cNvPr>
          <p:cNvCxnSpPr>
            <a:cxnSpLocks/>
            <a:stCxn id="2" idx="3"/>
            <a:endCxn id="7" idx="1"/>
          </p:cNvCxnSpPr>
          <p:nvPr/>
        </p:nvCxnSpPr>
        <p:spPr>
          <a:xfrm flipV="1">
            <a:off x="2665412" y="1826913"/>
            <a:ext cx="1437665" cy="6499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D04C1E4-6185-4A22-B87F-CBEE8FAAAF40}"/>
              </a:ext>
            </a:extLst>
          </p:cNvPr>
          <p:cNvCxnSpPr>
            <a:cxnSpLocks/>
            <a:stCxn id="2" idx="3"/>
            <a:endCxn id="10" idx="1"/>
          </p:cNvCxnSpPr>
          <p:nvPr/>
        </p:nvCxnSpPr>
        <p:spPr>
          <a:xfrm>
            <a:off x="2665412" y="1891912"/>
            <a:ext cx="1437665" cy="104814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ECBB15C-788F-4936-A316-C0E2F72A16DE}"/>
              </a:ext>
            </a:extLst>
          </p:cNvPr>
          <p:cNvSpPr txBox="1"/>
          <p:nvPr/>
        </p:nvSpPr>
        <p:spPr>
          <a:xfrm>
            <a:off x="227012" y="3716638"/>
            <a:ext cx="3087687" cy="120032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>
                <a:solidFill>
                  <a:srgbClr val="FFFF00"/>
                </a:solidFill>
              </a:rPr>
              <a:t>Teknologi Internet dan Teknologi Digital</a:t>
            </a:r>
            <a:endParaRPr lang="en-ID" sz="2400" b="1" dirty="0">
              <a:solidFill>
                <a:srgbClr val="FFFF00"/>
              </a:solidFill>
            </a:endParaRPr>
          </a:p>
        </p:txBody>
      </p:sp>
      <p:sp>
        <p:nvSpPr>
          <p:cNvPr id="41" name="Content Placeholder 13">
            <a:extLst>
              <a:ext uri="{FF2B5EF4-FFF2-40B4-BE49-F238E27FC236}">
                <a16:creationId xmlns:a16="http://schemas.microsoft.com/office/drawing/2014/main" id="{A5BE60E8-7A3C-4BA5-92F4-379B7BBC5F17}"/>
              </a:ext>
            </a:extLst>
          </p:cNvPr>
          <p:cNvSpPr txBox="1">
            <a:spLocks/>
          </p:cNvSpPr>
          <p:nvPr/>
        </p:nvSpPr>
        <p:spPr>
          <a:xfrm>
            <a:off x="3787166" y="3706337"/>
            <a:ext cx="8085746" cy="1015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2000" b="1"/>
              <a:t>1969 : Departemen Pertahanan AS </a:t>
            </a:r>
            <a:r>
              <a:rPr lang="en-US" altLang="en-US" sz="2000" b="1">
                <a:sym typeface="Wingdings" panose="05000000000000000000" pitchFamily="2" charset="2"/>
              </a:rPr>
              <a:t>membangun jaringan komputer untuk penyampaian informasi agen-agen pemerintah </a:t>
            </a:r>
            <a:r>
              <a:rPr lang="en-US" altLang="en-US" sz="2000" b="1"/>
              <a:t>melalui proyek ARPA yang disebut ARPANET (Advanced Research Project Agency Network)</a:t>
            </a:r>
            <a:endParaRPr lang="en-US" sz="2000" b="1"/>
          </a:p>
        </p:txBody>
      </p:sp>
      <p:sp>
        <p:nvSpPr>
          <p:cNvPr id="42" name="Content Placeholder 13">
            <a:extLst>
              <a:ext uri="{FF2B5EF4-FFF2-40B4-BE49-F238E27FC236}">
                <a16:creationId xmlns:a16="http://schemas.microsoft.com/office/drawing/2014/main" id="{0AB57260-EFBD-415F-8CE8-E4F93F45C5B4}"/>
              </a:ext>
            </a:extLst>
          </p:cNvPr>
          <p:cNvSpPr txBox="1">
            <a:spLocks/>
          </p:cNvSpPr>
          <p:nvPr/>
        </p:nvSpPr>
        <p:spPr>
          <a:xfrm>
            <a:off x="3787166" y="4916967"/>
            <a:ext cx="8085746" cy="1015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D" sz="1900" b="1"/>
              <a:t>kehadiran teknologi Internet dan digital itu tak hanya sekadar memiliki kemampuan mengenkripsi pesan tapi juga telah bersenyawa dengan berbagai aktifitas </a:t>
            </a:r>
            <a:r>
              <a:rPr lang="it-IT" sz="1900" b="1"/>
              <a:t>kehidupan manusia di abad ke-21</a:t>
            </a:r>
            <a:endParaRPr lang="en-US" sz="1900" b="1"/>
          </a:p>
        </p:txBody>
      </p:sp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3" y="381000"/>
            <a:ext cx="10363202" cy="685800"/>
          </a:xfrm>
        </p:spPr>
        <p:txBody>
          <a:bodyPr>
            <a:normAutofit/>
          </a:bodyPr>
          <a:lstStyle/>
          <a:p>
            <a:pPr algn="l"/>
            <a:r>
              <a:rPr lang="en-ID">
                <a:solidFill>
                  <a:schemeClr val="accent6">
                    <a:lumMod val="40000"/>
                    <a:lumOff val="60000"/>
                  </a:schemeClr>
                </a:solidFill>
              </a:rPr>
              <a:t>Perubahan yang Bergerak Cepat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1D9D6B-F9D3-4AD0-8A75-B36254B60BFD}"/>
              </a:ext>
            </a:extLst>
          </p:cNvPr>
          <p:cNvSpPr txBox="1"/>
          <p:nvPr/>
        </p:nvSpPr>
        <p:spPr>
          <a:xfrm>
            <a:off x="23812" y="1216476"/>
            <a:ext cx="11861800" cy="92333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b="1"/>
              <a:t>Teknologi ibarat air bah yang datang menerjang. Ia membawa perubahan </a:t>
            </a:r>
            <a:r>
              <a:rPr lang="fi-FI" b="1"/>
              <a:t>melaju semakin cepat. Kecepatan perubahan itu makin tampak nyata ketika era digitalitasi </a:t>
            </a:r>
            <a:r>
              <a:rPr lang="en-ID" b="1"/>
              <a:t>mengakrabkan diri dengan aktifitas kehidupan manusia.</a:t>
            </a:r>
            <a:r>
              <a:rPr lang="en-US" b="1"/>
              <a:t> </a:t>
            </a:r>
            <a:endParaRPr lang="en-ID" b="1" dirty="0"/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5EDF39AA-96D8-4743-A0C5-82F42414A598}"/>
              </a:ext>
            </a:extLst>
          </p:cNvPr>
          <p:cNvSpPr txBox="1">
            <a:spLocks/>
          </p:cNvSpPr>
          <p:nvPr/>
        </p:nvSpPr>
        <p:spPr>
          <a:xfrm>
            <a:off x="482600" y="2335443"/>
            <a:ext cx="11022012" cy="72802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D" sz="1800" b="1"/>
              <a:t>kemajuan teknologi di bidang komputer yang memungkinkan adanya komputer berkemampuan tinggi dengan biaya yang murah</a:t>
            </a:r>
            <a:endParaRPr lang="en-US" sz="1800" b="1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11017998-043E-4D32-B56F-98C4AFF85E70}"/>
              </a:ext>
            </a:extLst>
          </p:cNvPr>
          <p:cNvSpPr txBox="1">
            <a:spLocks/>
          </p:cNvSpPr>
          <p:nvPr/>
        </p:nvSpPr>
        <p:spPr>
          <a:xfrm>
            <a:off x="454023" y="3259106"/>
            <a:ext cx="11431589" cy="72802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/>
              <a:t>Revolusi industri pertama yang berlangsung </a:t>
            </a:r>
            <a:r>
              <a:rPr lang="en-ID" sz="1800" b="1"/>
              <a:t>pada abad 18 – berupa mekanisasi dan penggunaan uap sebagai sumber energi penggerak mesin – berlangsung hingga awal abad ke 20</a:t>
            </a:r>
            <a:endParaRPr lang="en-US" sz="1800" b="1"/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A0AD8532-610F-4A9A-A717-653FE49FB2DB}"/>
              </a:ext>
            </a:extLst>
          </p:cNvPr>
          <p:cNvSpPr txBox="1">
            <a:spLocks/>
          </p:cNvSpPr>
          <p:nvPr/>
        </p:nvSpPr>
        <p:spPr>
          <a:xfrm>
            <a:off x="455612" y="4264341"/>
            <a:ext cx="11049000" cy="61245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1800" b="1"/>
              <a:t>penemuan produksi masal, lini perakitan, </a:t>
            </a:r>
            <a:r>
              <a:rPr lang="en-ID" sz="1800" b="1"/>
              <a:t>penggunaan listrik dan gas dikategorikan sebagai revolusi industri kedua berlangsung dari awal abad ke 20 sampai tahun 1960an</a:t>
            </a:r>
            <a:endParaRPr lang="en-US" sz="1800" b="1"/>
          </a:p>
        </p:txBody>
      </p:sp>
      <p:sp>
        <p:nvSpPr>
          <p:cNvPr id="16" name="Content Placeholder 13">
            <a:extLst>
              <a:ext uri="{FF2B5EF4-FFF2-40B4-BE49-F238E27FC236}">
                <a16:creationId xmlns:a16="http://schemas.microsoft.com/office/drawing/2014/main" id="{02253943-9953-48F3-9424-C700C985AE94}"/>
              </a:ext>
            </a:extLst>
          </p:cNvPr>
          <p:cNvSpPr txBox="1">
            <a:spLocks/>
          </p:cNvSpPr>
          <p:nvPr/>
        </p:nvSpPr>
        <p:spPr>
          <a:xfrm>
            <a:off x="528636" y="4994911"/>
            <a:ext cx="10515600" cy="61245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1800" b="1"/>
              <a:t>penemuan produksi masal, lini perakitan, </a:t>
            </a:r>
            <a:r>
              <a:rPr lang="en-ID" sz="1800" b="1"/>
              <a:t>penggunaan listrik dan gas dikategorikan sebagai revolusi industri kedua berlangsung dari awal abad ke 20 sampai tahun 1960an</a:t>
            </a:r>
            <a:endParaRPr lang="en-US" sz="1800" b="1"/>
          </a:p>
        </p:txBody>
      </p:sp>
      <p:sp>
        <p:nvSpPr>
          <p:cNvPr id="17" name="Content Placeholder 13">
            <a:extLst>
              <a:ext uri="{FF2B5EF4-FFF2-40B4-BE49-F238E27FC236}">
                <a16:creationId xmlns:a16="http://schemas.microsoft.com/office/drawing/2014/main" id="{6C0E7826-7092-4504-A5CD-A302CB23C7E1}"/>
              </a:ext>
            </a:extLst>
          </p:cNvPr>
          <p:cNvSpPr txBox="1">
            <a:spLocks/>
          </p:cNvSpPr>
          <p:nvPr/>
        </p:nvSpPr>
        <p:spPr>
          <a:xfrm>
            <a:off x="527047" y="5706751"/>
            <a:ext cx="11549063" cy="612459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/>
              <a:t>Perubahan dari revolusi kedua menjadi revolusi </a:t>
            </a:r>
            <a:r>
              <a:rPr lang="en-ID" sz="1800" b="1"/>
              <a:t>industri ketiga memakan waktu sekitar 42 tahun. Pada </a:t>
            </a:r>
            <a:r>
              <a:rPr lang="it-IT" sz="1800" b="1"/>
              <a:t>revolusi ini ditandai dengan penggunaan komputer untuk </a:t>
            </a:r>
            <a:r>
              <a:rPr lang="en-ID" sz="1800" b="1"/>
              <a:t>proses otomasi dan pabrikasi.</a:t>
            </a:r>
            <a:endParaRPr lang="en-US" sz="1800" b="1"/>
          </a:p>
        </p:txBody>
      </p:sp>
    </p:spTree>
    <p:extLst>
      <p:ext uri="{BB962C8B-B14F-4D97-AF65-F5344CB8AC3E}">
        <p14:creationId xmlns:p14="http://schemas.microsoft.com/office/powerpoint/2010/main" val="3225243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5572" y="0"/>
            <a:ext cx="10363202" cy="685800"/>
          </a:xfrm>
        </p:spPr>
        <p:txBody>
          <a:bodyPr>
            <a:normAutofit/>
          </a:bodyPr>
          <a:lstStyle/>
          <a:p>
            <a:pPr algn="l"/>
            <a:r>
              <a:rPr lang="en-ID">
                <a:solidFill>
                  <a:schemeClr val="accent6">
                    <a:lumMod val="40000"/>
                    <a:lumOff val="60000"/>
                  </a:schemeClr>
                </a:solidFill>
              </a:rPr>
              <a:t>Perubahan yang Bergerak Cepat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E7A981-4827-457A-B85D-33DC87914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937" y="762000"/>
            <a:ext cx="912495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17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11136" y="175535"/>
            <a:ext cx="9144001" cy="685800"/>
          </a:xfrm>
        </p:spPr>
        <p:txBody>
          <a:bodyPr/>
          <a:lstStyle/>
          <a:p>
            <a:r>
              <a:rPr lang="en-US">
                <a:solidFill>
                  <a:schemeClr val="accent6">
                    <a:lumMod val="40000"/>
                    <a:lumOff val="60000"/>
                  </a:schemeClr>
                </a:solidFill>
              </a:rPr>
              <a:t>Inovasi Menjadi Kunci Perubahan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BD0BC2-005E-4B6F-BA78-E345C247289F}"/>
              </a:ext>
            </a:extLst>
          </p:cNvPr>
          <p:cNvSpPr txBox="1"/>
          <p:nvPr/>
        </p:nvSpPr>
        <p:spPr>
          <a:xfrm>
            <a:off x="211136" y="1254727"/>
            <a:ext cx="11531600" cy="83099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2400" b="1" i="0" u="none" strike="noStrike" baseline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Kecepatan pertumbuhan teknologi tentu </a:t>
            </a:r>
            <a:r>
              <a:rPr lang="nn-NO" sz="2400" b="1" i="0" u="none" strike="noStrike" baseline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harus dibarengi dengan peningkatan tingkat </a:t>
            </a:r>
            <a:r>
              <a:rPr lang="en-ID" sz="2400" b="1" i="0" u="none" strike="noStrike" baseline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penerimaannya oleh pengguna (masyarakat)</a:t>
            </a:r>
            <a:endParaRPr lang="en-ID" sz="40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5EDF39AA-96D8-4743-A0C5-82F42414A598}"/>
              </a:ext>
            </a:extLst>
          </p:cNvPr>
          <p:cNvSpPr txBox="1">
            <a:spLocks/>
          </p:cNvSpPr>
          <p:nvPr/>
        </p:nvSpPr>
        <p:spPr>
          <a:xfrm>
            <a:off x="549274" y="2604010"/>
            <a:ext cx="11022012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D" sz="1800" b="1" i="0" u="none" strike="noStrike" baseline="0">
                <a:latin typeface="+mj-lt"/>
              </a:rPr>
              <a:t>Kecanggihan teknologi itu akan memberi manfaat ketika inovasi yang terlahir dapat diterima oleh pengguna sehingga dapat digunakan secara luas dalam jangka waktu yang panjang</a:t>
            </a:r>
            <a:endParaRPr lang="en-US" sz="2400" b="1">
              <a:latin typeface="+mj-lt"/>
            </a:endParaRPr>
          </a:p>
        </p:txBody>
      </p:sp>
      <p:sp>
        <p:nvSpPr>
          <p:cNvPr id="8" name="Content Placeholder 13">
            <a:extLst>
              <a:ext uri="{FF2B5EF4-FFF2-40B4-BE49-F238E27FC236}">
                <a16:creationId xmlns:a16="http://schemas.microsoft.com/office/drawing/2014/main" id="{7F2FD287-01C3-49B2-8162-9554D0DFD713}"/>
              </a:ext>
            </a:extLst>
          </p:cNvPr>
          <p:cNvSpPr txBox="1">
            <a:spLocks/>
          </p:cNvSpPr>
          <p:nvPr/>
        </p:nvSpPr>
        <p:spPr>
          <a:xfrm>
            <a:off x="549274" y="3630175"/>
            <a:ext cx="11090276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D" sz="2000" b="1" i="0" u="none" strike="noStrike" baseline="0">
                <a:latin typeface="MyriadPro-Regular"/>
              </a:rPr>
              <a:t>inovasi dari kecanggihan teknologi </a:t>
            </a:r>
            <a:r>
              <a:rPr lang="sv-SE" sz="2000" b="1" i="0" u="none" strike="noStrike" baseline="0">
                <a:latin typeface="MyriadPro-Regular"/>
              </a:rPr>
              <a:t>telah menjadi kunci dalam menciptakan perubahan yang </a:t>
            </a:r>
            <a:r>
              <a:rPr lang="en-ID" sz="2000" b="1" i="0" u="none" strike="noStrike" baseline="0">
                <a:latin typeface="MyriadPro-Regular"/>
              </a:rPr>
              <a:t>bergerak semakin cepat</a:t>
            </a:r>
            <a:endParaRPr lang="en-US" sz="2000" b="1">
              <a:latin typeface="+mj-lt"/>
            </a:endParaRPr>
          </a:p>
        </p:txBody>
      </p:sp>
      <p:sp>
        <p:nvSpPr>
          <p:cNvPr id="11" name="Content Placeholder 13">
            <a:extLst>
              <a:ext uri="{FF2B5EF4-FFF2-40B4-BE49-F238E27FC236}">
                <a16:creationId xmlns:a16="http://schemas.microsoft.com/office/drawing/2014/main" id="{E9254AD3-5F52-4942-A6B8-13BCC5C0379E}"/>
              </a:ext>
            </a:extLst>
          </p:cNvPr>
          <p:cNvSpPr txBox="1">
            <a:spLocks/>
          </p:cNvSpPr>
          <p:nvPr/>
        </p:nvSpPr>
        <p:spPr>
          <a:xfrm>
            <a:off x="581816" y="4646297"/>
            <a:ext cx="11090276" cy="7620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2000" b="1">
                <a:latin typeface="MyriadPro-Regular"/>
              </a:rPr>
              <a:t>berapa lama penerimaan masyarakat terhadap sebuah produk buah karya teknologi sebuah produk yang bisa mencapai 50 juta pengguna</a:t>
            </a:r>
            <a:endParaRPr lang="en-US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314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>
            <a:extLst>
              <a:ext uri="{FF2B5EF4-FFF2-40B4-BE49-F238E27FC236}">
                <a16:creationId xmlns:a16="http://schemas.microsoft.com/office/drawing/2014/main" id="{F56121CC-93BE-41BE-B2A6-DDC190E05CC7}"/>
              </a:ext>
            </a:extLst>
          </p:cNvPr>
          <p:cNvSpPr txBox="1">
            <a:spLocks/>
          </p:cNvSpPr>
          <p:nvPr/>
        </p:nvSpPr>
        <p:spPr>
          <a:xfrm>
            <a:off x="211136" y="175535"/>
            <a:ext cx="9144001" cy="6858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cap="none" spc="0" baseline="0">
                <a:ln w="9525">
                  <a:noFill/>
                  <a:prstDash val="solid"/>
                </a:ln>
                <a:solidFill>
                  <a:schemeClr val="accent5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chemeClr val="accent6">
                    <a:lumMod val="40000"/>
                    <a:lumOff val="60000"/>
                  </a:schemeClr>
                </a:solidFill>
              </a:rPr>
              <a:t>Inovasi Menjadi Kunci Perubahan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29EC33-1BAE-4655-9050-CC21E3B1F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924" y="990600"/>
            <a:ext cx="932497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11136" y="175535"/>
            <a:ext cx="9144001" cy="685800"/>
          </a:xfrm>
        </p:spPr>
        <p:txBody>
          <a:bodyPr/>
          <a:lstStyle/>
          <a:p>
            <a:r>
              <a:rPr lang="en-US">
                <a:solidFill>
                  <a:schemeClr val="accent6">
                    <a:lumMod val="40000"/>
                    <a:lumOff val="60000"/>
                  </a:schemeClr>
                </a:solidFill>
              </a:rPr>
              <a:t>Inovasi Menjadi Kunci Perubahan</a:t>
            </a:r>
            <a:endParaRPr lang="en-US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BD0BC2-005E-4B6F-BA78-E345C247289F}"/>
              </a:ext>
            </a:extLst>
          </p:cNvPr>
          <p:cNvSpPr txBox="1"/>
          <p:nvPr/>
        </p:nvSpPr>
        <p:spPr>
          <a:xfrm>
            <a:off x="455612" y="1371600"/>
            <a:ext cx="11531600" cy="288078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23838" indent="-223838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800">
                <a:latin typeface="MyriadPro-Regular"/>
              </a:rPr>
              <a:t>Lahirnya inovasi berikutnya membuat pergerakan perubahan menjadi semakin cepat. Periode ini disebut periode aplikasi </a:t>
            </a:r>
            <a:r>
              <a:rPr lang="it-IT" sz="2800">
                <a:latin typeface="MyriadPro-Regular"/>
              </a:rPr>
              <a:t>(app). </a:t>
            </a:r>
          </a:p>
          <a:p>
            <a:pPr marL="223838" indent="-223838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it-IT" sz="2800">
                <a:latin typeface="MyriadPro-Regular"/>
              </a:rPr>
              <a:t>Periode app ini ditandai dengan </a:t>
            </a:r>
            <a:r>
              <a:rPr lang="en-ID" sz="2800">
                <a:latin typeface="MyriadPro-Regular"/>
              </a:rPr>
              <a:t>kesuksesan pengguna permainan Angry Bird yang mencapai 50 juta pengguna </a:t>
            </a:r>
            <a:r>
              <a:rPr lang="fi-FI" sz="2800">
                <a:latin typeface="MyriadPro-Regular"/>
              </a:rPr>
              <a:t>dalam 35 hari. </a:t>
            </a:r>
          </a:p>
          <a:p>
            <a:pPr marL="223838" indent="-223838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fi-FI" sz="2800">
                <a:latin typeface="MyriadPro-Regular"/>
              </a:rPr>
              <a:t>Selain itu, permainan Pokemon Go bisa mencapai 50 juta </a:t>
            </a:r>
            <a:r>
              <a:rPr lang="en-ID" sz="2800">
                <a:latin typeface="MyriadPro-Regular"/>
              </a:rPr>
              <a:t>pengguna hanya dalam kurun waktu 19 hari.</a:t>
            </a:r>
            <a:endParaRPr lang="en-ID" sz="2800" dirty="0">
              <a:latin typeface="MyriadPro-Regular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5EDF39AA-96D8-4743-A0C5-82F42414A598}"/>
              </a:ext>
            </a:extLst>
          </p:cNvPr>
          <p:cNvSpPr txBox="1">
            <a:spLocks/>
          </p:cNvSpPr>
          <p:nvPr/>
        </p:nvSpPr>
        <p:spPr>
          <a:xfrm>
            <a:off x="455612" y="4457700"/>
            <a:ext cx="11022012" cy="2057400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2800" b="0" i="0" u="none" strike="noStrike" baseline="0">
                <a:latin typeface="MyriadPro-Regular"/>
              </a:rPr>
              <a:t>Di sinilah inovasi telah membuktikan </a:t>
            </a:r>
            <a:r>
              <a:rPr lang="en-ID" sz="2800" b="0" i="0" u="none" strike="noStrike" baseline="0">
                <a:latin typeface="MyriadPro-Regular"/>
              </a:rPr>
              <a:t>kekuatannya untuk mempercepat perubahan. Seiring dengan semakin tingginya percepatan, rasanya sungguh sulit untuk memprediksi mengenai apa yang akan terjadi pada periode selanjutnya</a:t>
            </a:r>
            <a:endParaRPr lang="en-US" sz="28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5522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52400"/>
            <a:ext cx="10896600" cy="914400"/>
          </a:xfrm>
        </p:spPr>
        <p:txBody>
          <a:bodyPr/>
          <a:lstStyle/>
          <a:p>
            <a:pPr algn="l"/>
            <a:r>
              <a:rPr lang="en-US"/>
              <a:t>I</a:t>
            </a:r>
            <a:r>
              <a:rPr lang="en-ID"/>
              <a:t>novasi Sebagai Penggerak Perubahan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092B8DC-85EE-4C4E-9F16-1557E256F800}"/>
              </a:ext>
            </a:extLst>
          </p:cNvPr>
          <p:cNvSpPr txBox="1"/>
          <p:nvPr/>
        </p:nvSpPr>
        <p:spPr>
          <a:xfrm>
            <a:off x="211136" y="1439392"/>
            <a:ext cx="10896600" cy="46166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l"/>
            <a:r>
              <a:rPr lang="en-ID" sz="2400" b="1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Inovasi dalam layanan jasa keuangan bukanlah fenomena baru</a:t>
            </a:r>
            <a:endParaRPr lang="en-ID" sz="2400" b="1" dirty="0">
              <a:solidFill>
                <a:srgbClr val="FFFF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269C5B-FA67-48BE-9239-0E22F1189AD9}"/>
              </a:ext>
            </a:extLst>
          </p:cNvPr>
          <p:cNvSpPr txBox="1"/>
          <p:nvPr/>
        </p:nvSpPr>
        <p:spPr>
          <a:xfrm>
            <a:off x="288924" y="2214822"/>
            <a:ext cx="11531600" cy="242835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000">
                <a:latin typeface="MyriadPro-It"/>
              </a:rPr>
              <a:t>Selama beberapa dekade terakhir, </a:t>
            </a:r>
            <a:r>
              <a:rPr lang="fi-FI" sz="2000">
                <a:latin typeface="MyriadPro-It"/>
              </a:rPr>
              <a:t>inovasi telah menghadirkan kartu kredit pada tahun </a:t>
            </a:r>
            <a:r>
              <a:rPr lang="en-ID" sz="2000">
                <a:latin typeface="MyriadPro-It"/>
              </a:rPr>
              <a:t>1960-an, kartu debit dan sistem penyetoran uang </a:t>
            </a:r>
            <a:r>
              <a:rPr lang="fi-FI" sz="2000">
                <a:latin typeface="MyriadPro-It"/>
              </a:rPr>
              <a:t>tunai, seperti mesin teller otomatis (ATM) pada 1970-</a:t>
            </a:r>
            <a:r>
              <a:rPr lang="en-ID" sz="2000">
                <a:latin typeface="MyriadPro-It"/>
              </a:rPr>
              <a:t>an</a:t>
            </a:r>
            <a:r>
              <a:rPr lang="it-IT" sz="2000">
                <a:latin typeface="MyriadPro-It"/>
              </a:rPr>
              <a:t>. 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US" sz="2000" b="0" u="none" strike="noStrike" baseline="0">
                <a:latin typeface="MyriadPro-It"/>
              </a:rPr>
              <a:t>telephone banking </a:t>
            </a:r>
            <a:r>
              <a:rPr lang="en-US" sz="2000" b="0" u="none" strike="noStrike" baseline="0">
                <a:latin typeface="MyriadPro-Regular"/>
              </a:rPr>
              <a:t>pada tahun 1980-an</a:t>
            </a:r>
            <a:r>
              <a:rPr lang="fi-FI" sz="3200">
                <a:latin typeface="MyriadPro-Regular"/>
              </a:rPr>
              <a:t>. 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pt-BR" sz="2000">
                <a:latin typeface="MyriadPro-It"/>
              </a:rPr>
              <a:t>beragam produk keuangan menyusul deregulasi </a:t>
            </a:r>
            <a:r>
              <a:rPr lang="es-ES" sz="2000">
                <a:latin typeface="MyriadPro-It"/>
              </a:rPr>
              <a:t>pasar modal dan obligasi pada tahun 1990- an</a:t>
            </a:r>
            <a:r>
              <a:rPr lang="en-ID" sz="2000">
                <a:latin typeface="MyriadPro-It"/>
              </a:rPr>
              <a:t>.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000">
                <a:latin typeface="MyriadPro-It"/>
              </a:rPr>
              <a:t>Pada pergantian abad ini, muncul internet banking yang menghadirkan manfaat baru dari layanan </a:t>
            </a:r>
            <a:r>
              <a:rPr lang="sv-SE" sz="2000">
                <a:latin typeface="MyriadPro-It"/>
              </a:rPr>
              <a:t>perbankan tanpa kantor (branchless banking) dan </a:t>
            </a:r>
            <a:r>
              <a:rPr lang="en-ID" sz="2000">
                <a:latin typeface="MyriadPro-It"/>
              </a:rPr>
              <a:t>layanan untuk melakukan aktivitas perbankan jarak jauh yang tidak memerlukan </a:t>
            </a:r>
            <a:r>
              <a:rPr lang="sv-SE" sz="2000">
                <a:latin typeface="MyriadPro-It"/>
              </a:rPr>
              <a:t>interaksi tatap muka antara pelanggan dan bank</a:t>
            </a:r>
            <a:endParaRPr lang="en-ID" sz="2000" dirty="0">
              <a:latin typeface="MyriadPro-It"/>
            </a:endParaRPr>
          </a:p>
        </p:txBody>
      </p:sp>
      <p:sp>
        <p:nvSpPr>
          <p:cNvPr id="7" name="Content Placeholder 13">
            <a:extLst>
              <a:ext uri="{FF2B5EF4-FFF2-40B4-BE49-F238E27FC236}">
                <a16:creationId xmlns:a16="http://schemas.microsoft.com/office/drawing/2014/main" id="{34C982B7-A36D-4719-98B7-4999E0211854}"/>
              </a:ext>
            </a:extLst>
          </p:cNvPr>
          <p:cNvSpPr txBox="1">
            <a:spLocks/>
          </p:cNvSpPr>
          <p:nvPr/>
        </p:nvSpPr>
        <p:spPr>
          <a:xfrm>
            <a:off x="455612" y="4956944"/>
            <a:ext cx="11531600" cy="155815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D" sz="2000" b="0" i="0" u="none" strike="noStrike" baseline="0">
                <a:latin typeface="MyriadPro-Regular"/>
              </a:rPr>
              <a:t>Munculnya perangkat selular (</a:t>
            </a:r>
            <a:r>
              <a:rPr lang="en-ID" sz="2000" b="0" i="1" u="none" strike="noStrike" baseline="0">
                <a:latin typeface="MyriadPro-It"/>
              </a:rPr>
              <a:t>mobile devices</a:t>
            </a:r>
            <a:r>
              <a:rPr lang="en-ID" sz="2000" b="0" i="0" u="none" strike="noStrike" baseline="0">
                <a:latin typeface="MyriadPro-Regular"/>
              </a:rPr>
              <a:t>) menandakan masuknya peserta baru seperti telepon seluler, operator berbasis </a:t>
            </a:r>
            <a:r>
              <a:rPr lang="fi-FI" sz="2000" b="0" i="0" u="none" strike="noStrike" baseline="0">
                <a:latin typeface="MyriadPro-Regular"/>
              </a:rPr>
              <a:t>internet, serta penyedia perangkat keras dan </a:t>
            </a:r>
            <a:r>
              <a:rPr lang="en-ID" sz="2000" b="0" i="0" u="none" strike="noStrike" baseline="0">
                <a:latin typeface="MyriadPro-Regular"/>
              </a:rPr>
              <a:t>perangkat lunak.</a:t>
            </a:r>
          </a:p>
          <a:p>
            <a:pPr algn="l"/>
            <a:r>
              <a:rPr lang="en-ID" sz="2000" b="0" i="0" u="none" strike="noStrike" baseline="0">
                <a:latin typeface="MyriadPro-Regular"/>
              </a:rPr>
              <a:t>Perubahan tersebut telah mendorong munculnya pembiayaan dan intermediasi langsung yang diprediksi akan menggantikan pembiayaan tidak langsung dan intermediasi keuangan yang mahal dan tidak efisien</a:t>
            </a:r>
            <a:endParaRPr lang="en-US" sz="3200" b="1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223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144460"/>
            <a:ext cx="9144001" cy="693740"/>
          </a:xfrm>
        </p:spPr>
        <p:txBody>
          <a:bodyPr/>
          <a:lstStyle/>
          <a:p>
            <a:r>
              <a:rPr lang="en-ID"/>
              <a:t>Inovasi Sebagai Penggerak Perubahan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AD382-DADD-440D-94BD-E7F1BBC434A5}"/>
              </a:ext>
            </a:extLst>
          </p:cNvPr>
          <p:cNvSpPr txBox="1"/>
          <p:nvPr/>
        </p:nvSpPr>
        <p:spPr>
          <a:xfrm>
            <a:off x="301624" y="982660"/>
            <a:ext cx="11531600" cy="170816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fi-FI" sz="2000">
                <a:latin typeface="MyriadPro-It"/>
              </a:rPr>
              <a:t>Perubahan tersebut dipandu oleh sisi </a:t>
            </a:r>
            <a:r>
              <a:rPr lang="en-ID" sz="2000">
                <a:latin typeface="MyriadPro-It"/>
              </a:rPr>
              <a:t>permintaan dan penawaran</a:t>
            </a:r>
            <a:r>
              <a:rPr lang="it-IT" sz="2000">
                <a:latin typeface="MyriadPro-It"/>
              </a:rPr>
              <a:t>. 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000">
                <a:latin typeface="MyriadPro-It"/>
              </a:rPr>
              <a:t>Sisi permintaan adalah preferensi konsumen, sedangkan sisi penawaran adalah teknologi dan regulasi</a:t>
            </a:r>
            <a:r>
              <a:rPr lang="fi-FI" sz="2000">
                <a:latin typeface="MyriadPro-It"/>
              </a:rPr>
              <a:t>. 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000">
                <a:latin typeface="MyriadPro-It"/>
              </a:rPr>
              <a:t>Perubahan-perubahan ini bisa saja memiliki implikasi material untuk struktur sistem keuangan</a:t>
            </a:r>
          </a:p>
          <a:p>
            <a:pPr marL="223838" indent="-223838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</a:pPr>
            <a:r>
              <a:rPr lang="en-ID" sz="2000">
                <a:latin typeface="MyriadPro-It"/>
              </a:rPr>
              <a:t>Dalam konteks ini, ada sejumlah aspek dari struktur pasar yang patut dipertimbangkan, yakni konsentrasi, stabilitas, dan komposisi</a:t>
            </a:r>
            <a:endParaRPr lang="fi-FI" sz="2000">
              <a:latin typeface="MyriadPro-I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7232EE-679A-41C3-A0FE-96E8AE1CF6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0562" y="2690820"/>
            <a:ext cx="8267700" cy="4167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3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slides.potx" id="{20958743-FA80-43E5-9586-B48EF2BE42B5}" vid="{6B9132C0-2E4C-4DF6-B21A-C2322474BD21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75BD71-4A33-4FB7-88CA-777C4D9E6E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49C11C-71DC-49B6-ACD8-27E3AE088D14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F78577-2839-4BFF-9EC7-673BD8FEBD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214</TotalTime>
  <Words>1481</Words>
  <Application>Microsoft Office PowerPoint</Application>
  <PresentationFormat>Custom</PresentationFormat>
  <Paragraphs>91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Cambria</vt:lpstr>
      <vt:lpstr>Century Gothic</vt:lpstr>
      <vt:lpstr>MyriadPro-It</vt:lpstr>
      <vt:lpstr>MyriadPro-Regular</vt:lpstr>
      <vt:lpstr>Blue atom design template</vt:lpstr>
      <vt:lpstr>SEJARAH FINTECH</vt:lpstr>
      <vt:lpstr>Sejarah Perkembangan Fintech</vt:lpstr>
      <vt:lpstr>Perubahan yang Bergerak Cepat</vt:lpstr>
      <vt:lpstr>Perubahan yang Bergerak Cepat</vt:lpstr>
      <vt:lpstr>Inovasi Menjadi Kunci Perubahan</vt:lpstr>
      <vt:lpstr>PowerPoint Presentation</vt:lpstr>
      <vt:lpstr>Inovasi Menjadi Kunci Perubahan</vt:lpstr>
      <vt:lpstr>Inovasi Sebagai Penggerak Perubahan</vt:lpstr>
      <vt:lpstr>Inovasi Sebagai Penggerak Perubahan</vt:lpstr>
      <vt:lpstr>Perkembangan Fintech</vt:lpstr>
      <vt:lpstr>Perkembangan Fintech</vt:lpstr>
      <vt:lpstr>Perkembangan Fintech</vt:lpstr>
      <vt:lpstr>Perubahan yang Cepat</vt:lpstr>
      <vt:lpstr>Perubahan yang Cepat</vt:lpstr>
      <vt:lpstr>Digitalisasi sebagai Prime Mover Ekonomi</vt:lpstr>
      <vt:lpstr>Peluang Fintech</vt:lpstr>
      <vt:lpstr>Tugas</vt:lpstr>
      <vt:lpstr>TERIMAKSIH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</dc:title>
  <dc:creator>deni</dc:creator>
  <cp:lastModifiedBy>deni</cp:lastModifiedBy>
  <cp:revision>14</cp:revision>
  <dcterms:created xsi:type="dcterms:W3CDTF">2022-02-19T05:34:01Z</dcterms:created>
  <dcterms:modified xsi:type="dcterms:W3CDTF">2022-02-26T03:41:37Z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74069000</vt:r8>
  </property>
  <property fmtid="{D5CDD505-2E9C-101B-9397-08002B2CF9AE}" pid="3" name="HiddenCategoryTags">
    <vt:lpwstr/>
  </property>
  <property fmtid="{D5CDD505-2E9C-101B-9397-08002B2CF9AE}" pid="4" name="InternalTags">
    <vt:lpwstr/>
  </property>
  <property fmtid="{D5CDD505-2E9C-101B-9397-08002B2CF9AE}" pid="5" name="CategoryTags">
    <vt:lpwstr/>
  </property>
  <property fmtid="{D5CDD505-2E9C-101B-9397-08002B2CF9AE}" pid="6" name="Applications">
    <vt:lpwstr/>
  </property>
  <property fmtid="{D5CDD505-2E9C-101B-9397-08002B2CF9AE}" pid="7" name="CampaignTags">
    <vt:lpwstr/>
  </property>
  <property fmtid="{D5CDD505-2E9C-101B-9397-08002B2CF9AE}" pid="8" name="ScenarioTags">
    <vt:lpwstr/>
  </property>
  <property fmtid="{D5CDD505-2E9C-101B-9397-08002B2CF9AE}" pid="9" name="ContentTypeId">
    <vt:lpwstr>0x010100AA3F7D94069FF64A86F7DFF56D60E3BE</vt:lpwstr>
  </property>
  <property fmtid="{D5CDD505-2E9C-101B-9397-08002B2CF9AE}" pid="10" name="FeatureTags">
    <vt:lpwstr/>
  </property>
  <property fmtid="{D5CDD505-2E9C-101B-9397-08002B2CF9AE}" pid="11" name="LocalizationTags">
    <vt:lpwstr/>
  </property>
</Properties>
</file>