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3"/>
  </p:notesMasterIdLst>
  <p:handoutMasterIdLst>
    <p:handoutMasterId r:id="rId24"/>
  </p:handoutMasterIdLst>
  <p:sldIdLst>
    <p:sldId id="322" r:id="rId5"/>
    <p:sldId id="323" r:id="rId6"/>
    <p:sldId id="354" r:id="rId7"/>
    <p:sldId id="344" r:id="rId8"/>
    <p:sldId id="345" r:id="rId9"/>
    <p:sldId id="343" r:id="rId10"/>
    <p:sldId id="347" r:id="rId11"/>
    <p:sldId id="337" r:id="rId12"/>
    <p:sldId id="324" r:id="rId13"/>
    <p:sldId id="346" r:id="rId14"/>
    <p:sldId id="348" r:id="rId15"/>
    <p:sldId id="349" r:id="rId16"/>
    <p:sldId id="350" r:id="rId17"/>
    <p:sldId id="351" r:id="rId18"/>
    <p:sldId id="352" r:id="rId19"/>
    <p:sldId id="353" r:id="rId20"/>
    <p:sldId id="336" r:id="rId21"/>
    <p:sldId id="335" r:id="rId22"/>
  </p:sldIdLst>
  <p:sldSz cx="12188825" cy="6858000"/>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030">
          <p15:clr>
            <a:srgbClr val="A4A3A4"/>
          </p15:clr>
        </p15:guide>
        <p15:guide id="3" orient="horz" pos="1200">
          <p15:clr>
            <a:srgbClr val="A4A3A4"/>
          </p15:clr>
        </p15:guide>
        <p15:guide id="4" orient="horz" pos="1008">
          <p15:clr>
            <a:srgbClr val="A4A3A4"/>
          </p15:clr>
        </p15:guide>
        <p15:guide id="5" orient="horz" pos="3792">
          <p15:clr>
            <a:srgbClr val="A4A3A4"/>
          </p15:clr>
        </p15:guide>
        <p15:guide id="6" orient="horz">
          <p15:clr>
            <a:srgbClr val="A4A3A4"/>
          </p15:clr>
        </p15:guide>
        <p15:guide id="7" orient="horz" pos="3360">
          <p15:clr>
            <a:srgbClr val="A4A3A4"/>
          </p15:clr>
        </p15:guide>
        <p15:guide id="8" orient="horz" pos="3312">
          <p15:clr>
            <a:srgbClr val="A4A3A4"/>
          </p15:clr>
        </p15:guide>
        <p15:guide id="9" orient="horz" pos="240">
          <p15:clr>
            <a:srgbClr val="A4A3A4"/>
          </p15:clr>
        </p15:guide>
        <p15:guide id="10" orient="horz" pos="432">
          <p15:clr>
            <a:srgbClr val="A4A3A4"/>
          </p15:clr>
        </p15:guide>
        <p15:guide id="11" orient="horz" pos="2784">
          <p15:clr>
            <a:srgbClr val="A4A3A4"/>
          </p15:clr>
        </p15:guide>
        <p15:guide id="12" pos="3839">
          <p15:clr>
            <a:srgbClr val="A4A3A4"/>
          </p15:clr>
        </p15:guide>
        <p15:guide id="13" pos="959">
          <p15:clr>
            <a:srgbClr val="A4A3A4"/>
          </p15:clr>
        </p15:guide>
        <p15:guide id="14" pos="6143">
          <p15:clr>
            <a:srgbClr val="A4A3A4"/>
          </p15:clr>
        </p15:guide>
        <p15:guide id="15" pos="1247">
          <p15:clr>
            <a:srgbClr val="A4A3A4"/>
          </p15:clr>
        </p15:guide>
        <p15:guide id="16" pos="7007">
          <p15:clr>
            <a:srgbClr val="A4A3A4"/>
          </p15:clr>
        </p15:guide>
        <p15:guide id="17" pos="5855">
          <p15:clr>
            <a:srgbClr val="A4A3A4"/>
          </p15:clr>
        </p15:guide>
        <p15:guide id="18" pos="671">
          <p15:clr>
            <a:srgbClr val="A4A3A4"/>
          </p15:clr>
        </p15:guide>
        <p15:guide id="19" pos="7151">
          <p15:clr>
            <a:srgbClr val="A4A3A4"/>
          </p15:clr>
        </p15:guide>
        <p15:guide id="20" pos="311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581" autoAdjust="0"/>
  </p:normalViewPr>
  <p:slideViewPr>
    <p:cSldViewPr showGuides="1">
      <p:cViewPr varScale="1">
        <p:scale>
          <a:sx n="75" d="100"/>
          <a:sy n="75" d="100"/>
        </p:scale>
        <p:origin x="600" y="72"/>
      </p:cViewPr>
      <p:guideLst>
        <p:guide orient="horz" pos="2160"/>
        <p:guide orient="horz" pos="4030"/>
        <p:guide orient="horz" pos="1200"/>
        <p:guide orient="horz" pos="1008"/>
        <p:guide orient="horz" pos="3792"/>
        <p:guide orient="horz"/>
        <p:guide orient="horz" pos="3360"/>
        <p:guide orient="horz" pos="3312"/>
        <p:guide orient="horz" pos="240"/>
        <p:guide orient="horz" pos="432"/>
        <p:guide orient="horz" pos="2784"/>
        <p:guide pos="3839"/>
        <p:guide pos="959"/>
        <p:guide pos="6143"/>
        <p:guide pos="1247"/>
        <p:guide pos="7007"/>
        <p:guide pos="5855"/>
        <p:guide pos="671"/>
        <p:guide pos="7151"/>
        <p:guide pos="3119"/>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9" d="100"/>
          <a:sy n="79" d="100"/>
        </p:scale>
        <p:origin x="249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88EAF-6ECA-4616-85EF-35AA19C641F3}" type="datetimeFigureOut">
              <a:rPr lang="en-US"/>
              <a:t>3/5/2022</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9F912AB-2776-42F2-A957-313FC7EFEDB9}" type="slidenum">
              <a:rPr/>
              <a:t>‹#›</a:t>
            </a:fld>
            <a:endParaRPr dirty="0"/>
          </a:p>
        </p:txBody>
      </p:sp>
    </p:spTree>
    <p:extLst>
      <p:ext uri="{BB962C8B-B14F-4D97-AF65-F5344CB8AC3E}">
        <p14:creationId xmlns:p14="http://schemas.microsoft.com/office/powerpoint/2010/main" val="3932065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D2D7A-D230-4F91-BD59-0A39C2703BA8}" type="datetimeFigureOut">
              <a:rPr lang="en-US"/>
              <a:t>3/5/2022</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199CD-3E1B-4AE6-990F-76F925F5EA9F}" type="slidenum">
              <a:rPr/>
              <a:t>‹#›</a:t>
            </a:fld>
            <a:endParaRPr dirty="0"/>
          </a:p>
        </p:txBody>
      </p:sp>
    </p:spTree>
    <p:extLst>
      <p:ext uri="{BB962C8B-B14F-4D97-AF65-F5344CB8AC3E}">
        <p14:creationId xmlns:p14="http://schemas.microsoft.com/office/powerpoint/2010/main" val="4276579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1</a:t>
            </a:fld>
            <a:endParaRPr lang="en-US" dirty="0"/>
          </a:p>
        </p:txBody>
      </p:sp>
    </p:spTree>
    <p:extLst>
      <p:ext uri="{BB962C8B-B14F-4D97-AF65-F5344CB8AC3E}">
        <p14:creationId xmlns:p14="http://schemas.microsoft.com/office/powerpoint/2010/main" val="36229553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4" y="1828800"/>
            <a:ext cx="8229600" cy="2895600"/>
          </a:xfrm>
        </p:spPr>
        <p:txBody>
          <a:bodyPr anchor="b">
            <a:normAutofit/>
          </a:bodyPr>
          <a:lstStyle>
            <a:lvl1pPr>
              <a:lnSpc>
                <a:spcPct val="80000"/>
              </a:lnSpc>
              <a:defRPr sz="6600" b="1" cap="none" spc="0">
                <a:ln w="9525">
                  <a:noFill/>
                  <a:prstDash val="solid"/>
                </a:ln>
                <a:solidFill>
                  <a:schemeClr val="tx1"/>
                </a:solidFill>
                <a:effectLst/>
              </a:defRPr>
            </a:lvl1pPr>
          </a:lstStyle>
          <a:p>
            <a:r>
              <a:rPr lang="en-US"/>
              <a:t>Click to edit Master title style</a:t>
            </a:r>
            <a:endParaRPr dirty="0"/>
          </a:p>
        </p:txBody>
      </p:sp>
      <p:sp>
        <p:nvSpPr>
          <p:cNvPr id="3" name="Subtitle 2"/>
          <p:cNvSpPr>
            <a:spLocks noGrp="1"/>
          </p:cNvSpPr>
          <p:nvPr>
            <p:ph type="subTitle" idx="1"/>
          </p:nvPr>
        </p:nvSpPr>
        <p:spPr>
          <a:xfrm>
            <a:off x="1065213" y="4800600"/>
            <a:ext cx="8229600" cy="1219200"/>
          </a:xfrm>
        </p:spPr>
        <p:txBody>
          <a:bodyPr>
            <a:normAutofit/>
          </a:bodyPr>
          <a:lstStyle>
            <a:lvl1pPr marL="0" indent="0" algn="l">
              <a:spcBef>
                <a:spcPts val="0"/>
              </a:spcBef>
              <a:buNone/>
              <a:defRPr sz="2000" b="1" cap="all" spc="200" baseline="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7" name="Date Placeholder 6"/>
          <p:cNvSpPr>
            <a:spLocks noGrp="1"/>
          </p:cNvSpPr>
          <p:nvPr>
            <p:ph type="dt" sz="half" idx="10"/>
          </p:nvPr>
        </p:nvSpPr>
        <p:spPr/>
        <p:txBody>
          <a:bodyPr/>
          <a:lstStyle>
            <a:lvl1pPr>
              <a:defRPr sz="1100"/>
            </a:lvl1pPr>
          </a:lstStyle>
          <a:p>
            <a:fld id="{1D2498CD-A622-4ACC-98D8-8365C1B868F0}" type="datetime1">
              <a:rPr lang="en-US" smtClean="0"/>
              <a:pPr/>
              <a:t>3/5/2022</a:t>
            </a:fld>
            <a:endParaRPr lang="en-US" dirty="0"/>
          </a:p>
        </p:txBody>
      </p:sp>
      <p:sp>
        <p:nvSpPr>
          <p:cNvPr id="8" name="Footer Placeholder 7"/>
          <p:cNvSpPr>
            <a:spLocks noGrp="1"/>
          </p:cNvSpPr>
          <p:nvPr>
            <p:ph type="ftr" sz="quarter" idx="11"/>
          </p:nvPr>
        </p:nvSpPr>
        <p:spPr/>
        <p:txBody>
          <a:bodyPr/>
          <a:lstStyle>
            <a:lvl1pPr>
              <a:defRPr sz="1100"/>
            </a:lvl1pPr>
          </a:lstStyle>
          <a:p>
            <a:r>
              <a:rPr lang="en-US" dirty="0"/>
              <a:t>Add a footer</a:t>
            </a:r>
          </a:p>
        </p:txBody>
      </p:sp>
      <p:sp>
        <p:nvSpPr>
          <p:cNvPr id="9" name="Slide Number Placeholder 8"/>
          <p:cNvSpPr>
            <a:spLocks noGrp="1"/>
          </p:cNvSpPr>
          <p:nvPr>
            <p:ph type="sldNum" sz="quarter" idx="12"/>
          </p:nvPr>
        </p:nvSpPr>
        <p:spPr/>
        <p:txBody>
          <a:bodyPr/>
          <a:lstStyle>
            <a:lvl1pPr>
              <a:defRPr sz="1100"/>
            </a:lvl1p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1467807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6EB2CF6B-193C-4CEB-9860-F1C5F0818FA3}" type="datetime1">
              <a:rPr lang="en-US" smtClean="0"/>
              <a:t>3/5/2022</a:t>
            </a:fld>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3413959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2412" y="381001"/>
            <a:ext cx="1524001" cy="5638800"/>
          </a:xfrm>
        </p:spPr>
        <p:txBody>
          <a:bodyPr vert="eaVert"/>
          <a:lstStyle/>
          <a:p>
            <a:r>
              <a:rPr lang="en-US"/>
              <a:t>Click to edit Master title style</a:t>
            </a:r>
            <a:endParaRPr dirty="0"/>
          </a:p>
        </p:txBody>
      </p:sp>
      <p:sp>
        <p:nvSpPr>
          <p:cNvPr id="3" name="Vertical Text Placeholder 2"/>
          <p:cNvSpPr>
            <a:spLocks noGrp="1"/>
          </p:cNvSpPr>
          <p:nvPr>
            <p:ph type="body" orient="vert" idx="1"/>
          </p:nvPr>
        </p:nvSpPr>
        <p:spPr>
          <a:xfrm>
            <a:off x="1522412" y="381001"/>
            <a:ext cx="7391399"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856CBC3-4EDC-4C84-BDD0-15F2AD890B92}" type="datetime1">
              <a:rPr lang="en-US" smtClean="0"/>
              <a:t>3/5/2022</a:t>
            </a:fld>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689305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1CEBF3DB-CE40-42F4-BAF4-5D73D1160093}" type="datetime1">
              <a:rPr lang="en-US" smtClean="0"/>
              <a:t>3/5/2022</a:t>
            </a:fld>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2938807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59614" y="2514600"/>
            <a:ext cx="8692399" cy="2819400"/>
          </a:xfrm>
        </p:spPr>
        <p:txBody>
          <a:bodyPr anchor="b">
            <a:normAutofit/>
          </a:bodyPr>
          <a:lstStyle>
            <a:lvl1pPr algn="l">
              <a:lnSpc>
                <a:spcPct val="80000"/>
              </a:lnSpc>
              <a:defRPr sz="4800" b="0" cap="none" baseline="0">
                <a:effectLst/>
              </a:defRPr>
            </a:lvl1pPr>
          </a:lstStyle>
          <a:p>
            <a:r>
              <a:rPr lang="en-US"/>
              <a:t>Click to edit Master title style</a:t>
            </a:r>
            <a:endParaRPr dirty="0"/>
          </a:p>
        </p:txBody>
      </p:sp>
      <p:sp>
        <p:nvSpPr>
          <p:cNvPr id="3" name="Text Placeholder 2"/>
          <p:cNvSpPr>
            <a:spLocks noGrp="1"/>
          </p:cNvSpPr>
          <p:nvPr>
            <p:ph type="body" idx="1"/>
          </p:nvPr>
        </p:nvSpPr>
        <p:spPr>
          <a:xfrm>
            <a:off x="1065213" y="5410200"/>
            <a:ext cx="8687333" cy="609601"/>
          </a:xfrm>
        </p:spPr>
        <p:txBody>
          <a:bodyPr anchor="t">
            <a:normAutofit/>
          </a:bodyPr>
          <a:lstStyle>
            <a:lvl1pPr marL="0" indent="0">
              <a:spcBef>
                <a:spcPts val="0"/>
              </a:spcBef>
              <a:buNone/>
              <a:defRPr sz="2000" cap="all" spc="200" baseline="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23ECA6E5-33C6-44C3-9324-1BC5DF93F43F}" type="datetime1">
              <a:rPr lang="en-US" smtClean="0"/>
              <a:t>3/5/2022</a:t>
            </a:fld>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169967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2" y="381000"/>
            <a:ext cx="9144002" cy="1371600"/>
          </a:xfrm>
        </p:spPr>
        <p:txBody>
          <a:bodyPr/>
          <a:lstStyle/>
          <a:p>
            <a:r>
              <a:rPr lang="en-US"/>
              <a:t>Click to edit Master title style</a:t>
            </a:r>
            <a:endParaRPr/>
          </a:p>
        </p:txBody>
      </p:sp>
      <p:sp>
        <p:nvSpPr>
          <p:cNvPr id="3" name="Content Placeholder 2"/>
          <p:cNvSpPr>
            <a:spLocks noGrp="1"/>
          </p:cNvSpPr>
          <p:nvPr>
            <p:ph sz="half" idx="1"/>
          </p:nvPr>
        </p:nvSpPr>
        <p:spPr>
          <a:xfrm>
            <a:off x="1504781" y="1905001"/>
            <a:ext cx="4419599" cy="41148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29183" y="1905001"/>
            <a:ext cx="4419600" cy="41148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09C9C1D9-07E1-4387-AF34-89EE2802766D}" type="datetime1">
              <a:rPr lang="en-US" smtClean="0"/>
              <a:t>3/5/2022</a:t>
            </a:fld>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3461894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2" y="381000"/>
            <a:ext cx="9144002" cy="13716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22411" y="1905000"/>
            <a:ext cx="4416552" cy="762000"/>
          </a:xfrm>
        </p:spPr>
        <p:txBody>
          <a:bodyPr anchor="ctr">
            <a:noAutofit/>
          </a:bodyPr>
          <a:lstStyle>
            <a:lvl1pPr marL="0" indent="0">
              <a:spcBef>
                <a:spcPts val="0"/>
              </a:spcBef>
              <a:buNone/>
              <a:defRPr sz="2000" b="0" cap="all" spc="20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1" y="2743201"/>
            <a:ext cx="4416552" cy="3276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1" y="1905000"/>
            <a:ext cx="4416552" cy="762000"/>
          </a:xfrm>
        </p:spPr>
        <p:txBody>
          <a:bodyPr anchor="ctr">
            <a:noAutofit/>
          </a:bodyPr>
          <a:lstStyle>
            <a:lvl1pPr marL="0" indent="0">
              <a:spcBef>
                <a:spcPts val="0"/>
              </a:spcBef>
              <a:buNone/>
              <a:defRPr sz="2000" b="0" cap="all" spc="20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1" y="2743201"/>
            <a:ext cx="4416552" cy="3276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0769E85B-B39A-43E9-82DE-E3279D984288}" type="datetime1">
              <a:rPr lang="en-US" smtClean="0"/>
              <a:t>3/5/2022</a:t>
            </a:fld>
            <a:endParaRPr lang="en-US" dirty="0"/>
          </a:p>
        </p:txBody>
      </p:sp>
      <p:sp>
        <p:nvSpPr>
          <p:cNvPr id="9" name="Slide Number Placeholder 8"/>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1811993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D0270C95-D35D-47FC-816D-E56328637043}" type="datetime1">
              <a:rPr lang="en-US" smtClean="0"/>
              <a:t>3/5/2022</a:t>
            </a:fld>
            <a:endParaRPr lang="en-US" dirty="0"/>
          </a:p>
        </p:txBody>
      </p:sp>
      <p:sp>
        <p:nvSpPr>
          <p:cNvPr id="5" name="Slide Number Placeholder 4"/>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1054585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151163A7-695C-4C09-B334-6924060F5B71}" type="datetime1">
              <a:rPr lang="en-US" smtClean="0"/>
              <a:t>3/5/2022</a:t>
            </a:fld>
            <a:endParaRPr lang="en-US" dirty="0"/>
          </a:p>
        </p:txBody>
      </p:sp>
      <p:sp>
        <p:nvSpPr>
          <p:cNvPr id="4" name="Slide Number Placeholder 3"/>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30849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55604" y="1905000"/>
            <a:ext cx="3596607" cy="2667000"/>
          </a:xfrm>
        </p:spPr>
        <p:txBody>
          <a:bodyPr anchor="b">
            <a:noAutofit/>
          </a:bodyPr>
          <a:lstStyle>
            <a:lvl1pPr algn="l">
              <a:lnSpc>
                <a:spcPct val="90000"/>
              </a:lnSpc>
              <a:defRPr sz="3600" b="0" baseline="0">
                <a:solidFill>
                  <a:schemeClr val="tx1"/>
                </a:solidFill>
              </a:defRPr>
            </a:lvl1pPr>
          </a:lstStyle>
          <a:p>
            <a:r>
              <a:rPr lang="en-US"/>
              <a:t>Click to edit Master title style</a:t>
            </a:r>
            <a:endParaRPr/>
          </a:p>
        </p:txBody>
      </p:sp>
      <p:sp>
        <p:nvSpPr>
          <p:cNvPr id="3" name="Content Placeholder 2"/>
          <p:cNvSpPr>
            <a:spLocks noGrp="1"/>
          </p:cNvSpPr>
          <p:nvPr>
            <p:ph idx="1"/>
          </p:nvPr>
        </p:nvSpPr>
        <p:spPr>
          <a:xfrm>
            <a:off x="4951414" y="685800"/>
            <a:ext cx="6400800" cy="53340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065213" y="4648200"/>
            <a:ext cx="3581399" cy="1371600"/>
          </a:xfrm>
        </p:spPr>
        <p:txBody>
          <a:bodyPr>
            <a:normAutofit/>
          </a:bodyPr>
          <a:lstStyle>
            <a:lvl1pPr marL="0" indent="0">
              <a:lnSpc>
                <a:spcPct val="9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C5B6D02-49B3-41C1-9893-391F698AE757}" type="datetime1">
              <a:rPr lang="en-US" smtClean="0"/>
              <a:t>3/5/2022</a:t>
            </a:fld>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465569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55604" y="1905000"/>
            <a:ext cx="3596607" cy="2667000"/>
          </a:xfrm>
        </p:spPr>
        <p:txBody>
          <a:bodyPr anchor="b">
            <a:normAutofit/>
          </a:bodyPr>
          <a:lstStyle>
            <a:lvl1pPr algn="l">
              <a:lnSpc>
                <a:spcPct val="90000"/>
              </a:lnSpc>
              <a:defRPr sz="3600" b="0" i="0" baseline="0">
                <a:solidFill>
                  <a:schemeClr val="tx1"/>
                </a:solidFill>
              </a:defRPr>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4951414" y="685800"/>
            <a:ext cx="6400799" cy="5334000"/>
          </a:xfrm>
          <a:solidFill>
            <a:schemeClr val="bg2"/>
          </a:solidFill>
          <a:ln w="76200">
            <a:solidFill>
              <a:schemeClr val="tx1"/>
            </a:solidFill>
            <a:miter lim="800000"/>
          </a:ln>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1065213" y="4648200"/>
            <a:ext cx="3581399" cy="1371600"/>
          </a:xfrm>
        </p:spPr>
        <p:txBody>
          <a:bodyPr>
            <a:normAutofit/>
          </a:bodyPr>
          <a:lstStyle>
            <a:lvl1pPr marL="0" indent="0">
              <a:lnSpc>
                <a:spcPct val="9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7D91AC91-90B4-40B7-917F-BAE86E369F96}" type="datetime1">
              <a:rPr lang="en-US" smtClean="0"/>
              <a:t>3/5/2022</a:t>
            </a:fld>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85115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3" y="381000"/>
            <a:ext cx="9144001" cy="1371600"/>
          </a:xfrm>
          <a:prstGeom prst="rect">
            <a:avLst/>
          </a:prstGeom>
          <a:ln>
            <a:noFill/>
          </a:ln>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522413" y="1904999"/>
            <a:ext cx="9134391"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522413" y="6400800"/>
            <a:ext cx="6553199" cy="276228"/>
          </a:xfrm>
          <a:prstGeom prst="rect">
            <a:avLst/>
          </a:prstGeom>
        </p:spPr>
        <p:txBody>
          <a:bodyPr vert="horz" lIns="91440" tIns="45720" rIns="91440" bIns="45720" rtlCol="0" anchor="ctr"/>
          <a:lstStyle>
            <a:lvl1pPr algn="l">
              <a:defRPr sz="1100">
                <a:solidFill>
                  <a:schemeClr val="tx1">
                    <a:tint val="75000"/>
                  </a:schemeClr>
                </a:solidFill>
              </a:defRPr>
            </a:lvl1pPr>
          </a:lstStyle>
          <a:p>
            <a:r>
              <a:rPr lang="en-US" dirty="0"/>
              <a:t>Add a footer</a:t>
            </a:r>
          </a:p>
        </p:txBody>
      </p:sp>
      <p:sp>
        <p:nvSpPr>
          <p:cNvPr id="4" name="Date Placeholder 3"/>
          <p:cNvSpPr>
            <a:spLocks noGrp="1"/>
          </p:cNvSpPr>
          <p:nvPr>
            <p:ph type="dt" sz="half" idx="2"/>
          </p:nvPr>
        </p:nvSpPr>
        <p:spPr>
          <a:xfrm>
            <a:off x="8226422" y="6400800"/>
            <a:ext cx="1449389" cy="276228"/>
          </a:xfrm>
          <a:prstGeom prst="rect">
            <a:avLst/>
          </a:prstGeom>
        </p:spPr>
        <p:txBody>
          <a:bodyPr vert="horz" lIns="91440" tIns="45720" rIns="91440" bIns="45720" rtlCol="0" anchor="ctr"/>
          <a:lstStyle>
            <a:lvl1pPr algn="r">
              <a:defRPr sz="1100">
                <a:solidFill>
                  <a:schemeClr val="tx1">
                    <a:tint val="75000"/>
                  </a:schemeClr>
                </a:solidFill>
              </a:defRPr>
            </a:lvl1pPr>
          </a:lstStyle>
          <a:p>
            <a:fld id="{BB4AB525-F3F4-481A-B8D5-B732FA9EB082}" type="datetime1">
              <a:rPr lang="en-US" smtClean="0"/>
              <a:pPr/>
              <a:t>3/5/2022</a:t>
            </a:fld>
            <a:endParaRPr lang="en-US" dirty="0"/>
          </a:p>
        </p:txBody>
      </p:sp>
      <p:sp>
        <p:nvSpPr>
          <p:cNvPr id="6" name="Slide Number Placeholder 5"/>
          <p:cNvSpPr>
            <a:spLocks noGrp="1"/>
          </p:cNvSpPr>
          <p:nvPr>
            <p:ph type="sldNum" sz="quarter" idx="4"/>
          </p:nvPr>
        </p:nvSpPr>
        <p:spPr>
          <a:xfrm>
            <a:off x="9828211" y="6400800"/>
            <a:ext cx="838201" cy="276228"/>
          </a:xfrm>
          <a:prstGeom prst="rect">
            <a:avLst/>
          </a:prstGeom>
        </p:spPr>
        <p:txBody>
          <a:bodyPr vert="horz" lIns="91440" tIns="45720" rIns="91440" bIns="45720" rtlCol="0" anchor="ctr"/>
          <a:lstStyle>
            <a:lvl1pPr algn="r">
              <a:defRPr sz="1100">
                <a:solidFill>
                  <a:schemeClr val="tx1">
                    <a:tint val="75000"/>
                  </a:schemeClr>
                </a:solidFill>
              </a:defRPr>
            </a:lvl1p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244534420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b="1" kern="1200" cap="none" spc="0" baseline="0">
          <a:ln w="9525">
            <a:noFill/>
            <a:prstDash val="solid"/>
          </a:ln>
          <a:solidFill>
            <a:schemeClr val="accent5"/>
          </a:solidFill>
          <a:effectLst/>
          <a:latin typeface="+mj-lt"/>
          <a:ea typeface="+mj-ea"/>
          <a:cs typeface="+mj-cs"/>
        </a:defRPr>
      </a:lvl1pPr>
    </p:titleStyle>
    <p:body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012" y="1828800"/>
            <a:ext cx="11049000" cy="1524000"/>
          </a:xfrm>
        </p:spPr>
        <p:txBody>
          <a:bodyPr>
            <a:normAutofit fontScale="90000"/>
          </a:bodyPr>
          <a:lstStyle/>
          <a:p>
            <a:r>
              <a:rPr lang="en-US" sz="8000"/>
              <a:t>PEER TO PEER LENDING</a:t>
            </a:r>
            <a:endParaRPr lang="en-US" sz="8000" dirty="0"/>
          </a:p>
        </p:txBody>
      </p:sp>
      <p:sp>
        <p:nvSpPr>
          <p:cNvPr id="3" name="Subtitle 2"/>
          <p:cNvSpPr>
            <a:spLocks noGrp="1"/>
          </p:cNvSpPr>
          <p:nvPr>
            <p:ph type="subTitle" idx="1"/>
          </p:nvPr>
        </p:nvSpPr>
        <p:spPr>
          <a:xfrm>
            <a:off x="684212" y="3581400"/>
            <a:ext cx="11201400" cy="1219200"/>
          </a:xfrm>
        </p:spPr>
        <p:txBody>
          <a:bodyPr>
            <a:normAutofit/>
          </a:bodyPr>
          <a:lstStyle/>
          <a:p>
            <a:endParaRPr lang="en-US" sz="3200" dirty="0">
              <a:solidFill>
                <a:srgbClr val="FFFF00"/>
              </a:solidFill>
            </a:endParaRPr>
          </a:p>
        </p:txBody>
      </p:sp>
    </p:spTree>
    <p:extLst>
      <p:ext uri="{BB962C8B-B14F-4D97-AF65-F5344CB8AC3E}">
        <p14:creationId xmlns:p14="http://schemas.microsoft.com/office/powerpoint/2010/main" val="42144898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11136" y="175535"/>
            <a:ext cx="11674476" cy="685800"/>
          </a:xfrm>
        </p:spPr>
        <p:txBody>
          <a:bodyPr>
            <a:normAutofit fontScale="90000"/>
          </a:bodyPr>
          <a:lstStyle/>
          <a:p>
            <a:r>
              <a:rPr lang="en-ID">
                <a:solidFill>
                  <a:schemeClr val="accent6">
                    <a:lumMod val="40000"/>
                    <a:lumOff val="60000"/>
                  </a:schemeClr>
                </a:solidFill>
              </a:rPr>
              <a:t>Perkembangan FinTech Peer-to-Peer Lending di Indonesia</a:t>
            </a:r>
            <a:endParaRPr lang="en-US" dirty="0">
              <a:solidFill>
                <a:schemeClr val="accent6">
                  <a:lumMod val="40000"/>
                  <a:lumOff val="60000"/>
                </a:schemeClr>
              </a:solidFill>
            </a:endParaRPr>
          </a:p>
        </p:txBody>
      </p:sp>
      <p:sp>
        <p:nvSpPr>
          <p:cNvPr id="2" name="TextBox 1">
            <a:extLst>
              <a:ext uri="{FF2B5EF4-FFF2-40B4-BE49-F238E27FC236}">
                <a16:creationId xmlns:a16="http://schemas.microsoft.com/office/drawing/2014/main" id="{7BBD0BC2-005E-4B6F-BA78-E345C247289F}"/>
              </a:ext>
            </a:extLst>
          </p:cNvPr>
          <p:cNvSpPr txBox="1"/>
          <p:nvPr/>
        </p:nvSpPr>
        <p:spPr>
          <a:xfrm>
            <a:off x="211136" y="1263496"/>
            <a:ext cx="2073276" cy="461665"/>
          </a:xfrm>
          <a:prstGeom prst="rect">
            <a:avLst/>
          </a:prstGeom>
          <a:solidFill>
            <a:schemeClr val="accent5">
              <a:lumMod val="50000"/>
            </a:schemeClr>
          </a:solidFill>
          <a:ln>
            <a:solidFill>
              <a:schemeClr val="bg2"/>
            </a:solidFill>
          </a:ln>
        </p:spPr>
        <p:txBody>
          <a:bodyPr wrap="square" rtlCol="0" anchor="ctr" anchorCtr="1">
            <a:spAutoFit/>
          </a:bodyPr>
          <a:lstStyle/>
          <a:p>
            <a:pPr algn="l"/>
            <a:r>
              <a:rPr lang="en-ID" sz="2400" b="1">
                <a:solidFill>
                  <a:srgbClr val="FFFF00"/>
                </a:solidFill>
              </a:rPr>
              <a:t>Amartha</a:t>
            </a:r>
            <a:endParaRPr lang="en-ID" sz="2400" b="1" dirty="0">
              <a:solidFill>
                <a:srgbClr val="FFFF00"/>
              </a:solidFill>
            </a:endParaRPr>
          </a:p>
        </p:txBody>
      </p:sp>
      <p:sp>
        <p:nvSpPr>
          <p:cNvPr id="10" name="Content Placeholder 13">
            <a:extLst>
              <a:ext uri="{FF2B5EF4-FFF2-40B4-BE49-F238E27FC236}">
                <a16:creationId xmlns:a16="http://schemas.microsoft.com/office/drawing/2014/main" id="{5EDF39AA-96D8-4743-A0C5-82F42414A598}"/>
              </a:ext>
            </a:extLst>
          </p:cNvPr>
          <p:cNvSpPr txBox="1">
            <a:spLocks/>
          </p:cNvSpPr>
          <p:nvPr/>
        </p:nvSpPr>
        <p:spPr>
          <a:xfrm>
            <a:off x="455612" y="2090168"/>
            <a:ext cx="11022012" cy="2939031"/>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lnSpc>
                <a:spcPct val="70000"/>
              </a:lnSpc>
              <a:spcBef>
                <a:spcPts val="1200"/>
              </a:spcBef>
            </a:pPr>
            <a:r>
              <a:rPr lang="en-ID" sz="1700" b="1"/>
              <a:t>Amartha adalah sebuah perusahaan teknologi finansial yang menghubungkan investor dengan usaha mikro dan kecil di Indonesia. Sejak 2010, </a:t>
            </a:r>
          </a:p>
          <a:p>
            <a:pPr>
              <a:lnSpc>
                <a:spcPct val="70000"/>
              </a:lnSpc>
              <a:spcBef>
                <a:spcPts val="1200"/>
              </a:spcBef>
            </a:pPr>
            <a:r>
              <a:rPr lang="en-ID" sz="1700" b="1"/>
              <a:t>Amartha berhasil menyediakan modal usaha bagi 23.000 UMKM dengan non performing loan (NPL) 0%. </a:t>
            </a:r>
          </a:p>
          <a:p>
            <a:pPr>
              <a:lnSpc>
                <a:spcPct val="70000"/>
              </a:lnSpc>
              <a:spcBef>
                <a:spcPts val="1200"/>
              </a:spcBef>
            </a:pPr>
            <a:r>
              <a:rPr lang="en-ID" sz="1700" b="1"/>
              <a:t>Secara nominal, mereka telah mampu menyalurkan hingga Rp.30 milyar dalam bentuk pinjaman. </a:t>
            </a:r>
          </a:p>
          <a:p>
            <a:pPr>
              <a:lnSpc>
                <a:spcPct val="70000"/>
              </a:lnSpc>
              <a:spcBef>
                <a:spcPts val="1200"/>
              </a:spcBef>
            </a:pPr>
            <a:r>
              <a:rPr lang="en-ID" sz="1700" b="1"/>
              <a:t>Pemberi dana dapat memulai investasi dengan modal kecil mulai dari Rp 3.000.000 dan jangka waktu 1 tahun. </a:t>
            </a:r>
          </a:p>
          <a:p>
            <a:pPr>
              <a:lnSpc>
                <a:spcPct val="70000"/>
              </a:lnSpc>
              <a:spcBef>
                <a:spcPts val="1200"/>
              </a:spcBef>
            </a:pPr>
            <a:r>
              <a:rPr lang="en-ID" sz="1700" b="1"/>
              <a:t>Mereka menawarkan bagi hasil yang kompetitif hingga 20%.</a:t>
            </a:r>
            <a:endParaRPr lang="en-US" sz="1700" b="1"/>
          </a:p>
        </p:txBody>
      </p:sp>
    </p:spTree>
    <p:extLst>
      <p:ext uri="{BB962C8B-B14F-4D97-AF65-F5344CB8AC3E}">
        <p14:creationId xmlns:p14="http://schemas.microsoft.com/office/powerpoint/2010/main" val="25774162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11136" y="175535"/>
            <a:ext cx="11674476" cy="685800"/>
          </a:xfrm>
        </p:spPr>
        <p:txBody>
          <a:bodyPr>
            <a:normAutofit/>
          </a:bodyPr>
          <a:lstStyle/>
          <a:p>
            <a:r>
              <a:rPr lang="en-ID">
                <a:solidFill>
                  <a:schemeClr val="accent6">
                    <a:lumMod val="40000"/>
                    <a:lumOff val="60000"/>
                  </a:schemeClr>
                </a:solidFill>
              </a:rPr>
              <a:t>Cara Kerja P2P Lending </a:t>
            </a:r>
            <a:endParaRPr lang="en-US" dirty="0">
              <a:solidFill>
                <a:schemeClr val="accent6">
                  <a:lumMod val="40000"/>
                  <a:lumOff val="60000"/>
                </a:schemeClr>
              </a:solidFill>
            </a:endParaRPr>
          </a:p>
        </p:txBody>
      </p:sp>
      <p:sp>
        <p:nvSpPr>
          <p:cNvPr id="10" name="Content Placeholder 13">
            <a:extLst>
              <a:ext uri="{FF2B5EF4-FFF2-40B4-BE49-F238E27FC236}">
                <a16:creationId xmlns:a16="http://schemas.microsoft.com/office/drawing/2014/main" id="{5EDF39AA-96D8-4743-A0C5-82F42414A598}"/>
              </a:ext>
            </a:extLst>
          </p:cNvPr>
          <p:cNvSpPr txBox="1">
            <a:spLocks/>
          </p:cNvSpPr>
          <p:nvPr/>
        </p:nvSpPr>
        <p:spPr>
          <a:xfrm>
            <a:off x="455612" y="990600"/>
            <a:ext cx="11022012" cy="5562600"/>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lnSpc>
                <a:spcPct val="100000"/>
              </a:lnSpc>
              <a:spcBef>
                <a:spcPts val="1200"/>
              </a:spcBef>
            </a:pPr>
            <a:r>
              <a:rPr lang="en-ID" sz="2000" b="1">
                <a:latin typeface="Cambria" panose="02040503050406030204" pitchFamily="18" charset="0"/>
                <a:ea typeface="Cambria" panose="02040503050406030204" pitchFamily="18" charset="0"/>
              </a:rPr>
              <a:t>Situs web P2P lending menghubungkan peminjam langsung ke investor. </a:t>
            </a:r>
          </a:p>
          <a:p>
            <a:pPr>
              <a:lnSpc>
                <a:spcPct val="100000"/>
              </a:lnSpc>
              <a:spcBef>
                <a:spcPts val="1200"/>
              </a:spcBef>
            </a:pPr>
            <a:r>
              <a:rPr lang="en-ID" sz="2000" b="1">
                <a:latin typeface="Cambria" panose="02040503050406030204" pitchFamily="18" charset="0"/>
                <a:ea typeface="Cambria" panose="02040503050406030204" pitchFamily="18" charset="0"/>
              </a:rPr>
              <a:t>Setiap situs web menetapkan tarif dan persyaratan dan memungkinkan transaksi. </a:t>
            </a:r>
          </a:p>
          <a:p>
            <a:pPr>
              <a:lnSpc>
                <a:spcPct val="100000"/>
              </a:lnSpc>
              <a:spcBef>
                <a:spcPts val="1200"/>
              </a:spcBef>
            </a:pPr>
            <a:r>
              <a:rPr lang="en-ID" sz="2000" b="1">
                <a:latin typeface="Cambria" panose="02040503050406030204" pitchFamily="18" charset="0"/>
                <a:ea typeface="Cambria" panose="02040503050406030204" pitchFamily="18" charset="0"/>
              </a:rPr>
              <a:t>Sebagian besar situs memiliki kisaran suku bunga yang luas berdasarkan kelayakan kredit pemohon. </a:t>
            </a:r>
          </a:p>
          <a:p>
            <a:pPr>
              <a:lnSpc>
                <a:spcPct val="100000"/>
              </a:lnSpc>
              <a:spcBef>
                <a:spcPts val="1200"/>
              </a:spcBef>
            </a:pPr>
            <a:r>
              <a:rPr lang="en-ID" sz="2000" b="1">
                <a:latin typeface="Cambria" panose="02040503050406030204" pitchFamily="18" charset="0"/>
                <a:ea typeface="Cambria" panose="02040503050406030204" pitchFamily="18" charset="0"/>
              </a:rPr>
              <a:t>Pertama, seorang investor membuka rekening di situs tersebut dan mendepositokan sejumlah uang untuk disalurkan dalam bentuk pinjaman. </a:t>
            </a:r>
          </a:p>
          <a:p>
            <a:pPr>
              <a:lnSpc>
                <a:spcPct val="100000"/>
              </a:lnSpc>
              <a:spcBef>
                <a:spcPts val="1200"/>
              </a:spcBef>
            </a:pPr>
            <a:r>
              <a:rPr lang="en-ID" sz="2000" b="1">
                <a:latin typeface="Cambria" panose="02040503050406030204" pitchFamily="18" charset="0"/>
                <a:ea typeface="Cambria" panose="02040503050406030204" pitchFamily="18" charset="0"/>
              </a:rPr>
              <a:t>Kemudian, pemohon pinjaman memposting profil keuangan yang diberi kategori risiko yang menentukan tingkat bunga yang akan dibayarkan pemohon. </a:t>
            </a:r>
          </a:p>
          <a:p>
            <a:pPr>
              <a:lnSpc>
                <a:spcPct val="100000"/>
              </a:lnSpc>
              <a:spcBef>
                <a:spcPts val="1200"/>
              </a:spcBef>
            </a:pPr>
            <a:r>
              <a:rPr lang="en-ID" sz="2000" b="1">
                <a:latin typeface="Cambria" panose="02040503050406030204" pitchFamily="18" charset="0"/>
                <a:ea typeface="Cambria" panose="02040503050406030204" pitchFamily="18" charset="0"/>
              </a:rPr>
              <a:t>Pemohon pinjaman dapat meninjau penawaran dan menerimanya. </a:t>
            </a:r>
          </a:p>
          <a:p>
            <a:pPr>
              <a:lnSpc>
                <a:spcPct val="100000"/>
              </a:lnSpc>
              <a:spcBef>
                <a:spcPts val="1200"/>
              </a:spcBef>
            </a:pPr>
            <a:r>
              <a:rPr lang="en-ID" sz="2000" b="1">
                <a:latin typeface="Cambria" panose="02040503050406030204" pitchFamily="18" charset="0"/>
                <a:ea typeface="Cambria" panose="02040503050406030204" pitchFamily="18" charset="0"/>
              </a:rPr>
              <a:t>Beberapa pelamar membagi permintaan mereka menjadi beberapa bagian dan menerima banyak tawaran. </a:t>
            </a:r>
          </a:p>
          <a:p>
            <a:pPr>
              <a:lnSpc>
                <a:spcPct val="100000"/>
              </a:lnSpc>
              <a:spcBef>
                <a:spcPts val="1200"/>
              </a:spcBef>
            </a:pPr>
            <a:r>
              <a:rPr lang="en-ID" sz="2000" b="1">
                <a:latin typeface="Cambria" panose="02040503050406030204" pitchFamily="18" charset="0"/>
                <a:ea typeface="Cambria" panose="02040503050406030204" pitchFamily="18" charset="0"/>
              </a:rPr>
              <a:t>Transfer uang dan pembayaran bulanan ditangani melalui platform. </a:t>
            </a:r>
          </a:p>
          <a:p>
            <a:pPr>
              <a:lnSpc>
                <a:spcPct val="100000"/>
              </a:lnSpc>
              <a:spcBef>
                <a:spcPts val="1200"/>
              </a:spcBef>
            </a:pPr>
            <a:r>
              <a:rPr lang="en-ID" sz="2000" b="1">
                <a:latin typeface="Cambria" panose="02040503050406030204" pitchFamily="18" charset="0"/>
                <a:ea typeface="Cambria" panose="02040503050406030204" pitchFamily="18" charset="0"/>
              </a:rPr>
              <a:t>Prosesnya dapat sepenuhnya otomatis, atau pemberi pinjaman dan peminjam dapat memilih untuk menawar.</a:t>
            </a:r>
            <a:endParaRPr lang="en-US" sz="2000" b="1">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0940300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11136" y="175535"/>
            <a:ext cx="11674476" cy="685800"/>
          </a:xfrm>
        </p:spPr>
        <p:txBody>
          <a:bodyPr>
            <a:normAutofit/>
          </a:bodyPr>
          <a:lstStyle/>
          <a:p>
            <a:r>
              <a:rPr lang="en-ID">
                <a:solidFill>
                  <a:schemeClr val="accent6">
                    <a:lumMod val="40000"/>
                    <a:lumOff val="60000"/>
                  </a:schemeClr>
                </a:solidFill>
              </a:rPr>
              <a:t>Cara Kerja P2P Lending </a:t>
            </a:r>
            <a:endParaRPr lang="en-US" dirty="0">
              <a:solidFill>
                <a:schemeClr val="accent6">
                  <a:lumMod val="40000"/>
                  <a:lumOff val="60000"/>
                </a:schemeClr>
              </a:solidFill>
            </a:endParaRPr>
          </a:p>
        </p:txBody>
      </p:sp>
      <p:sp>
        <p:nvSpPr>
          <p:cNvPr id="10" name="Content Placeholder 13">
            <a:extLst>
              <a:ext uri="{FF2B5EF4-FFF2-40B4-BE49-F238E27FC236}">
                <a16:creationId xmlns:a16="http://schemas.microsoft.com/office/drawing/2014/main" id="{5EDF39AA-96D8-4743-A0C5-82F42414A598}"/>
              </a:ext>
            </a:extLst>
          </p:cNvPr>
          <p:cNvSpPr txBox="1">
            <a:spLocks/>
          </p:cNvSpPr>
          <p:nvPr/>
        </p:nvSpPr>
        <p:spPr>
          <a:xfrm>
            <a:off x="455612" y="990600"/>
            <a:ext cx="11022012" cy="5562600"/>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342900" indent="-342900" algn="l">
              <a:buFont typeface="+mj-lt"/>
              <a:buAutoNum type="arabicPeriod"/>
            </a:pPr>
            <a:r>
              <a:rPr lang="en-ID" sz="1800" b="1" i="0">
                <a:effectLst/>
                <a:latin typeface="Cambria" panose="02040503050406030204" pitchFamily="18" charset="0"/>
                <a:ea typeface="Cambria" panose="02040503050406030204" pitchFamily="18" charset="0"/>
              </a:rPr>
              <a:t>Registrasi keanggotaan. Pengguna (</a:t>
            </a:r>
            <a:r>
              <a:rPr lang="en-ID" sz="1800" b="1" i="1">
                <a:effectLst/>
                <a:latin typeface="Cambria" panose="02040503050406030204" pitchFamily="18" charset="0"/>
                <a:ea typeface="Cambria" panose="02040503050406030204" pitchFamily="18" charset="0"/>
              </a:rPr>
              <a:t>lender</a:t>
            </a:r>
            <a:r>
              <a:rPr lang="en-ID" sz="1800" b="1" i="0">
                <a:effectLst/>
                <a:latin typeface="Cambria" panose="02040503050406030204" pitchFamily="18" charset="0"/>
                <a:ea typeface="Cambria" panose="02040503050406030204" pitchFamily="18" charset="0"/>
              </a:rPr>
              <a:t> dan </a:t>
            </a:r>
            <a:r>
              <a:rPr lang="en-ID" sz="1800" b="1" i="1">
                <a:effectLst/>
                <a:latin typeface="Cambria" panose="02040503050406030204" pitchFamily="18" charset="0"/>
                <a:ea typeface="Cambria" panose="02040503050406030204" pitchFamily="18" charset="0"/>
              </a:rPr>
              <a:t>borrower</a:t>
            </a:r>
            <a:r>
              <a:rPr lang="en-ID" sz="1800" b="1" i="0">
                <a:effectLst/>
                <a:latin typeface="Cambria" panose="02040503050406030204" pitchFamily="18" charset="0"/>
                <a:ea typeface="Cambria" panose="02040503050406030204" pitchFamily="18" charset="0"/>
              </a:rPr>
              <a:t>) melakukan registrasi secara </a:t>
            </a:r>
            <a:r>
              <a:rPr lang="en-ID" sz="1800" b="1" i="1">
                <a:effectLst/>
                <a:latin typeface="Cambria" panose="02040503050406030204" pitchFamily="18" charset="0"/>
                <a:ea typeface="Cambria" panose="02040503050406030204" pitchFamily="18" charset="0"/>
              </a:rPr>
              <a:t>online</a:t>
            </a:r>
            <a:r>
              <a:rPr lang="en-ID" sz="1800" b="1" i="0">
                <a:effectLst/>
                <a:latin typeface="Cambria" panose="02040503050406030204" pitchFamily="18" charset="0"/>
                <a:ea typeface="Cambria" panose="02040503050406030204" pitchFamily="18" charset="0"/>
              </a:rPr>
              <a:t> melalui komputer atau </a:t>
            </a:r>
            <a:r>
              <a:rPr lang="en-ID" sz="1800" b="1" i="1">
                <a:effectLst/>
                <a:latin typeface="Cambria" panose="02040503050406030204" pitchFamily="18" charset="0"/>
                <a:ea typeface="Cambria" panose="02040503050406030204" pitchFamily="18" charset="0"/>
              </a:rPr>
              <a:t>smartphone</a:t>
            </a:r>
            <a:r>
              <a:rPr lang="en-ID" sz="1800" b="1" i="0">
                <a:effectLst/>
                <a:latin typeface="Cambria" panose="02040503050406030204" pitchFamily="18" charset="0"/>
                <a:ea typeface="Cambria" panose="02040503050406030204" pitchFamily="18" charset="0"/>
              </a:rPr>
              <a:t>;</a:t>
            </a:r>
            <a:endParaRPr lang="en-ID" sz="1600" b="1" i="0">
              <a:effectLst/>
              <a:latin typeface="Cambria" panose="02040503050406030204" pitchFamily="18" charset="0"/>
              <a:ea typeface="Cambria" panose="02040503050406030204" pitchFamily="18" charset="0"/>
            </a:endParaRPr>
          </a:p>
          <a:p>
            <a:pPr marL="342900" indent="-342900" algn="l">
              <a:buFont typeface="+mj-lt"/>
              <a:buAutoNum type="arabicPeriod"/>
            </a:pPr>
            <a:r>
              <a:rPr lang="en-ID" sz="1800" b="1" i="1">
                <a:effectLst/>
                <a:latin typeface="Cambria" panose="02040503050406030204" pitchFamily="18" charset="0"/>
                <a:ea typeface="Cambria" panose="02040503050406030204" pitchFamily="18" charset="0"/>
              </a:rPr>
              <a:t>Borrower</a:t>
            </a:r>
            <a:r>
              <a:rPr lang="en-ID" sz="1800" b="1" i="0">
                <a:effectLst/>
                <a:latin typeface="Cambria" panose="02040503050406030204" pitchFamily="18" charset="0"/>
                <a:ea typeface="Cambria" panose="02040503050406030204" pitchFamily="18" charset="0"/>
              </a:rPr>
              <a:t> melakukan pengajuan pinjaman;</a:t>
            </a:r>
            <a:endParaRPr lang="en-ID" sz="1600" b="1" i="0">
              <a:effectLst/>
              <a:latin typeface="Cambria" panose="02040503050406030204" pitchFamily="18" charset="0"/>
              <a:ea typeface="Cambria" panose="02040503050406030204" pitchFamily="18" charset="0"/>
            </a:endParaRPr>
          </a:p>
          <a:p>
            <a:pPr marL="342900" indent="-342900" algn="l">
              <a:buFont typeface="+mj-lt"/>
              <a:buAutoNum type="arabicPeriod"/>
            </a:pPr>
            <a:r>
              <a:rPr lang="en-ID" sz="1800" b="1" i="0">
                <a:effectLst/>
                <a:latin typeface="Cambria" panose="02040503050406030204" pitchFamily="18" charset="0"/>
                <a:ea typeface="Cambria" panose="02040503050406030204" pitchFamily="18" charset="0"/>
              </a:rPr>
              <a:t>Platform</a:t>
            </a:r>
            <a:r>
              <a:rPr lang="en-ID" sz="1800" b="1" i="1">
                <a:effectLst/>
                <a:latin typeface="Cambria" panose="02040503050406030204" pitchFamily="18" charset="0"/>
                <a:ea typeface="Cambria" panose="02040503050406030204" pitchFamily="18" charset="0"/>
              </a:rPr>
              <a:t> </a:t>
            </a:r>
            <a:r>
              <a:rPr lang="en-ID" sz="1800" b="1" i="0">
                <a:effectLst/>
                <a:latin typeface="Cambria" panose="02040503050406030204" pitchFamily="18" charset="0"/>
                <a:ea typeface="Cambria" panose="02040503050406030204" pitchFamily="18" charset="0"/>
              </a:rPr>
              <a:t>P2P </a:t>
            </a:r>
            <a:r>
              <a:rPr lang="en-ID" sz="1800" b="1" i="1">
                <a:effectLst/>
                <a:latin typeface="Cambria" panose="02040503050406030204" pitchFamily="18" charset="0"/>
                <a:ea typeface="Cambria" panose="02040503050406030204" pitchFamily="18" charset="0"/>
              </a:rPr>
              <a:t>lending</a:t>
            </a:r>
            <a:r>
              <a:rPr lang="en-ID" sz="1800" b="1" i="0">
                <a:effectLst/>
                <a:latin typeface="Cambria" panose="02040503050406030204" pitchFamily="18" charset="0"/>
                <a:ea typeface="Cambria" panose="02040503050406030204" pitchFamily="18" charset="0"/>
              </a:rPr>
              <a:t> menganalisa dan memilih </a:t>
            </a:r>
            <a:r>
              <a:rPr lang="en-ID" sz="1800" b="1" i="1">
                <a:effectLst/>
                <a:latin typeface="Cambria" panose="02040503050406030204" pitchFamily="18" charset="0"/>
                <a:ea typeface="Cambria" panose="02040503050406030204" pitchFamily="18" charset="0"/>
              </a:rPr>
              <a:t>borrower</a:t>
            </a:r>
            <a:r>
              <a:rPr lang="en-ID" sz="1800" b="1" i="0">
                <a:effectLst/>
                <a:latin typeface="Cambria" panose="02040503050406030204" pitchFamily="18" charset="0"/>
                <a:ea typeface="Cambria" panose="02040503050406030204" pitchFamily="18" charset="0"/>
              </a:rPr>
              <a:t> layak untuk mengajukan pinjaman, termasuk menetapkan tingkat risiko </a:t>
            </a:r>
            <a:r>
              <a:rPr lang="en-ID" sz="1800" b="1" i="1">
                <a:effectLst/>
                <a:latin typeface="Cambria" panose="02040503050406030204" pitchFamily="18" charset="0"/>
                <a:ea typeface="Cambria" panose="02040503050406030204" pitchFamily="18" charset="0"/>
              </a:rPr>
              <a:t>borrower</a:t>
            </a:r>
            <a:r>
              <a:rPr lang="en-ID" sz="1800" b="1" i="0">
                <a:effectLst/>
                <a:latin typeface="Cambria" panose="02040503050406030204" pitchFamily="18" charset="0"/>
                <a:ea typeface="Cambria" panose="02040503050406030204" pitchFamily="18" charset="0"/>
              </a:rPr>
              <a:t> tersebut;</a:t>
            </a:r>
            <a:endParaRPr lang="en-ID" sz="1600" b="1" i="0">
              <a:effectLst/>
              <a:latin typeface="Cambria" panose="02040503050406030204" pitchFamily="18" charset="0"/>
              <a:ea typeface="Cambria" panose="02040503050406030204" pitchFamily="18" charset="0"/>
            </a:endParaRPr>
          </a:p>
          <a:p>
            <a:pPr marL="342900" indent="-342900" algn="l">
              <a:buFont typeface="+mj-lt"/>
              <a:buAutoNum type="arabicPeriod"/>
            </a:pPr>
            <a:r>
              <a:rPr lang="en-ID" sz="1800" b="1" i="1">
                <a:effectLst/>
                <a:latin typeface="Cambria" panose="02040503050406030204" pitchFamily="18" charset="0"/>
                <a:ea typeface="Cambria" panose="02040503050406030204" pitchFamily="18" charset="0"/>
              </a:rPr>
              <a:t>Borrower</a:t>
            </a:r>
            <a:r>
              <a:rPr lang="en-ID" sz="1800" b="1" i="0">
                <a:effectLst/>
                <a:latin typeface="Cambria" panose="02040503050406030204" pitchFamily="18" charset="0"/>
                <a:ea typeface="Cambria" panose="02040503050406030204" pitchFamily="18" charset="0"/>
              </a:rPr>
              <a:t> terpilih akan ditempatkan oleh platform P2P </a:t>
            </a:r>
            <a:r>
              <a:rPr lang="en-ID" sz="1800" b="1" i="1">
                <a:effectLst/>
                <a:latin typeface="Cambria" panose="02040503050406030204" pitchFamily="18" charset="0"/>
                <a:ea typeface="Cambria" panose="02040503050406030204" pitchFamily="18" charset="0"/>
              </a:rPr>
              <a:t>lending</a:t>
            </a:r>
            <a:r>
              <a:rPr lang="en-ID" sz="1800" b="1" i="0">
                <a:effectLst/>
                <a:latin typeface="Cambria" panose="02040503050406030204" pitchFamily="18" charset="0"/>
                <a:ea typeface="Cambria" panose="02040503050406030204" pitchFamily="18" charset="0"/>
              </a:rPr>
              <a:t> dalam </a:t>
            </a:r>
            <a:r>
              <a:rPr lang="en-ID" sz="1800" b="1" i="1">
                <a:effectLst/>
                <a:latin typeface="Cambria" panose="02040503050406030204" pitchFamily="18" charset="0"/>
                <a:ea typeface="Cambria" panose="02040503050406030204" pitchFamily="18" charset="0"/>
              </a:rPr>
              <a:t>marketplace</a:t>
            </a:r>
            <a:r>
              <a:rPr lang="en-ID" sz="1800" b="1" i="0">
                <a:effectLst/>
                <a:latin typeface="Cambria" panose="02040503050406030204" pitchFamily="18" charset="0"/>
                <a:ea typeface="Cambria" panose="02040503050406030204" pitchFamily="18" charset="0"/>
              </a:rPr>
              <a:t> P2P </a:t>
            </a:r>
            <a:r>
              <a:rPr lang="en-ID" sz="1800" b="1" i="1">
                <a:effectLst/>
                <a:latin typeface="Cambria" panose="02040503050406030204" pitchFamily="18" charset="0"/>
                <a:ea typeface="Cambria" panose="02040503050406030204" pitchFamily="18" charset="0"/>
              </a:rPr>
              <a:t>lending</a:t>
            </a:r>
            <a:r>
              <a:rPr lang="en-ID" sz="1800" b="1" i="0">
                <a:effectLst/>
                <a:latin typeface="Cambria" panose="02040503050406030204" pitchFamily="18" charset="0"/>
                <a:ea typeface="Cambria" panose="02040503050406030204" pitchFamily="18" charset="0"/>
              </a:rPr>
              <a:t> secara </a:t>
            </a:r>
            <a:r>
              <a:rPr lang="en-ID" sz="1800" b="1" i="1">
                <a:effectLst/>
                <a:latin typeface="Cambria" panose="02040503050406030204" pitchFamily="18" charset="0"/>
                <a:ea typeface="Cambria" panose="02040503050406030204" pitchFamily="18" charset="0"/>
              </a:rPr>
              <a:t>online</a:t>
            </a:r>
            <a:r>
              <a:rPr lang="en-ID" sz="1800" b="1" i="0">
                <a:effectLst/>
                <a:latin typeface="Cambria" panose="02040503050406030204" pitchFamily="18" charset="0"/>
                <a:ea typeface="Cambria" panose="02040503050406030204" pitchFamily="18" charset="0"/>
              </a:rPr>
              <a:t> beserta dengan informasi komprehensif tentang profil dan risiko </a:t>
            </a:r>
            <a:r>
              <a:rPr lang="en-ID" sz="1800" b="1" i="1">
                <a:effectLst/>
                <a:latin typeface="Cambria" panose="02040503050406030204" pitchFamily="18" charset="0"/>
                <a:ea typeface="Cambria" panose="02040503050406030204" pitchFamily="18" charset="0"/>
              </a:rPr>
              <a:t>borrower</a:t>
            </a:r>
            <a:r>
              <a:rPr lang="en-ID" sz="1800" b="1" i="0">
                <a:effectLst/>
                <a:latin typeface="Cambria" panose="02040503050406030204" pitchFamily="18" charset="0"/>
                <a:ea typeface="Cambria" panose="02040503050406030204" pitchFamily="18" charset="0"/>
              </a:rPr>
              <a:t> tersebut.</a:t>
            </a:r>
            <a:endParaRPr lang="en-ID" sz="1600" b="1" i="0">
              <a:effectLst/>
              <a:latin typeface="Cambria" panose="02040503050406030204" pitchFamily="18" charset="0"/>
              <a:ea typeface="Cambria" panose="02040503050406030204" pitchFamily="18" charset="0"/>
            </a:endParaRPr>
          </a:p>
          <a:p>
            <a:pPr marL="342900" indent="-342900" algn="l">
              <a:buFont typeface="+mj-lt"/>
              <a:buAutoNum type="arabicPeriod"/>
            </a:pPr>
            <a:r>
              <a:rPr lang="en-ID" sz="1800" b="1" i="0">
                <a:effectLst/>
                <a:latin typeface="Cambria" panose="02040503050406030204" pitchFamily="18" charset="0"/>
                <a:ea typeface="Cambria" panose="02040503050406030204" pitchFamily="18" charset="0"/>
              </a:rPr>
              <a:t>Investor P2P</a:t>
            </a:r>
            <a:r>
              <a:rPr lang="en-ID" sz="1800" b="1" i="1">
                <a:effectLst/>
                <a:latin typeface="Cambria" panose="02040503050406030204" pitchFamily="18" charset="0"/>
                <a:ea typeface="Cambria" panose="02040503050406030204" pitchFamily="18" charset="0"/>
              </a:rPr>
              <a:t> lending</a:t>
            </a:r>
            <a:r>
              <a:rPr lang="en-ID" sz="1800" b="1" i="0">
                <a:effectLst/>
                <a:latin typeface="Cambria" panose="02040503050406030204" pitchFamily="18" charset="0"/>
                <a:ea typeface="Cambria" panose="02040503050406030204" pitchFamily="18" charset="0"/>
              </a:rPr>
              <a:t> melakukan analisa dan seleksi atas </a:t>
            </a:r>
            <a:r>
              <a:rPr lang="en-ID" sz="1800" b="1" i="1">
                <a:effectLst/>
                <a:latin typeface="Cambria" panose="02040503050406030204" pitchFamily="18" charset="0"/>
                <a:ea typeface="Cambria" panose="02040503050406030204" pitchFamily="18" charset="0"/>
              </a:rPr>
              <a:t>borrower</a:t>
            </a:r>
            <a:r>
              <a:rPr lang="en-ID" sz="1800" b="1" i="0">
                <a:effectLst/>
                <a:latin typeface="Cambria" panose="02040503050406030204" pitchFamily="18" charset="0"/>
                <a:ea typeface="Cambria" panose="02040503050406030204" pitchFamily="18" charset="0"/>
              </a:rPr>
              <a:t> yang tercantum dalam </a:t>
            </a:r>
            <a:r>
              <a:rPr lang="en-ID" sz="1800" b="1" i="1">
                <a:effectLst/>
                <a:latin typeface="Cambria" panose="02040503050406030204" pitchFamily="18" charset="0"/>
                <a:ea typeface="Cambria" panose="02040503050406030204" pitchFamily="18" charset="0"/>
              </a:rPr>
              <a:t>marketplace</a:t>
            </a:r>
            <a:r>
              <a:rPr lang="en-ID" sz="1800" b="1" i="0">
                <a:effectLst/>
                <a:latin typeface="Cambria" panose="02040503050406030204" pitchFamily="18" charset="0"/>
                <a:ea typeface="Cambria" panose="02040503050406030204" pitchFamily="18" charset="0"/>
              </a:rPr>
              <a:t> P2P </a:t>
            </a:r>
            <a:r>
              <a:rPr lang="en-ID" sz="1800" b="1" i="1">
                <a:effectLst/>
                <a:latin typeface="Cambria" panose="02040503050406030204" pitchFamily="18" charset="0"/>
                <a:ea typeface="Cambria" panose="02040503050406030204" pitchFamily="18" charset="0"/>
              </a:rPr>
              <a:t>lending</a:t>
            </a:r>
            <a:r>
              <a:rPr lang="en-ID" sz="1800" b="1" i="0">
                <a:effectLst/>
                <a:latin typeface="Cambria" panose="02040503050406030204" pitchFamily="18" charset="0"/>
                <a:ea typeface="Cambria" panose="02040503050406030204" pitchFamily="18" charset="0"/>
              </a:rPr>
              <a:t> yang disediakan oleh platform.</a:t>
            </a:r>
            <a:endParaRPr lang="en-ID" sz="1600" b="1" i="0">
              <a:effectLst/>
              <a:latin typeface="Cambria" panose="02040503050406030204" pitchFamily="18" charset="0"/>
              <a:ea typeface="Cambria" panose="02040503050406030204" pitchFamily="18" charset="0"/>
            </a:endParaRPr>
          </a:p>
          <a:p>
            <a:pPr marL="342900" indent="-342900" algn="l">
              <a:buFont typeface="+mj-lt"/>
              <a:buAutoNum type="arabicPeriod"/>
            </a:pPr>
            <a:r>
              <a:rPr lang="en-ID" sz="1800" b="1" i="0">
                <a:effectLst/>
                <a:latin typeface="Cambria" panose="02040503050406030204" pitchFamily="18" charset="0"/>
                <a:ea typeface="Cambria" panose="02040503050406030204" pitchFamily="18" charset="0"/>
              </a:rPr>
              <a:t>Investor P2P</a:t>
            </a:r>
            <a:r>
              <a:rPr lang="en-ID" sz="1800" b="1" i="1">
                <a:effectLst/>
                <a:latin typeface="Cambria" panose="02040503050406030204" pitchFamily="18" charset="0"/>
                <a:ea typeface="Cambria" panose="02040503050406030204" pitchFamily="18" charset="0"/>
              </a:rPr>
              <a:t> lending</a:t>
            </a:r>
            <a:r>
              <a:rPr lang="en-ID" sz="1800" b="1" i="0">
                <a:effectLst/>
                <a:latin typeface="Cambria" panose="02040503050406030204" pitchFamily="18" charset="0"/>
                <a:ea typeface="Cambria" panose="02040503050406030204" pitchFamily="18" charset="0"/>
              </a:rPr>
              <a:t> melakukan pendanaan ke </a:t>
            </a:r>
            <a:r>
              <a:rPr lang="en-ID" sz="1800" b="1" i="1">
                <a:effectLst/>
                <a:latin typeface="Cambria" panose="02040503050406030204" pitchFamily="18" charset="0"/>
                <a:ea typeface="Cambria" panose="02040503050406030204" pitchFamily="18" charset="0"/>
              </a:rPr>
              <a:t>borrower</a:t>
            </a:r>
            <a:r>
              <a:rPr lang="en-ID" sz="1800" b="1" i="0">
                <a:effectLst/>
                <a:latin typeface="Cambria" panose="02040503050406030204" pitchFamily="18" charset="0"/>
                <a:ea typeface="Cambria" panose="02040503050406030204" pitchFamily="18" charset="0"/>
              </a:rPr>
              <a:t> yang dipilih melalui platform P2P</a:t>
            </a:r>
            <a:r>
              <a:rPr lang="en-ID" sz="1800" b="1" i="1">
                <a:effectLst/>
                <a:latin typeface="Cambria" panose="02040503050406030204" pitchFamily="18" charset="0"/>
                <a:ea typeface="Cambria" panose="02040503050406030204" pitchFamily="18" charset="0"/>
              </a:rPr>
              <a:t> lending</a:t>
            </a:r>
            <a:r>
              <a:rPr lang="en-ID" sz="1800" b="1" i="0">
                <a:effectLst/>
                <a:latin typeface="Cambria" panose="02040503050406030204" pitchFamily="18" charset="0"/>
                <a:ea typeface="Cambria" panose="02040503050406030204" pitchFamily="18" charset="0"/>
              </a:rPr>
              <a:t>.</a:t>
            </a:r>
            <a:endParaRPr lang="en-ID" sz="1600" b="1" i="0">
              <a:effectLst/>
              <a:latin typeface="Cambria" panose="02040503050406030204" pitchFamily="18" charset="0"/>
              <a:ea typeface="Cambria" panose="02040503050406030204" pitchFamily="18" charset="0"/>
            </a:endParaRPr>
          </a:p>
          <a:p>
            <a:pPr marL="342900" indent="-342900" algn="l">
              <a:buFont typeface="+mj-lt"/>
              <a:buAutoNum type="arabicPeriod"/>
            </a:pPr>
            <a:r>
              <a:rPr lang="en-ID" sz="1800" b="1" i="1">
                <a:effectLst/>
                <a:latin typeface="Cambria" panose="02040503050406030204" pitchFamily="18" charset="0"/>
                <a:ea typeface="Cambria" panose="02040503050406030204" pitchFamily="18" charset="0"/>
              </a:rPr>
              <a:t>Borrower</a:t>
            </a:r>
            <a:r>
              <a:rPr lang="en-ID" sz="1800" b="1" i="0">
                <a:effectLst/>
                <a:latin typeface="Cambria" panose="02040503050406030204" pitchFamily="18" charset="0"/>
                <a:ea typeface="Cambria" panose="02040503050406030204" pitchFamily="18" charset="0"/>
              </a:rPr>
              <a:t> mengembalikan pinjaman sesuai jadwal pengembalian pinjaman ke platform P2P</a:t>
            </a:r>
            <a:r>
              <a:rPr lang="en-ID" sz="1800" b="1" i="1">
                <a:effectLst/>
                <a:latin typeface="Cambria" panose="02040503050406030204" pitchFamily="18" charset="0"/>
                <a:ea typeface="Cambria" panose="02040503050406030204" pitchFamily="18" charset="0"/>
              </a:rPr>
              <a:t> lending</a:t>
            </a:r>
            <a:r>
              <a:rPr lang="en-ID" sz="1800" b="1" i="0">
                <a:effectLst/>
                <a:latin typeface="Cambria" panose="02040503050406030204" pitchFamily="18" charset="0"/>
                <a:ea typeface="Cambria" panose="02040503050406030204" pitchFamily="18" charset="0"/>
              </a:rPr>
              <a:t>.</a:t>
            </a:r>
            <a:endParaRPr lang="en-ID" sz="1600" b="1" i="0">
              <a:effectLst/>
              <a:latin typeface="Cambria" panose="02040503050406030204" pitchFamily="18" charset="0"/>
              <a:ea typeface="Cambria" panose="02040503050406030204" pitchFamily="18" charset="0"/>
            </a:endParaRPr>
          </a:p>
          <a:p>
            <a:pPr marL="342900" indent="-342900" algn="l">
              <a:buFont typeface="+mj-lt"/>
              <a:buAutoNum type="arabicPeriod"/>
            </a:pPr>
            <a:r>
              <a:rPr lang="en-ID" sz="1800" b="1" i="0">
                <a:effectLst/>
                <a:latin typeface="Cambria" panose="02040503050406030204" pitchFamily="18" charset="0"/>
                <a:ea typeface="Cambria" panose="02040503050406030204" pitchFamily="18" charset="0"/>
              </a:rPr>
              <a:t>Investor P2P </a:t>
            </a:r>
            <a:r>
              <a:rPr lang="en-ID" sz="1800" b="1" i="1">
                <a:effectLst/>
                <a:latin typeface="Cambria" panose="02040503050406030204" pitchFamily="18" charset="0"/>
                <a:ea typeface="Cambria" panose="02040503050406030204" pitchFamily="18" charset="0"/>
              </a:rPr>
              <a:t>lending</a:t>
            </a:r>
            <a:r>
              <a:rPr lang="en-ID" sz="1800" b="1" i="0">
                <a:effectLst/>
                <a:latin typeface="Cambria" panose="02040503050406030204" pitchFamily="18" charset="0"/>
                <a:ea typeface="Cambria" panose="02040503050406030204" pitchFamily="18" charset="0"/>
              </a:rPr>
              <a:t> menerima dana pengembalian pinjaman dari </a:t>
            </a:r>
            <a:r>
              <a:rPr lang="en-ID" sz="1800" b="1" i="1">
                <a:effectLst/>
                <a:latin typeface="Cambria" panose="02040503050406030204" pitchFamily="18" charset="0"/>
                <a:ea typeface="Cambria" panose="02040503050406030204" pitchFamily="18" charset="0"/>
              </a:rPr>
              <a:t>borrower</a:t>
            </a:r>
            <a:r>
              <a:rPr lang="en-ID" sz="1800" b="1" i="0">
                <a:effectLst/>
                <a:latin typeface="Cambria" panose="02040503050406030204" pitchFamily="18" charset="0"/>
                <a:ea typeface="Cambria" panose="02040503050406030204" pitchFamily="18" charset="0"/>
              </a:rPr>
              <a:t> melalui platform.</a:t>
            </a:r>
            <a:endParaRPr lang="en-ID" sz="1600" b="1" i="0">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735785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11136" y="175535"/>
            <a:ext cx="11674476" cy="685800"/>
          </a:xfrm>
        </p:spPr>
        <p:txBody>
          <a:bodyPr>
            <a:normAutofit/>
          </a:bodyPr>
          <a:lstStyle/>
          <a:p>
            <a:r>
              <a:rPr lang="en-ID">
                <a:solidFill>
                  <a:schemeClr val="accent6">
                    <a:lumMod val="40000"/>
                    <a:lumOff val="60000"/>
                  </a:schemeClr>
                </a:solidFill>
              </a:rPr>
              <a:t>PEMBIAYAAN SYARIAH</a:t>
            </a:r>
            <a:endParaRPr lang="en-US" dirty="0">
              <a:solidFill>
                <a:schemeClr val="accent6">
                  <a:lumMod val="40000"/>
                  <a:lumOff val="60000"/>
                </a:schemeClr>
              </a:solidFill>
            </a:endParaRPr>
          </a:p>
        </p:txBody>
      </p:sp>
      <p:sp>
        <p:nvSpPr>
          <p:cNvPr id="10" name="Content Placeholder 13">
            <a:extLst>
              <a:ext uri="{FF2B5EF4-FFF2-40B4-BE49-F238E27FC236}">
                <a16:creationId xmlns:a16="http://schemas.microsoft.com/office/drawing/2014/main" id="{5EDF39AA-96D8-4743-A0C5-82F42414A598}"/>
              </a:ext>
            </a:extLst>
          </p:cNvPr>
          <p:cNvSpPr txBox="1">
            <a:spLocks/>
          </p:cNvSpPr>
          <p:nvPr/>
        </p:nvSpPr>
        <p:spPr>
          <a:xfrm>
            <a:off x="234948" y="3177265"/>
            <a:ext cx="11022012" cy="3505200"/>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384810" indent="-342900" algn="just">
              <a:spcAft>
                <a:spcPts val="0"/>
              </a:spcAft>
              <a:buFont typeface="+mj-lt"/>
              <a:buAutoNum type="arabicPeriod"/>
            </a:pPr>
            <a:r>
              <a:rPr lang="en-ID" sz="1800" b="0" i="0">
                <a:effectLst/>
                <a:latin typeface="Arial" panose="020B0604020202020204" pitchFamily="34" charset="0"/>
              </a:rPr>
              <a:t>Pembiayaan Jual Beli, yaitu pembiayaan dalam bentuk penyediaan barang melalui transaksi jual beli sesuai dengan perjanjian pembiayaan syariah yang disepakati oleh para pihak;</a:t>
            </a:r>
            <a:endParaRPr lang="en-ID" sz="1800" b="0" i="0">
              <a:effectLst/>
              <a:latin typeface="Calibri" panose="020F0502020204030204" pitchFamily="34" charset="0"/>
            </a:endParaRPr>
          </a:p>
          <a:p>
            <a:pPr marL="384810" indent="-342900" algn="just">
              <a:spcAft>
                <a:spcPts val="0"/>
              </a:spcAft>
              <a:buFont typeface="+mj-lt"/>
              <a:buAutoNum type="arabicPeriod"/>
            </a:pPr>
            <a:r>
              <a:rPr lang="en-ID" sz="1800" b="0" i="0">
                <a:effectLst/>
                <a:latin typeface="Arial" panose="020B0604020202020204" pitchFamily="34" charset="0"/>
              </a:rPr>
              <a:t>Pembiayaan Investasi, yaitu pembiayaan berbentuk penyediaan modal dalam jangka waktu tertentu untuk kegiatan usaha produktif dengan pembagian keuntungan sesuai pada perjanjian pembiayaan syariah yang disepakati oleh para pihak;</a:t>
            </a:r>
            <a:endParaRPr lang="en-ID" sz="1800" b="0" i="0">
              <a:effectLst/>
              <a:latin typeface="Calibri" panose="020F0502020204030204" pitchFamily="34" charset="0"/>
            </a:endParaRPr>
          </a:p>
          <a:p>
            <a:pPr marL="384810" indent="-342900" algn="just">
              <a:spcAft>
                <a:spcPts val="0"/>
              </a:spcAft>
              <a:buFont typeface="+mj-lt"/>
              <a:buAutoNum type="arabicPeriod"/>
            </a:pPr>
            <a:r>
              <a:rPr lang="en-ID" sz="1800" b="0" i="0">
                <a:effectLst/>
                <a:latin typeface="Arial" panose="020B0604020202020204" pitchFamily="34" charset="0"/>
              </a:rPr>
              <a:t>Pembiayaan Jasa, yaitu pemberian/penyediaan jasa baik dalam bentuk pemberian manfaat atas suatu barang, pemberian pinjaman (dana talangan) dan/atau pemberian pelayanan dengan dan/atau tanpa pembayaran imbal jasa (</a:t>
            </a:r>
            <a:r>
              <a:rPr lang="en-ID" sz="1800" b="0" i="1">
                <a:effectLst/>
                <a:latin typeface="Arial" panose="020B0604020202020204" pitchFamily="34" charset="0"/>
              </a:rPr>
              <a:t>ujrah</a:t>
            </a:r>
            <a:r>
              <a:rPr lang="en-ID" sz="1800" b="0" i="0">
                <a:effectLst/>
                <a:latin typeface="Arial" panose="020B0604020202020204" pitchFamily="34" charset="0"/>
              </a:rPr>
              <a:t>) sesuai dengan perjanjian pembiayaan syariah yang disepakati oleh para pihak.</a:t>
            </a:r>
            <a:endParaRPr lang="en-ID" sz="1800" b="0" i="0">
              <a:effectLst/>
              <a:latin typeface="Calibri" panose="020F0502020204030204" pitchFamily="34" charset="0"/>
            </a:endParaRPr>
          </a:p>
          <a:p>
            <a:pPr marL="384810" indent="-342900" algn="just">
              <a:spcAft>
                <a:spcPts val="800"/>
              </a:spcAft>
              <a:buFont typeface="+mj-lt"/>
              <a:buAutoNum type="arabicPeriod"/>
            </a:pPr>
            <a:r>
              <a:rPr lang="en-ID" sz="1800" b="0" i="0">
                <a:effectLst/>
                <a:latin typeface="Arial" panose="020B0604020202020204" pitchFamily="34" charset="0"/>
              </a:rPr>
              <a:t>Kegiatan usaha pembiayaan syariah lain sesuai dengan persetujuan OJK.</a:t>
            </a:r>
            <a:endParaRPr lang="en-ID" sz="1800" b="0" i="0">
              <a:effectLst/>
              <a:latin typeface="Calibri" panose="020F0502020204030204" pitchFamily="34" charset="0"/>
            </a:endParaRPr>
          </a:p>
        </p:txBody>
      </p:sp>
      <p:sp>
        <p:nvSpPr>
          <p:cNvPr id="5" name="TextBox 4">
            <a:extLst>
              <a:ext uri="{FF2B5EF4-FFF2-40B4-BE49-F238E27FC236}">
                <a16:creationId xmlns:a16="http://schemas.microsoft.com/office/drawing/2014/main" id="{C8003B7F-8BC4-4030-AC52-C3DF01E7B79E}"/>
              </a:ext>
            </a:extLst>
          </p:cNvPr>
          <p:cNvSpPr txBox="1"/>
          <p:nvPr/>
        </p:nvSpPr>
        <p:spPr>
          <a:xfrm>
            <a:off x="211137" y="990600"/>
            <a:ext cx="11522076" cy="2031325"/>
          </a:xfrm>
          <a:prstGeom prst="rect">
            <a:avLst/>
          </a:prstGeom>
          <a:noFill/>
          <a:ln>
            <a:solidFill>
              <a:schemeClr val="bg2"/>
            </a:solidFill>
          </a:ln>
        </p:spPr>
        <p:txBody>
          <a:bodyPr wrap="square">
            <a:spAutoFit/>
          </a:bodyPr>
          <a:lstStyle/>
          <a:p>
            <a:r>
              <a:rPr lang="en-ID" b="1">
                <a:solidFill>
                  <a:srgbClr val="FFFF00"/>
                </a:solidFill>
              </a:rPr>
              <a:t>Perusahaan Pembiayaan Syariah (PP Syariah) adalah perusahaan pembiayaan yang dalam menjalankan kegiatan usahanya (hanya menyalurkan pembiayaan/pendanaan kepada masyarakat) berdasarkan atau sesuai dengan prinsip akad syariah. </a:t>
            </a:r>
          </a:p>
          <a:p>
            <a:r>
              <a:rPr lang="en-ID" b="1">
                <a:solidFill>
                  <a:srgbClr val="FFFF00"/>
                </a:solidFill>
              </a:rPr>
              <a:t>Struktur organisasi kepengurusan PP Syariah memiliki Dewan Pengawas Syariah (DPS) yang berfungsi untuk memastikan prinsip Syariah telah dilaksanakan dengan benar dan baik. </a:t>
            </a:r>
          </a:p>
          <a:p>
            <a:r>
              <a:rPr lang="en-ID" b="1">
                <a:solidFill>
                  <a:srgbClr val="FFFF00"/>
                </a:solidFill>
              </a:rPr>
              <a:t>POJK Nomor 31/POJK.05/2014 tentang Penyelenggaraan Usaha Pembiayaan Syariah juga mengatur mengenai kegiatan usaha dari Perusahaan Pembiayaan Syariah yaitu:</a:t>
            </a:r>
          </a:p>
        </p:txBody>
      </p:sp>
    </p:spTree>
    <p:extLst>
      <p:ext uri="{BB962C8B-B14F-4D97-AF65-F5344CB8AC3E}">
        <p14:creationId xmlns:p14="http://schemas.microsoft.com/office/powerpoint/2010/main" val="16472620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11136" y="175535"/>
            <a:ext cx="11674476" cy="685800"/>
          </a:xfrm>
        </p:spPr>
        <p:txBody>
          <a:bodyPr>
            <a:normAutofit/>
          </a:bodyPr>
          <a:lstStyle/>
          <a:p>
            <a:r>
              <a:rPr lang="en-ID">
                <a:solidFill>
                  <a:schemeClr val="accent6">
                    <a:lumMod val="40000"/>
                    <a:lumOff val="60000"/>
                  </a:schemeClr>
                </a:solidFill>
              </a:rPr>
              <a:t>Pihak-Pihak Peer to Peer Lending</a:t>
            </a:r>
            <a:endParaRPr lang="en-US" dirty="0">
              <a:solidFill>
                <a:schemeClr val="accent6">
                  <a:lumMod val="40000"/>
                  <a:lumOff val="60000"/>
                </a:schemeClr>
              </a:solidFill>
            </a:endParaRPr>
          </a:p>
        </p:txBody>
      </p:sp>
      <p:sp>
        <p:nvSpPr>
          <p:cNvPr id="10" name="Content Placeholder 13">
            <a:extLst>
              <a:ext uri="{FF2B5EF4-FFF2-40B4-BE49-F238E27FC236}">
                <a16:creationId xmlns:a16="http://schemas.microsoft.com/office/drawing/2014/main" id="{5EDF39AA-96D8-4743-A0C5-82F42414A598}"/>
              </a:ext>
            </a:extLst>
          </p:cNvPr>
          <p:cNvSpPr txBox="1">
            <a:spLocks/>
          </p:cNvSpPr>
          <p:nvPr/>
        </p:nvSpPr>
        <p:spPr>
          <a:xfrm>
            <a:off x="583406" y="1981200"/>
            <a:ext cx="11022012" cy="3505200"/>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384810" indent="-342900" algn="just">
              <a:spcAft>
                <a:spcPts val="0"/>
              </a:spcAft>
              <a:buFont typeface="+mj-lt"/>
              <a:buAutoNum type="arabicPeriod"/>
            </a:pPr>
            <a:r>
              <a:rPr lang="en-ID" sz="2000">
                <a:latin typeface="Cambria" panose="02040503050406030204" pitchFamily="18" charset="0"/>
                <a:ea typeface="Cambria" panose="02040503050406030204" pitchFamily="18" charset="0"/>
              </a:rPr>
              <a:t>Penyelenggara peer to peer lending diatur dalam Pasal 1 angka (6) POJK Nomor 77/POJK.01/2016 tentang Layanan Pinjam Meminjam Uang Berbasis Teknologi Informasi. </a:t>
            </a:r>
          </a:p>
          <a:p>
            <a:pPr marL="384810" indent="-342900" algn="just">
              <a:spcAft>
                <a:spcPts val="0"/>
              </a:spcAft>
              <a:buFont typeface="+mj-lt"/>
              <a:buAutoNum type="arabicPeriod"/>
            </a:pPr>
            <a:r>
              <a:rPr lang="en-ID" sz="2000">
                <a:latin typeface="Cambria" panose="02040503050406030204" pitchFamily="18" charset="0"/>
                <a:ea typeface="Cambria" panose="02040503050406030204" pitchFamily="18" charset="0"/>
              </a:rPr>
              <a:t>Penyelenggara dalam ketentuan tersebut adalah badan hukum Indonesia yang menyediakan, mengelola, dan mengoperasikan layanan pinjam meminjam uang berbasis teknologi informasi. </a:t>
            </a:r>
          </a:p>
          <a:p>
            <a:pPr marL="384810" indent="-342900" algn="just">
              <a:spcAft>
                <a:spcPts val="0"/>
              </a:spcAft>
              <a:buFont typeface="+mj-lt"/>
              <a:buAutoNum type="arabicPeriod"/>
            </a:pPr>
            <a:r>
              <a:rPr lang="en-ID" sz="2000">
                <a:latin typeface="Cambria" panose="02040503050406030204" pitchFamily="18" charset="0"/>
                <a:ea typeface="Cambria" panose="02040503050406030204" pitchFamily="18" charset="0"/>
              </a:rPr>
              <a:t>Bentuk badan hukum penyelenggara dapat berupa perseroan terbatas atau koperasi. </a:t>
            </a:r>
          </a:p>
          <a:p>
            <a:pPr marL="384810" indent="-342900" algn="just">
              <a:spcAft>
                <a:spcPts val="0"/>
              </a:spcAft>
              <a:buFont typeface="+mj-lt"/>
              <a:buAutoNum type="arabicPeriod"/>
            </a:pPr>
            <a:r>
              <a:rPr lang="en-ID" sz="2000">
                <a:latin typeface="Cambria" panose="02040503050406030204" pitchFamily="18" charset="0"/>
                <a:ea typeface="Cambria" panose="02040503050406030204" pitchFamily="18" charset="0"/>
              </a:rPr>
              <a:t>Berdasarkan ketentuan tersebut diatas, maka penyelenggara peer to peer lending harus berbentuk badan hukum dan tidak dapat dilakukan oleh orang-perorangan maupun kegiatan usaha non-badan hukum seperti Maatschap, Firma ataupun CV. </a:t>
            </a:r>
            <a:endParaRPr lang="en-ID" sz="2800" b="0" i="0">
              <a:effectLst/>
              <a:latin typeface="Cambria" panose="02040503050406030204" pitchFamily="18" charset="0"/>
              <a:ea typeface="Cambria" panose="02040503050406030204" pitchFamily="18" charset="0"/>
            </a:endParaRPr>
          </a:p>
        </p:txBody>
      </p:sp>
      <p:sp>
        <p:nvSpPr>
          <p:cNvPr id="5" name="TextBox 4">
            <a:extLst>
              <a:ext uri="{FF2B5EF4-FFF2-40B4-BE49-F238E27FC236}">
                <a16:creationId xmlns:a16="http://schemas.microsoft.com/office/drawing/2014/main" id="{C8003B7F-8BC4-4030-AC52-C3DF01E7B79E}"/>
              </a:ext>
            </a:extLst>
          </p:cNvPr>
          <p:cNvSpPr txBox="1"/>
          <p:nvPr/>
        </p:nvSpPr>
        <p:spPr>
          <a:xfrm>
            <a:off x="234948" y="1236601"/>
            <a:ext cx="2530475" cy="369332"/>
          </a:xfrm>
          <a:prstGeom prst="rect">
            <a:avLst/>
          </a:prstGeom>
          <a:noFill/>
          <a:ln>
            <a:solidFill>
              <a:schemeClr val="bg2"/>
            </a:solidFill>
          </a:ln>
        </p:spPr>
        <p:txBody>
          <a:bodyPr wrap="square">
            <a:spAutoFit/>
          </a:bodyPr>
          <a:lstStyle/>
          <a:p>
            <a:r>
              <a:rPr lang="en-ID" b="1">
                <a:solidFill>
                  <a:srgbClr val="FFFF00"/>
                </a:solidFill>
              </a:rPr>
              <a:t>Penyelenggara</a:t>
            </a:r>
          </a:p>
        </p:txBody>
      </p:sp>
    </p:spTree>
    <p:extLst>
      <p:ext uri="{BB962C8B-B14F-4D97-AF65-F5344CB8AC3E}">
        <p14:creationId xmlns:p14="http://schemas.microsoft.com/office/powerpoint/2010/main" val="9513263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11136" y="175535"/>
            <a:ext cx="11674476" cy="685800"/>
          </a:xfrm>
        </p:spPr>
        <p:txBody>
          <a:bodyPr>
            <a:normAutofit/>
          </a:bodyPr>
          <a:lstStyle/>
          <a:p>
            <a:r>
              <a:rPr lang="en-ID">
                <a:solidFill>
                  <a:schemeClr val="accent6">
                    <a:lumMod val="40000"/>
                    <a:lumOff val="60000"/>
                  </a:schemeClr>
                </a:solidFill>
              </a:rPr>
              <a:t>Pihak-Pihak Peer to Peer Lending</a:t>
            </a:r>
            <a:endParaRPr lang="en-US" dirty="0">
              <a:solidFill>
                <a:schemeClr val="accent6">
                  <a:lumMod val="40000"/>
                  <a:lumOff val="60000"/>
                </a:schemeClr>
              </a:solidFill>
            </a:endParaRPr>
          </a:p>
        </p:txBody>
      </p:sp>
      <p:sp>
        <p:nvSpPr>
          <p:cNvPr id="10" name="Content Placeholder 13">
            <a:extLst>
              <a:ext uri="{FF2B5EF4-FFF2-40B4-BE49-F238E27FC236}">
                <a16:creationId xmlns:a16="http://schemas.microsoft.com/office/drawing/2014/main" id="{5EDF39AA-96D8-4743-A0C5-82F42414A598}"/>
              </a:ext>
            </a:extLst>
          </p:cNvPr>
          <p:cNvSpPr txBox="1">
            <a:spLocks/>
          </p:cNvSpPr>
          <p:nvPr/>
        </p:nvSpPr>
        <p:spPr>
          <a:xfrm>
            <a:off x="583406" y="1981200"/>
            <a:ext cx="11022012" cy="3505200"/>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384810" indent="-342900" algn="just">
              <a:spcAft>
                <a:spcPts val="0"/>
              </a:spcAft>
              <a:buFont typeface="+mj-lt"/>
              <a:buAutoNum type="arabicPeriod"/>
            </a:pPr>
            <a:r>
              <a:rPr lang="en-ID" sz="2000">
                <a:latin typeface="Cambria" panose="02040503050406030204" pitchFamily="18" charset="0"/>
                <a:ea typeface="Cambria" panose="02040503050406030204" pitchFamily="18" charset="0"/>
              </a:rPr>
              <a:t>Penerima pinjaman sebagaimana diatur dalam Pasal 1 angka (7) POJK Nomor 77/POJK.01/2016 tentang Layanan Pinjam Meminjam Uang Berbasis Teknologi Informasi </a:t>
            </a:r>
          </a:p>
          <a:p>
            <a:pPr marL="384810" indent="-342900" algn="just">
              <a:spcAft>
                <a:spcPts val="0"/>
              </a:spcAft>
              <a:buFont typeface="+mj-lt"/>
              <a:buAutoNum type="arabicPeriod"/>
            </a:pPr>
            <a:r>
              <a:rPr lang="en-ID" sz="2000">
                <a:latin typeface="Cambria" panose="02040503050406030204" pitchFamily="18" charset="0"/>
                <a:ea typeface="Cambria" panose="02040503050406030204" pitchFamily="18" charset="0"/>
              </a:rPr>
              <a:t>orang dan/atau badan hukum yang mempunyai utang karena perjanjian layanan pinjam meminjam uang berbasis teknologi informasi. Penerima pinjaman dalam sistem peer to peer lending harus berasal dan berdomisili di wilayah hukum Negara Kesatuan Republik Indonesia. </a:t>
            </a:r>
          </a:p>
          <a:p>
            <a:pPr marL="384810" indent="-342900" algn="just">
              <a:spcAft>
                <a:spcPts val="0"/>
              </a:spcAft>
              <a:buFont typeface="+mj-lt"/>
              <a:buAutoNum type="arabicPeriod"/>
            </a:pPr>
            <a:r>
              <a:rPr lang="en-ID" sz="2000">
                <a:latin typeface="Cambria" panose="02040503050406030204" pitchFamily="18" charset="0"/>
                <a:ea typeface="Cambria" panose="02040503050406030204" pitchFamily="18" charset="0"/>
              </a:rPr>
              <a:t>Penerima pinjaman dapat berupa orang perseorangan Warga Negara Indonesia atau badan hukum Indonesia. </a:t>
            </a:r>
          </a:p>
          <a:p>
            <a:pPr marL="384810" indent="-342900" algn="just">
              <a:spcAft>
                <a:spcPts val="0"/>
              </a:spcAft>
              <a:buFont typeface="+mj-lt"/>
              <a:buAutoNum type="arabicPeriod"/>
            </a:pPr>
            <a:r>
              <a:rPr lang="en-ID" sz="2000">
                <a:latin typeface="Cambria" panose="02040503050406030204" pitchFamily="18" charset="0"/>
                <a:ea typeface="Cambria" panose="02040503050406030204" pitchFamily="18" charset="0"/>
              </a:rPr>
              <a:t>Berdasarkan ketentuan diatas, penerima pinjaman dalam peer to peer lending bukanlah perorangan WNA ataupun badan hukum asing</a:t>
            </a:r>
            <a:endParaRPr lang="en-ID" sz="2000" b="0" i="0">
              <a:effectLst/>
              <a:latin typeface="Cambria" panose="02040503050406030204" pitchFamily="18" charset="0"/>
              <a:ea typeface="Cambria" panose="02040503050406030204" pitchFamily="18" charset="0"/>
            </a:endParaRPr>
          </a:p>
        </p:txBody>
      </p:sp>
      <p:sp>
        <p:nvSpPr>
          <p:cNvPr id="5" name="TextBox 4">
            <a:extLst>
              <a:ext uri="{FF2B5EF4-FFF2-40B4-BE49-F238E27FC236}">
                <a16:creationId xmlns:a16="http://schemas.microsoft.com/office/drawing/2014/main" id="{C8003B7F-8BC4-4030-AC52-C3DF01E7B79E}"/>
              </a:ext>
            </a:extLst>
          </p:cNvPr>
          <p:cNvSpPr txBox="1"/>
          <p:nvPr/>
        </p:nvSpPr>
        <p:spPr>
          <a:xfrm>
            <a:off x="234948" y="1236601"/>
            <a:ext cx="2530475" cy="369332"/>
          </a:xfrm>
          <a:prstGeom prst="rect">
            <a:avLst/>
          </a:prstGeom>
          <a:noFill/>
          <a:ln>
            <a:solidFill>
              <a:schemeClr val="bg2"/>
            </a:solidFill>
          </a:ln>
        </p:spPr>
        <p:txBody>
          <a:bodyPr wrap="square">
            <a:spAutoFit/>
          </a:bodyPr>
          <a:lstStyle/>
          <a:p>
            <a:r>
              <a:rPr lang="en-ID" b="1">
                <a:solidFill>
                  <a:srgbClr val="FFFF00"/>
                </a:solidFill>
              </a:rPr>
              <a:t>Penerima Pinjaman</a:t>
            </a:r>
          </a:p>
        </p:txBody>
      </p:sp>
    </p:spTree>
    <p:extLst>
      <p:ext uri="{BB962C8B-B14F-4D97-AF65-F5344CB8AC3E}">
        <p14:creationId xmlns:p14="http://schemas.microsoft.com/office/powerpoint/2010/main" val="21350924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11136" y="175535"/>
            <a:ext cx="11674476" cy="685800"/>
          </a:xfrm>
        </p:spPr>
        <p:txBody>
          <a:bodyPr>
            <a:normAutofit/>
          </a:bodyPr>
          <a:lstStyle/>
          <a:p>
            <a:r>
              <a:rPr lang="en-ID">
                <a:solidFill>
                  <a:schemeClr val="accent6">
                    <a:lumMod val="40000"/>
                    <a:lumOff val="60000"/>
                  </a:schemeClr>
                </a:solidFill>
              </a:rPr>
              <a:t>Pihak-Pihak Peer to Peer Lending</a:t>
            </a:r>
            <a:endParaRPr lang="en-US" dirty="0">
              <a:solidFill>
                <a:schemeClr val="accent6">
                  <a:lumMod val="40000"/>
                  <a:lumOff val="60000"/>
                </a:schemeClr>
              </a:solidFill>
            </a:endParaRPr>
          </a:p>
        </p:txBody>
      </p:sp>
      <p:sp>
        <p:nvSpPr>
          <p:cNvPr id="10" name="Content Placeholder 13">
            <a:extLst>
              <a:ext uri="{FF2B5EF4-FFF2-40B4-BE49-F238E27FC236}">
                <a16:creationId xmlns:a16="http://schemas.microsoft.com/office/drawing/2014/main" id="{5EDF39AA-96D8-4743-A0C5-82F42414A598}"/>
              </a:ext>
            </a:extLst>
          </p:cNvPr>
          <p:cNvSpPr txBox="1">
            <a:spLocks/>
          </p:cNvSpPr>
          <p:nvPr/>
        </p:nvSpPr>
        <p:spPr>
          <a:xfrm>
            <a:off x="583406" y="1981200"/>
            <a:ext cx="11022012" cy="3505200"/>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384810" indent="-342900" algn="just">
              <a:spcAft>
                <a:spcPts val="0"/>
              </a:spcAft>
              <a:buFont typeface="+mj-lt"/>
              <a:buAutoNum type="arabicPeriod"/>
            </a:pPr>
            <a:r>
              <a:rPr lang="en-ID" sz="2000">
                <a:latin typeface="Cambria" panose="02040503050406030204" pitchFamily="18" charset="0"/>
                <a:ea typeface="Cambria" panose="02040503050406030204" pitchFamily="18" charset="0"/>
              </a:rPr>
              <a:t>Pemberi pinjaman sebagaimana diatur dalam Pasal 1 angka (8) POJK Nomor 77/POJK.01/2016 tentang Layanan Pinjam Meminjam Uang Berbasis Teknologi Informasi </a:t>
            </a:r>
          </a:p>
          <a:p>
            <a:pPr marL="384810" indent="-342900" algn="just">
              <a:spcAft>
                <a:spcPts val="0"/>
              </a:spcAft>
              <a:buFont typeface="+mj-lt"/>
              <a:buAutoNum type="arabicPeriod"/>
            </a:pPr>
            <a:r>
              <a:rPr lang="en-ID" sz="2000">
                <a:latin typeface="Cambria" panose="02040503050406030204" pitchFamily="18" charset="0"/>
                <a:ea typeface="Cambria" panose="02040503050406030204" pitchFamily="18" charset="0"/>
              </a:rPr>
              <a:t>Orang, badan hukum dan/atau badan usaha yang mempunyai piutang karena perjanjian layanan pinjam meminjam berbasis teknologi informasi. </a:t>
            </a:r>
          </a:p>
          <a:p>
            <a:pPr marL="384810" indent="-342900" algn="just">
              <a:spcAft>
                <a:spcPts val="0"/>
              </a:spcAft>
              <a:buFont typeface="+mj-lt"/>
              <a:buAutoNum type="arabicPeriod"/>
            </a:pPr>
            <a:r>
              <a:rPr lang="en-ID" sz="2000">
                <a:latin typeface="Cambria" panose="02040503050406030204" pitchFamily="18" charset="0"/>
                <a:ea typeface="Cambria" panose="02040503050406030204" pitchFamily="18" charset="0"/>
              </a:rPr>
              <a:t>Pemberi pinjaman dapat berasal dari dalam dan/atau luar negeri. </a:t>
            </a:r>
          </a:p>
          <a:p>
            <a:pPr marL="384810" indent="-342900" algn="just">
              <a:spcAft>
                <a:spcPts val="0"/>
              </a:spcAft>
              <a:buFont typeface="+mj-lt"/>
              <a:buAutoNum type="arabicPeriod"/>
            </a:pPr>
            <a:r>
              <a:rPr lang="en-ID" sz="2000">
                <a:latin typeface="Cambria" panose="02040503050406030204" pitchFamily="18" charset="0"/>
                <a:ea typeface="Cambria" panose="02040503050406030204" pitchFamily="18" charset="0"/>
              </a:rPr>
              <a:t>Pemberi pinjaman terdiri dari orang perseorangan warga negara Indonesia, orang perseorangan warga negara asing, badan hukum Indonesia/asing, dan/atau lembaga internasional.</a:t>
            </a:r>
            <a:endParaRPr lang="en-ID" sz="2800" b="0" i="0">
              <a:effectLst/>
              <a:latin typeface="Cambria" panose="02040503050406030204" pitchFamily="18" charset="0"/>
              <a:ea typeface="Cambria" panose="02040503050406030204" pitchFamily="18" charset="0"/>
            </a:endParaRPr>
          </a:p>
        </p:txBody>
      </p:sp>
      <p:sp>
        <p:nvSpPr>
          <p:cNvPr id="5" name="TextBox 4">
            <a:extLst>
              <a:ext uri="{FF2B5EF4-FFF2-40B4-BE49-F238E27FC236}">
                <a16:creationId xmlns:a16="http://schemas.microsoft.com/office/drawing/2014/main" id="{C8003B7F-8BC4-4030-AC52-C3DF01E7B79E}"/>
              </a:ext>
            </a:extLst>
          </p:cNvPr>
          <p:cNvSpPr txBox="1"/>
          <p:nvPr/>
        </p:nvSpPr>
        <p:spPr>
          <a:xfrm>
            <a:off x="234948" y="1236601"/>
            <a:ext cx="2530475" cy="369332"/>
          </a:xfrm>
          <a:prstGeom prst="rect">
            <a:avLst/>
          </a:prstGeom>
          <a:noFill/>
          <a:ln>
            <a:solidFill>
              <a:schemeClr val="bg2"/>
            </a:solidFill>
          </a:ln>
        </p:spPr>
        <p:txBody>
          <a:bodyPr wrap="square">
            <a:spAutoFit/>
          </a:bodyPr>
          <a:lstStyle/>
          <a:p>
            <a:r>
              <a:rPr lang="en-ID" b="1">
                <a:solidFill>
                  <a:srgbClr val="FFFF00"/>
                </a:solidFill>
              </a:rPr>
              <a:t>Pemberi Pinjaman</a:t>
            </a:r>
          </a:p>
        </p:txBody>
      </p:sp>
    </p:spTree>
    <p:extLst>
      <p:ext uri="{BB962C8B-B14F-4D97-AF65-F5344CB8AC3E}">
        <p14:creationId xmlns:p14="http://schemas.microsoft.com/office/powerpoint/2010/main" val="3455828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2" y="457200"/>
            <a:ext cx="9144001" cy="762000"/>
          </a:xfrm>
        </p:spPr>
        <p:txBody>
          <a:bodyPr/>
          <a:lstStyle/>
          <a:p>
            <a:r>
              <a:rPr lang="en-US"/>
              <a:t>Tugas</a:t>
            </a:r>
            <a:endParaRPr lang="en-US" dirty="0"/>
          </a:p>
        </p:txBody>
      </p:sp>
      <p:sp>
        <p:nvSpPr>
          <p:cNvPr id="2" name="TextBox 1">
            <a:extLst>
              <a:ext uri="{FF2B5EF4-FFF2-40B4-BE49-F238E27FC236}">
                <a16:creationId xmlns:a16="http://schemas.microsoft.com/office/drawing/2014/main" id="{3875885E-6FF9-4377-B636-0E89B8B0B2A8}"/>
              </a:ext>
            </a:extLst>
          </p:cNvPr>
          <p:cNvSpPr txBox="1"/>
          <p:nvPr/>
        </p:nvSpPr>
        <p:spPr>
          <a:xfrm>
            <a:off x="303212" y="1674674"/>
            <a:ext cx="11582400" cy="1938992"/>
          </a:xfrm>
          <a:prstGeom prst="rect">
            <a:avLst/>
          </a:prstGeom>
          <a:noFill/>
          <a:ln>
            <a:solidFill>
              <a:schemeClr val="bg2"/>
            </a:solidFill>
          </a:ln>
        </p:spPr>
        <p:txBody>
          <a:bodyPr wrap="square" rtlCol="0" anchor="ctr" anchorCtr="1">
            <a:spAutoFit/>
          </a:bodyPr>
          <a:lstStyle/>
          <a:p>
            <a:pPr marL="457200" indent="-457200">
              <a:buFont typeface="+mj-lt"/>
              <a:buAutoNum type="arabicPeriod"/>
            </a:pPr>
            <a:r>
              <a:rPr lang="en-US" sz="2400">
                <a:solidFill>
                  <a:srgbClr val="FFFFCC"/>
                </a:solidFill>
              </a:rPr>
              <a:t>Pilihlah salah satu aplikasi P2P Lending dan Jelaskan Bagaimana system bisnisnya!</a:t>
            </a:r>
          </a:p>
          <a:p>
            <a:pPr marL="457200" indent="-457200">
              <a:buFont typeface="+mj-lt"/>
              <a:buAutoNum type="arabicPeriod"/>
            </a:pPr>
            <a:r>
              <a:rPr lang="en-US" sz="2400">
                <a:solidFill>
                  <a:srgbClr val="FFFFCC"/>
                </a:solidFill>
              </a:rPr>
              <a:t>Apa Kelebihan dan kelemahan dari aplikasi tersebut?</a:t>
            </a:r>
          </a:p>
          <a:p>
            <a:pPr marL="457200" indent="-457200">
              <a:buFont typeface="+mj-lt"/>
              <a:buAutoNum type="arabicPeriod"/>
            </a:pPr>
            <a:r>
              <a:rPr lang="en-US" sz="2400">
                <a:solidFill>
                  <a:srgbClr val="FFFFCC"/>
                </a:solidFill>
              </a:rPr>
              <a:t>Bagaimana aplikasi fintech dalam mencapai kesuksesannya?</a:t>
            </a:r>
          </a:p>
          <a:p>
            <a:pPr marL="457200" indent="-457200">
              <a:buFont typeface="+mj-lt"/>
              <a:buAutoNum type="arabicPeriod"/>
            </a:pPr>
            <a:r>
              <a:rPr lang="en-US" sz="2400">
                <a:solidFill>
                  <a:srgbClr val="FFFFCC"/>
                </a:solidFill>
              </a:rPr>
              <a:t>Jelaskan kendala atau kasus-kasus tertentu pada aplikasi tersebut?</a:t>
            </a:r>
          </a:p>
        </p:txBody>
      </p:sp>
    </p:spTree>
    <p:extLst>
      <p:ext uri="{BB962C8B-B14F-4D97-AF65-F5344CB8AC3E}">
        <p14:creationId xmlns:p14="http://schemas.microsoft.com/office/powerpoint/2010/main" val="4186932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827212" y="2641600"/>
            <a:ext cx="9144001" cy="1320800"/>
          </a:xfrm>
        </p:spPr>
        <p:txBody>
          <a:bodyPr>
            <a:noAutofit/>
          </a:bodyPr>
          <a:lstStyle/>
          <a:p>
            <a:pPr algn="ctr"/>
            <a:r>
              <a:rPr lang="en-US" sz="6600"/>
              <a:t>TERIMAKSIH</a:t>
            </a:r>
            <a:endParaRPr lang="en-US" sz="6600" dirty="0"/>
          </a:p>
        </p:txBody>
      </p:sp>
    </p:spTree>
    <p:extLst>
      <p:ext uri="{BB962C8B-B14F-4D97-AF65-F5344CB8AC3E}">
        <p14:creationId xmlns:p14="http://schemas.microsoft.com/office/powerpoint/2010/main" val="3884326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3" y="381000"/>
            <a:ext cx="10363202" cy="685800"/>
          </a:xfrm>
        </p:spPr>
        <p:txBody>
          <a:bodyPr/>
          <a:lstStyle/>
          <a:p>
            <a:r>
              <a:rPr lang="en-US">
                <a:solidFill>
                  <a:schemeClr val="accent6">
                    <a:lumMod val="40000"/>
                    <a:lumOff val="60000"/>
                  </a:schemeClr>
                </a:solidFill>
              </a:rPr>
              <a:t>Definisi Fintech</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3768724" y="1424033"/>
            <a:ext cx="8085747" cy="1323439"/>
          </a:xfrm>
          <a:prstGeom prst="rect">
            <a:avLst/>
          </a:prstGeom>
          <a:solidFill>
            <a:schemeClr val="accent5">
              <a:lumMod val="50000"/>
            </a:schemeClr>
          </a:solidFill>
          <a:ln>
            <a:solidFill>
              <a:schemeClr val="bg2"/>
            </a:solidFill>
          </a:ln>
        </p:spPr>
        <p:txBody>
          <a:bodyPr wrap="square" rtlCol="0" anchor="ctr" anchorCtr="1">
            <a:spAutoFit/>
          </a:bodyPr>
          <a:lstStyle/>
          <a:p>
            <a:r>
              <a:rPr lang="en-US" sz="2000">
                <a:latin typeface="Cambria" panose="02040503050406030204" pitchFamily="18" charset="0"/>
                <a:ea typeface="Cambria" panose="02040503050406030204" pitchFamily="18" charset="0"/>
              </a:rPr>
              <a:t>Fintech adalah sebuah inovasi pada industry jasa keuangan yang memanfaatkan penggunaan teknologi. Produk fintech biasanya berupa suatu system yang dibangun guna menjalankan mekanisme transaksi keuangan yang spesifik</a:t>
            </a:r>
            <a:endParaRPr lang="en-ID" sz="2000" b="1" dirty="0">
              <a:latin typeface="Century Gothic" panose="020B0502020202020204" pitchFamily="34" charset="0"/>
            </a:endParaRPr>
          </a:p>
        </p:txBody>
      </p:sp>
      <p:sp>
        <p:nvSpPr>
          <p:cNvPr id="40" name="TextBox 39">
            <a:extLst>
              <a:ext uri="{FF2B5EF4-FFF2-40B4-BE49-F238E27FC236}">
                <a16:creationId xmlns:a16="http://schemas.microsoft.com/office/drawing/2014/main" id="{BECBB15C-788F-4936-A316-C0E2F72A16DE}"/>
              </a:ext>
            </a:extLst>
          </p:cNvPr>
          <p:cNvSpPr txBox="1"/>
          <p:nvPr/>
        </p:nvSpPr>
        <p:spPr>
          <a:xfrm>
            <a:off x="455612" y="1624088"/>
            <a:ext cx="3087687" cy="461665"/>
          </a:xfrm>
          <a:prstGeom prst="rect">
            <a:avLst/>
          </a:prstGeom>
          <a:solidFill>
            <a:schemeClr val="accent5">
              <a:lumMod val="50000"/>
            </a:schemeClr>
          </a:solidFill>
          <a:ln>
            <a:solidFill>
              <a:schemeClr val="bg2"/>
            </a:solidFill>
          </a:ln>
        </p:spPr>
        <p:txBody>
          <a:bodyPr wrap="square" rtlCol="0" anchor="ctr" anchorCtr="1">
            <a:spAutoFit/>
          </a:bodyPr>
          <a:lstStyle/>
          <a:p>
            <a:r>
              <a:rPr lang="en-US" sz="2400" b="1">
                <a:solidFill>
                  <a:srgbClr val="FFFF00"/>
                </a:solidFill>
              </a:rPr>
              <a:t>Menurut OJK</a:t>
            </a:r>
            <a:endParaRPr lang="en-ID" sz="2400" b="1" dirty="0">
              <a:solidFill>
                <a:srgbClr val="FFFF00"/>
              </a:solidFill>
            </a:endParaRP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3730865" y="3117405"/>
            <a:ext cx="8085746" cy="1524000"/>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lgn="l">
              <a:buNone/>
            </a:pPr>
            <a:r>
              <a:rPr lang="en-ID" sz="2000">
                <a:latin typeface="Cambria" panose="02040503050406030204" pitchFamily="18" charset="0"/>
                <a:ea typeface="Cambria" panose="02040503050406030204" pitchFamily="18" charset="0"/>
              </a:rPr>
              <a:t>Teknologi Finansial adalah penggunaan teknologi dalam sistem keuangan yang menghasilkan produk, layanan, teknologi, dan/atau model bisnis baru serta dapat berdampak 17 pada stabilitas moneter, stabilitas sistem keuangan, dan/atau efisiensi, kelancaran, keamanan, dan keandalan sistem pembayaran</a:t>
            </a:r>
            <a:endParaRPr lang="en-US" sz="2800" b="1">
              <a:latin typeface="Cambria" panose="02040503050406030204" pitchFamily="18" charset="0"/>
              <a:ea typeface="Cambria" panose="02040503050406030204" pitchFamily="18" charset="0"/>
            </a:endParaRPr>
          </a:p>
        </p:txBody>
      </p:sp>
      <p:sp>
        <p:nvSpPr>
          <p:cNvPr id="11" name="TextBox 10">
            <a:extLst>
              <a:ext uri="{FF2B5EF4-FFF2-40B4-BE49-F238E27FC236}">
                <a16:creationId xmlns:a16="http://schemas.microsoft.com/office/drawing/2014/main" id="{31D0ECBD-4ED7-4C36-8930-3CB89D38416B}"/>
              </a:ext>
            </a:extLst>
          </p:cNvPr>
          <p:cNvSpPr txBox="1"/>
          <p:nvPr/>
        </p:nvSpPr>
        <p:spPr>
          <a:xfrm>
            <a:off x="370626" y="3227986"/>
            <a:ext cx="3087687" cy="1015663"/>
          </a:xfrm>
          <a:prstGeom prst="rect">
            <a:avLst/>
          </a:prstGeom>
          <a:solidFill>
            <a:schemeClr val="accent5">
              <a:lumMod val="50000"/>
            </a:schemeClr>
          </a:solidFill>
          <a:ln>
            <a:solidFill>
              <a:schemeClr val="bg2"/>
            </a:solidFill>
          </a:ln>
        </p:spPr>
        <p:txBody>
          <a:bodyPr wrap="square" rtlCol="0" anchor="ctr" anchorCtr="1">
            <a:spAutoFit/>
          </a:bodyPr>
          <a:lstStyle/>
          <a:p>
            <a:r>
              <a:rPr lang="en-US" sz="2000" b="1">
                <a:solidFill>
                  <a:srgbClr val="FFFF00"/>
                </a:solidFill>
              </a:rPr>
              <a:t>Menurut </a:t>
            </a:r>
            <a:r>
              <a:rPr lang="en-ID" sz="2000" b="1">
                <a:solidFill>
                  <a:srgbClr val="FFFF00"/>
                </a:solidFill>
              </a:rPr>
              <a:t>Peraturan Bank Indonesia Nomor 19/12/PBI/2017 </a:t>
            </a:r>
            <a:endParaRPr lang="en-ID" sz="2000" b="1" dirty="0">
              <a:solidFill>
                <a:srgbClr val="FFFF00"/>
              </a:solidFill>
            </a:endParaRPr>
          </a:p>
        </p:txBody>
      </p:sp>
      <p:sp>
        <p:nvSpPr>
          <p:cNvPr id="12" name="TextBox 11">
            <a:extLst>
              <a:ext uri="{FF2B5EF4-FFF2-40B4-BE49-F238E27FC236}">
                <a16:creationId xmlns:a16="http://schemas.microsoft.com/office/drawing/2014/main" id="{ED06E05E-3B6F-4983-904B-02AF058B7257}"/>
              </a:ext>
            </a:extLst>
          </p:cNvPr>
          <p:cNvSpPr txBox="1"/>
          <p:nvPr/>
        </p:nvSpPr>
        <p:spPr>
          <a:xfrm>
            <a:off x="370867" y="4956913"/>
            <a:ext cx="3087687" cy="1384995"/>
          </a:xfrm>
          <a:prstGeom prst="rect">
            <a:avLst/>
          </a:prstGeom>
          <a:solidFill>
            <a:schemeClr val="accent5">
              <a:lumMod val="50000"/>
            </a:schemeClr>
          </a:solidFill>
          <a:ln>
            <a:solidFill>
              <a:schemeClr val="bg2"/>
            </a:solidFill>
          </a:ln>
        </p:spPr>
        <p:txBody>
          <a:bodyPr wrap="square" rtlCol="0" anchor="ctr" anchorCtr="1">
            <a:spAutoFit/>
          </a:bodyPr>
          <a:lstStyle/>
          <a:p>
            <a:r>
              <a:rPr lang="en-US" sz="2000" b="1">
                <a:solidFill>
                  <a:srgbClr val="FFFF00"/>
                </a:solidFill>
              </a:rPr>
              <a:t>Menurut</a:t>
            </a:r>
            <a:r>
              <a:rPr lang="en-US" sz="2400" b="1">
                <a:solidFill>
                  <a:srgbClr val="FFFF00"/>
                </a:solidFill>
              </a:rPr>
              <a:t> </a:t>
            </a:r>
            <a:r>
              <a:rPr lang="en-US" sz="2000" b="1">
                <a:solidFill>
                  <a:srgbClr val="FFFF00"/>
                </a:solidFill>
              </a:rPr>
              <a:t>International Organization of Securities Commision (IOSCO)</a:t>
            </a:r>
            <a:endParaRPr lang="en-ID" sz="2400" b="1" dirty="0">
              <a:solidFill>
                <a:srgbClr val="FFFF00"/>
              </a:solidFill>
            </a:endParaRPr>
          </a:p>
        </p:txBody>
      </p:sp>
      <p:sp>
        <p:nvSpPr>
          <p:cNvPr id="14" name="TextBox 13">
            <a:extLst>
              <a:ext uri="{FF2B5EF4-FFF2-40B4-BE49-F238E27FC236}">
                <a16:creationId xmlns:a16="http://schemas.microsoft.com/office/drawing/2014/main" id="{F3A1A1F1-E6EE-4CE5-AF83-6C67F80A981F}"/>
              </a:ext>
            </a:extLst>
          </p:cNvPr>
          <p:cNvSpPr txBox="1"/>
          <p:nvPr/>
        </p:nvSpPr>
        <p:spPr>
          <a:xfrm>
            <a:off x="3754436" y="4956913"/>
            <a:ext cx="8085747" cy="1015663"/>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a:latin typeface="Cambria" panose="02040503050406030204" pitchFamily="18" charset="0"/>
                <a:ea typeface="Cambria" panose="02040503050406030204" pitchFamily="18" charset="0"/>
              </a:rPr>
              <a:t>Financial technology digunakan untuk menggambarkan berbagai model bisnis yang inovatif dan teknologi yang muncul yang memiliki potensi untuk mengubah industri jasa keuangan</a:t>
            </a:r>
            <a:endParaRPr lang="en-ID" sz="2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9946944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3" y="381000"/>
            <a:ext cx="10363202" cy="685800"/>
          </a:xfrm>
        </p:spPr>
        <p:txBody>
          <a:bodyPr/>
          <a:lstStyle/>
          <a:p>
            <a:r>
              <a:rPr lang="en-US">
                <a:solidFill>
                  <a:schemeClr val="accent6">
                    <a:lumMod val="40000"/>
                    <a:lumOff val="60000"/>
                  </a:schemeClr>
                </a:solidFill>
              </a:rPr>
              <a:t>Kemampuan Dasar Revolusi Fintech</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3805236" y="1270144"/>
            <a:ext cx="8085747" cy="1631216"/>
          </a:xfrm>
          <a:prstGeom prst="rect">
            <a:avLst/>
          </a:prstGeom>
          <a:solidFill>
            <a:schemeClr val="accent5">
              <a:lumMod val="50000"/>
            </a:schemeClr>
          </a:solidFill>
          <a:ln>
            <a:solidFill>
              <a:schemeClr val="bg2"/>
            </a:solidFill>
          </a:ln>
        </p:spPr>
        <p:txBody>
          <a:bodyPr wrap="square" rtlCol="0" anchor="ctr" anchorCtr="1">
            <a:spAutoFit/>
          </a:bodyPr>
          <a:lstStyle/>
          <a:p>
            <a:r>
              <a:rPr lang="en-US" sz="2000" b="1">
                <a:solidFill>
                  <a:srgbClr val="FFFF00"/>
                </a:solidFill>
                <a:latin typeface="Cambria" panose="02040503050406030204" pitchFamily="18" charset="0"/>
                <a:ea typeface="Cambria" panose="02040503050406030204" pitchFamily="18" charset="0"/>
              </a:rPr>
              <a:t>Pengambilan data: </a:t>
            </a:r>
          </a:p>
          <a:p>
            <a:r>
              <a:rPr lang="en-US" sz="2000">
                <a:latin typeface="Cambria" panose="02040503050406030204" pitchFamily="18" charset="0"/>
                <a:ea typeface="Cambria" panose="02040503050406030204" pitchFamily="18" charset="0"/>
              </a:rPr>
              <a:t>Proses untuk mengumpulkan dan menyimpan data dan informasi dari setiap individu, perusahaan atau aktivitas,  yang mungkin di masa depan menjadi sumber potensi interaksi apa pun, berdasarkan menit demi menit dari aktivitas di dunia fisik atau digital</a:t>
            </a:r>
            <a:endParaRPr lang="en-ID" sz="2000" b="1" dirty="0">
              <a:latin typeface="Century Gothic" panose="020B0502020202020204" pitchFamily="34" charset="0"/>
            </a:endParaRP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3805237" y="3066606"/>
            <a:ext cx="8085746" cy="1524000"/>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lgn="l">
              <a:buNone/>
            </a:pPr>
            <a:r>
              <a:rPr lang="en-ID" sz="2000" b="1">
                <a:solidFill>
                  <a:srgbClr val="FFFF00"/>
                </a:solidFill>
                <a:latin typeface="Cambria" panose="02040503050406030204" pitchFamily="18" charset="0"/>
                <a:ea typeface="Cambria" panose="02040503050406030204" pitchFamily="18" charset="0"/>
              </a:rPr>
              <a:t>Analisis data: </a:t>
            </a:r>
          </a:p>
          <a:p>
            <a:pPr marL="0" indent="0" algn="l">
              <a:spcBef>
                <a:spcPts val="600"/>
              </a:spcBef>
              <a:buNone/>
            </a:pPr>
            <a:r>
              <a:rPr lang="en-ID" sz="2000">
                <a:latin typeface="Cambria" panose="02040503050406030204" pitchFamily="18" charset="0"/>
                <a:ea typeface="Cambria" panose="02040503050406030204" pitchFamily="18" charset="0"/>
              </a:rPr>
              <a:t>Metodologi dan alat untuk menganalisis data besar dan kumpulan data yang terus bertambah untuk sampai pada informasi ringkas yang dapat mendorong keputusan di masa depan</a:t>
            </a:r>
            <a:endParaRPr lang="en-US" sz="2800" b="1">
              <a:latin typeface="Cambria" panose="02040503050406030204" pitchFamily="18" charset="0"/>
              <a:ea typeface="Cambria" panose="02040503050406030204" pitchFamily="18" charset="0"/>
            </a:endParaRPr>
          </a:p>
        </p:txBody>
      </p:sp>
      <p:sp>
        <p:nvSpPr>
          <p:cNvPr id="12" name="TextBox 11">
            <a:extLst>
              <a:ext uri="{FF2B5EF4-FFF2-40B4-BE49-F238E27FC236}">
                <a16:creationId xmlns:a16="http://schemas.microsoft.com/office/drawing/2014/main" id="{ED06E05E-3B6F-4983-904B-02AF058B7257}"/>
              </a:ext>
            </a:extLst>
          </p:cNvPr>
          <p:cNvSpPr txBox="1"/>
          <p:nvPr/>
        </p:nvSpPr>
        <p:spPr>
          <a:xfrm>
            <a:off x="334354" y="1162423"/>
            <a:ext cx="3087687" cy="1077218"/>
          </a:xfrm>
          <a:prstGeom prst="rect">
            <a:avLst/>
          </a:prstGeom>
          <a:solidFill>
            <a:schemeClr val="accent5">
              <a:lumMod val="50000"/>
            </a:schemeClr>
          </a:solidFill>
          <a:ln>
            <a:solidFill>
              <a:schemeClr val="bg2"/>
            </a:solidFill>
          </a:ln>
        </p:spPr>
        <p:txBody>
          <a:bodyPr wrap="square" rtlCol="0" anchor="ctr" anchorCtr="1">
            <a:spAutoFit/>
          </a:bodyPr>
          <a:lstStyle/>
          <a:p>
            <a:r>
              <a:rPr lang="en-US" sz="2000" b="1">
                <a:solidFill>
                  <a:srgbClr val="FFFF00"/>
                </a:solidFill>
              </a:rPr>
              <a:t>Menurut</a:t>
            </a:r>
            <a:r>
              <a:rPr lang="en-US" sz="2400" b="1">
                <a:solidFill>
                  <a:srgbClr val="FFFF00"/>
                </a:solidFill>
              </a:rPr>
              <a:t> </a:t>
            </a:r>
            <a:r>
              <a:rPr lang="en-US" sz="2000" b="1">
                <a:solidFill>
                  <a:srgbClr val="FFFF00"/>
                </a:solidFill>
              </a:rPr>
              <a:t>Pranay Gupta and T. Mandy Tham (2019)</a:t>
            </a:r>
            <a:endParaRPr lang="en-ID" sz="2000" b="1" dirty="0">
              <a:solidFill>
                <a:srgbClr val="FFFF00"/>
              </a:solidFill>
            </a:endParaRPr>
          </a:p>
        </p:txBody>
      </p:sp>
      <p:sp>
        <p:nvSpPr>
          <p:cNvPr id="14" name="TextBox 13">
            <a:extLst>
              <a:ext uri="{FF2B5EF4-FFF2-40B4-BE49-F238E27FC236}">
                <a16:creationId xmlns:a16="http://schemas.microsoft.com/office/drawing/2014/main" id="{F3A1A1F1-E6EE-4CE5-AF83-6C67F80A981F}"/>
              </a:ext>
            </a:extLst>
          </p:cNvPr>
          <p:cNvSpPr txBox="1"/>
          <p:nvPr/>
        </p:nvSpPr>
        <p:spPr>
          <a:xfrm>
            <a:off x="3805236" y="4869354"/>
            <a:ext cx="8085747" cy="1323439"/>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latin typeface="Cambria" panose="02040503050406030204" pitchFamily="18" charset="0"/>
                <a:ea typeface="Cambria" panose="02040503050406030204" pitchFamily="18" charset="0"/>
              </a:rPr>
              <a:t>Intelijen dan implementasi: </a:t>
            </a:r>
          </a:p>
          <a:p>
            <a:r>
              <a:rPr lang="en-ID" sz="2000">
                <a:latin typeface="Cambria" panose="02040503050406030204" pitchFamily="18" charset="0"/>
                <a:ea typeface="Cambria" panose="02040503050406030204" pitchFamily="18" charset="0"/>
              </a:rPr>
              <a:t>Penggunaan dan implementasi pengetahuan berbasis data ini untuk membuat layanan yang ada dan kegiatan yang lebih efisien atau untuk menciptakan layanan baru yang tidak ada pada hari ini</a:t>
            </a:r>
            <a:endParaRPr lang="en-ID" sz="2000" dirty="0">
              <a:latin typeface="Cambria" panose="02040503050406030204" pitchFamily="18" charset="0"/>
              <a:ea typeface="Cambria" panose="02040503050406030204" pitchFamily="18" charset="0"/>
            </a:endParaRPr>
          </a:p>
        </p:txBody>
      </p:sp>
      <p:sp>
        <p:nvSpPr>
          <p:cNvPr id="9" name="TextBox 8">
            <a:extLst>
              <a:ext uri="{FF2B5EF4-FFF2-40B4-BE49-F238E27FC236}">
                <a16:creationId xmlns:a16="http://schemas.microsoft.com/office/drawing/2014/main" id="{81A452A0-692C-4F39-9719-562F75FD5284}"/>
              </a:ext>
            </a:extLst>
          </p:cNvPr>
          <p:cNvSpPr txBox="1"/>
          <p:nvPr/>
        </p:nvSpPr>
        <p:spPr>
          <a:xfrm>
            <a:off x="303213" y="2489151"/>
            <a:ext cx="3200399" cy="1015663"/>
          </a:xfrm>
          <a:prstGeom prst="rect">
            <a:avLst/>
          </a:prstGeom>
          <a:solidFill>
            <a:schemeClr val="accent5">
              <a:lumMod val="50000"/>
            </a:schemeClr>
          </a:solidFill>
          <a:ln>
            <a:solidFill>
              <a:schemeClr val="bg2"/>
            </a:solidFill>
          </a:ln>
        </p:spPr>
        <p:txBody>
          <a:bodyPr wrap="square" rtlCol="0" anchor="ctr" anchorCtr="1">
            <a:spAutoFit/>
          </a:bodyPr>
          <a:lstStyle/>
          <a:p>
            <a:r>
              <a:rPr lang="en-US" sz="2000" b="1">
                <a:solidFill>
                  <a:srgbClr val="FFFF00"/>
                </a:solidFill>
              </a:rPr>
              <a:t>Fintech sebagai disiplin ilmu mengandalkan tiga konsep dasar yaitu:</a:t>
            </a:r>
            <a:endParaRPr lang="en-ID" sz="2000" b="1" dirty="0">
              <a:solidFill>
                <a:srgbClr val="FFFF00"/>
              </a:solidFill>
            </a:endParaRPr>
          </a:p>
        </p:txBody>
      </p:sp>
      <p:sp>
        <p:nvSpPr>
          <p:cNvPr id="15" name="TextBox 14">
            <a:extLst>
              <a:ext uri="{FF2B5EF4-FFF2-40B4-BE49-F238E27FC236}">
                <a16:creationId xmlns:a16="http://schemas.microsoft.com/office/drawing/2014/main" id="{854D1F8F-4046-4AFF-9DB1-2D113B2D745E}"/>
              </a:ext>
            </a:extLst>
          </p:cNvPr>
          <p:cNvSpPr txBox="1"/>
          <p:nvPr/>
        </p:nvSpPr>
        <p:spPr>
          <a:xfrm>
            <a:off x="345466" y="3854005"/>
            <a:ext cx="3200399" cy="2308324"/>
          </a:xfrm>
          <a:prstGeom prst="rect">
            <a:avLst/>
          </a:prstGeom>
          <a:noFill/>
          <a:ln>
            <a:solidFill>
              <a:schemeClr val="bg2"/>
            </a:solidFill>
          </a:ln>
        </p:spPr>
        <p:txBody>
          <a:bodyPr wrap="square">
            <a:spAutoFit/>
          </a:bodyPr>
          <a:lstStyle/>
          <a:p>
            <a:r>
              <a:rPr lang="en-ID" b="1"/>
              <a:t>Konsep-konsep ini, ketika diterapkan pada masing-masing konsep aktivitas sebelumnya,menghasilkan model bisnis baru baik di dalam maupun di luar lembaga jasa keuangan yang ada</a:t>
            </a:r>
          </a:p>
        </p:txBody>
      </p:sp>
    </p:spTree>
    <p:extLst>
      <p:ext uri="{BB962C8B-B14F-4D97-AF65-F5344CB8AC3E}">
        <p14:creationId xmlns:p14="http://schemas.microsoft.com/office/powerpoint/2010/main" val="328079951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76225" y="195411"/>
            <a:ext cx="10363202" cy="685800"/>
          </a:xfrm>
        </p:spPr>
        <p:txBody>
          <a:bodyPr>
            <a:normAutofit fontScale="90000"/>
          </a:bodyPr>
          <a:lstStyle/>
          <a:p>
            <a:r>
              <a:rPr lang="en-US">
                <a:solidFill>
                  <a:schemeClr val="accent6">
                    <a:lumMod val="40000"/>
                    <a:lumOff val="60000"/>
                  </a:schemeClr>
                </a:solidFill>
              </a:rPr>
              <a:t>Jenis-Jenis Fintech yang Berkembang di Indonesia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613622" y="1579102"/>
            <a:ext cx="11353800" cy="1015663"/>
          </a:xfrm>
          <a:prstGeom prst="rect">
            <a:avLst/>
          </a:prstGeom>
          <a:solidFill>
            <a:schemeClr val="accent5">
              <a:lumMod val="50000"/>
            </a:schemeClr>
          </a:solidFill>
          <a:ln>
            <a:solidFill>
              <a:schemeClr val="bg2"/>
            </a:solidFill>
          </a:ln>
        </p:spPr>
        <p:txBody>
          <a:bodyPr wrap="square" rtlCol="0" anchor="ctr" anchorCtr="1">
            <a:spAutoFit/>
          </a:bodyPr>
          <a:lstStyle/>
          <a:p>
            <a:r>
              <a:rPr lang="id-ID" sz="2000">
                <a:latin typeface="Cambria" panose="02040503050406030204" pitchFamily="18" charset="0"/>
                <a:ea typeface="Cambria" panose="02040503050406030204" pitchFamily="18" charset="0"/>
              </a:rPr>
              <a:t>Crowdfunding atau penggalangan dana merupakan salah satu model FinTech yang sedang populer di berbagai negara, termasuk Indonesia. Dengan adanya teknologi ini, masyarakat dapat menggalang dana atau berdonasi untuk suatu inisiatif atau program sosial yang mereka pedulikan</a:t>
            </a:r>
            <a:r>
              <a:rPr lang="en-US" sz="2000">
                <a:latin typeface="Cambria" panose="02040503050406030204" pitchFamily="18" charset="0"/>
                <a:ea typeface="Cambria" panose="02040503050406030204" pitchFamily="18" charset="0"/>
              </a:rPr>
              <a:t>. Contoh: </a:t>
            </a:r>
            <a:r>
              <a:rPr lang="en-ID" sz="2000">
                <a:latin typeface="Cambria" panose="02040503050406030204" pitchFamily="18" charset="0"/>
                <a:ea typeface="Cambria" panose="02040503050406030204" pitchFamily="18" charset="0"/>
              </a:rPr>
              <a:t>KitaBisa.com</a:t>
            </a:r>
            <a:endParaRPr lang="en-ID" sz="2000" dirty="0">
              <a:latin typeface="Cambria" panose="02040503050406030204" pitchFamily="18" charset="0"/>
              <a:ea typeface="Cambria" panose="02040503050406030204" pitchFamily="18" charset="0"/>
            </a:endParaRPr>
          </a:p>
        </p:txBody>
      </p:sp>
      <p:sp>
        <p:nvSpPr>
          <p:cNvPr id="40" name="TextBox 39">
            <a:extLst>
              <a:ext uri="{FF2B5EF4-FFF2-40B4-BE49-F238E27FC236}">
                <a16:creationId xmlns:a16="http://schemas.microsoft.com/office/drawing/2014/main" id="{BECBB15C-788F-4936-A316-C0E2F72A16DE}"/>
              </a:ext>
            </a:extLst>
          </p:cNvPr>
          <p:cNvSpPr txBox="1"/>
          <p:nvPr/>
        </p:nvSpPr>
        <p:spPr>
          <a:xfrm>
            <a:off x="276225" y="1138188"/>
            <a:ext cx="2283674" cy="400110"/>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rPr>
              <a:t>1. Crowdfunding</a:t>
            </a:r>
            <a:endParaRPr lang="en-ID" sz="2000" b="1" dirty="0">
              <a:solidFill>
                <a:srgbClr val="FFFF00"/>
              </a:solidFill>
            </a:endParaRP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403224" y="3291226"/>
            <a:ext cx="11582400" cy="3490574"/>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spcBef>
                <a:spcPts val="1200"/>
              </a:spcBef>
            </a:pPr>
            <a:r>
              <a:rPr lang="id-ID" sz="2000">
                <a:latin typeface="Cambria" panose="02040503050406030204" pitchFamily="18" charset="0"/>
                <a:ea typeface="Cambria" panose="02040503050406030204" pitchFamily="18" charset="0"/>
              </a:rPr>
              <a:t>Microfinancing menyediakan layanan keuangan bagi masyarakat kelas menengah ke bawah untuk membantu kehidupan dan keuangan mereka sehari-hari. </a:t>
            </a:r>
            <a:endParaRPr lang="en-US" sz="2000">
              <a:latin typeface="Cambria" panose="02040503050406030204" pitchFamily="18" charset="0"/>
              <a:ea typeface="Cambria" panose="02040503050406030204" pitchFamily="18" charset="0"/>
            </a:endParaRPr>
          </a:p>
          <a:p>
            <a:pPr>
              <a:spcBef>
                <a:spcPts val="1200"/>
              </a:spcBef>
            </a:pPr>
            <a:r>
              <a:rPr lang="en-US" sz="2000">
                <a:latin typeface="Cambria" panose="02040503050406030204" pitchFamily="18" charset="0"/>
                <a:ea typeface="Cambria" panose="02040503050406030204" pitchFamily="18" charset="0"/>
              </a:rPr>
              <a:t>M</a:t>
            </a:r>
            <a:r>
              <a:rPr lang="id-ID" sz="2000">
                <a:latin typeface="Cambria" panose="02040503050406030204" pitchFamily="18" charset="0"/>
                <a:ea typeface="Cambria" panose="02040503050406030204" pitchFamily="18" charset="0"/>
              </a:rPr>
              <a:t>asyarakat dari golongan ekonomi ini kebanyakan tidak memiliki akses ke institusi perbankan, maka mereka pun</a:t>
            </a:r>
            <a:r>
              <a:rPr lang="en-US" sz="2000">
                <a:latin typeface="Cambria" panose="02040503050406030204" pitchFamily="18" charset="0"/>
                <a:ea typeface="Cambria" panose="02040503050406030204" pitchFamily="18" charset="0"/>
              </a:rPr>
              <a:t> </a:t>
            </a:r>
            <a:r>
              <a:rPr lang="id-ID" sz="2000">
                <a:latin typeface="Cambria" panose="02040503050406030204" pitchFamily="18" charset="0"/>
                <a:ea typeface="Cambria" panose="02040503050406030204" pitchFamily="18" charset="0"/>
              </a:rPr>
              <a:t>mengalami kesulitan untuk memperoleh modal usaha guna mengembangkan usaha atau mata pencaharian mereka. </a:t>
            </a:r>
            <a:endParaRPr lang="en-US" sz="2000">
              <a:latin typeface="Cambria" panose="02040503050406030204" pitchFamily="18" charset="0"/>
              <a:ea typeface="Cambria" panose="02040503050406030204" pitchFamily="18" charset="0"/>
            </a:endParaRPr>
          </a:p>
          <a:p>
            <a:pPr>
              <a:spcBef>
                <a:spcPts val="1200"/>
              </a:spcBef>
            </a:pPr>
            <a:r>
              <a:rPr lang="id-ID" sz="2000">
                <a:latin typeface="Cambria" panose="02040503050406030204" pitchFamily="18" charset="0"/>
                <a:ea typeface="Cambria" panose="02040503050406030204" pitchFamily="18" charset="0"/>
              </a:rPr>
              <a:t>Microfinancing berusaha menjembatani permasalahan tersebut dengan menyalurkan secara langsung modal usaha dari pemberi pinjaman kepada calon peminjam. </a:t>
            </a:r>
            <a:endParaRPr lang="en-US" sz="2000">
              <a:latin typeface="Cambria" panose="02040503050406030204" pitchFamily="18" charset="0"/>
              <a:ea typeface="Cambria" panose="02040503050406030204" pitchFamily="18" charset="0"/>
            </a:endParaRPr>
          </a:p>
          <a:p>
            <a:pPr>
              <a:spcBef>
                <a:spcPts val="1200"/>
              </a:spcBef>
            </a:pPr>
            <a:r>
              <a:rPr lang="id-ID" sz="2000">
                <a:latin typeface="Cambria" panose="02040503050406030204" pitchFamily="18" charset="0"/>
                <a:ea typeface="Cambria" panose="02040503050406030204" pitchFamily="18" charset="0"/>
              </a:rPr>
              <a:t>Sistem bisnis dirancang agar return bernilai kompetitif bagi pemberi pinjaman, namun tetap attainable bagi peminjamnya.</a:t>
            </a:r>
            <a:r>
              <a:rPr lang="en-US" sz="2000">
                <a:latin typeface="Cambria" panose="02040503050406030204" pitchFamily="18" charset="0"/>
                <a:ea typeface="Cambria" panose="02040503050406030204" pitchFamily="18" charset="0"/>
              </a:rPr>
              <a:t> </a:t>
            </a:r>
          </a:p>
          <a:p>
            <a:pPr>
              <a:spcBef>
                <a:spcPts val="1200"/>
              </a:spcBef>
            </a:pPr>
            <a:r>
              <a:rPr lang="en-US" sz="2000">
                <a:latin typeface="Cambria" panose="02040503050406030204" pitchFamily="18" charset="0"/>
                <a:ea typeface="Cambria" panose="02040503050406030204" pitchFamily="18" charset="0"/>
              </a:rPr>
              <a:t>Contoh : </a:t>
            </a:r>
            <a:r>
              <a:rPr lang="en-ID" sz="2000">
                <a:latin typeface="Cambria" panose="02040503050406030204" pitchFamily="18" charset="0"/>
                <a:ea typeface="Cambria" panose="02040503050406030204" pitchFamily="18" charset="0"/>
              </a:rPr>
              <a:t>Amartha yang menghubungkan pengusaha mikro di pedesaan dengan pemodal secara online</a:t>
            </a:r>
            <a:endParaRPr lang="en-US" sz="2000">
              <a:latin typeface="Cambria" panose="02040503050406030204" pitchFamily="18" charset="0"/>
              <a:ea typeface="Cambria" panose="02040503050406030204" pitchFamily="18" charset="0"/>
            </a:endParaRPr>
          </a:p>
        </p:txBody>
      </p:sp>
      <p:sp>
        <p:nvSpPr>
          <p:cNvPr id="11" name="TextBox 10">
            <a:extLst>
              <a:ext uri="{FF2B5EF4-FFF2-40B4-BE49-F238E27FC236}">
                <a16:creationId xmlns:a16="http://schemas.microsoft.com/office/drawing/2014/main" id="{31D0ECBD-4ED7-4C36-8930-3CB89D38416B}"/>
              </a:ext>
            </a:extLst>
          </p:cNvPr>
          <p:cNvSpPr txBox="1"/>
          <p:nvPr/>
        </p:nvSpPr>
        <p:spPr>
          <a:xfrm>
            <a:off x="276225" y="2742940"/>
            <a:ext cx="2365375" cy="400110"/>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rPr>
              <a:t>2. Microfinancing</a:t>
            </a:r>
            <a:endParaRPr lang="en-ID" sz="2000" b="1" dirty="0">
              <a:solidFill>
                <a:srgbClr val="FFFF00"/>
              </a:solidFill>
            </a:endParaRPr>
          </a:p>
        </p:txBody>
      </p:sp>
    </p:spTree>
    <p:extLst>
      <p:ext uri="{BB962C8B-B14F-4D97-AF65-F5344CB8AC3E}">
        <p14:creationId xmlns:p14="http://schemas.microsoft.com/office/powerpoint/2010/main" val="41865674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76225" y="195411"/>
            <a:ext cx="10363202" cy="685800"/>
          </a:xfrm>
        </p:spPr>
        <p:txBody>
          <a:bodyPr>
            <a:normAutofit fontScale="90000"/>
          </a:bodyPr>
          <a:lstStyle/>
          <a:p>
            <a:r>
              <a:rPr lang="en-US">
                <a:solidFill>
                  <a:schemeClr val="accent6">
                    <a:lumMod val="40000"/>
                    <a:lumOff val="60000"/>
                  </a:schemeClr>
                </a:solidFill>
              </a:rPr>
              <a:t>Jenis-Jenis Fintech yang Berkembang di Indonesia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427036" y="1776245"/>
            <a:ext cx="11558588" cy="1508105"/>
          </a:xfrm>
          <a:prstGeom prst="rect">
            <a:avLst/>
          </a:prstGeom>
          <a:solidFill>
            <a:schemeClr val="accent5">
              <a:lumMod val="50000"/>
            </a:schemeClr>
          </a:solidFill>
          <a:ln>
            <a:solidFill>
              <a:schemeClr val="bg2"/>
            </a:solidFill>
          </a:ln>
        </p:spPr>
        <p:txBody>
          <a:bodyPr wrap="square" rtlCol="0" anchor="ctr" anchorCtr="1">
            <a:spAutoFit/>
          </a:bodyPr>
          <a:lstStyle/>
          <a:p>
            <a:pPr marL="223838" indent="-223838">
              <a:lnSpc>
                <a:spcPct val="90000"/>
              </a:lnSpc>
              <a:spcBef>
                <a:spcPts val="1200"/>
              </a:spcBef>
              <a:buClr>
                <a:schemeClr val="accent1"/>
              </a:buClr>
              <a:buSzPct val="100000"/>
              <a:buFont typeface="Arial" pitchFamily="34" charset="0"/>
              <a:buChar char="•"/>
            </a:pPr>
            <a:r>
              <a:rPr lang="en-ID" sz="2000">
                <a:latin typeface="Cambria" panose="02040503050406030204" pitchFamily="18" charset="0"/>
                <a:ea typeface="Cambria" panose="02040503050406030204" pitchFamily="18" charset="0"/>
              </a:rPr>
              <a:t>Membantu masyarakat yang membutuhkan akses keuangan untuk memenuhi kebutuhan. </a:t>
            </a:r>
          </a:p>
          <a:p>
            <a:pPr marL="223838" indent="-223838">
              <a:lnSpc>
                <a:spcPct val="90000"/>
              </a:lnSpc>
              <a:spcBef>
                <a:spcPts val="1200"/>
              </a:spcBef>
              <a:buClr>
                <a:schemeClr val="accent1"/>
              </a:buClr>
              <a:buSzPct val="100000"/>
              <a:buFont typeface="Arial" pitchFamily="34" charset="0"/>
              <a:buChar char="•"/>
            </a:pPr>
            <a:r>
              <a:rPr lang="en-ID" sz="2000">
                <a:latin typeface="Cambria" panose="02040503050406030204" pitchFamily="18" charset="0"/>
                <a:ea typeface="Cambria" panose="02040503050406030204" pitchFamily="18" charset="0"/>
              </a:rPr>
              <a:t>Konsumen dapat meminjam uang dengan lebih mudah untuk memenuhi berbagai kebutuhan hidup tanpa harus melalui proses berbelit-belit yang sering ditemui di bank konvensional. </a:t>
            </a:r>
          </a:p>
          <a:p>
            <a:pPr marL="223838" indent="-223838">
              <a:lnSpc>
                <a:spcPct val="90000"/>
              </a:lnSpc>
              <a:spcBef>
                <a:spcPts val="1200"/>
              </a:spcBef>
              <a:buClr>
                <a:schemeClr val="accent1"/>
              </a:buClr>
              <a:buSzPct val="100000"/>
              <a:buFont typeface="Arial" pitchFamily="34" charset="0"/>
              <a:buChar char="•"/>
            </a:pPr>
            <a:r>
              <a:rPr lang="en-ID" sz="2000">
                <a:latin typeface="Cambria" panose="02040503050406030204" pitchFamily="18" charset="0"/>
                <a:ea typeface="Cambria" panose="02040503050406030204" pitchFamily="18" charset="0"/>
              </a:rPr>
              <a:t>Contoh : AwanTunai, sebuah startup yang memberikan fasilitas cicilan digital dengan aman dan mudah.</a:t>
            </a:r>
            <a:endParaRPr lang="en-ID" sz="2000" dirty="0">
              <a:latin typeface="Cambria" panose="02040503050406030204" pitchFamily="18" charset="0"/>
              <a:ea typeface="Cambria" panose="02040503050406030204" pitchFamily="18" charset="0"/>
            </a:endParaRPr>
          </a:p>
        </p:txBody>
      </p:sp>
      <p:sp>
        <p:nvSpPr>
          <p:cNvPr id="40" name="TextBox 39">
            <a:extLst>
              <a:ext uri="{FF2B5EF4-FFF2-40B4-BE49-F238E27FC236}">
                <a16:creationId xmlns:a16="http://schemas.microsoft.com/office/drawing/2014/main" id="{BECBB15C-788F-4936-A316-C0E2F72A16DE}"/>
              </a:ext>
            </a:extLst>
          </p:cNvPr>
          <p:cNvSpPr txBox="1"/>
          <p:nvPr/>
        </p:nvSpPr>
        <p:spPr>
          <a:xfrm>
            <a:off x="276225" y="1138188"/>
            <a:ext cx="2008187" cy="400110"/>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rPr>
              <a:t>3. P2P Lending</a:t>
            </a:r>
            <a:endParaRPr lang="en-ID" sz="2000" b="1" dirty="0">
              <a:solidFill>
                <a:srgbClr val="FFFF00"/>
              </a:solidFill>
            </a:endParaRP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303212" y="3956940"/>
            <a:ext cx="11582400" cy="919860"/>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spcBef>
                <a:spcPts val="1200"/>
              </a:spcBef>
            </a:pPr>
            <a:r>
              <a:rPr lang="en-ID" sz="2000">
                <a:latin typeface="Cambria" panose="02040503050406030204" pitchFamily="18" charset="0"/>
                <a:ea typeface="Cambria" panose="02040503050406030204" pitchFamily="18" charset="0"/>
              </a:rPr>
              <a:t>Dapat membandingkan macam-macam produk keuangan dari berbagai penyedia jasa keuangan. </a:t>
            </a:r>
          </a:p>
          <a:p>
            <a:pPr>
              <a:spcBef>
                <a:spcPts val="1200"/>
              </a:spcBef>
            </a:pPr>
            <a:r>
              <a:rPr lang="en-ID" sz="2000">
                <a:latin typeface="Cambria" panose="02040503050406030204" pitchFamily="18" charset="0"/>
                <a:ea typeface="Cambria" panose="02040503050406030204" pitchFamily="18" charset="0"/>
              </a:rPr>
              <a:t>Penggunanya dapat mendapatkan beberapa pilihan investasi untuk kebutuhan di masa depan</a:t>
            </a:r>
            <a:endParaRPr lang="en-US" sz="2000">
              <a:latin typeface="Cambria" panose="02040503050406030204" pitchFamily="18" charset="0"/>
              <a:ea typeface="Cambria" panose="02040503050406030204" pitchFamily="18" charset="0"/>
            </a:endParaRPr>
          </a:p>
        </p:txBody>
      </p:sp>
      <p:sp>
        <p:nvSpPr>
          <p:cNvPr id="11" name="TextBox 10">
            <a:extLst>
              <a:ext uri="{FF2B5EF4-FFF2-40B4-BE49-F238E27FC236}">
                <a16:creationId xmlns:a16="http://schemas.microsoft.com/office/drawing/2014/main" id="{31D0ECBD-4ED7-4C36-8930-3CB89D38416B}"/>
              </a:ext>
            </a:extLst>
          </p:cNvPr>
          <p:cNvSpPr txBox="1"/>
          <p:nvPr/>
        </p:nvSpPr>
        <p:spPr>
          <a:xfrm>
            <a:off x="188913" y="3435150"/>
            <a:ext cx="2933699" cy="400110"/>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rPr>
              <a:t>4. Market Comparison</a:t>
            </a:r>
            <a:endParaRPr lang="en-ID" sz="2000" b="1" dirty="0">
              <a:solidFill>
                <a:srgbClr val="FFFF00"/>
              </a:solidFill>
            </a:endParaRPr>
          </a:p>
        </p:txBody>
      </p:sp>
      <p:sp>
        <p:nvSpPr>
          <p:cNvPr id="8" name="Content Placeholder 13">
            <a:extLst>
              <a:ext uri="{FF2B5EF4-FFF2-40B4-BE49-F238E27FC236}">
                <a16:creationId xmlns:a16="http://schemas.microsoft.com/office/drawing/2014/main" id="{AAB429D7-BDA0-43A7-B934-F5A883CA2C36}"/>
              </a:ext>
            </a:extLst>
          </p:cNvPr>
          <p:cNvSpPr txBox="1">
            <a:spLocks/>
          </p:cNvSpPr>
          <p:nvPr/>
        </p:nvSpPr>
        <p:spPr>
          <a:xfrm>
            <a:off x="288924" y="5549390"/>
            <a:ext cx="11582400" cy="1129216"/>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spcBef>
                <a:spcPts val="1200"/>
              </a:spcBef>
            </a:pPr>
            <a:r>
              <a:rPr lang="en-ID" sz="2000">
                <a:latin typeface="Cambria" panose="02040503050406030204" pitchFamily="18" charset="0"/>
                <a:ea typeface="Cambria" panose="02040503050406030204" pitchFamily="18" charset="0"/>
              </a:rPr>
              <a:t>penyediaan layanan berupa pembayaran semua tagihan seperti pulsa &amp; pascabayar, kartu kredit, atau token listrik PLN.</a:t>
            </a:r>
          </a:p>
          <a:p>
            <a:pPr>
              <a:spcBef>
                <a:spcPts val="1200"/>
              </a:spcBef>
            </a:pPr>
            <a:r>
              <a:rPr lang="en-ID" sz="2000">
                <a:latin typeface="Cambria" panose="02040503050406030204" pitchFamily="18" charset="0"/>
                <a:ea typeface="Cambria" panose="02040503050406030204" pitchFamily="18" charset="0"/>
              </a:rPr>
              <a:t>Contoh: Gopay, OVO, Dana, Shopepay</a:t>
            </a:r>
          </a:p>
        </p:txBody>
      </p:sp>
      <p:sp>
        <p:nvSpPr>
          <p:cNvPr id="9" name="TextBox 8">
            <a:extLst>
              <a:ext uri="{FF2B5EF4-FFF2-40B4-BE49-F238E27FC236}">
                <a16:creationId xmlns:a16="http://schemas.microsoft.com/office/drawing/2014/main" id="{EF4E8126-3922-44A7-B022-FCD48114F6EE}"/>
              </a:ext>
            </a:extLst>
          </p:cNvPr>
          <p:cNvSpPr txBox="1"/>
          <p:nvPr/>
        </p:nvSpPr>
        <p:spPr>
          <a:xfrm>
            <a:off x="188913" y="4998480"/>
            <a:ext cx="3476624" cy="400110"/>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rPr>
              <a:t>5. Digital Payment System</a:t>
            </a:r>
            <a:endParaRPr lang="en-ID" sz="2000" b="1" dirty="0">
              <a:solidFill>
                <a:srgbClr val="FFFF00"/>
              </a:solidFill>
            </a:endParaRPr>
          </a:p>
        </p:txBody>
      </p:sp>
    </p:spTree>
    <p:extLst>
      <p:ext uri="{BB962C8B-B14F-4D97-AF65-F5344CB8AC3E}">
        <p14:creationId xmlns:p14="http://schemas.microsoft.com/office/powerpoint/2010/main" val="14499764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3" y="381000"/>
            <a:ext cx="10363202" cy="685800"/>
          </a:xfrm>
        </p:spPr>
        <p:txBody>
          <a:bodyPr/>
          <a:lstStyle/>
          <a:p>
            <a:r>
              <a:rPr lang="en-US">
                <a:solidFill>
                  <a:schemeClr val="accent6">
                    <a:lumMod val="40000"/>
                    <a:lumOff val="60000"/>
                  </a:schemeClr>
                </a:solidFill>
              </a:rPr>
              <a:t>Definisi P2P Lending</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3743564" y="1409700"/>
            <a:ext cx="8085747" cy="2246769"/>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i="0">
                <a:effectLst/>
                <a:latin typeface="Century Gothic" panose="020B0502020202020204" pitchFamily="34" charset="0"/>
              </a:rPr>
              <a:t>Menurut Peraturan OJK No.77/POJK.01/2016 </a:t>
            </a:r>
          </a:p>
          <a:p>
            <a:r>
              <a:rPr lang="en-ID" sz="2000" b="1" i="1">
                <a:effectLst/>
                <a:latin typeface="Century Gothic" panose="020B0502020202020204" pitchFamily="34" charset="0"/>
              </a:rPr>
              <a:t>Fintech lending</a:t>
            </a:r>
            <a:r>
              <a:rPr lang="en-ID" sz="2000" b="1" i="0">
                <a:effectLst/>
                <a:latin typeface="Century Gothic" panose="020B0502020202020204" pitchFamily="34" charset="0"/>
              </a:rPr>
              <a:t>/</a:t>
            </a:r>
            <a:r>
              <a:rPr lang="en-ID" sz="2000" b="1" i="1">
                <a:effectLst/>
                <a:latin typeface="Century Gothic" panose="020B0502020202020204" pitchFamily="34" charset="0"/>
              </a:rPr>
              <a:t>peer-to-peer lending/ </a:t>
            </a:r>
            <a:r>
              <a:rPr lang="en-ID" sz="2000" b="1" i="0">
                <a:effectLst/>
                <a:latin typeface="Century Gothic" panose="020B0502020202020204" pitchFamily="34" charset="0"/>
              </a:rPr>
              <a:t>P2P</a:t>
            </a:r>
            <a:r>
              <a:rPr lang="en-ID" sz="2000" b="1" i="1">
                <a:effectLst/>
                <a:latin typeface="Century Gothic" panose="020B0502020202020204" pitchFamily="34" charset="0"/>
              </a:rPr>
              <a:t> lending </a:t>
            </a:r>
            <a:r>
              <a:rPr lang="en-ID" sz="2000" b="1" i="0">
                <a:effectLst/>
                <a:latin typeface="Century Gothic" panose="020B0502020202020204" pitchFamily="34" charset="0"/>
              </a:rPr>
              <a:t>adalah layanan pinjam meminjam uang dalam mata uang rupiah secara langsung antara kreditur/</a:t>
            </a:r>
            <a:r>
              <a:rPr lang="en-ID" sz="2000" b="1" i="1">
                <a:effectLst/>
                <a:latin typeface="Century Gothic" panose="020B0502020202020204" pitchFamily="34" charset="0"/>
              </a:rPr>
              <a:t>lender </a:t>
            </a:r>
            <a:r>
              <a:rPr lang="en-ID" sz="2000" b="1" i="0">
                <a:effectLst/>
                <a:latin typeface="Century Gothic" panose="020B0502020202020204" pitchFamily="34" charset="0"/>
              </a:rPr>
              <a:t>(pemberi pinjaman) dan debitur/</a:t>
            </a:r>
            <a:r>
              <a:rPr lang="en-ID" sz="2000" b="1" i="1">
                <a:effectLst/>
                <a:latin typeface="Century Gothic" panose="020B0502020202020204" pitchFamily="34" charset="0"/>
              </a:rPr>
              <a:t>borrower </a:t>
            </a:r>
            <a:r>
              <a:rPr lang="en-ID" sz="2000" b="1" i="0">
                <a:effectLst/>
                <a:latin typeface="Century Gothic" panose="020B0502020202020204" pitchFamily="34" charset="0"/>
              </a:rPr>
              <a:t>(penerima pinjaman) berbasis teknologi informasi. </a:t>
            </a:r>
            <a:r>
              <a:rPr lang="en-ID" sz="2000" b="1" i="1">
                <a:effectLst/>
                <a:latin typeface="Century Gothic" panose="020B0502020202020204" pitchFamily="34" charset="0"/>
              </a:rPr>
              <a:t>Fintech lending</a:t>
            </a:r>
            <a:r>
              <a:rPr lang="en-ID" sz="2000" b="1" i="0">
                <a:effectLst/>
                <a:latin typeface="Century Gothic" panose="020B0502020202020204" pitchFamily="34" charset="0"/>
              </a:rPr>
              <a:t> juga disebut sebagai Layanan Pinjam Meminjam Uang Berbasis Teknologi Informasi (LPMUBTI)</a:t>
            </a:r>
            <a:endParaRPr lang="en-ID" sz="2000" b="1" dirty="0">
              <a:latin typeface="Century Gothic" panose="020B0502020202020204" pitchFamily="34" charset="0"/>
            </a:endParaRPr>
          </a:p>
        </p:txBody>
      </p:sp>
      <p:sp>
        <p:nvSpPr>
          <p:cNvPr id="40" name="TextBox 39">
            <a:extLst>
              <a:ext uri="{FF2B5EF4-FFF2-40B4-BE49-F238E27FC236}">
                <a16:creationId xmlns:a16="http://schemas.microsoft.com/office/drawing/2014/main" id="{BECBB15C-788F-4936-A316-C0E2F72A16DE}"/>
              </a:ext>
            </a:extLst>
          </p:cNvPr>
          <p:cNvSpPr txBox="1"/>
          <p:nvPr/>
        </p:nvSpPr>
        <p:spPr>
          <a:xfrm>
            <a:off x="455612" y="1624088"/>
            <a:ext cx="3087687" cy="461665"/>
          </a:xfrm>
          <a:prstGeom prst="rect">
            <a:avLst/>
          </a:prstGeom>
          <a:solidFill>
            <a:schemeClr val="accent5">
              <a:lumMod val="50000"/>
            </a:schemeClr>
          </a:solidFill>
          <a:ln>
            <a:solidFill>
              <a:schemeClr val="bg2"/>
            </a:solidFill>
          </a:ln>
        </p:spPr>
        <p:txBody>
          <a:bodyPr wrap="square" rtlCol="0" anchor="ctr" anchorCtr="1">
            <a:spAutoFit/>
          </a:bodyPr>
          <a:lstStyle/>
          <a:p>
            <a:r>
              <a:rPr lang="en-US" sz="2400" b="1">
                <a:solidFill>
                  <a:srgbClr val="FFFF00"/>
                </a:solidFill>
              </a:rPr>
              <a:t>Menurut OJK</a:t>
            </a:r>
            <a:endParaRPr lang="en-ID" sz="2400" b="1" dirty="0">
              <a:solidFill>
                <a:srgbClr val="FFFF00"/>
              </a:solidFill>
            </a:endParaRP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3732212" y="3999369"/>
            <a:ext cx="8085746" cy="1015664"/>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lgn="l"/>
            <a:r>
              <a:rPr lang="en-ID" sz="2000" b="1">
                <a:latin typeface="Century Gothic" panose="020B0502020202020204" pitchFamily="34" charset="0"/>
              </a:rPr>
              <a:t>Peer-to-Peer Lending merupakan sebuah inovasi utama yang berhubungan dengan bidang perbankan</a:t>
            </a:r>
            <a:endParaRPr lang="en-US" sz="2000" b="1">
              <a:latin typeface="Century Gothic" panose="020B0502020202020204" pitchFamily="34" charset="0"/>
            </a:endParaRPr>
          </a:p>
        </p:txBody>
      </p:sp>
      <p:sp>
        <p:nvSpPr>
          <p:cNvPr id="42" name="Content Placeholder 13">
            <a:extLst>
              <a:ext uri="{FF2B5EF4-FFF2-40B4-BE49-F238E27FC236}">
                <a16:creationId xmlns:a16="http://schemas.microsoft.com/office/drawing/2014/main" id="{0AB57260-EFBD-415F-8CE8-E4F93F45C5B4}"/>
              </a:ext>
            </a:extLst>
          </p:cNvPr>
          <p:cNvSpPr txBox="1">
            <a:spLocks/>
          </p:cNvSpPr>
          <p:nvPr/>
        </p:nvSpPr>
        <p:spPr>
          <a:xfrm>
            <a:off x="3732212" y="5181600"/>
            <a:ext cx="8085746" cy="1524000"/>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lgn="l"/>
            <a:r>
              <a:rPr lang="en-ID" sz="2000" b="1">
                <a:latin typeface="Century Gothic" panose="020B0502020202020204" pitchFamily="34" charset="0"/>
              </a:rPr>
              <a:t>Peer-to-Peer Lending merupakan sebuah proses menjalankan peminjaman uang antara dua individual yang tidak bersangkutan secara langsung melalui platform online, tanpa campur tangan dari para perantara keuangan yang tradisional seperti bank</a:t>
            </a:r>
            <a:endParaRPr lang="en-US" sz="2000" b="1">
              <a:latin typeface="Century Gothic" panose="020B0502020202020204" pitchFamily="34" charset="0"/>
            </a:endParaRPr>
          </a:p>
        </p:txBody>
      </p:sp>
      <p:sp>
        <p:nvSpPr>
          <p:cNvPr id="11" name="TextBox 10">
            <a:extLst>
              <a:ext uri="{FF2B5EF4-FFF2-40B4-BE49-F238E27FC236}">
                <a16:creationId xmlns:a16="http://schemas.microsoft.com/office/drawing/2014/main" id="{31D0ECBD-4ED7-4C36-8930-3CB89D38416B}"/>
              </a:ext>
            </a:extLst>
          </p:cNvPr>
          <p:cNvSpPr txBox="1"/>
          <p:nvPr/>
        </p:nvSpPr>
        <p:spPr>
          <a:xfrm>
            <a:off x="407379" y="3860870"/>
            <a:ext cx="3087687" cy="830997"/>
          </a:xfrm>
          <a:prstGeom prst="rect">
            <a:avLst/>
          </a:prstGeom>
          <a:solidFill>
            <a:schemeClr val="accent5">
              <a:lumMod val="50000"/>
            </a:schemeClr>
          </a:solidFill>
          <a:ln>
            <a:solidFill>
              <a:schemeClr val="bg2"/>
            </a:solidFill>
          </a:ln>
        </p:spPr>
        <p:txBody>
          <a:bodyPr wrap="square" rtlCol="0" anchor="ctr" anchorCtr="1">
            <a:spAutoFit/>
          </a:bodyPr>
          <a:lstStyle/>
          <a:p>
            <a:r>
              <a:rPr lang="en-US" sz="2400" b="1">
                <a:solidFill>
                  <a:srgbClr val="FFFF00"/>
                </a:solidFill>
              </a:rPr>
              <a:t>Menurut </a:t>
            </a:r>
            <a:r>
              <a:rPr lang="nb-NO" sz="2400" b="1">
                <a:solidFill>
                  <a:srgbClr val="FFFF00"/>
                </a:solidFill>
              </a:rPr>
              <a:t>Dorfleitner et al., (2016)</a:t>
            </a:r>
            <a:endParaRPr lang="en-ID" sz="2400" b="1" dirty="0">
              <a:solidFill>
                <a:srgbClr val="FFFF00"/>
              </a:solidFill>
            </a:endParaRPr>
          </a:p>
        </p:txBody>
      </p:sp>
      <p:sp>
        <p:nvSpPr>
          <p:cNvPr id="12" name="TextBox 11">
            <a:extLst>
              <a:ext uri="{FF2B5EF4-FFF2-40B4-BE49-F238E27FC236}">
                <a16:creationId xmlns:a16="http://schemas.microsoft.com/office/drawing/2014/main" id="{ED06E05E-3B6F-4983-904B-02AF058B7257}"/>
              </a:ext>
            </a:extLst>
          </p:cNvPr>
          <p:cNvSpPr txBox="1"/>
          <p:nvPr/>
        </p:nvSpPr>
        <p:spPr>
          <a:xfrm>
            <a:off x="370867" y="5049246"/>
            <a:ext cx="3087687" cy="1200329"/>
          </a:xfrm>
          <a:prstGeom prst="rect">
            <a:avLst/>
          </a:prstGeom>
          <a:solidFill>
            <a:schemeClr val="accent5">
              <a:lumMod val="50000"/>
            </a:schemeClr>
          </a:solidFill>
          <a:ln>
            <a:solidFill>
              <a:schemeClr val="bg2"/>
            </a:solidFill>
          </a:ln>
        </p:spPr>
        <p:txBody>
          <a:bodyPr wrap="square" rtlCol="0" anchor="ctr" anchorCtr="1">
            <a:spAutoFit/>
          </a:bodyPr>
          <a:lstStyle/>
          <a:p>
            <a:r>
              <a:rPr lang="en-US" sz="2400" b="1">
                <a:solidFill>
                  <a:srgbClr val="FFFF00"/>
                </a:solidFill>
              </a:rPr>
              <a:t>Menurut </a:t>
            </a:r>
            <a:r>
              <a:rPr lang="sv-SE" sz="2400" b="1">
                <a:solidFill>
                  <a:srgbClr val="FFFF00"/>
                </a:solidFill>
              </a:rPr>
              <a:t>Ge, Feng, Gu, &amp; Zhang, (2017)</a:t>
            </a:r>
            <a:endParaRPr lang="en-ID" sz="2400" b="1" dirty="0">
              <a:solidFill>
                <a:srgbClr val="FFFF00"/>
              </a:solidFill>
            </a:endParaRPr>
          </a:p>
        </p:txBody>
      </p:sp>
    </p:spTree>
    <p:extLst>
      <p:ext uri="{BB962C8B-B14F-4D97-AF65-F5344CB8AC3E}">
        <p14:creationId xmlns:p14="http://schemas.microsoft.com/office/powerpoint/2010/main" val="3201554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3" y="381000"/>
            <a:ext cx="10363202" cy="685800"/>
          </a:xfrm>
        </p:spPr>
        <p:txBody>
          <a:bodyPr/>
          <a:lstStyle/>
          <a:p>
            <a:r>
              <a:rPr lang="en-US">
                <a:solidFill>
                  <a:schemeClr val="accent6">
                    <a:lumMod val="40000"/>
                    <a:lumOff val="60000"/>
                  </a:schemeClr>
                </a:solidFill>
              </a:rPr>
              <a:t>Definisi P2P Lending</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950915" y="1358677"/>
            <a:ext cx="9906000" cy="3213187"/>
          </a:xfrm>
          <a:prstGeom prst="rect">
            <a:avLst/>
          </a:prstGeom>
          <a:solidFill>
            <a:schemeClr val="accent5">
              <a:lumMod val="50000"/>
            </a:schemeClr>
          </a:solidFill>
          <a:ln>
            <a:solidFill>
              <a:schemeClr val="bg2"/>
            </a:solidFill>
          </a:ln>
        </p:spPr>
        <p:txBody>
          <a:bodyPr wrap="square" rtlCol="0" anchor="ctr" anchorCtr="1">
            <a:spAutoFit/>
          </a:bodyPr>
          <a:lstStyle/>
          <a:p>
            <a:pPr marL="223838" indent="-223838">
              <a:lnSpc>
                <a:spcPct val="90000"/>
              </a:lnSpc>
              <a:spcBef>
                <a:spcPts val="1800"/>
              </a:spcBef>
              <a:buClr>
                <a:schemeClr val="accent1"/>
              </a:buClr>
              <a:buSzPct val="100000"/>
              <a:buFont typeface="Arial" pitchFamily="34" charset="0"/>
              <a:buChar char="•"/>
            </a:pPr>
            <a:r>
              <a:rPr lang="en-ID" sz="2400">
                <a:latin typeface="Cambria" panose="02040503050406030204" pitchFamily="18" charset="0"/>
                <a:ea typeface="Cambria" panose="02040503050406030204" pitchFamily="18" charset="0"/>
              </a:rPr>
              <a:t>Peer to peer lending adalah praktik atau metode memberikan pinjaman uang kepada individu atau bisnis dan juga sebaliknya. </a:t>
            </a:r>
          </a:p>
          <a:p>
            <a:pPr marL="223838" indent="-223838">
              <a:lnSpc>
                <a:spcPct val="90000"/>
              </a:lnSpc>
              <a:spcBef>
                <a:spcPts val="1800"/>
              </a:spcBef>
              <a:buClr>
                <a:schemeClr val="accent1"/>
              </a:buClr>
              <a:buSzPct val="100000"/>
              <a:buFont typeface="Arial" pitchFamily="34" charset="0"/>
              <a:buChar char="•"/>
            </a:pPr>
            <a:r>
              <a:rPr lang="en-ID" sz="2400">
                <a:latin typeface="Cambria" panose="02040503050406030204" pitchFamily="18" charset="0"/>
                <a:ea typeface="Cambria" panose="02040503050406030204" pitchFamily="18" charset="0"/>
              </a:rPr>
              <a:t>Peer to peer lending merupakan salah satu produk dari financial technology yang mempertemukan pemilik dana atau yang biasa disebut sebagai peminjam dengan melalui sistem elektronik atau teknologi informasi. </a:t>
            </a:r>
          </a:p>
          <a:p>
            <a:pPr marL="223838" indent="-223838">
              <a:lnSpc>
                <a:spcPct val="90000"/>
              </a:lnSpc>
              <a:spcBef>
                <a:spcPts val="1800"/>
              </a:spcBef>
              <a:buClr>
                <a:schemeClr val="accent1"/>
              </a:buClr>
              <a:buSzPct val="100000"/>
              <a:buFont typeface="Arial" pitchFamily="34" charset="0"/>
              <a:buChar char="•"/>
            </a:pPr>
            <a:r>
              <a:rPr lang="en-ID" sz="2400">
                <a:latin typeface="Cambria" panose="02040503050406030204" pitchFamily="18" charset="0"/>
                <a:ea typeface="Cambria" panose="02040503050406030204" pitchFamily="18" charset="0"/>
              </a:rPr>
              <a:t>Dengan cara inilah yang menghilangkan fungsi intermediasi yang selama ini dilakukan oleh lembaga perbankan di Indonesia. </a:t>
            </a:r>
            <a:endParaRPr lang="en-ID" sz="2400" dirty="0">
              <a:latin typeface="Cambria" panose="02040503050406030204" pitchFamily="18" charset="0"/>
              <a:ea typeface="Cambria" panose="02040503050406030204" pitchFamily="18" charset="0"/>
            </a:endParaRP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974727" y="4991491"/>
            <a:ext cx="9525000" cy="1015664"/>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lgn="l"/>
            <a:r>
              <a:rPr lang="en-ID" sz="2000" b="1">
                <a:latin typeface="Cambria" panose="02040503050406030204" pitchFamily="18" charset="0"/>
                <a:ea typeface="Cambria" panose="02040503050406030204" pitchFamily="18" charset="0"/>
              </a:rPr>
              <a:t>Peer to peer lending melibatkan pemberi pinjaman atau investor yang memberikan uang secara langsung kepada peminjam tanpa proses dan struktur lembaga tradisional</a:t>
            </a:r>
            <a:endParaRPr lang="en-US" sz="2800" b="1">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5831250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3" y="381000"/>
            <a:ext cx="10363202" cy="685800"/>
          </a:xfrm>
        </p:spPr>
        <p:txBody>
          <a:bodyPr>
            <a:normAutofit/>
          </a:bodyPr>
          <a:lstStyle/>
          <a:p>
            <a:pPr algn="l"/>
            <a:r>
              <a:rPr lang="en-ID">
                <a:solidFill>
                  <a:schemeClr val="accent6">
                    <a:lumMod val="40000"/>
                    <a:lumOff val="60000"/>
                  </a:schemeClr>
                </a:solidFill>
              </a:rPr>
              <a:t>Tipe – tipe Peer-to-Peer Lending</a:t>
            </a:r>
            <a:endParaRPr lang="en-US" dirty="0">
              <a:solidFill>
                <a:schemeClr val="accent6">
                  <a:lumMod val="40000"/>
                  <a:lumOff val="60000"/>
                </a:schemeClr>
              </a:solidFill>
            </a:endParaRPr>
          </a:p>
        </p:txBody>
      </p:sp>
      <p:sp>
        <p:nvSpPr>
          <p:cNvPr id="10" name="Content Placeholder 13">
            <a:extLst>
              <a:ext uri="{FF2B5EF4-FFF2-40B4-BE49-F238E27FC236}">
                <a16:creationId xmlns:a16="http://schemas.microsoft.com/office/drawing/2014/main" id="{5EDF39AA-96D8-4743-A0C5-82F42414A598}"/>
              </a:ext>
            </a:extLst>
          </p:cNvPr>
          <p:cNvSpPr txBox="1">
            <a:spLocks/>
          </p:cNvSpPr>
          <p:nvPr/>
        </p:nvSpPr>
        <p:spPr>
          <a:xfrm>
            <a:off x="327025" y="1598931"/>
            <a:ext cx="11022012" cy="1069338"/>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lgn="l"/>
            <a:r>
              <a:rPr lang="en-ID" sz="1800" b="1"/>
              <a:t>Pembiayaan berbentuk utang</a:t>
            </a:r>
          </a:p>
          <a:p>
            <a:pPr marL="228600" indent="0" algn="l">
              <a:buNone/>
            </a:pPr>
            <a:r>
              <a:rPr lang="en-ID" sz="1800" b="1"/>
              <a:t>Contohnya UangTeman.com, TemanUsaha.com, Mekar.id, BosTunai.com, Terhubung.com, Tanihub.com, Pinjam.co.id, Taralite.com, Eragano.com, DrRupiah.com</a:t>
            </a:r>
            <a:endParaRPr lang="en-US" sz="1800" b="1"/>
          </a:p>
        </p:txBody>
      </p:sp>
      <p:sp>
        <p:nvSpPr>
          <p:cNvPr id="14" name="Content Placeholder 13">
            <a:extLst>
              <a:ext uri="{FF2B5EF4-FFF2-40B4-BE49-F238E27FC236}">
                <a16:creationId xmlns:a16="http://schemas.microsoft.com/office/drawing/2014/main" id="{11017998-043E-4D32-B56F-98C4AFF85E70}"/>
              </a:ext>
            </a:extLst>
          </p:cNvPr>
          <p:cNvSpPr txBox="1">
            <a:spLocks/>
          </p:cNvSpPr>
          <p:nvPr/>
        </p:nvSpPr>
        <p:spPr>
          <a:xfrm>
            <a:off x="276225" y="3048000"/>
            <a:ext cx="11431589" cy="1172526"/>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r>
              <a:rPr lang="en-ID" sz="1800" b="1"/>
              <a:t>Pembiayaan berbasis patungan atau pembiayaan masal (crowdfunding)</a:t>
            </a:r>
          </a:p>
          <a:p>
            <a:pPr marL="228600" indent="0">
              <a:buNone/>
            </a:pPr>
            <a:r>
              <a:rPr lang="en-ID" sz="1800" b="1"/>
              <a:t>Contohnya Wujudkan.com, Kitabisa.com, Ayopeduli.com dan GandengTangan.org. WeCare.id, Indves.com, GandengTangan.org, LimaKilo.id, iGrow.asia, Iwak.me, KapitalBoost.com</a:t>
            </a:r>
            <a:endParaRPr lang="en-US" sz="1800" b="1"/>
          </a:p>
        </p:txBody>
      </p:sp>
      <p:sp>
        <p:nvSpPr>
          <p:cNvPr id="15" name="Content Placeholder 13">
            <a:extLst>
              <a:ext uri="{FF2B5EF4-FFF2-40B4-BE49-F238E27FC236}">
                <a16:creationId xmlns:a16="http://schemas.microsoft.com/office/drawing/2014/main" id="{A0AD8532-610F-4A9A-A717-653FE49FB2DB}"/>
              </a:ext>
            </a:extLst>
          </p:cNvPr>
          <p:cNvSpPr txBox="1">
            <a:spLocks/>
          </p:cNvSpPr>
          <p:nvPr/>
        </p:nvSpPr>
        <p:spPr>
          <a:xfrm>
            <a:off x="276225" y="4600257"/>
            <a:ext cx="11049000" cy="914400"/>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r>
              <a:rPr lang="en-ID" sz="1800" b="1"/>
              <a:t>Pembiayaan berbasis Peer-to-Peer Lending (P2P)</a:t>
            </a:r>
          </a:p>
          <a:p>
            <a:pPr marL="228600" indent="0">
              <a:buNone/>
            </a:pPr>
            <a:r>
              <a:rPr lang="en-ID" sz="1800" b="1"/>
              <a:t>Contohnya Koinworks.com, Amartha.com, DanaDidik.com, Crowdo.com, Investree.com</a:t>
            </a:r>
            <a:endParaRPr lang="en-US" sz="1800" b="1"/>
          </a:p>
        </p:txBody>
      </p:sp>
      <p:sp>
        <p:nvSpPr>
          <p:cNvPr id="16" name="Content Placeholder 13">
            <a:extLst>
              <a:ext uri="{FF2B5EF4-FFF2-40B4-BE49-F238E27FC236}">
                <a16:creationId xmlns:a16="http://schemas.microsoft.com/office/drawing/2014/main" id="{02253943-9953-48F3-9424-C700C985AE94}"/>
              </a:ext>
            </a:extLst>
          </p:cNvPr>
          <p:cNvSpPr txBox="1">
            <a:spLocks/>
          </p:cNvSpPr>
          <p:nvPr/>
        </p:nvSpPr>
        <p:spPr>
          <a:xfrm>
            <a:off x="288925" y="5715000"/>
            <a:ext cx="10515600" cy="914400"/>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r>
              <a:rPr lang="en-ID" sz="1800" b="1"/>
              <a:t>Cicilan Tanpa Kartu Kredit</a:t>
            </a:r>
          </a:p>
          <a:p>
            <a:pPr marL="228600" indent="0">
              <a:buNone/>
            </a:pPr>
            <a:r>
              <a:rPr lang="en-ID" sz="1800" b="1"/>
              <a:t>Contohnya Kredivo.com, ShootYourDream.com, Cicil.co.id</a:t>
            </a:r>
            <a:endParaRPr lang="en-US" sz="1800" b="1"/>
          </a:p>
        </p:txBody>
      </p:sp>
    </p:spTree>
    <p:extLst>
      <p:ext uri="{BB962C8B-B14F-4D97-AF65-F5344CB8AC3E}">
        <p14:creationId xmlns:p14="http://schemas.microsoft.com/office/powerpoint/2010/main" val="32252430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11136" y="175535"/>
            <a:ext cx="11674476" cy="685800"/>
          </a:xfrm>
        </p:spPr>
        <p:txBody>
          <a:bodyPr>
            <a:normAutofit fontScale="90000"/>
          </a:bodyPr>
          <a:lstStyle/>
          <a:p>
            <a:r>
              <a:rPr lang="en-ID">
                <a:solidFill>
                  <a:schemeClr val="accent6">
                    <a:lumMod val="40000"/>
                    <a:lumOff val="60000"/>
                  </a:schemeClr>
                </a:solidFill>
              </a:rPr>
              <a:t>Perkembangan FinTech Peer-to-Peer Lending di Indonesia</a:t>
            </a:r>
            <a:endParaRPr lang="en-US" dirty="0">
              <a:solidFill>
                <a:schemeClr val="accent6">
                  <a:lumMod val="40000"/>
                  <a:lumOff val="60000"/>
                </a:schemeClr>
              </a:solidFill>
            </a:endParaRPr>
          </a:p>
        </p:txBody>
      </p:sp>
      <p:sp>
        <p:nvSpPr>
          <p:cNvPr id="2" name="TextBox 1">
            <a:extLst>
              <a:ext uri="{FF2B5EF4-FFF2-40B4-BE49-F238E27FC236}">
                <a16:creationId xmlns:a16="http://schemas.microsoft.com/office/drawing/2014/main" id="{7BBD0BC2-005E-4B6F-BA78-E345C247289F}"/>
              </a:ext>
            </a:extLst>
          </p:cNvPr>
          <p:cNvSpPr txBox="1"/>
          <p:nvPr/>
        </p:nvSpPr>
        <p:spPr>
          <a:xfrm>
            <a:off x="211136" y="1263496"/>
            <a:ext cx="2073276" cy="461665"/>
          </a:xfrm>
          <a:prstGeom prst="rect">
            <a:avLst/>
          </a:prstGeom>
          <a:solidFill>
            <a:schemeClr val="accent5">
              <a:lumMod val="50000"/>
            </a:schemeClr>
          </a:solidFill>
          <a:ln>
            <a:solidFill>
              <a:schemeClr val="bg2"/>
            </a:solidFill>
          </a:ln>
        </p:spPr>
        <p:txBody>
          <a:bodyPr wrap="square" rtlCol="0" anchor="ctr" anchorCtr="1">
            <a:spAutoFit/>
          </a:bodyPr>
          <a:lstStyle/>
          <a:p>
            <a:pPr algn="l"/>
            <a:r>
              <a:rPr lang="en-ID" sz="2400" b="1">
                <a:solidFill>
                  <a:srgbClr val="FFFF00"/>
                </a:solidFill>
              </a:rPr>
              <a:t>Modalku</a:t>
            </a:r>
            <a:endParaRPr lang="en-ID" sz="4000" b="1" dirty="0">
              <a:solidFill>
                <a:srgbClr val="FFFF00"/>
              </a:solidFill>
              <a:latin typeface="Cambria" panose="02040503050406030204" pitchFamily="18" charset="0"/>
              <a:ea typeface="Cambria" panose="02040503050406030204" pitchFamily="18" charset="0"/>
            </a:endParaRPr>
          </a:p>
        </p:txBody>
      </p:sp>
      <p:sp>
        <p:nvSpPr>
          <p:cNvPr id="10" name="Content Placeholder 13">
            <a:extLst>
              <a:ext uri="{FF2B5EF4-FFF2-40B4-BE49-F238E27FC236}">
                <a16:creationId xmlns:a16="http://schemas.microsoft.com/office/drawing/2014/main" id="{5EDF39AA-96D8-4743-A0C5-82F42414A598}"/>
              </a:ext>
            </a:extLst>
          </p:cNvPr>
          <p:cNvSpPr txBox="1">
            <a:spLocks/>
          </p:cNvSpPr>
          <p:nvPr/>
        </p:nvSpPr>
        <p:spPr>
          <a:xfrm>
            <a:off x="379412" y="1894338"/>
            <a:ext cx="11022012" cy="1735837"/>
          </a:xfrm>
          <a:prstGeom prst="rect">
            <a:avLst/>
          </a:prstGeom>
          <a:solidFill>
            <a:schemeClr val="accent5">
              <a:lumMod val="50000"/>
            </a:schemeClr>
          </a:solidFill>
        </p:spPr>
        <p:txBody>
          <a:bodyPr vert="horz" lIns="91440" tIns="45720" rIns="91440" bIns="45720" rtlCol="0">
            <a:normAutofit fontScale="92500" lnSpcReduction="20000"/>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lgn="l">
              <a:spcBef>
                <a:spcPts val="1200"/>
              </a:spcBef>
            </a:pPr>
            <a:r>
              <a:rPr lang="en-ID" sz="1800" b="1"/>
              <a:t>Modalku adalah salah satu perusahaan penyedia Peer-to-Peer Lending di Indonesia yang sudah berhasil menyalurkan pinjaman sebesar Rp.13,5 milyar dengan tingkat 0%. </a:t>
            </a:r>
          </a:p>
          <a:p>
            <a:pPr algn="l">
              <a:spcBef>
                <a:spcPts val="1200"/>
              </a:spcBef>
            </a:pPr>
            <a:r>
              <a:rPr lang="en-ID" sz="1800" b="1"/>
              <a:t>Modalku menawarkan return 12-18% bagi pemberi pinjaman dengan jangka waktu yang fleksibel yaitu 3 sampai 12 bulan. </a:t>
            </a:r>
          </a:p>
          <a:p>
            <a:pPr algn="l">
              <a:spcBef>
                <a:spcPts val="1200"/>
              </a:spcBef>
            </a:pPr>
            <a:r>
              <a:rPr lang="en-ID" sz="1800" b="1"/>
              <a:t>Pinjaman yang diberikan dari Rp 1 juta dengan minimal deposit Rp 10 juta. Adapun pinjaman modal kerja yang diajukan mulai dari Rp 50 juta hingga Rp 1 miliar dengan tenor 3, 6, atau 12 bulan. Suku bunga yang ditawarkan berkisar antara 14-20%</a:t>
            </a:r>
            <a:endParaRPr lang="en-US" sz="3200" b="1">
              <a:latin typeface="+mj-lt"/>
            </a:endParaRPr>
          </a:p>
        </p:txBody>
      </p:sp>
      <p:sp>
        <p:nvSpPr>
          <p:cNvPr id="8" name="Content Placeholder 13">
            <a:extLst>
              <a:ext uri="{FF2B5EF4-FFF2-40B4-BE49-F238E27FC236}">
                <a16:creationId xmlns:a16="http://schemas.microsoft.com/office/drawing/2014/main" id="{7F2FD287-01C3-49B2-8162-9554D0DFD713}"/>
              </a:ext>
            </a:extLst>
          </p:cNvPr>
          <p:cNvSpPr txBox="1">
            <a:spLocks/>
          </p:cNvSpPr>
          <p:nvPr/>
        </p:nvSpPr>
        <p:spPr>
          <a:xfrm>
            <a:off x="446086" y="4486870"/>
            <a:ext cx="11090276" cy="2195594"/>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lnSpc>
                <a:spcPct val="70000"/>
              </a:lnSpc>
              <a:spcBef>
                <a:spcPts val="1200"/>
              </a:spcBef>
            </a:pPr>
            <a:r>
              <a:rPr lang="en-ID" sz="1700" b="1"/>
              <a:t>Investree telah mampu menyalurkan sebanyak Rp.19,5 milyar dalam bentuk pinjaman dengan total mencapai 78 pinjaman. </a:t>
            </a:r>
          </a:p>
          <a:p>
            <a:pPr>
              <a:lnSpc>
                <a:spcPct val="70000"/>
              </a:lnSpc>
              <a:spcBef>
                <a:spcPts val="1200"/>
              </a:spcBef>
            </a:pPr>
            <a:r>
              <a:rPr lang="en-ID" sz="1700" b="1"/>
              <a:t>Saat ini terdapat Rp.13,1 milyar pinjaman yang lunas terbayarkan dengan total terdiri dari 45 pinjaman. Investree menawarkan kepada pemberi dana tingkat pengembalian rata-rata sebesar 17.9% hingga 20%. </a:t>
            </a:r>
          </a:p>
          <a:p>
            <a:pPr>
              <a:lnSpc>
                <a:spcPct val="70000"/>
              </a:lnSpc>
              <a:spcBef>
                <a:spcPts val="1200"/>
              </a:spcBef>
            </a:pPr>
            <a:r>
              <a:rPr lang="en-ID" sz="1700" b="1"/>
              <a:t>Dengan tingkat 0%. Sementara itu, peminjam dapat meminjam dana dengan tingkat minimal 1,2% per bulan atas nilai pinjaman. </a:t>
            </a:r>
          </a:p>
          <a:p>
            <a:pPr>
              <a:lnSpc>
                <a:spcPct val="70000"/>
              </a:lnSpc>
              <a:spcBef>
                <a:spcPts val="1200"/>
              </a:spcBef>
            </a:pPr>
            <a:r>
              <a:rPr lang="en-ID" sz="1700" b="1"/>
              <a:t>Hal yang unik pada Peer-to-Peer Lending Investree adalah terdapat analisis score kredit.</a:t>
            </a:r>
            <a:endParaRPr lang="en-US" sz="1700" b="1"/>
          </a:p>
        </p:txBody>
      </p:sp>
      <p:sp>
        <p:nvSpPr>
          <p:cNvPr id="7" name="TextBox 6">
            <a:extLst>
              <a:ext uri="{FF2B5EF4-FFF2-40B4-BE49-F238E27FC236}">
                <a16:creationId xmlns:a16="http://schemas.microsoft.com/office/drawing/2014/main" id="{5E575C91-7AC4-43ED-849A-9EEEAFE9D6CF}"/>
              </a:ext>
            </a:extLst>
          </p:cNvPr>
          <p:cNvSpPr txBox="1"/>
          <p:nvPr/>
        </p:nvSpPr>
        <p:spPr>
          <a:xfrm>
            <a:off x="260348" y="3827690"/>
            <a:ext cx="2073276" cy="461665"/>
          </a:xfrm>
          <a:prstGeom prst="rect">
            <a:avLst/>
          </a:prstGeom>
          <a:solidFill>
            <a:schemeClr val="accent5">
              <a:lumMod val="50000"/>
            </a:schemeClr>
          </a:solidFill>
          <a:ln>
            <a:solidFill>
              <a:schemeClr val="bg2"/>
            </a:solidFill>
          </a:ln>
        </p:spPr>
        <p:txBody>
          <a:bodyPr wrap="square" rtlCol="0" anchor="ctr" anchorCtr="1">
            <a:spAutoFit/>
          </a:bodyPr>
          <a:lstStyle/>
          <a:p>
            <a:pPr algn="l"/>
            <a:r>
              <a:rPr lang="en-ID" sz="2400" b="1">
                <a:solidFill>
                  <a:srgbClr val="FFFF00"/>
                </a:solidFill>
              </a:rPr>
              <a:t>Investree</a:t>
            </a:r>
            <a:endParaRPr lang="en-ID" sz="2400" b="1" dirty="0">
              <a:solidFill>
                <a:srgbClr val="FFFF00"/>
              </a:solidFill>
            </a:endParaRPr>
          </a:p>
        </p:txBody>
      </p:sp>
    </p:spTree>
    <p:extLst>
      <p:ext uri="{BB962C8B-B14F-4D97-AF65-F5344CB8AC3E}">
        <p14:creationId xmlns:p14="http://schemas.microsoft.com/office/powerpoint/2010/main" val="18431458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Blue atom design templat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3">
          <a:schemeClr val="lt1"/>
        </a:lnRef>
        <a:fillRef idx="1">
          <a:schemeClr val="accent5"/>
        </a:fillRef>
        <a:effectRef idx="1">
          <a:schemeClr val="accent5"/>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Blue atom design slides.potx" id="{20958743-FA80-43E5-9586-B48EF2BE42B5}" vid="{6B9132C0-2E4C-4DF6-B21A-C2322474BD21}"/>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49C11C-71DC-49B6-ACD8-27E3AE088D14}">
  <ds:schemaRef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http://purl.org/dc/terms/"/>
    <ds:schemaRef ds:uri="40262f94-9f35-4ac3-9a90-690165a166b7"/>
    <ds:schemaRef ds:uri="a4f35948-e619-41b3-aa29-22878b09cfd2"/>
    <ds:schemaRef ds:uri="http://www.w3.org/XML/1998/namespace"/>
    <ds:schemaRef ds:uri="http://purl.org/dc/dcmitype/"/>
  </ds:schemaRefs>
</ds:datastoreItem>
</file>

<file path=customXml/itemProps2.xml><?xml version="1.0" encoding="utf-8"?>
<ds:datastoreItem xmlns:ds="http://schemas.openxmlformats.org/officeDocument/2006/customXml" ds:itemID="{0875BD71-4A33-4FB7-88CA-777C4D9E6EE5}">
  <ds:schemaRefs>
    <ds:schemaRef ds:uri="http://schemas.microsoft.com/sharepoint/v3/contenttype/forms"/>
  </ds:schemaRefs>
</ds:datastoreItem>
</file>

<file path=customXml/itemProps3.xml><?xml version="1.0" encoding="utf-8"?>
<ds:datastoreItem xmlns:ds="http://schemas.openxmlformats.org/officeDocument/2006/customXml" ds:itemID="{51F78577-2839-4BFF-9EC7-673BD8FEBD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Blue atom design slides</Template>
  <TotalTime>507</TotalTime>
  <Words>1978</Words>
  <Application>Microsoft Office PowerPoint</Application>
  <PresentationFormat>Custom</PresentationFormat>
  <Paragraphs>129</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Cambria</vt:lpstr>
      <vt:lpstr>Century Gothic</vt:lpstr>
      <vt:lpstr>Blue atom design template</vt:lpstr>
      <vt:lpstr>PEER TO PEER LENDING</vt:lpstr>
      <vt:lpstr>Definisi Fintech</vt:lpstr>
      <vt:lpstr>Kemampuan Dasar Revolusi Fintech</vt:lpstr>
      <vt:lpstr>Jenis-Jenis Fintech yang Berkembang di Indonesia</vt:lpstr>
      <vt:lpstr>Jenis-Jenis Fintech yang Berkembang di Indonesia</vt:lpstr>
      <vt:lpstr>Definisi P2P Lending</vt:lpstr>
      <vt:lpstr>Definisi P2P Lending</vt:lpstr>
      <vt:lpstr>Tipe – tipe Peer-to-Peer Lending</vt:lpstr>
      <vt:lpstr>Perkembangan FinTech Peer-to-Peer Lending di Indonesia</vt:lpstr>
      <vt:lpstr>Perkembangan FinTech Peer-to-Peer Lending di Indonesia</vt:lpstr>
      <vt:lpstr>Cara Kerja P2P Lending </vt:lpstr>
      <vt:lpstr>Cara Kerja P2P Lending </vt:lpstr>
      <vt:lpstr>PEMBIAYAAN SYARIAH</vt:lpstr>
      <vt:lpstr>Pihak-Pihak Peer to Peer Lending</vt:lpstr>
      <vt:lpstr>Pihak-Pihak Peer to Peer Lending</vt:lpstr>
      <vt:lpstr>Pihak-Pihak Peer to Peer Lending</vt:lpstr>
      <vt:lpstr>Tugas</vt:lpstr>
      <vt:lpstr>TERIMAKSIH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FINTECH</dc:title>
  <dc:creator>deni</dc:creator>
  <cp:lastModifiedBy>deni</cp:lastModifiedBy>
  <cp:revision>28</cp:revision>
  <dcterms:created xsi:type="dcterms:W3CDTF">2022-02-19T05:34:01Z</dcterms:created>
  <dcterms:modified xsi:type="dcterms:W3CDTF">2022-03-05T03:39:34Z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74069000</vt:r8>
  </property>
  <property fmtid="{D5CDD505-2E9C-101B-9397-08002B2CF9AE}" pid="3" name="HiddenCategoryTags">
    <vt:lpwstr/>
  </property>
  <property fmtid="{D5CDD505-2E9C-101B-9397-08002B2CF9AE}" pid="4" name="InternalTags">
    <vt:lpwstr/>
  </property>
  <property fmtid="{D5CDD505-2E9C-101B-9397-08002B2CF9AE}" pid="5" name="CategoryTags">
    <vt:lpwstr/>
  </property>
  <property fmtid="{D5CDD505-2E9C-101B-9397-08002B2CF9AE}" pid="6" name="Applications">
    <vt:lpwstr/>
  </property>
  <property fmtid="{D5CDD505-2E9C-101B-9397-08002B2CF9AE}" pid="7" name="CampaignTags">
    <vt:lpwstr/>
  </property>
  <property fmtid="{D5CDD505-2E9C-101B-9397-08002B2CF9AE}" pid="8" name="ScenarioTags">
    <vt:lpwstr/>
  </property>
  <property fmtid="{D5CDD505-2E9C-101B-9397-08002B2CF9AE}" pid="9" name="ContentTypeId">
    <vt:lpwstr>0x010100AA3F7D94069FF64A86F7DFF56D60E3BE</vt:lpwstr>
  </property>
  <property fmtid="{D5CDD505-2E9C-101B-9397-08002B2CF9AE}" pid="10" name="FeatureTags">
    <vt:lpwstr/>
  </property>
  <property fmtid="{D5CDD505-2E9C-101B-9397-08002B2CF9AE}" pid="11" name="LocalizationTags">
    <vt:lpwstr/>
  </property>
</Properties>
</file>