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9"/>
  </p:notesMasterIdLst>
  <p:handoutMasterIdLst>
    <p:handoutMasterId r:id="rId20"/>
  </p:handoutMasterIdLst>
  <p:sldIdLst>
    <p:sldId id="322" r:id="rId5"/>
    <p:sldId id="323" r:id="rId6"/>
    <p:sldId id="359" r:id="rId7"/>
    <p:sldId id="360" r:id="rId8"/>
    <p:sldId id="361" r:id="rId9"/>
    <p:sldId id="362" r:id="rId10"/>
    <p:sldId id="354" r:id="rId11"/>
    <p:sldId id="344" r:id="rId12"/>
    <p:sldId id="356" r:id="rId13"/>
    <p:sldId id="343" r:id="rId14"/>
    <p:sldId id="357" r:id="rId15"/>
    <p:sldId id="358" r:id="rId16"/>
    <p:sldId id="336" r:id="rId17"/>
    <p:sldId id="335" r:id="rId18"/>
  </p:sldIdLst>
  <p:sldSz cx="12188825" cy="6858000"/>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4030">
          <p15:clr>
            <a:srgbClr val="A4A3A4"/>
          </p15:clr>
        </p15:guide>
        <p15:guide id="3" orient="horz" pos="1200">
          <p15:clr>
            <a:srgbClr val="A4A3A4"/>
          </p15:clr>
        </p15:guide>
        <p15:guide id="4" orient="horz" pos="1008">
          <p15:clr>
            <a:srgbClr val="A4A3A4"/>
          </p15:clr>
        </p15:guide>
        <p15:guide id="5" orient="horz" pos="3792">
          <p15:clr>
            <a:srgbClr val="A4A3A4"/>
          </p15:clr>
        </p15:guide>
        <p15:guide id="6" orient="horz">
          <p15:clr>
            <a:srgbClr val="A4A3A4"/>
          </p15:clr>
        </p15:guide>
        <p15:guide id="7" orient="horz" pos="3360">
          <p15:clr>
            <a:srgbClr val="A4A3A4"/>
          </p15:clr>
        </p15:guide>
        <p15:guide id="8" orient="horz" pos="3312">
          <p15:clr>
            <a:srgbClr val="A4A3A4"/>
          </p15:clr>
        </p15:guide>
        <p15:guide id="9" orient="horz" pos="240">
          <p15:clr>
            <a:srgbClr val="A4A3A4"/>
          </p15:clr>
        </p15:guide>
        <p15:guide id="10" orient="horz" pos="432">
          <p15:clr>
            <a:srgbClr val="A4A3A4"/>
          </p15:clr>
        </p15:guide>
        <p15:guide id="11" orient="horz" pos="2784">
          <p15:clr>
            <a:srgbClr val="A4A3A4"/>
          </p15:clr>
        </p15:guide>
        <p15:guide id="12" pos="3839">
          <p15:clr>
            <a:srgbClr val="A4A3A4"/>
          </p15:clr>
        </p15:guide>
        <p15:guide id="13" pos="959">
          <p15:clr>
            <a:srgbClr val="A4A3A4"/>
          </p15:clr>
        </p15:guide>
        <p15:guide id="14" pos="6143">
          <p15:clr>
            <a:srgbClr val="A4A3A4"/>
          </p15:clr>
        </p15:guide>
        <p15:guide id="15" pos="1247">
          <p15:clr>
            <a:srgbClr val="A4A3A4"/>
          </p15:clr>
        </p15:guide>
        <p15:guide id="16" pos="7007">
          <p15:clr>
            <a:srgbClr val="A4A3A4"/>
          </p15:clr>
        </p15:guide>
        <p15:guide id="17" pos="5855">
          <p15:clr>
            <a:srgbClr val="A4A3A4"/>
          </p15:clr>
        </p15:guide>
        <p15:guide id="18" pos="671">
          <p15:clr>
            <a:srgbClr val="A4A3A4"/>
          </p15:clr>
        </p15:guide>
        <p15:guide id="19" pos="7151">
          <p15:clr>
            <a:srgbClr val="A4A3A4"/>
          </p15:clr>
        </p15:guide>
        <p15:guide id="20" pos="311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5E70"/>
    <a:srgbClr val="3366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581" autoAdjust="0"/>
  </p:normalViewPr>
  <p:slideViewPr>
    <p:cSldViewPr showGuides="1">
      <p:cViewPr varScale="1">
        <p:scale>
          <a:sx n="75" d="100"/>
          <a:sy n="75" d="100"/>
        </p:scale>
        <p:origin x="600" y="66"/>
      </p:cViewPr>
      <p:guideLst>
        <p:guide orient="horz" pos="2160"/>
        <p:guide orient="horz" pos="4030"/>
        <p:guide orient="horz" pos="1200"/>
        <p:guide orient="horz" pos="1008"/>
        <p:guide orient="horz" pos="3792"/>
        <p:guide orient="horz"/>
        <p:guide orient="horz" pos="3360"/>
        <p:guide orient="horz" pos="3312"/>
        <p:guide orient="horz" pos="240"/>
        <p:guide orient="horz" pos="432"/>
        <p:guide orient="horz" pos="2784"/>
        <p:guide pos="3839"/>
        <p:guide pos="959"/>
        <p:guide pos="6143"/>
        <p:guide pos="1247"/>
        <p:guide pos="7007"/>
        <p:guide pos="5855"/>
        <p:guide pos="671"/>
        <p:guide pos="7151"/>
        <p:guide pos="3119"/>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79" d="100"/>
          <a:sy n="79" d="100"/>
        </p:scale>
        <p:origin x="249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88EAF-6ECA-4616-85EF-35AA19C641F3}" type="datetimeFigureOut">
              <a:rPr lang="en-US"/>
              <a:t>3/10/2022</a:t>
            </a:fld>
            <a:endParaRPr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9F912AB-2776-42F2-A957-313FC7EFEDB9}" type="slidenum">
              <a:rPr/>
              <a:t>‹#›</a:t>
            </a:fld>
            <a:endParaRPr dirty="0"/>
          </a:p>
        </p:txBody>
      </p:sp>
    </p:spTree>
    <p:extLst>
      <p:ext uri="{BB962C8B-B14F-4D97-AF65-F5344CB8AC3E}">
        <p14:creationId xmlns:p14="http://schemas.microsoft.com/office/powerpoint/2010/main" val="3932065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BD2D7A-D230-4F91-BD59-0A39C2703BA8}" type="datetimeFigureOut">
              <a:rPr lang="en-US"/>
              <a:t>3/10/2022</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199CD-3E1B-4AE6-990F-76F925F5EA9F}" type="slidenum">
              <a:rPr/>
              <a:t>‹#›</a:t>
            </a:fld>
            <a:endParaRPr dirty="0"/>
          </a:p>
        </p:txBody>
      </p:sp>
    </p:spTree>
    <p:extLst>
      <p:ext uri="{BB962C8B-B14F-4D97-AF65-F5344CB8AC3E}">
        <p14:creationId xmlns:p14="http://schemas.microsoft.com/office/powerpoint/2010/main" val="4276579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1</a:t>
            </a:fld>
            <a:endParaRPr lang="en-US" dirty="0"/>
          </a:p>
        </p:txBody>
      </p:sp>
    </p:spTree>
    <p:extLst>
      <p:ext uri="{BB962C8B-B14F-4D97-AF65-F5344CB8AC3E}">
        <p14:creationId xmlns:p14="http://schemas.microsoft.com/office/powerpoint/2010/main" val="36229553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ltGray">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4" y="1828800"/>
            <a:ext cx="8229600" cy="2895600"/>
          </a:xfrm>
        </p:spPr>
        <p:txBody>
          <a:bodyPr anchor="b">
            <a:normAutofit/>
          </a:bodyPr>
          <a:lstStyle>
            <a:lvl1pPr>
              <a:lnSpc>
                <a:spcPct val="80000"/>
              </a:lnSpc>
              <a:defRPr sz="6600" b="1" cap="none" spc="0">
                <a:ln w="9525">
                  <a:noFill/>
                  <a:prstDash val="solid"/>
                </a:ln>
                <a:solidFill>
                  <a:schemeClr val="tx1"/>
                </a:solidFill>
                <a:effectLst/>
              </a:defRPr>
            </a:lvl1pPr>
          </a:lstStyle>
          <a:p>
            <a:r>
              <a:rPr lang="en-US"/>
              <a:t>Click to edit Master title style</a:t>
            </a:r>
            <a:endParaRPr dirty="0"/>
          </a:p>
        </p:txBody>
      </p:sp>
      <p:sp>
        <p:nvSpPr>
          <p:cNvPr id="3" name="Subtitle 2"/>
          <p:cNvSpPr>
            <a:spLocks noGrp="1"/>
          </p:cNvSpPr>
          <p:nvPr>
            <p:ph type="subTitle" idx="1"/>
          </p:nvPr>
        </p:nvSpPr>
        <p:spPr>
          <a:xfrm>
            <a:off x="1065213" y="4800600"/>
            <a:ext cx="8229600" cy="1219200"/>
          </a:xfrm>
        </p:spPr>
        <p:txBody>
          <a:bodyPr>
            <a:normAutofit/>
          </a:bodyPr>
          <a:lstStyle>
            <a:lvl1pPr marL="0" indent="0" algn="l">
              <a:spcBef>
                <a:spcPts val="0"/>
              </a:spcBef>
              <a:buNone/>
              <a:defRPr sz="2000" b="1" cap="all" spc="200" baseline="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7" name="Date Placeholder 6"/>
          <p:cNvSpPr>
            <a:spLocks noGrp="1"/>
          </p:cNvSpPr>
          <p:nvPr>
            <p:ph type="dt" sz="half" idx="10"/>
          </p:nvPr>
        </p:nvSpPr>
        <p:spPr/>
        <p:txBody>
          <a:bodyPr/>
          <a:lstStyle>
            <a:lvl1pPr>
              <a:defRPr sz="1100"/>
            </a:lvl1pPr>
          </a:lstStyle>
          <a:p>
            <a:fld id="{1D2498CD-A622-4ACC-98D8-8365C1B868F0}" type="datetime1">
              <a:rPr lang="en-US" smtClean="0"/>
              <a:pPr/>
              <a:t>3/10/2022</a:t>
            </a:fld>
            <a:endParaRPr lang="en-US" dirty="0"/>
          </a:p>
        </p:txBody>
      </p:sp>
      <p:sp>
        <p:nvSpPr>
          <p:cNvPr id="8" name="Footer Placeholder 7"/>
          <p:cNvSpPr>
            <a:spLocks noGrp="1"/>
          </p:cNvSpPr>
          <p:nvPr>
            <p:ph type="ftr" sz="quarter" idx="11"/>
          </p:nvPr>
        </p:nvSpPr>
        <p:spPr/>
        <p:txBody>
          <a:bodyPr/>
          <a:lstStyle>
            <a:lvl1pPr>
              <a:defRPr sz="1100"/>
            </a:lvl1pPr>
          </a:lstStyle>
          <a:p>
            <a:r>
              <a:rPr lang="en-US" dirty="0"/>
              <a:t>Add a footer</a:t>
            </a:r>
          </a:p>
        </p:txBody>
      </p:sp>
      <p:sp>
        <p:nvSpPr>
          <p:cNvPr id="9" name="Slide Number Placeholder 8"/>
          <p:cNvSpPr>
            <a:spLocks noGrp="1"/>
          </p:cNvSpPr>
          <p:nvPr>
            <p:ph type="sldNum" sz="quarter" idx="12"/>
          </p:nvPr>
        </p:nvSpPr>
        <p:spPr/>
        <p:txBody>
          <a:bodyPr/>
          <a:lstStyle>
            <a:lvl1pPr>
              <a:defRPr sz="1100"/>
            </a:lvl1p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1467807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6EB2CF6B-193C-4CEB-9860-F1C5F0818FA3}" type="datetime1">
              <a:rPr lang="en-US" smtClean="0"/>
              <a:t>3/10/2022</a:t>
            </a:fld>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3413959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2412" y="381001"/>
            <a:ext cx="1524001" cy="5638800"/>
          </a:xfrm>
        </p:spPr>
        <p:txBody>
          <a:bodyPr vert="eaVert"/>
          <a:lstStyle/>
          <a:p>
            <a:r>
              <a:rPr lang="en-US"/>
              <a:t>Click to edit Master title style</a:t>
            </a:r>
            <a:endParaRPr dirty="0"/>
          </a:p>
        </p:txBody>
      </p:sp>
      <p:sp>
        <p:nvSpPr>
          <p:cNvPr id="3" name="Vertical Text Placeholder 2"/>
          <p:cNvSpPr>
            <a:spLocks noGrp="1"/>
          </p:cNvSpPr>
          <p:nvPr>
            <p:ph type="body" orient="vert" idx="1"/>
          </p:nvPr>
        </p:nvSpPr>
        <p:spPr>
          <a:xfrm>
            <a:off x="1522412" y="381001"/>
            <a:ext cx="7391399"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856CBC3-4EDC-4C84-BDD0-15F2AD890B92}" type="datetime1">
              <a:rPr lang="en-US" smtClean="0"/>
              <a:t>3/10/2022</a:t>
            </a:fld>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689305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1CEBF3DB-CE40-42F4-BAF4-5D73D1160093}" type="datetime1">
              <a:rPr lang="en-US" smtClean="0"/>
              <a:t>3/10/2022</a:t>
            </a:fld>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2938807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59614" y="2514600"/>
            <a:ext cx="8692399" cy="2819400"/>
          </a:xfrm>
        </p:spPr>
        <p:txBody>
          <a:bodyPr anchor="b">
            <a:normAutofit/>
          </a:bodyPr>
          <a:lstStyle>
            <a:lvl1pPr algn="l">
              <a:lnSpc>
                <a:spcPct val="80000"/>
              </a:lnSpc>
              <a:defRPr sz="4800" b="0" cap="none" baseline="0">
                <a:effectLst/>
              </a:defRPr>
            </a:lvl1pPr>
          </a:lstStyle>
          <a:p>
            <a:r>
              <a:rPr lang="en-US"/>
              <a:t>Click to edit Master title style</a:t>
            </a:r>
            <a:endParaRPr dirty="0"/>
          </a:p>
        </p:txBody>
      </p:sp>
      <p:sp>
        <p:nvSpPr>
          <p:cNvPr id="3" name="Text Placeholder 2"/>
          <p:cNvSpPr>
            <a:spLocks noGrp="1"/>
          </p:cNvSpPr>
          <p:nvPr>
            <p:ph type="body" idx="1"/>
          </p:nvPr>
        </p:nvSpPr>
        <p:spPr>
          <a:xfrm>
            <a:off x="1065213" y="5410200"/>
            <a:ext cx="8687333" cy="609601"/>
          </a:xfrm>
        </p:spPr>
        <p:txBody>
          <a:bodyPr anchor="t">
            <a:normAutofit/>
          </a:bodyPr>
          <a:lstStyle>
            <a:lvl1pPr marL="0" indent="0">
              <a:spcBef>
                <a:spcPts val="0"/>
              </a:spcBef>
              <a:buNone/>
              <a:defRPr sz="2000" cap="all" spc="200" baseline="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23ECA6E5-33C6-44C3-9324-1BC5DF93F43F}" type="datetime1">
              <a:rPr lang="en-US" smtClean="0"/>
              <a:t>3/10/2022</a:t>
            </a:fld>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169967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2" y="381000"/>
            <a:ext cx="9144002" cy="1371600"/>
          </a:xfrm>
        </p:spPr>
        <p:txBody>
          <a:bodyPr/>
          <a:lstStyle/>
          <a:p>
            <a:r>
              <a:rPr lang="en-US"/>
              <a:t>Click to edit Master title style</a:t>
            </a:r>
            <a:endParaRPr/>
          </a:p>
        </p:txBody>
      </p:sp>
      <p:sp>
        <p:nvSpPr>
          <p:cNvPr id="3" name="Content Placeholder 2"/>
          <p:cNvSpPr>
            <a:spLocks noGrp="1"/>
          </p:cNvSpPr>
          <p:nvPr>
            <p:ph sz="half" idx="1"/>
          </p:nvPr>
        </p:nvSpPr>
        <p:spPr>
          <a:xfrm>
            <a:off x="1504781" y="1905001"/>
            <a:ext cx="4419599" cy="41148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29183" y="1905001"/>
            <a:ext cx="4419600" cy="41148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09C9C1D9-07E1-4387-AF34-89EE2802766D}" type="datetime1">
              <a:rPr lang="en-US" smtClean="0"/>
              <a:t>3/10/2022</a:t>
            </a:fld>
            <a:endParaRPr lang="en-US" dirty="0"/>
          </a:p>
        </p:txBody>
      </p:sp>
      <p:sp>
        <p:nvSpPr>
          <p:cNvPr id="7" name="Slide Number Placeholder 6"/>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3461894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2" y="381000"/>
            <a:ext cx="9144002" cy="13716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22411" y="1905000"/>
            <a:ext cx="4416552" cy="762000"/>
          </a:xfrm>
        </p:spPr>
        <p:txBody>
          <a:bodyPr anchor="ctr">
            <a:noAutofit/>
          </a:bodyPr>
          <a:lstStyle>
            <a:lvl1pPr marL="0" indent="0">
              <a:spcBef>
                <a:spcPts val="0"/>
              </a:spcBef>
              <a:buNone/>
              <a:defRPr sz="2000" b="0" cap="all" spc="20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1" y="2743201"/>
            <a:ext cx="4416552" cy="3276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1" y="1905000"/>
            <a:ext cx="4416552" cy="762000"/>
          </a:xfrm>
        </p:spPr>
        <p:txBody>
          <a:bodyPr anchor="ctr">
            <a:noAutofit/>
          </a:bodyPr>
          <a:lstStyle>
            <a:lvl1pPr marL="0" indent="0">
              <a:spcBef>
                <a:spcPts val="0"/>
              </a:spcBef>
              <a:buNone/>
              <a:defRPr sz="2000" b="0" cap="all" spc="20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9861" y="2743201"/>
            <a:ext cx="4416552" cy="3276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0769E85B-B39A-43E9-82DE-E3279D984288}" type="datetime1">
              <a:rPr lang="en-US" smtClean="0"/>
              <a:t>3/10/2022</a:t>
            </a:fld>
            <a:endParaRPr lang="en-US" dirty="0"/>
          </a:p>
        </p:txBody>
      </p:sp>
      <p:sp>
        <p:nvSpPr>
          <p:cNvPr id="9" name="Slide Number Placeholder 8"/>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1811993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dirty="0"/>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D0270C95-D35D-47FC-816D-E56328637043}" type="datetime1">
              <a:rPr lang="en-US" smtClean="0"/>
              <a:t>3/10/2022</a:t>
            </a:fld>
            <a:endParaRPr lang="en-US" dirty="0"/>
          </a:p>
        </p:txBody>
      </p:sp>
      <p:sp>
        <p:nvSpPr>
          <p:cNvPr id="5" name="Slide Number Placeholder 4"/>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1054585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151163A7-695C-4C09-B334-6924060F5B71}" type="datetime1">
              <a:rPr lang="en-US" smtClean="0"/>
              <a:t>3/10/2022</a:t>
            </a:fld>
            <a:endParaRPr lang="en-US" dirty="0"/>
          </a:p>
        </p:txBody>
      </p:sp>
      <p:sp>
        <p:nvSpPr>
          <p:cNvPr id="4" name="Slide Number Placeholder 3"/>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30849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55604" y="1905000"/>
            <a:ext cx="3596607" cy="2667000"/>
          </a:xfrm>
        </p:spPr>
        <p:txBody>
          <a:bodyPr anchor="b">
            <a:noAutofit/>
          </a:bodyPr>
          <a:lstStyle>
            <a:lvl1pPr algn="l">
              <a:lnSpc>
                <a:spcPct val="90000"/>
              </a:lnSpc>
              <a:defRPr sz="3600" b="0" baseline="0">
                <a:solidFill>
                  <a:schemeClr val="tx1"/>
                </a:solidFill>
              </a:defRPr>
            </a:lvl1pPr>
          </a:lstStyle>
          <a:p>
            <a:r>
              <a:rPr lang="en-US"/>
              <a:t>Click to edit Master title style</a:t>
            </a:r>
            <a:endParaRPr/>
          </a:p>
        </p:txBody>
      </p:sp>
      <p:sp>
        <p:nvSpPr>
          <p:cNvPr id="3" name="Content Placeholder 2"/>
          <p:cNvSpPr>
            <a:spLocks noGrp="1"/>
          </p:cNvSpPr>
          <p:nvPr>
            <p:ph idx="1"/>
          </p:nvPr>
        </p:nvSpPr>
        <p:spPr>
          <a:xfrm>
            <a:off x="4951414" y="685800"/>
            <a:ext cx="6400800" cy="53340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065213" y="4648200"/>
            <a:ext cx="3581399" cy="1371600"/>
          </a:xfrm>
        </p:spPr>
        <p:txBody>
          <a:bodyPr>
            <a:normAutofit/>
          </a:bodyPr>
          <a:lstStyle>
            <a:lvl1pPr marL="0" indent="0">
              <a:lnSpc>
                <a:spcPct val="9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FC5B6D02-49B3-41C1-9893-391F698AE757}" type="datetime1">
              <a:rPr lang="en-US" smtClean="0"/>
              <a:t>3/10/2022</a:t>
            </a:fld>
            <a:endParaRPr lang="en-US" dirty="0"/>
          </a:p>
        </p:txBody>
      </p:sp>
      <p:sp>
        <p:nvSpPr>
          <p:cNvPr id="7" name="Slide Number Placeholder 6"/>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465569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55604" y="1905000"/>
            <a:ext cx="3596607" cy="2667000"/>
          </a:xfrm>
        </p:spPr>
        <p:txBody>
          <a:bodyPr anchor="b">
            <a:normAutofit/>
          </a:bodyPr>
          <a:lstStyle>
            <a:lvl1pPr algn="l">
              <a:lnSpc>
                <a:spcPct val="90000"/>
              </a:lnSpc>
              <a:defRPr sz="3600" b="0" i="0" baseline="0">
                <a:solidFill>
                  <a:schemeClr val="tx1"/>
                </a:solidFill>
              </a:defRPr>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4951414" y="685800"/>
            <a:ext cx="6400799" cy="5334000"/>
          </a:xfrm>
          <a:solidFill>
            <a:schemeClr val="bg2"/>
          </a:solidFill>
          <a:ln w="76200">
            <a:solidFill>
              <a:schemeClr val="tx1"/>
            </a:solidFill>
            <a:miter lim="800000"/>
          </a:ln>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dirty="0"/>
          </a:p>
        </p:txBody>
      </p:sp>
      <p:sp>
        <p:nvSpPr>
          <p:cNvPr id="4" name="Text Placeholder 3"/>
          <p:cNvSpPr>
            <a:spLocks noGrp="1"/>
          </p:cNvSpPr>
          <p:nvPr>
            <p:ph type="body" sz="half" idx="2"/>
          </p:nvPr>
        </p:nvSpPr>
        <p:spPr>
          <a:xfrm>
            <a:off x="1065213" y="4648200"/>
            <a:ext cx="3581399" cy="1371600"/>
          </a:xfrm>
        </p:spPr>
        <p:txBody>
          <a:bodyPr>
            <a:normAutofit/>
          </a:bodyPr>
          <a:lstStyle>
            <a:lvl1pPr marL="0" indent="0">
              <a:lnSpc>
                <a:spcPct val="9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7D91AC91-90B4-40B7-917F-BAE86E369F96}" type="datetime1">
              <a:rPr lang="en-US" smtClean="0"/>
              <a:t>3/10/2022</a:t>
            </a:fld>
            <a:endParaRPr lang="en-US" dirty="0"/>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85115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3" y="381000"/>
            <a:ext cx="9144001" cy="1371600"/>
          </a:xfrm>
          <a:prstGeom prst="rect">
            <a:avLst/>
          </a:prstGeom>
          <a:ln>
            <a:noFill/>
          </a:ln>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1522413" y="1904999"/>
            <a:ext cx="9134391" cy="41148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522413" y="6400800"/>
            <a:ext cx="6553199" cy="276228"/>
          </a:xfrm>
          <a:prstGeom prst="rect">
            <a:avLst/>
          </a:prstGeom>
        </p:spPr>
        <p:txBody>
          <a:bodyPr vert="horz" lIns="91440" tIns="45720" rIns="91440" bIns="45720" rtlCol="0" anchor="ctr"/>
          <a:lstStyle>
            <a:lvl1pPr algn="l">
              <a:defRPr sz="1100">
                <a:solidFill>
                  <a:schemeClr val="tx1">
                    <a:tint val="75000"/>
                  </a:schemeClr>
                </a:solidFill>
              </a:defRPr>
            </a:lvl1pPr>
          </a:lstStyle>
          <a:p>
            <a:r>
              <a:rPr lang="en-US" dirty="0"/>
              <a:t>Add a footer</a:t>
            </a:r>
          </a:p>
        </p:txBody>
      </p:sp>
      <p:sp>
        <p:nvSpPr>
          <p:cNvPr id="4" name="Date Placeholder 3"/>
          <p:cNvSpPr>
            <a:spLocks noGrp="1"/>
          </p:cNvSpPr>
          <p:nvPr>
            <p:ph type="dt" sz="half" idx="2"/>
          </p:nvPr>
        </p:nvSpPr>
        <p:spPr>
          <a:xfrm>
            <a:off x="8226422" y="6400800"/>
            <a:ext cx="1449389" cy="276228"/>
          </a:xfrm>
          <a:prstGeom prst="rect">
            <a:avLst/>
          </a:prstGeom>
        </p:spPr>
        <p:txBody>
          <a:bodyPr vert="horz" lIns="91440" tIns="45720" rIns="91440" bIns="45720" rtlCol="0" anchor="ctr"/>
          <a:lstStyle>
            <a:lvl1pPr algn="r">
              <a:defRPr sz="1100">
                <a:solidFill>
                  <a:schemeClr val="tx1">
                    <a:tint val="75000"/>
                  </a:schemeClr>
                </a:solidFill>
              </a:defRPr>
            </a:lvl1pPr>
          </a:lstStyle>
          <a:p>
            <a:fld id="{BB4AB525-F3F4-481A-B8D5-B732FA9EB082}" type="datetime1">
              <a:rPr lang="en-US" smtClean="0"/>
              <a:pPr/>
              <a:t>3/10/2022</a:t>
            </a:fld>
            <a:endParaRPr lang="en-US" dirty="0"/>
          </a:p>
        </p:txBody>
      </p:sp>
      <p:sp>
        <p:nvSpPr>
          <p:cNvPr id="6" name="Slide Number Placeholder 5"/>
          <p:cNvSpPr>
            <a:spLocks noGrp="1"/>
          </p:cNvSpPr>
          <p:nvPr>
            <p:ph type="sldNum" sz="quarter" idx="4"/>
          </p:nvPr>
        </p:nvSpPr>
        <p:spPr>
          <a:xfrm>
            <a:off x="9828211" y="6400800"/>
            <a:ext cx="838201" cy="276228"/>
          </a:xfrm>
          <a:prstGeom prst="rect">
            <a:avLst/>
          </a:prstGeom>
        </p:spPr>
        <p:txBody>
          <a:bodyPr vert="horz" lIns="91440" tIns="45720" rIns="91440" bIns="45720" rtlCol="0" anchor="ctr"/>
          <a:lstStyle>
            <a:lvl1pPr algn="r">
              <a:defRPr sz="1100">
                <a:solidFill>
                  <a:schemeClr val="tx1">
                    <a:tint val="75000"/>
                  </a:schemeClr>
                </a:solidFill>
              </a:defRPr>
            </a:lvl1p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244534420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b="1" kern="1200" cap="none" spc="0" baseline="0">
          <a:ln w="9525">
            <a:noFill/>
            <a:prstDash val="solid"/>
          </a:ln>
          <a:solidFill>
            <a:schemeClr val="accent5"/>
          </a:solidFill>
          <a:effectLst/>
          <a:latin typeface="+mj-lt"/>
          <a:ea typeface="+mj-ea"/>
          <a:cs typeface="+mj-cs"/>
        </a:defRPr>
      </a:lvl1pPr>
    </p:titleStyle>
    <p:body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012" y="1828800"/>
            <a:ext cx="11049000" cy="1066800"/>
          </a:xfrm>
        </p:spPr>
        <p:txBody>
          <a:bodyPr>
            <a:noAutofit/>
          </a:bodyPr>
          <a:lstStyle/>
          <a:p>
            <a:r>
              <a:rPr lang="en-US" sz="6000"/>
              <a:t>Sistem Pembayaran Digital</a:t>
            </a:r>
            <a:endParaRPr lang="en-US" sz="6000" dirty="0"/>
          </a:p>
        </p:txBody>
      </p:sp>
      <p:sp>
        <p:nvSpPr>
          <p:cNvPr id="3" name="Subtitle 2"/>
          <p:cNvSpPr>
            <a:spLocks noGrp="1"/>
          </p:cNvSpPr>
          <p:nvPr>
            <p:ph type="subTitle" idx="1"/>
          </p:nvPr>
        </p:nvSpPr>
        <p:spPr>
          <a:xfrm>
            <a:off x="684212" y="3581400"/>
            <a:ext cx="11201400" cy="1219200"/>
          </a:xfrm>
        </p:spPr>
        <p:txBody>
          <a:bodyPr>
            <a:normAutofit/>
          </a:bodyPr>
          <a:lstStyle/>
          <a:p>
            <a:endParaRPr lang="en-US" sz="3200" dirty="0">
              <a:solidFill>
                <a:srgbClr val="FFFF00"/>
              </a:solidFill>
            </a:endParaRPr>
          </a:p>
        </p:txBody>
      </p:sp>
    </p:spTree>
    <p:extLst>
      <p:ext uri="{BB962C8B-B14F-4D97-AF65-F5344CB8AC3E}">
        <p14:creationId xmlns:p14="http://schemas.microsoft.com/office/powerpoint/2010/main" val="42144898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03213" y="227469"/>
            <a:ext cx="11885612" cy="1015664"/>
          </a:xfrm>
        </p:spPr>
        <p:txBody>
          <a:bodyPr>
            <a:normAutofit fontScale="90000"/>
          </a:bodyPr>
          <a:lstStyle/>
          <a:p>
            <a:r>
              <a:rPr lang="en-ID">
                <a:solidFill>
                  <a:schemeClr val="accent6">
                    <a:lumMod val="40000"/>
                    <a:lumOff val="60000"/>
                  </a:schemeClr>
                </a:solidFill>
              </a:rPr>
              <a:t>TIGA INSIATIF  BANK INDONESIA DALAM PEMBAYARAN DIGITAL UNTUK PEMULIHAN EKONOMI PADA G20 2022</a:t>
            </a:r>
            <a:endParaRPr lang="en-US" dirty="0">
              <a:solidFill>
                <a:schemeClr val="accent6">
                  <a:lumMod val="40000"/>
                  <a:lumOff val="60000"/>
                </a:schemeClr>
              </a:solidFill>
            </a:endParaRPr>
          </a:p>
        </p:txBody>
      </p:sp>
      <p:sp>
        <p:nvSpPr>
          <p:cNvPr id="40" name="TextBox 39">
            <a:extLst>
              <a:ext uri="{FF2B5EF4-FFF2-40B4-BE49-F238E27FC236}">
                <a16:creationId xmlns:a16="http://schemas.microsoft.com/office/drawing/2014/main" id="{BECBB15C-788F-4936-A316-C0E2F72A16DE}"/>
              </a:ext>
            </a:extLst>
          </p:cNvPr>
          <p:cNvSpPr txBox="1"/>
          <p:nvPr/>
        </p:nvSpPr>
        <p:spPr>
          <a:xfrm>
            <a:off x="455612" y="1625587"/>
            <a:ext cx="9906000" cy="830997"/>
          </a:xfrm>
          <a:prstGeom prst="rect">
            <a:avLst/>
          </a:prstGeom>
          <a:solidFill>
            <a:schemeClr val="accent5">
              <a:lumMod val="50000"/>
            </a:schemeClr>
          </a:solidFill>
          <a:ln>
            <a:solidFill>
              <a:schemeClr val="bg2"/>
            </a:solidFill>
          </a:ln>
        </p:spPr>
        <p:txBody>
          <a:bodyPr wrap="square" rtlCol="0" anchor="ctr" anchorCtr="1">
            <a:spAutoFit/>
          </a:bodyPr>
          <a:lstStyle/>
          <a:p>
            <a:pPr marL="342900" indent="-342900"/>
            <a:r>
              <a:rPr lang="en-US" sz="2400" b="1">
                <a:solidFill>
                  <a:srgbClr val="FFFF00"/>
                </a:solidFill>
              </a:rPr>
              <a:t>1. P</a:t>
            </a:r>
            <a:r>
              <a:rPr lang="en-ID" sz="2400" b="1">
                <a:solidFill>
                  <a:srgbClr val="FFFF00"/>
                </a:solidFill>
              </a:rPr>
              <a:t>ercepatan konsolidasi industri sistem pembayaran yang terdiri atas perbankan maupun fintech</a:t>
            </a:r>
            <a:endParaRPr lang="en-ID" sz="2400" b="1" dirty="0">
              <a:solidFill>
                <a:srgbClr val="FFFF00"/>
              </a:solidFill>
            </a:endParaRPr>
          </a:p>
        </p:txBody>
      </p:sp>
      <p:sp>
        <p:nvSpPr>
          <p:cNvPr id="11" name="TextBox 10">
            <a:extLst>
              <a:ext uri="{FF2B5EF4-FFF2-40B4-BE49-F238E27FC236}">
                <a16:creationId xmlns:a16="http://schemas.microsoft.com/office/drawing/2014/main" id="{31D0ECBD-4ED7-4C36-8930-3CB89D38416B}"/>
              </a:ext>
            </a:extLst>
          </p:cNvPr>
          <p:cNvSpPr txBox="1"/>
          <p:nvPr/>
        </p:nvSpPr>
        <p:spPr>
          <a:xfrm>
            <a:off x="455612" y="2819400"/>
            <a:ext cx="10910888" cy="1938992"/>
          </a:xfrm>
          <a:prstGeom prst="rect">
            <a:avLst/>
          </a:prstGeom>
          <a:solidFill>
            <a:schemeClr val="accent5">
              <a:lumMod val="50000"/>
            </a:schemeClr>
          </a:solidFill>
          <a:ln>
            <a:solidFill>
              <a:schemeClr val="bg2"/>
            </a:solidFill>
          </a:ln>
        </p:spPr>
        <p:txBody>
          <a:bodyPr wrap="square" rtlCol="0" anchor="ctr" anchorCtr="1">
            <a:spAutoFit/>
          </a:bodyPr>
          <a:lstStyle/>
          <a:p>
            <a:pPr marL="342900" indent="-342900"/>
            <a:r>
              <a:rPr lang="en-US" sz="2400" b="1">
                <a:solidFill>
                  <a:srgbClr val="FFFF00"/>
                </a:solidFill>
              </a:rPr>
              <a:t>2. P</a:t>
            </a:r>
            <a:r>
              <a:rPr lang="en-ID" sz="2400" b="1">
                <a:solidFill>
                  <a:srgbClr val="FFFF00"/>
                </a:solidFill>
              </a:rPr>
              <a:t>engembangan infrastuktur sistem pembayaran yang terintegrasi, mendukung interoperabilitas dan interkoneksi, dengan inisiatif berupa Standar Open API Pembayaran (SNAP), ekspansi 15 juta pengguna QRIS dan BI-FAST. Ketiga, sinergi dan koordinasi yang mencakup elektronifikasi, integrasi transformasi, serta digitalisasi UMKM</a:t>
            </a:r>
            <a:endParaRPr lang="en-ID" sz="2400" b="1" dirty="0">
              <a:solidFill>
                <a:srgbClr val="FFFF00"/>
              </a:solidFill>
            </a:endParaRPr>
          </a:p>
        </p:txBody>
      </p:sp>
      <p:sp>
        <p:nvSpPr>
          <p:cNvPr id="12" name="TextBox 11">
            <a:extLst>
              <a:ext uri="{FF2B5EF4-FFF2-40B4-BE49-F238E27FC236}">
                <a16:creationId xmlns:a16="http://schemas.microsoft.com/office/drawing/2014/main" id="{ED06E05E-3B6F-4983-904B-02AF058B7257}"/>
              </a:ext>
            </a:extLst>
          </p:cNvPr>
          <p:cNvSpPr txBox="1"/>
          <p:nvPr/>
        </p:nvSpPr>
        <p:spPr>
          <a:xfrm>
            <a:off x="428624" y="5003079"/>
            <a:ext cx="10058399" cy="830997"/>
          </a:xfrm>
          <a:prstGeom prst="rect">
            <a:avLst/>
          </a:prstGeom>
          <a:solidFill>
            <a:schemeClr val="accent5">
              <a:lumMod val="50000"/>
            </a:schemeClr>
          </a:solidFill>
          <a:ln>
            <a:solidFill>
              <a:schemeClr val="bg2"/>
            </a:solidFill>
          </a:ln>
        </p:spPr>
        <p:txBody>
          <a:bodyPr wrap="square" rtlCol="0" anchor="ctr" anchorCtr="1">
            <a:spAutoFit/>
          </a:bodyPr>
          <a:lstStyle/>
          <a:p>
            <a:pPr marL="342900" indent="-342900"/>
            <a:r>
              <a:rPr lang="en-ID" sz="2400" b="1">
                <a:solidFill>
                  <a:srgbClr val="FFFF00"/>
                </a:solidFill>
              </a:rPr>
              <a:t>3. Sinergi dan koordinasi yang mencakup elektronifikasi, integrasi transformasi, serta digitalisasi UMKM</a:t>
            </a:r>
            <a:endParaRPr lang="en-ID" sz="2400" b="1" dirty="0">
              <a:solidFill>
                <a:srgbClr val="FFFF00"/>
              </a:solidFill>
            </a:endParaRPr>
          </a:p>
        </p:txBody>
      </p:sp>
    </p:spTree>
    <p:extLst>
      <p:ext uri="{BB962C8B-B14F-4D97-AF65-F5344CB8AC3E}">
        <p14:creationId xmlns:p14="http://schemas.microsoft.com/office/powerpoint/2010/main" val="3201554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03213" y="227469"/>
            <a:ext cx="11885612" cy="1015664"/>
          </a:xfrm>
        </p:spPr>
        <p:txBody>
          <a:bodyPr>
            <a:normAutofit fontScale="90000"/>
          </a:bodyPr>
          <a:lstStyle/>
          <a:p>
            <a:r>
              <a:rPr lang="en-ID">
                <a:solidFill>
                  <a:schemeClr val="accent6">
                    <a:lumMod val="40000"/>
                    <a:lumOff val="60000"/>
                  </a:schemeClr>
                </a:solidFill>
              </a:rPr>
              <a:t>BANK INDONESIA DALAM PEMBAYARAN DIGITAL UNTUK PEMULIHAN EKONOMI PADA G20 2022</a:t>
            </a:r>
            <a:endParaRPr lang="en-US" dirty="0">
              <a:solidFill>
                <a:schemeClr val="accent6">
                  <a:lumMod val="40000"/>
                  <a:lumOff val="60000"/>
                </a:schemeClr>
              </a:solidFill>
            </a:endParaRPr>
          </a:p>
        </p:txBody>
      </p:sp>
      <p:sp>
        <p:nvSpPr>
          <p:cNvPr id="40" name="TextBox 39">
            <a:extLst>
              <a:ext uri="{FF2B5EF4-FFF2-40B4-BE49-F238E27FC236}">
                <a16:creationId xmlns:a16="http://schemas.microsoft.com/office/drawing/2014/main" id="{BECBB15C-788F-4936-A316-C0E2F72A16DE}"/>
              </a:ext>
            </a:extLst>
          </p:cNvPr>
          <p:cNvSpPr txBox="1"/>
          <p:nvPr/>
        </p:nvSpPr>
        <p:spPr>
          <a:xfrm>
            <a:off x="455612" y="1659352"/>
            <a:ext cx="10910888" cy="1200329"/>
          </a:xfrm>
          <a:prstGeom prst="rect">
            <a:avLst/>
          </a:prstGeom>
          <a:solidFill>
            <a:schemeClr val="accent5">
              <a:lumMod val="50000"/>
            </a:schemeClr>
          </a:solidFill>
          <a:ln>
            <a:solidFill>
              <a:schemeClr val="bg2"/>
            </a:solidFill>
          </a:ln>
        </p:spPr>
        <p:txBody>
          <a:bodyPr wrap="square" rtlCol="0" anchor="ctr" anchorCtr="1">
            <a:spAutoFit/>
          </a:bodyPr>
          <a:lstStyle/>
          <a:p>
            <a:pPr marL="342900" indent="-342900">
              <a:buFont typeface="Arial" panose="020B0604020202020204" pitchFamily="34" charset="0"/>
              <a:buChar char="•"/>
            </a:pPr>
            <a:r>
              <a:rPr lang="en-ID" sz="2400" b="0" i="0">
                <a:effectLst/>
                <a:latin typeface="Cambria" panose="02040503050406030204" pitchFamily="18" charset="0"/>
                <a:ea typeface="Cambria" panose="02040503050406030204" pitchFamily="18" charset="0"/>
              </a:rPr>
              <a:t>Perkembangan digital memerlukan kunci utama yakni keseimbangan antara inovasi dan mitigasi risiko, serta bersama-sama menuju pembayaran mancanegara</a:t>
            </a:r>
            <a:endParaRPr lang="en-ID" sz="2400" b="1" dirty="0">
              <a:latin typeface="Cambria" panose="02040503050406030204" pitchFamily="18" charset="0"/>
              <a:ea typeface="Cambria" panose="02040503050406030204" pitchFamily="18" charset="0"/>
            </a:endParaRPr>
          </a:p>
        </p:txBody>
      </p:sp>
      <p:sp>
        <p:nvSpPr>
          <p:cNvPr id="11" name="TextBox 10">
            <a:extLst>
              <a:ext uri="{FF2B5EF4-FFF2-40B4-BE49-F238E27FC236}">
                <a16:creationId xmlns:a16="http://schemas.microsoft.com/office/drawing/2014/main" id="{31D0ECBD-4ED7-4C36-8930-3CB89D38416B}"/>
              </a:ext>
            </a:extLst>
          </p:cNvPr>
          <p:cNvSpPr txBox="1"/>
          <p:nvPr/>
        </p:nvSpPr>
        <p:spPr>
          <a:xfrm>
            <a:off x="455612" y="3200400"/>
            <a:ext cx="11049000" cy="1569660"/>
          </a:xfrm>
          <a:prstGeom prst="rect">
            <a:avLst/>
          </a:prstGeom>
          <a:solidFill>
            <a:schemeClr val="accent5">
              <a:lumMod val="50000"/>
            </a:schemeClr>
          </a:solidFill>
          <a:ln>
            <a:solidFill>
              <a:schemeClr val="bg2"/>
            </a:solidFill>
          </a:ln>
        </p:spPr>
        <p:txBody>
          <a:bodyPr wrap="square" rtlCol="0" anchor="ctr" anchorCtr="1">
            <a:spAutoFit/>
          </a:bodyPr>
          <a:lstStyle/>
          <a:p>
            <a:pPr marL="342900" indent="-342900">
              <a:buFont typeface="Arial" panose="020B0604020202020204" pitchFamily="34" charset="0"/>
              <a:buChar char="•"/>
            </a:pPr>
            <a:r>
              <a:rPr lang="en-ID" sz="2400">
                <a:latin typeface="Cambria" panose="02040503050406030204" pitchFamily="18" charset="0"/>
                <a:ea typeface="Cambria" panose="02040503050406030204" pitchFamily="18" charset="0"/>
              </a:rPr>
              <a:t>Menteri Pariwisata dan Ekonomi Kreatif, Sandiaga Uno, menyampaikan bahwa pembayaran digital dapat mendukung setiap dimensi pariwisata yaitu Cleanliness, Health, Safety, and Evironment (CHSE) yang mendorong jumlah dan transaksi wisatawan</a:t>
            </a:r>
            <a:endParaRPr lang="en-ID" sz="2400" dirty="0">
              <a:latin typeface="Cambria" panose="02040503050406030204" pitchFamily="18" charset="0"/>
              <a:ea typeface="Cambria" panose="02040503050406030204" pitchFamily="18" charset="0"/>
            </a:endParaRPr>
          </a:p>
        </p:txBody>
      </p:sp>
      <p:sp>
        <p:nvSpPr>
          <p:cNvPr id="12" name="TextBox 11">
            <a:extLst>
              <a:ext uri="{FF2B5EF4-FFF2-40B4-BE49-F238E27FC236}">
                <a16:creationId xmlns:a16="http://schemas.microsoft.com/office/drawing/2014/main" id="{ED06E05E-3B6F-4983-904B-02AF058B7257}"/>
              </a:ext>
            </a:extLst>
          </p:cNvPr>
          <p:cNvSpPr txBox="1"/>
          <p:nvPr/>
        </p:nvSpPr>
        <p:spPr>
          <a:xfrm>
            <a:off x="455612" y="5001580"/>
            <a:ext cx="10134600" cy="830997"/>
          </a:xfrm>
          <a:prstGeom prst="rect">
            <a:avLst/>
          </a:prstGeom>
          <a:solidFill>
            <a:schemeClr val="accent5">
              <a:lumMod val="50000"/>
            </a:schemeClr>
          </a:solidFill>
          <a:ln>
            <a:solidFill>
              <a:schemeClr val="bg2"/>
            </a:solidFill>
          </a:ln>
        </p:spPr>
        <p:txBody>
          <a:bodyPr wrap="square" rtlCol="0" anchor="ctr" anchorCtr="1">
            <a:spAutoFit/>
          </a:bodyPr>
          <a:lstStyle/>
          <a:p>
            <a:pPr marL="342900" indent="-342900">
              <a:buFont typeface="Arial" panose="020B0604020202020204" pitchFamily="34" charset="0"/>
              <a:buChar char="•"/>
            </a:pPr>
            <a:r>
              <a:rPr lang="en-ID" sz="2400">
                <a:latin typeface="Cambria" panose="02040503050406030204" pitchFamily="18" charset="0"/>
                <a:ea typeface="Cambria" panose="02040503050406030204" pitchFamily="18" charset="0"/>
              </a:rPr>
              <a:t>pendalaman inisiatif pembayaran digital yang dilakukan Bank Indonesia diyakini dapat mengakselerasi sektor pemerintah maupun bisnis.</a:t>
            </a:r>
            <a:endParaRPr lang="en-ID"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7842583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03213" y="227469"/>
            <a:ext cx="11885612" cy="1015664"/>
          </a:xfrm>
        </p:spPr>
        <p:txBody>
          <a:bodyPr>
            <a:normAutofit fontScale="90000"/>
          </a:bodyPr>
          <a:lstStyle/>
          <a:p>
            <a:r>
              <a:rPr lang="en-ID">
                <a:solidFill>
                  <a:schemeClr val="accent6">
                    <a:lumMod val="40000"/>
                    <a:lumOff val="60000"/>
                  </a:schemeClr>
                </a:solidFill>
              </a:rPr>
              <a:t>BANK INDONESIA DALAM PEMBAYARAN DIGITAL UNTUK PEMULIHAN EKONOMI PADA G20 2022</a:t>
            </a:r>
            <a:endParaRPr lang="en-US" dirty="0">
              <a:solidFill>
                <a:schemeClr val="accent6">
                  <a:lumMod val="40000"/>
                  <a:lumOff val="60000"/>
                </a:schemeClr>
              </a:solidFill>
            </a:endParaRPr>
          </a:p>
        </p:txBody>
      </p:sp>
      <p:sp>
        <p:nvSpPr>
          <p:cNvPr id="40" name="TextBox 39">
            <a:extLst>
              <a:ext uri="{FF2B5EF4-FFF2-40B4-BE49-F238E27FC236}">
                <a16:creationId xmlns:a16="http://schemas.microsoft.com/office/drawing/2014/main" id="{BECBB15C-788F-4936-A316-C0E2F72A16DE}"/>
              </a:ext>
            </a:extLst>
          </p:cNvPr>
          <p:cNvSpPr txBox="1"/>
          <p:nvPr/>
        </p:nvSpPr>
        <p:spPr>
          <a:xfrm>
            <a:off x="608011" y="1690936"/>
            <a:ext cx="10642601" cy="1569660"/>
          </a:xfrm>
          <a:prstGeom prst="rect">
            <a:avLst/>
          </a:prstGeom>
          <a:solidFill>
            <a:schemeClr val="accent5">
              <a:lumMod val="50000"/>
            </a:schemeClr>
          </a:solidFill>
          <a:ln>
            <a:solidFill>
              <a:schemeClr val="bg2"/>
            </a:solidFill>
          </a:ln>
        </p:spPr>
        <p:txBody>
          <a:bodyPr wrap="square" rtlCol="0" anchor="ctr" anchorCtr="1">
            <a:spAutoFit/>
          </a:bodyPr>
          <a:lstStyle/>
          <a:p>
            <a:pPr marL="342900" indent="-342900">
              <a:buFont typeface="Arial" panose="020B0604020202020204" pitchFamily="34" charset="0"/>
              <a:buChar char="•"/>
            </a:pPr>
            <a:r>
              <a:rPr lang="en-ID" sz="2400">
                <a:latin typeface="Cambria" panose="02040503050406030204" pitchFamily="18" charset="0"/>
                <a:ea typeface="Cambria" panose="02040503050406030204" pitchFamily="18" charset="0"/>
              </a:rPr>
              <a:t>Di sektor transportasi, ekspansi konektivitas jalan tol menjadi prospek positif bagi industri pembayaran digital. </a:t>
            </a:r>
          </a:p>
          <a:p>
            <a:pPr marL="342900" indent="-342900">
              <a:buFont typeface="Arial" panose="020B0604020202020204" pitchFamily="34" charset="0"/>
              <a:buChar char="•"/>
            </a:pPr>
            <a:r>
              <a:rPr lang="en-ID" sz="2400">
                <a:latin typeface="Cambria" panose="02040503050406030204" pitchFamily="18" charset="0"/>
                <a:ea typeface="Cambria" panose="02040503050406030204" pitchFamily="18" charset="0"/>
              </a:rPr>
              <a:t>Adapun dari sisi perbankan, pembayaran digital secara signifikan telah mendorong tingkat transaksi nasabah di seluruh daerah</a:t>
            </a:r>
            <a:endParaRPr lang="en-ID" sz="2400" dirty="0">
              <a:latin typeface="Cambria" panose="02040503050406030204" pitchFamily="18" charset="0"/>
              <a:ea typeface="Cambria" panose="02040503050406030204" pitchFamily="18" charset="0"/>
            </a:endParaRPr>
          </a:p>
        </p:txBody>
      </p:sp>
      <p:sp>
        <p:nvSpPr>
          <p:cNvPr id="11" name="TextBox 10">
            <a:extLst>
              <a:ext uri="{FF2B5EF4-FFF2-40B4-BE49-F238E27FC236}">
                <a16:creationId xmlns:a16="http://schemas.microsoft.com/office/drawing/2014/main" id="{31D0ECBD-4ED7-4C36-8930-3CB89D38416B}"/>
              </a:ext>
            </a:extLst>
          </p:cNvPr>
          <p:cNvSpPr txBox="1"/>
          <p:nvPr/>
        </p:nvSpPr>
        <p:spPr>
          <a:xfrm>
            <a:off x="339725" y="3810000"/>
            <a:ext cx="10910888" cy="1938992"/>
          </a:xfrm>
          <a:prstGeom prst="rect">
            <a:avLst/>
          </a:prstGeom>
          <a:solidFill>
            <a:schemeClr val="accent5">
              <a:lumMod val="50000"/>
            </a:schemeClr>
          </a:solidFill>
          <a:ln>
            <a:solidFill>
              <a:schemeClr val="bg2"/>
            </a:solidFill>
          </a:ln>
        </p:spPr>
        <p:txBody>
          <a:bodyPr wrap="square" rtlCol="0" anchor="ctr" anchorCtr="1">
            <a:spAutoFit/>
          </a:bodyPr>
          <a:lstStyle/>
          <a:p>
            <a:pPr marL="342900" indent="-342900">
              <a:buFont typeface="Arial" panose="020B0604020202020204" pitchFamily="34" charset="0"/>
              <a:buChar char="•"/>
            </a:pPr>
            <a:r>
              <a:rPr lang="en-ID" sz="2400">
                <a:latin typeface="Cambria" panose="02040503050406030204" pitchFamily="18" charset="0"/>
                <a:ea typeface="Cambria" panose="02040503050406030204" pitchFamily="18" charset="0"/>
              </a:rPr>
              <a:t>Bank Indonesia meluncurkan program '#AyoPakai QRIS Road to 15 juta pengguna baru’. </a:t>
            </a:r>
          </a:p>
          <a:p>
            <a:pPr marL="342900" indent="-342900">
              <a:buFont typeface="Arial" panose="020B0604020202020204" pitchFamily="34" charset="0"/>
              <a:buChar char="•"/>
            </a:pPr>
            <a:r>
              <a:rPr lang="en-ID" sz="2400">
                <a:latin typeface="Cambria" panose="02040503050406030204" pitchFamily="18" charset="0"/>
                <a:ea typeface="Cambria" panose="02040503050406030204" pitchFamily="18" charset="0"/>
              </a:rPr>
              <a:t>Acara yang diwujudkan dengan aksi scan QRIS untuk “pembelian sate Pasar Gawok jarak jauh", menjadi representasi meluasnya penggunaan QRIS yang telah terentang di penjuru daerah hingga mancanegara.</a:t>
            </a:r>
            <a:endParaRPr lang="en-ID"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9252588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03212" y="457200"/>
            <a:ext cx="9144001" cy="762000"/>
          </a:xfrm>
        </p:spPr>
        <p:txBody>
          <a:bodyPr/>
          <a:lstStyle/>
          <a:p>
            <a:r>
              <a:rPr lang="en-US"/>
              <a:t>Tugas</a:t>
            </a:r>
            <a:endParaRPr lang="en-US" dirty="0"/>
          </a:p>
        </p:txBody>
      </p:sp>
      <p:sp>
        <p:nvSpPr>
          <p:cNvPr id="2" name="TextBox 1">
            <a:extLst>
              <a:ext uri="{FF2B5EF4-FFF2-40B4-BE49-F238E27FC236}">
                <a16:creationId xmlns:a16="http://schemas.microsoft.com/office/drawing/2014/main" id="{3875885E-6FF9-4377-B636-0E89B8B0B2A8}"/>
              </a:ext>
            </a:extLst>
          </p:cNvPr>
          <p:cNvSpPr txBox="1"/>
          <p:nvPr/>
        </p:nvSpPr>
        <p:spPr>
          <a:xfrm>
            <a:off x="303212" y="1674674"/>
            <a:ext cx="11582400" cy="1938992"/>
          </a:xfrm>
          <a:prstGeom prst="rect">
            <a:avLst/>
          </a:prstGeom>
          <a:noFill/>
          <a:ln>
            <a:solidFill>
              <a:schemeClr val="bg2"/>
            </a:solidFill>
          </a:ln>
        </p:spPr>
        <p:txBody>
          <a:bodyPr wrap="square" rtlCol="0" anchor="ctr" anchorCtr="1">
            <a:spAutoFit/>
          </a:bodyPr>
          <a:lstStyle/>
          <a:p>
            <a:pPr marL="457200" indent="-457200">
              <a:buFont typeface="+mj-lt"/>
              <a:buAutoNum type="arabicPeriod"/>
            </a:pPr>
            <a:r>
              <a:rPr lang="en-US" sz="2400">
                <a:solidFill>
                  <a:srgbClr val="FFFFCC"/>
                </a:solidFill>
              </a:rPr>
              <a:t>Pilihlah salah satu aplikasi E-Wallet atau system pembayaran dan Jelaskan Bagaimana system tersebut berjalan!</a:t>
            </a:r>
          </a:p>
          <a:p>
            <a:pPr marL="457200" indent="-457200">
              <a:buFont typeface="+mj-lt"/>
              <a:buAutoNum type="arabicPeriod"/>
            </a:pPr>
            <a:r>
              <a:rPr lang="en-US" sz="2400">
                <a:solidFill>
                  <a:srgbClr val="FFFFCC"/>
                </a:solidFill>
              </a:rPr>
              <a:t>Apa Kelebihan dan kelemahan dari aplikasi tersebut?</a:t>
            </a:r>
          </a:p>
          <a:p>
            <a:pPr marL="457200" indent="-457200">
              <a:buFont typeface="+mj-lt"/>
              <a:buAutoNum type="arabicPeriod"/>
            </a:pPr>
            <a:r>
              <a:rPr lang="en-US" sz="2400">
                <a:solidFill>
                  <a:srgbClr val="FFFFCC"/>
                </a:solidFill>
              </a:rPr>
              <a:t>Jelaskan ada fitur apasaja pada aplikasi tersebut?</a:t>
            </a:r>
          </a:p>
          <a:p>
            <a:pPr marL="457200" indent="-457200">
              <a:buFont typeface="+mj-lt"/>
              <a:buAutoNum type="arabicPeriod"/>
            </a:pPr>
            <a:r>
              <a:rPr lang="en-US" sz="2400">
                <a:solidFill>
                  <a:srgbClr val="FFFFCC"/>
                </a:solidFill>
              </a:rPr>
              <a:t>Jelaskan kendala atau kasus-kasus tertentu pada aplikasi tersebut?</a:t>
            </a:r>
          </a:p>
        </p:txBody>
      </p:sp>
    </p:spTree>
    <p:extLst>
      <p:ext uri="{BB962C8B-B14F-4D97-AF65-F5344CB8AC3E}">
        <p14:creationId xmlns:p14="http://schemas.microsoft.com/office/powerpoint/2010/main" val="4186932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827212" y="2641600"/>
            <a:ext cx="9144001" cy="1320800"/>
          </a:xfrm>
        </p:spPr>
        <p:txBody>
          <a:bodyPr>
            <a:noAutofit/>
          </a:bodyPr>
          <a:lstStyle/>
          <a:p>
            <a:pPr algn="ctr"/>
            <a:r>
              <a:rPr lang="en-US" sz="6600"/>
              <a:t>TERIMAKSIH</a:t>
            </a:r>
            <a:endParaRPr lang="en-US" sz="6600" dirty="0"/>
          </a:p>
        </p:txBody>
      </p:sp>
    </p:spTree>
    <p:extLst>
      <p:ext uri="{BB962C8B-B14F-4D97-AF65-F5344CB8AC3E}">
        <p14:creationId xmlns:p14="http://schemas.microsoft.com/office/powerpoint/2010/main" val="3884326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03213" y="381000"/>
            <a:ext cx="10363202" cy="673100"/>
          </a:xfrm>
        </p:spPr>
        <p:txBody>
          <a:bodyPr>
            <a:normAutofit/>
          </a:bodyPr>
          <a:lstStyle/>
          <a:p>
            <a:r>
              <a:rPr lang="en-ID">
                <a:solidFill>
                  <a:schemeClr val="accent6">
                    <a:lumMod val="40000"/>
                    <a:lumOff val="60000"/>
                  </a:schemeClr>
                </a:solidFill>
              </a:rPr>
              <a:t>FinTech System Pembayaran di Indonesia</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2284412" y="1270145"/>
            <a:ext cx="9570059" cy="1631216"/>
          </a:xfrm>
          <a:prstGeom prst="rect">
            <a:avLst/>
          </a:prstGeom>
          <a:solidFill>
            <a:schemeClr val="accent5">
              <a:lumMod val="50000"/>
            </a:schemeClr>
          </a:solidFill>
          <a:ln>
            <a:solidFill>
              <a:schemeClr val="bg2"/>
            </a:solidFill>
          </a:ln>
        </p:spPr>
        <p:txBody>
          <a:bodyPr wrap="square" rtlCol="0" anchor="ctr" anchorCtr="1">
            <a:spAutoFit/>
          </a:bodyPr>
          <a:lstStyle/>
          <a:p>
            <a:pPr marL="342900" indent="-342900">
              <a:lnSpc>
                <a:spcPct val="90000"/>
              </a:lnSpc>
              <a:spcBef>
                <a:spcPts val="600"/>
              </a:spcBef>
              <a:buClr>
                <a:schemeClr val="accent1"/>
              </a:buClr>
              <a:buSzPct val="100000"/>
              <a:buFont typeface="Wingdings" panose="05000000000000000000" pitchFamily="2" charset="2"/>
              <a:buChar char="§"/>
            </a:pPr>
            <a:r>
              <a:rPr lang="en-ID" sz="2000">
                <a:latin typeface="Cambria" panose="02040503050406030204" pitchFamily="18" charset="0"/>
                <a:ea typeface="Cambria" panose="02040503050406030204" pitchFamily="18" charset="0"/>
              </a:rPr>
              <a:t>Peraturan Bank Indonesia No. 18/40/PBI/2016 tentang Penyelenggaraan Pemrosesan Transaksi Pembayaran</a:t>
            </a:r>
          </a:p>
          <a:p>
            <a:pPr marL="342900" indent="-342900">
              <a:lnSpc>
                <a:spcPct val="90000"/>
              </a:lnSpc>
              <a:spcBef>
                <a:spcPts val="600"/>
              </a:spcBef>
              <a:buClr>
                <a:schemeClr val="accent1"/>
              </a:buClr>
              <a:buSzPct val="100000"/>
              <a:buFont typeface="Wingdings" panose="05000000000000000000" pitchFamily="2" charset="2"/>
              <a:buChar char="§"/>
            </a:pPr>
            <a:r>
              <a:rPr lang="en-ID" sz="2000">
                <a:latin typeface="Cambria" panose="02040503050406030204" pitchFamily="18" charset="0"/>
                <a:ea typeface="Cambria" panose="02040503050406030204" pitchFamily="18" charset="0"/>
              </a:rPr>
              <a:t>Surat Edaran Bank Indonesia No. 18/22/DKSP perihal Penyelenggaraan Layanan Keuangan Digital</a:t>
            </a:r>
          </a:p>
          <a:p>
            <a:pPr marL="342900" indent="-342900">
              <a:lnSpc>
                <a:spcPct val="90000"/>
              </a:lnSpc>
              <a:spcBef>
                <a:spcPts val="600"/>
              </a:spcBef>
              <a:buClr>
                <a:schemeClr val="accent1"/>
              </a:buClr>
              <a:buSzPct val="100000"/>
              <a:buFont typeface="Wingdings" panose="05000000000000000000" pitchFamily="2" charset="2"/>
              <a:buChar char="§"/>
            </a:pPr>
            <a:r>
              <a:rPr lang="en-ID" sz="2000">
                <a:latin typeface="Cambria" panose="02040503050406030204" pitchFamily="18" charset="0"/>
                <a:ea typeface="Cambria" panose="02040503050406030204" pitchFamily="18" charset="0"/>
              </a:rPr>
              <a:t>Peraturan Bank Indonesia No. 18/17/PBI/2016 tentang Uang Elektronik</a:t>
            </a:r>
          </a:p>
        </p:txBody>
      </p:sp>
      <p:sp>
        <p:nvSpPr>
          <p:cNvPr id="40" name="TextBox 39">
            <a:extLst>
              <a:ext uri="{FF2B5EF4-FFF2-40B4-BE49-F238E27FC236}">
                <a16:creationId xmlns:a16="http://schemas.microsoft.com/office/drawing/2014/main" id="{BECBB15C-788F-4936-A316-C0E2F72A16DE}"/>
              </a:ext>
            </a:extLst>
          </p:cNvPr>
          <p:cNvSpPr txBox="1"/>
          <p:nvPr/>
        </p:nvSpPr>
        <p:spPr>
          <a:xfrm>
            <a:off x="303213" y="1462133"/>
            <a:ext cx="1828800" cy="461665"/>
          </a:xfrm>
          <a:prstGeom prst="rect">
            <a:avLst/>
          </a:prstGeom>
          <a:solidFill>
            <a:schemeClr val="accent5">
              <a:lumMod val="50000"/>
            </a:schemeClr>
          </a:solidFill>
          <a:ln>
            <a:solidFill>
              <a:schemeClr val="bg2"/>
            </a:solidFill>
          </a:ln>
        </p:spPr>
        <p:txBody>
          <a:bodyPr wrap="square" rtlCol="0" anchor="ctr" anchorCtr="1">
            <a:spAutoFit/>
          </a:bodyPr>
          <a:lstStyle/>
          <a:p>
            <a:r>
              <a:rPr lang="en-US" sz="2400" b="1">
                <a:solidFill>
                  <a:srgbClr val="FFFF00"/>
                </a:solidFill>
              </a:rPr>
              <a:t>Menurut BI</a:t>
            </a:r>
            <a:endParaRPr lang="en-ID" sz="2400" b="1" dirty="0">
              <a:solidFill>
                <a:srgbClr val="FFFF00"/>
              </a:solidFill>
            </a:endParaRPr>
          </a:p>
        </p:txBody>
      </p:sp>
      <p:sp>
        <p:nvSpPr>
          <p:cNvPr id="41" name="Content Placeholder 13">
            <a:extLst>
              <a:ext uri="{FF2B5EF4-FFF2-40B4-BE49-F238E27FC236}">
                <a16:creationId xmlns:a16="http://schemas.microsoft.com/office/drawing/2014/main" id="{A5BE60E8-7A3C-4BA5-92F4-379B7BBC5F17}"/>
              </a:ext>
            </a:extLst>
          </p:cNvPr>
          <p:cNvSpPr txBox="1">
            <a:spLocks/>
          </p:cNvSpPr>
          <p:nvPr/>
        </p:nvSpPr>
        <p:spPr>
          <a:xfrm>
            <a:off x="2308224" y="3130106"/>
            <a:ext cx="8085746" cy="1126244"/>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None/>
            </a:pPr>
            <a:r>
              <a:rPr lang="en-ID" sz="2000">
                <a:latin typeface="Cambria" panose="02040503050406030204" pitchFamily="18" charset="0"/>
                <a:ea typeface="Cambria" panose="02040503050406030204" pitchFamily="18" charset="0"/>
              </a:rPr>
              <a:t>FinTech telah mengubah sistem pembayaran di masyarakat dan telah membantu perusahaan-perusahaan start-up dalam menekan biaya modal dan biaya operasional yang tinggi di awal.</a:t>
            </a:r>
            <a:endParaRPr lang="en-US" sz="2000">
              <a:latin typeface="Cambria" panose="02040503050406030204" pitchFamily="18" charset="0"/>
              <a:ea typeface="Cambria" panose="02040503050406030204" pitchFamily="18" charset="0"/>
            </a:endParaRPr>
          </a:p>
        </p:txBody>
      </p:sp>
      <p:sp>
        <p:nvSpPr>
          <p:cNvPr id="9" name="Content Placeholder 13">
            <a:extLst>
              <a:ext uri="{FF2B5EF4-FFF2-40B4-BE49-F238E27FC236}">
                <a16:creationId xmlns:a16="http://schemas.microsoft.com/office/drawing/2014/main" id="{790FDDDA-D09F-4BC0-A3FD-BFC0E647F12F}"/>
              </a:ext>
            </a:extLst>
          </p:cNvPr>
          <p:cNvSpPr txBox="1">
            <a:spLocks/>
          </p:cNvSpPr>
          <p:nvPr/>
        </p:nvSpPr>
        <p:spPr>
          <a:xfrm>
            <a:off x="2308224" y="4485095"/>
            <a:ext cx="9296400" cy="1631217"/>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lnSpc>
                <a:spcPct val="100000"/>
              </a:lnSpc>
              <a:buNone/>
            </a:pPr>
            <a:r>
              <a:rPr lang="en-ID" sz="2000">
                <a:latin typeface="Cambria" panose="02040503050406030204" pitchFamily="18" charset="0"/>
                <a:ea typeface="Cambria" panose="02040503050406030204" pitchFamily="18" charset="0"/>
              </a:rPr>
              <a:t>Kuatnya arus teknologi dalam system pembayaran mendorong Bank Indonesia sebagai bank sentral Republik Indonesia untuk memastikan lalu lintas pembayaran yang telah terpenetrasi oleh teknologi tetap berjalan dengan tertib dan aman serta mendukung pilar-pilar dalam pencapaian visi dan misi Bank Indonesia.</a:t>
            </a:r>
          </a:p>
          <a:p>
            <a:endParaRPr lang="en-US" sz="140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9946944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51616" y="241300"/>
            <a:ext cx="10363202" cy="673100"/>
          </a:xfrm>
        </p:spPr>
        <p:txBody>
          <a:bodyPr>
            <a:normAutofit/>
          </a:bodyPr>
          <a:lstStyle/>
          <a:p>
            <a:r>
              <a:rPr lang="en-ID">
                <a:solidFill>
                  <a:schemeClr val="accent6">
                    <a:lumMod val="40000"/>
                    <a:lumOff val="60000"/>
                  </a:schemeClr>
                </a:solidFill>
              </a:rPr>
              <a:t>FinTech System Pembayaran di Indonesia</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23812" y="1142212"/>
            <a:ext cx="11733213" cy="424732"/>
          </a:xfrm>
          <a:prstGeom prst="rect">
            <a:avLst/>
          </a:prstGeom>
          <a:solidFill>
            <a:schemeClr val="accent5">
              <a:lumMod val="50000"/>
            </a:schemeClr>
          </a:solidFill>
          <a:ln>
            <a:solidFill>
              <a:schemeClr val="bg2"/>
            </a:solidFill>
          </a:ln>
        </p:spPr>
        <p:txBody>
          <a:bodyPr wrap="square" rtlCol="0" anchor="ctr" anchorCtr="1">
            <a:spAutoFit/>
          </a:bodyPr>
          <a:lstStyle/>
          <a:p>
            <a:pPr>
              <a:lnSpc>
                <a:spcPct val="90000"/>
              </a:lnSpc>
              <a:spcBef>
                <a:spcPts val="600"/>
              </a:spcBef>
              <a:buClr>
                <a:schemeClr val="accent1"/>
              </a:buClr>
              <a:buSzPct val="100000"/>
            </a:pPr>
            <a:r>
              <a:rPr lang="en-US" sz="2400" b="1">
                <a:solidFill>
                  <a:srgbClr val="FFFF00"/>
                </a:solidFill>
              </a:rPr>
              <a:t>Pembayaran, Kliring, dan Penyelesaian (Payments, Clearing and Settlement)</a:t>
            </a:r>
            <a:endParaRPr lang="en-ID" sz="2400" b="1">
              <a:solidFill>
                <a:srgbClr val="FFFF00"/>
              </a:solidFill>
            </a:endParaRPr>
          </a:p>
        </p:txBody>
      </p:sp>
      <p:sp>
        <p:nvSpPr>
          <p:cNvPr id="41" name="Content Placeholder 13">
            <a:extLst>
              <a:ext uri="{FF2B5EF4-FFF2-40B4-BE49-F238E27FC236}">
                <a16:creationId xmlns:a16="http://schemas.microsoft.com/office/drawing/2014/main" id="{A5BE60E8-7A3C-4BA5-92F4-379B7BBC5F17}"/>
              </a:ext>
            </a:extLst>
          </p:cNvPr>
          <p:cNvSpPr txBox="1">
            <a:spLocks/>
          </p:cNvSpPr>
          <p:nvPr/>
        </p:nvSpPr>
        <p:spPr>
          <a:xfrm>
            <a:off x="592927" y="1959856"/>
            <a:ext cx="10058403" cy="1481844"/>
          </a:xfrm>
          <a:prstGeom prst="rect">
            <a:avLst/>
          </a:prstGeom>
          <a:solidFill>
            <a:srgbClr val="1E5E70"/>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None/>
            </a:pPr>
            <a:r>
              <a:rPr lang="en-ID" sz="2000" b="1">
                <a:latin typeface="Cambria" panose="02040503050406030204" pitchFamily="18" charset="0"/>
                <a:ea typeface="Cambria" panose="02040503050406030204" pitchFamily="18" charset="0"/>
              </a:rPr>
              <a:t>FinTech Jenis ini memberikan layanan sistem pembayaran secara online melalui Payment Gateway dan dompet elektronik atau uang digital. Sistem ini diselenggarakan baik oleh bank maupun lembaga keuangan non-bank.</a:t>
            </a:r>
          </a:p>
          <a:p>
            <a:pPr marL="0" indent="0">
              <a:buNone/>
            </a:pPr>
            <a:r>
              <a:rPr lang="en-ID" sz="2000" b="1">
                <a:latin typeface="Cambria" panose="02040503050406030204" pitchFamily="18" charset="0"/>
                <a:ea typeface="Cambria" panose="02040503050406030204" pitchFamily="18" charset="0"/>
              </a:rPr>
              <a:t>Contohnya: Doku, Sakuku BCA, T-cash, Go-pay, Dana, LinkAja dan Ovo</a:t>
            </a:r>
            <a:endParaRPr lang="en-US" sz="2000" b="1">
              <a:latin typeface="Cambria" panose="02040503050406030204" pitchFamily="18" charset="0"/>
              <a:ea typeface="Cambria" panose="02040503050406030204" pitchFamily="18" charset="0"/>
            </a:endParaRPr>
          </a:p>
        </p:txBody>
      </p:sp>
      <p:sp>
        <p:nvSpPr>
          <p:cNvPr id="9" name="Content Placeholder 13">
            <a:extLst>
              <a:ext uri="{FF2B5EF4-FFF2-40B4-BE49-F238E27FC236}">
                <a16:creationId xmlns:a16="http://schemas.microsoft.com/office/drawing/2014/main" id="{790FDDDA-D09F-4BC0-A3FD-BFC0E647F12F}"/>
              </a:ext>
            </a:extLst>
          </p:cNvPr>
          <p:cNvSpPr txBox="1">
            <a:spLocks/>
          </p:cNvSpPr>
          <p:nvPr/>
        </p:nvSpPr>
        <p:spPr>
          <a:xfrm>
            <a:off x="744535" y="3575050"/>
            <a:ext cx="10541001" cy="2209800"/>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r>
              <a:rPr lang="en-ID" sz="2000">
                <a:latin typeface="Cambria" panose="02040503050406030204" pitchFamily="18" charset="0"/>
                <a:ea typeface="Cambria" panose="02040503050406030204" pitchFamily="18" charset="0"/>
              </a:rPr>
              <a:t>Beberapa startup finansial yang menyediakan payment gateway atau e-wallet sudah beredar cukup banyak di Indonesia. </a:t>
            </a:r>
          </a:p>
          <a:p>
            <a:r>
              <a:rPr lang="en-ID" sz="2000">
                <a:latin typeface="Cambria" panose="02040503050406030204" pitchFamily="18" charset="0"/>
                <a:ea typeface="Cambria" panose="02040503050406030204" pitchFamily="18" charset="0"/>
              </a:rPr>
              <a:t>Dengan jenis fintech yang satu ini juga segala proses pembayaran akan lebih mudah dan hemat waktu dalam prosesnya. </a:t>
            </a:r>
          </a:p>
          <a:p>
            <a:r>
              <a:rPr lang="en-ID" sz="2000">
                <a:latin typeface="Cambria" panose="02040503050406030204" pitchFamily="18" charset="0"/>
                <a:ea typeface="Cambria" panose="02040503050406030204" pitchFamily="18" charset="0"/>
              </a:rPr>
              <a:t>Kebutuhan seperti melakukan pembayaran tagihan listrik, pulsa, belanjaan dan kebutuhan lainnya dapat dilakukan secara online.</a:t>
            </a:r>
            <a:endParaRPr lang="en-US" sz="2000">
              <a:latin typeface="Cambria" panose="02040503050406030204" pitchFamily="18" charset="0"/>
              <a:ea typeface="Cambria" panose="02040503050406030204" pitchFamily="18" charset="0"/>
            </a:endParaRPr>
          </a:p>
        </p:txBody>
      </p:sp>
      <p:sp>
        <p:nvSpPr>
          <p:cNvPr id="10" name="TextBox 9">
            <a:extLst>
              <a:ext uri="{FF2B5EF4-FFF2-40B4-BE49-F238E27FC236}">
                <a16:creationId xmlns:a16="http://schemas.microsoft.com/office/drawing/2014/main" id="{30F1ECC2-6FA0-4B48-8C9D-941FF6EEDA49}"/>
              </a:ext>
            </a:extLst>
          </p:cNvPr>
          <p:cNvSpPr txBox="1"/>
          <p:nvPr/>
        </p:nvSpPr>
        <p:spPr>
          <a:xfrm>
            <a:off x="591339" y="5918200"/>
            <a:ext cx="10683085" cy="707886"/>
          </a:xfrm>
          <a:prstGeom prst="rect">
            <a:avLst/>
          </a:prstGeom>
          <a:solidFill>
            <a:srgbClr val="1E5E70"/>
          </a:solidFill>
          <a:ln>
            <a:solidFill>
              <a:schemeClr val="bg2"/>
            </a:solidFill>
          </a:ln>
        </p:spPr>
        <p:txBody>
          <a:bodyPr wrap="square">
            <a:spAutoFit/>
          </a:bodyPr>
          <a:lstStyle/>
          <a:p>
            <a:r>
              <a:rPr lang="en-ID" sz="2000" b="1">
                <a:latin typeface="Cambria" panose="02040503050406030204" pitchFamily="18" charset="0"/>
                <a:ea typeface="Cambria" panose="02040503050406030204" pitchFamily="18" charset="0"/>
              </a:rPr>
              <a:t>Pemrosesan transaksi pembayaran meliputi kegiatan: pratransaksi, otorisasi, kliring, penyelesaian akhir (setelmen), pascatransaksi</a:t>
            </a:r>
          </a:p>
        </p:txBody>
      </p:sp>
    </p:spTree>
    <p:extLst>
      <p:ext uri="{BB962C8B-B14F-4D97-AF65-F5344CB8AC3E}">
        <p14:creationId xmlns:p14="http://schemas.microsoft.com/office/powerpoint/2010/main" val="71661401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51616" y="241300"/>
            <a:ext cx="10363202" cy="673100"/>
          </a:xfrm>
        </p:spPr>
        <p:txBody>
          <a:bodyPr>
            <a:normAutofit/>
          </a:bodyPr>
          <a:lstStyle/>
          <a:p>
            <a:r>
              <a:rPr lang="en-ID">
                <a:solidFill>
                  <a:schemeClr val="accent6">
                    <a:lumMod val="40000"/>
                    <a:lumOff val="60000"/>
                  </a:schemeClr>
                </a:solidFill>
              </a:rPr>
              <a:t>FinTech System Pembayaran di Indonesia</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303212" y="1574680"/>
            <a:ext cx="2566196" cy="400110"/>
          </a:xfrm>
          <a:prstGeom prst="rect">
            <a:avLst/>
          </a:prstGeom>
          <a:solidFill>
            <a:schemeClr val="accent5">
              <a:lumMod val="50000"/>
            </a:schemeClr>
          </a:solidFill>
          <a:ln>
            <a:solidFill>
              <a:schemeClr val="bg2"/>
            </a:solidFill>
          </a:ln>
        </p:spPr>
        <p:txBody>
          <a:bodyPr wrap="square" rtlCol="0" anchor="ctr" anchorCtr="1">
            <a:spAutoFit/>
          </a:bodyPr>
          <a:lstStyle/>
          <a:p>
            <a:pPr algn="l"/>
            <a:r>
              <a:rPr lang="en-ID" sz="2000" b="1">
                <a:solidFill>
                  <a:srgbClr val="FFFF00"/>
                </a:solidFill>
              </a:rPr>
              <a:t>Payment Gateway</a:t>
            </a:r>
          </a:p>
        </p:txBody>
      </p:sp>
      <p:sp>
        <p:nvSpPr>
          <p:cNvPr id="9" name="Content Placeholder 13">
            <a:extLst>
              <a:ext uri="{FF2B5EF4-FFF2-40B4-BE49-F238E27FC236}">
                <a16:creationId xmlns:a16="http://schemas.microsoft.com/office/drawing/2014/main" id="{790FDDDA-D09F-4BC0-A3FD-BFC0E647F12F}"/>
              </a:ext>
            </a:extLst>
          </p:cNvPr>
          <p:cNvSpPr txBox="1">
            <a:spLocks/>
          </p:cNvSpPr>
          <p:nvPr/>
        </p:nvSpPr>
        <p:spPr>
          <a:xfrm>
            <a:off x="303212" y="2362200"/>
            <a:ext cx="11582400" cy="1219200"/>
          </a:xfrm>
          <a:prstGeom prst="rect">
            <a:avLst/>
          </a:prstGeom>
          <a:solidFill>
            <a:schemeClr val="accent5">
              <a:lumMod val="50000"/>
            </a:schemeClr>
          </a:solidFill>
        </p:spPr>
        <p:txBody>
          <a:bodyPr vert="horz" lIns="91440" tIns="45720" rIns="91440" bIns="45720" rtlCol="0">
            <a:normAutofit fontScale="92500" lnSpcReduction="20000"/>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lgn="l">
              <a:buNone/>
            </a:pPr>
            <a:r>
              <a:rPr lang="en-ID" sz="2000" b="1">
                <a:latin typeface="Cambria" panose="02040503050406030204" pitchFamily="18" charset="0"/>
                <a:ea typeface="Cambria" panose="02040503050406030204" pitchFamily="18" charset="0"/>
              </a:rPr>
              <a:t>Sebelum berkembangnya industri Fintech, dunia digital sudah mengenal industri e-commerce yang sudah berkembang terlebih dahulu. </a:t>
            </a:r>
          </a:p>
          <a:p>
            <a:pPr marL="0" indent="0" algn="l">
              <a:buNone/>
            </a:pPr>
            <a:r>
              <a:rPr lang="en-ID" sz="2000" b="1">
                <a:latin typeface="Cambria" panose="02040503050406030204" pitchFamily="18" charset="0"/>
                <a:ea typeface="Cambria" panose="02040503050406030204" pitchFamily="18" charset="0"/>
              </a:rPr>
              <a:t>Kemunculan e-commerce ini menjadi pemicu awal munculnya industri Fintech, lebih tepatnya karena adanya Payment Gateway yang digunakan untuk memperlancar transaksi di e-commerce.</a:t>
            </a:r>
            <a:endParaRPr lang="en-US" sz="2000" b="1">
              <a:latin typeface="Cambria" panose="02040503050406030204" pitchFamily="18" charset="0"/>
              <a:ea typeface="Cambria" panose="02040503050406030204" pitchFamily="18" charset="0"/>
            </a:endParaRPr>
          </a:p>
        </p:txBody>
      </p:sp>
      <p:sp>
        <p:nvSpPr>
          <p:cNvPr id="10" name="Content Placeholder 13">
            <a:extLst>
              <a:ext uri="{FF2B5EF4-FFF2-40B4-BE49-F238E27FC236}">
                <a16:creationId xmlns:a16="http://schemas.microsoft.com/office/drawing/2014/main" id="{1E699B1F-7111-4096-A3E2-1485DCF4E271}"/>
              </a:ext>
            </a:extLst>
          </p:cNvPr>
          <p:cNvSpPr txBox="1">
            <a:spLocks/>
          </p:cNvSpPr>
          <p:nvPr/>
        </p:nvSpPr>
        <p:spPr>
          <a:xfrm>
            <a:off x="303212" y="3886200"/>
            <a:ext cx="11582400" cy="1555690"/>
          </a:xfrm>
          <a:prstGeom prst="rect">
            <a:avLst/>
          </a:prstGeom>
          <a:solidFill>
            <a:schemeClr val="accent5">
              <a:lumMod val="50000"/>
            </a:schemeClr>
          </a:solidFill>
        </p:spPr>
        <p:txBody>
          <a:bodyPr vert="horz" lIns="91440" tIns="45720" rIns="91440" bIns="45720" rtlCol="0">
            <a:normAutofit fontScale="92500" lnSpcReduction="10000"/>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None/>
            </a:pPr>
            <a:r>
              <a:rPr lang="en-ID" sz="2100" b="1">
                <a:latin typeface="Cambria" panose="02040503050406030204" pitchFamily="18" charset="0"/>
                <a:ea typeface="Cambria" panose="02040503050406030204" pitchFamily="18" charset="0"/>
              </a:rPr>
              <a:t>Jenis Fintech Payment Gateway ini sangat berguna dalam dunia e-commerce, karena pada e-commerce dibutuhkan suatu proses transaksi antara penjual dan pembeli yang cepat dan aman. </a:t>
            </a:r>
          </a:p>
          <a:p>
            <a:pPr marL="0" indent="0">
              <a:buNone/>
            </a:pPr>
            <a:r>
              <a:rPr lang="en-ID" sz="2100" b="1">
                <a:latin typeface="Cambria" panose="02040503050406030204" pitchFamily="18" charset="0"/>
                <a:ea typeface="Cambria" panose="02040503050406030204" pitchFamily="18" charset="0"/>
              </a:rPr>
              <a:t>Munculnya layanan payment gateway akan sangat membantu dalam memudahkan proses transaksi yang kamu lakukan karena memungkinan kamu untuk memilih berbagai metode pembayaran yang ada karena payment gateway menghubungkan e-commerce dengan berbagai bank.</a:t>
            </a:r>
          </a:p>
        </p:txBody>
      </p:sp>
      <p:sp>
        <p:nvSpPr>
          <p:cNvPr id="11" name="Content Placeholder 13">
            <a:extLst>
              <a:ext uri="{FF2B5EF4-FFF2-40B4-BE49-F238E27FC236}">
                <a16:creationId xmlns:a16="http://schemas.microsoft.com/office/drawing/2014/main" id="{0F0AC842-979C-427D-9E47-9342C0A6C269}"/>
              </a:ext>
            </a:extLst>
          </p:cNvPr>
          <p:cNvSpPr txBox="1">
            <a:spLocks/>
          </p:cNvSpPr>
          <p:nvPr/>
        </p:nvSpPr>
        <p:spPr>
          <a:xfrm>
            <a:off x="303212" y="5791200"/>
            <a:ext cx="11582400" cy="479396"/>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None/>
            </a:pPr>
            <a:r>
              <a:rPr lang="en-ID" sz="1900" b="1">
                <a:latin typeface="Cambria" panose="02040503050406030204" pitchFamily="18" charset="0"/>
                <a:ea typeface="Cambria" panose="02040503050406030204" pitchFamily="18" charset="0"/>
              </a:rPr>
              <a:t>Contoh Fintech Payment Gateway yang dikenal di Indonesia antara lain Midtrans, Doku, dan Xendit.</a:t>
            </a:r>
          </a:p>
        </p:txBody>
      </p:sp>
    </p:spTree>
    <p:extLst>
      <p:ext uri="{BB962C8B-B14F-4D97-AF65-F5344CB8AC3E}">
        <p14:creationId xmlns:p14="http://schemas.microsoft.com/office/powerpoint/2010/main" val="122036346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51616" y="241300"/>
            <a:ext cx="10363202" cy="673100"/>
          </a:xfrm>
        </p:spPr>
        <p:txBody>
          <a:bodyPr>
            <a:normAutofit/>
          </a:bodyPr>
          <a:lstStyle/>
          <a:p>
            <a:r>
              <a:rPr lang="en-ID">
                <a:solidFill>
                  <a:schemeClr val="accent6">
                    <a:lumMod val="40000"/>
                    <a:lumOff val="60000"/>
                  </a:schemeClr>
                </a:solidFill>
              </a:rPr>
              <a:t>FinTech System Pembayaran di Indonesia</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314324" y="1403410"/>
            <a:ext cx="4560888" cy="400110"/>
          </a:xfrm>
          <a:prstGeom prst="rect">
            <a:avLst/>
          </a:prstGeom>
          <a:solidFill>
            <a:schemeClr val="accent5">
              <a:lumMod val="50000"/>
            </a:schemeClr>
          </a:solidFill>
          <a:ln>
            <a:solidFill>
              <a:schemeClr val="bg2"/>
            </a:solidFill>
          </a:ln>
        </p:spPr>
        <p:txBody>
          <a:bodyPr wrap="square" rtlCol="0" anchor="ctr" anchorCtr="1">
            <a:spAutoFit/>
          </a:bodyPr>
          <a:lstStyle/>
          <a:p>
            <a:r>
              <a:rPr lang="en-ID" sz="2000" b="1">
                <a:solidFill>
                  <a:srgbClr val="FFFF00"/>
                </a:solidFill>
              </a:rPr>
              <a:t>Dompet Elektronik (Digital Wallet)</a:t>
            </a:r>
          </a:p>
        </p:txBody>
      </p:sp>
      <p:sp>
        <p:nvSpPr>
          <p:cNvPr id="9" name="Content Placeholder 13">
            <a:extLst>
              <a:ext uri="{FF2B5EF4-FFF2-40B4-BE49-F238E27FC236}">
                <a16:creationId xmlns:a16="http://schemas.microsoft.com/office/drawing/2014/main" id="{790FDDDA-D09F-4BC0-A3FD-BFC0E647F12F}"/>
              </a:ext>
            </a:extLst>
          </p:cNvPr>
          <p:cNvSpPr txBox="1">
            <a:spLocks/>
          </p:cNvSpPr>
          <p:nvPr/>
        </p:nvSpPr>
        <p:spPr>
          <a:xfrm>
            <a:off x="288128" y="2140130"/>
            <a:ext cx="11582400" cy="1555690"/>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None/>
            </a:pPr>
            <a:r>
              <a:rPr lang="en-ID" sz="2100" b="1">
                <a:latin typeface="Cambria" panose="02040503050406030204" pitchFamily="18" charset="0"/>
                <a:ea typeface="Cambria" panose="02040503050406030204" pitchFamily="18" charset="0"/>
              </a:rPr>
              <a:t>Untuk kategori pembayaran, selain Payment Gateway, layanan Fintech yang sekarang sedang tumbuh pesat adalah dompet digital atau digital wallet. </a:t>
            </a:r>
          </a:p>
          <a:p>
            <a:pPr marL="0" indent="0">
              <a:buNone/>
            </a:pPr>
            <a:r>
              <a:rPr lang="en-ID" sz="2100" b="1">
                <a:latin typeface="Cambria" panose="02040503050406030204" pitchFamily="18" charset="0"/>
                <a:ea typeface="Cambria" panose="02040503050406030204" pitchFamily="18" charset="0"/>
              </a:rPr>
              <a:t>Fintech dompet digital memungkinkan pengguna untuk menyimpan uang di aplikasi dan dapat digunakan untuk transaksi pembayaran di merchant offline maupun online.</a:t>
            </a:r>
            <a:endParaRPr lang="en-US" sz="2100" b="1">
              <a:latin typeface="Cambria" panose="02040503050406030204" pitchFamily="18" charset="0"/>
              <a:ea typeface="Cambria" panose="02040503050406030204" pitchFamily="18" charset="0"/>
            </a:endParaRPr>
          </a:p>
        </p:txBody>
      </p:sp>
      <p:sp>
        <p:nvSpPr>
          <p:cNvPr id="10" name="Content Placeholder 13">
            <a:extLst>
              <a:ext uri="{FF2B5EF4-FFF2-40B4-BE49-F238E27FC236}">
                <a16:creationId xmlns:a16="http://schemas.microsoft.com/office/drawing/2014/main" id="{1E699B1F-7111-4096-A3E2-1485DCF4E271}"/>
              </a:ext>
            </a:extLst>
          </p:cNvPr>
          <p:cNvSpPr txBox="1">
            <a:spLocks/>
          </p:cNvSpPr>
          <p:nvPr/>
        </p:nvSpPr>
        <p:spPr>
          <a:xfrm>
            <a:off x="303212" y="4032430"/>
            <a:ext cx="11582400" cy="1371600"/>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None/>
            </a:pPr>
            <a:r>
              <a:rPr lang="en-ID" sz="2100" b="1">
                <a:latin typeface="Cambria" panose="02040503050406030204" pitchFamily="18" charset="0"/>
                <a:ea typeface="Cambria" panose="02040503050406030204" pitchFamily="18" charset="0"/>
              </a:rPr>
              <a:t>Kelebihan dari dompet digital terletak pada kenyamanan dan kepraktisannya. Pengguna tidak perlu membawa uang secara fisik, tidak perlu menyimpan uang receh hasil kembalian dari transaksi, dan pembayaran bisa dilakukan dengan beberapa langkah saja termasuk scan QR code sehingga mempercepat waktu transaksi.</a:t>
            </a:r>
          </a:p>
        </p:txBody>
      </p:sp>
      <p:sp>
        <p:nvSpPr>
          <p:cNvPr id="11" name="Content Placeholder 13">
            <a:extLst>
              <a:ext uri="{FF2B5EF4-FFF2-40B4-BE49-F238E27FC236}">
                <a16:creationId xmlns:a16="http://schemas.microsoft.com/office/drawing/2014/main" id="{0F0AC842-979C-427D-9E47-9342C0A6C269}"/>
              </a:ext>
            </a:extLst>
          </p:cNvPr>
          <p:cNvSpPr txBox="1">
            <a:spLocks/>
          </p:cNvSpPr>
          <p:nvPr/>
        </p:nvSpPr>
        <p:spPr>
          <a:xfrm>
            <a:off x="303212" y="5791200"/>
            <a:ext cx="11582400" cy="479396"/>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None/>
            </a:pPr>
            <a:r>
              <a:rPr lang="en-ID" sz="1900" b="1">
                <a:latin typeface="Cambria" panose="02040503050406030204" pitchFamily="18" charset="0"/>
                <a:ea typeface="Cambria" panose="02040503050406030204" pitchFamily="18" charset="0"/>
              </a:rPr>
              <a:t>Contoh fintech dompet digital yang populer di Indonesia adalah Go-Pay, OVO, T-Cash, dan Dana.</a:t>
            </a:r>
          </a:p>
        </p:txBody>
      </p:sp>
    </p:spTree>
    <p:extLst>
      <p:ext uri="{BB962C8B-B14F-4D97-AF65-F5344CB8AC3E}">
        <p14:creationId xmlns:p14="http://schemas.microsoft.com/office/powerpoint/2010/main" val="133069838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03212" y="381000"/>
            <a:ext cx="12039599" cy="685800"/>
          </a:xfrm>
        </p:spPr>
        <p:txBody>
          <a:bodyPr>
            <a:normAutofit/>
          </a:bodyPr>
          <a:lstStyle/>
          <a:p>
            <a:r>
              <a:rPr lang="sv-SE">
                <a:solidFill>
                  <a:schemeClr val="accent6">
                    <a:lumMod val="40000"/>
                    <a:lumOff val="60000"/>
                  </a:schemeClr>
                </a:solidFill>
              </a:rPr>
              <a:t>FinTech dalam sistem pembayaran</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428670" y="4301341"/>
            <a:ext cx="11328307" cy="590931"/>
          </a:xfrm>
          <a:prstGeom prst="rect">
            <a:avLst/>
          </a:prstGeom>
          <a:solidFill>
            <a:schemeClr val="accent5">
              <a:lumMod val="50000"/>
            </a:schemeClr>
          </a:solidFill>
          <a:ln>
            <a:solidFill>
              <a:schemeClr val="bg2"/>
            </a:solidFill>
          </a:ln>
        </p:spPr>
        <p:txBody>
          <a:bodyPr wrap="square" rtlCol="0" anchor="ctr" anchorCtr="1">
            <a:spAutoFit/>
          </a:bodyPr>
          <a:lstStyle/>
          <a:p>
            <a:pPr marL="223838" indent="-223838">
              <a:lnSpc>
                <a:spcPct val="90000"/>
              </a:lnSpc>
              <a:spcBef>
                <a:spcPts val="1800"/>
              </a:spcBef>
              <a:buClr>
                <a:schemeClr val="accent1"/>
              </a:buClr>
              <a:buSzPct val="100000"/>
              <a:buFont typeface="Arial" pitchFamily="34" charset="0"/>
              <a:buChar char="•"/>
            </a:pPr>
            <a:r>
              <a:rPr lang="en-ID" b="1">
                <a:latin typeface="Cambria" panose="02040503050406030204" pitchFamily="18" charset="0"/>
                <a:ea typeface="Cambria" panose="02040503050406030204" pitchFamily="18" charset="0"/>
              </a:rPr>
              <a:t>penyelenggara kliring menurut ketentuan Bank Indonesia yang mengatur mengenai alat pembayaran dengan menggunakan kartu dan ketentuan Bank Indonesia yang mengatur mengenai uang elektronik.</a:t>
            </a:r>
          </a:p>
        </p:txBody>
      </p:sp>
      <p:sp>
        <p:nvSpPr>
          <p:cNvPr id="12" name="TextBox 11">
            <a:extLst>
              <a:ext uri="{FF2B5EF4-FFF2-40B4-BE49-F238E27FC236}">
                <a16:creationId xmlns:a16="http://schemas.microsoft.com/office/drawing/2014/main" id="{ED06E05E-3B6F-4983-904B-02AF058B7257}"/>
              </a:ext>
            </a:extLst>
          </p:cNvPr>
          <p:cNvSpPr txBox="1"/>
          <p:nvPr/>
        </p:nvSpPr>
        <p:spPr>
          <a:xfrm>
            <a:off x="454070" y="3592450"/>
            <a:ext cx="2973294" cy="400110"/>
          </a:xfrm>
          <a:prstGeom prst="rect">
            <a:avLst/>
          </a:prstGeom>
          <a:solidFill>
            <a:schemeClr val="accent5">
              <a:lumMod val="50000"/>
            </a:schemeClr>
          </a:solidFill>
          <a:ln>
            <a:solidFill>
              <a:schemeClr val="bg2"/>
            </a:solidFill>
          </a:ln>
        </p:spPr>
        <p:txBody>
          <a:bodyPr wrap="square" rtlCol="0" anchor="ctr" anchorCtr="1">
            <a:spAutoFit/>
          </a:bodyPr>
          <a:lstStyle/>
          <a:p>
            <a:r>
              <a:rPr lang="en-ID" sz="2000" b="1">
                <a:solidFill>
                  <a:srgbClr val="FFFF00"/>
                </a:solidFill>
              </a:rPr>
              <a:t>Penyelenggara Kliring</a:t>
            </a:r>
            <a:endParaRPr lang="en-ID" sz="2000" b="1" dirty="0">
              <a:solidFill>
                <a:srgbClr val="FFFF00"/>
              </a:solidFill>
            </a:endParaRPr>
          </a:p>
        </p:txBody>
      </p:sp>
      <p:sp>
        <p:nvSpPr>
          <p:cNvPr id="5" name="Content Placeholder 13">
            <a:extLst>
              <a:ext uri="{FF2B5EF4-FFF2-40B4-BE49-F238E27FC236}">
                <a16:creationId xmlns:a16="http://schemas.microsoft.com/office/drawing/2014/main" id="{7C5521F6-7604-423A-81C6-0DB1143F9D62}"/>
              </a:ext>
            </a:extLst>
          </p:cNvPr>
          <p:cNvSpPr txBox="1">
            <a:spLocks/>
          </p:cNvSpPr>
          <p:nvPr/>
        </p:nvSpPr>
        <p:spPr>
          <a:xfrm>
            <a:off x="430258" y="1882036"/>
            <a:ext cx="11176001" cy="1401633"/>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r>
              <a:rPr lang="en-ID" sz="1800" b="1">
                <a:latin typeface="Cambria" panose="02040503050406030204" pitchFamily="18" charset="0"/>
                <a:ea typeface="Cambria" panose="02040503050406030204" pitchFamily="18" charset="0"/>
              </a:rPr>
              <a:t>Penyelenggara Penunjang adalah pihak yang menyediakan layanan kepada Penyelenggara Jasa Sistem Pembayaran dalam rangka menunjang penyelenggaraan kegiatan jasa sistem pembayaran.</a:t>
            </a:r>
          </a:p>
          <a:p>
            <a:r>
              <a:rPr lang="en-ID" sz="1800" b="1" i="0" u="none" strike="noStrike" baseline="0">
                <a:latin typeface="Cambria" panose="02040503050406030204" pitchFamily="18" charset="0"/>
                <a:ea typeface="Cambria" panose="02040503050406030204" pitchFamily="18" charset="0"/>
              </a:rPr>
              <a:t>Penyelenggara Penunjang seperti perusahaan penyedia teknologi pendukung transaksi nirkontak (</a:t>
            </a:r>
            <a:r>
              <a:rPr lang="en-ID" sz="1800" b="1" i="1" u="none" strike="noStrike" baseline="0">
                <a:latin typeface="Cambria" panose="02040503050406030204" pitchFamily="18" charset="0"/>
                <a:ea typeface="Cambria" panose="02040503050406030204" pitchFamily="18" charset="0"/>
              </a:rPr>
              <a:t>contactless</a:t>
            </a:r>
            <a:r>
              <a:rPr lang="en-ID" sz="1800" b="1" i="0" u="none" strike="noStrike" baseline="0">
                <a:latin typeface="Cambria" panose="02040503050406030204" pitchFamily="18" charset="0"/>
                <a:ea typeface="Cambria" panose="02040503050406030204" pitchFamily="18" charset="0"/>
              </a:rPr>
              <a:t>)</a:t>
            </a:r>
          </a:p>
        </p:txBody>
      </p:sp>
      <p:sp>
        <p:nvSpPr>
          <p:cNvPr id="6" name="TextBox 5">
            <a:extLst>
              <a:ext uri="{FF2B5EF4-FFF2-40B4-BE49-F238E27FC236}">
                <a16:creationId xmlns:a16="http://schemas.microsoft.com/office/drawing/2014/main" id="{E1354A11-5E32-43D6-87D1-EE84D5A8687B}"/>
              </a:ext>
            </a:extLst>
          </p:cNvPr>
          <p:cNvSpPr txBox="1"/>
          <p:nvPr/>
        </p:nvSpPr>
        <p:spPr>
          <a:xfrm>
            <a:off x="303212" y="1338609"/>
            <a:ext cx="3505200" cy="400110"/>
          </a:xfrm>
          <a:prstGeom prst="rect">
            <a:avLst/>
          </a:prstGeom>
          <a:solidFill>
            <a:schemeClr val="accent5">
              <a:lumMod val="50000"/>
            </a:schemeClr>
          </a:solidFill>
          <a:ln>
            <a:solidFill>
              <a:schemeClr val="bg2"/>
            </a:solidFill>
          </a:ln>
        </p:spPr>
        <p:txBody>
          <a:bodyPr wrap="square" rtlCol="0" anchor="ctr" anchorCtr="1">
            <a:spAutoFit/>
          </a:bodyPr>
          <a:lstStyle/>
          <a:p>
            <a:r>
              <a:rPr lang="en-ID" sz="2000" b="1">
                <a:solidFill>
                  <a:srgbClr val="FFFF00"/>
                </a:solidFill>
              </a:rPr>
              <a:t>Penyelenggara Penunjang </a:t>
            </a:r>
          </a:p>
        </p:txBody>
      </p:sp>
      <p:sp>
        <p:nvSpPr>
          <p:cNvPr id="8" name="TextBox 7">
            <a:extLst>
              <a:ext uri="{FF2B5EF4-FFF2-40B4-BE49-F238E27FC236}">
                <a16:creationId xmlns:a16="http://schemas.microsoft.com/office/drawing/2014/main" id="{E70B4823-445F-4086-BEDF-5FE0B1AF237D}"/>
              </a:ext>
            </a:extLst>
          </p:cNvPr>
          <p:cNvSpPr txBox="1"/>
          <p:nvPr/>
        </p:nvSpPr>
        <p:spPr>
          <a:xfrm>
            <a:off x="477882" y="5116086"/>
            <a:ext cx="6149930" cy="400110"/>
          </a:xfrm>
          <a:prstGeom prst="rect">
            <a:avLst/>
          </a:prstGeom>
          <a:solidFill>
            <a:schemeClr val="accent5">
              <a:lumMod val="50000"/>
            </a:schemeClr>
          </a:solidFill>
          <a:ln>
            <a:solidFill>
              <a:schemeClr val="bg2"/>
            </a:solidFill>
          </a:ln>
        </p:spPr>
        <p:txBody>
          <a:bodyPr wrap="square" rtlCol="0" anchor="ctr" anchorCtr="1">
            <a:spAutoFit/>
          </a:bodyPr>
          <a:lstStyle/>
          <a:p>
            <a:r>
              <a:rPr lang="en-ID" sz="2000" b="1">
                <a:solidFill>
                  <a:srgbClr val="FFFF00"/>
                </a:solidFill>
              </a:rPr>
              <a:t>Penyelenggara Penyelesaian Akhir (</a:t>
            </a:r>
            <a:r>
              <a:rPr lang="en-US" sz="2000" b="1">
                <a:solidFill>
                  <a:srgbClr val="FFFF00"/>
                </a:solidFill>
              </a:rPr>
              <a:t>Settlement</a:t>
            </a:r>
            <a:r>
              <a:rPr lang="en-ID" sz="2000" b="1">
                <a:solidFill>
                  <a:srgbClr val="FFFF00"/>
                </a:solidFill>
              </a:rPr>
              <a:t>)</a:t>
            </a:r>
            <a:endParaRPr lang="en-ID" sz="2000" b="1" dirty="0">
              <a:solidFill>
                <a:srgbClr val="FFFF00"/>
              </a:solidFill>
            </a:endParaRPr>
          </a:p>
        </p:txBody>
      </p:sp>
      <p:sp>
        <p:nvSpPr>
          <p:cNvPr id="9" name="TextBox 8">
            <a:extLst>
              <a:ext uri="{FF2B5EF4-FFF2-40B4-BE49-F238E27FC236}">
                <a16:creationId xmlns:a16="http://schemas.microsoft.com/office/drawing/2014/main" id="{2D080EE4-C84F-4E20-ABD2-01A8DB1D2EC7}"/>
              </a:ext>
            </a:extLst>
          </p:cNvPr>
          <p:cNvSpPr txBox="1"/>
          <p:nvPr/>
        </p:nvSpPr>
        <p:spPr>
          <a:xfrm>
            <a:off x="463594" y="5740010"/>
            <a:ext cx="11328307" cy="840230"/>
          </a:xfrm>
          <a:prstGeom prst="rect">
            <a:avLst/>
          </a:prstGeom>
          <a:solidFill>
            <a:schemeClr val="accent5">
              <a:lumMod val="50000"/>
            </a:schemeClr>
          </a:solidFill>
          <a:ln>
            <a:solidFill>
              <a:schemeClr val="bg2"/>
            </a:solidFill>
          </a:ln>
        </p:spPr>
        <p:txBody>
          <a:bodyPr wrap="square" rtlCol="0" anchor="ctr" anchorCtr="1">
            <a:spAutoFit/>
          </a:bodyPr>
          <a:lstStyle/>
          <a:p>
            <a:pPr marL="223838" indent="-223838">
              <a:lnSpc>
                <a:spcPct val="90000"/>
              </a:lnSpc>
              <a:spcBef>
                <a:spcPts val="1800"/>
              </a:spcBef>
              <a:buClr>
                <a:schemeClr val="accent1"/>
              </a:buClr>
              <a:buSzPct val="100000"/>
              <a:buFont typeface="Arial" pitchFamily="34" charset="0"/>
              <a:buChar char="•"/>
            </a:pPr>
            <a:r>
              <a:rPr lang="en-ID" b="1">
                <a:latin typeface="Cambria" panose="02040503050406030204" pitchFamily="18" charset="0"/>
                <a:ea typeface="Cambria" panose="02040503050406030204" pitchFamily="18" charset="0"/>
              </a:rPr>
              <a:t>Penyelenggara penyelesaian akhir sebagaimana menurut ketentuan Bank Indonesia yang mengatur mengenai alat pembayaran dengan menggunakan kartu dan ketentuan Bank Indonesia yang mengatur mengenai uang elektronik. </a:t>
            </a:r>
          </a:p>
        </p:txBody>
      </p:sp>
    </p:spTree>
    <p:extLst>
      <p:ext uri="{BB962C8B-B14F-4D97-AF65-F5344CB8AC3E}">
        <p14:creationId xmlns:p14="http://schemas.microsoft.com/office/powerpoint/2010/main" val="5332114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03212" y="381000"/>
            <a:ext cx="12039599" cy="685800"/>
          </a:xfrm>
        </p:spPr>
        <p:txBody>
          <a:bodyPr>
            <a:normAutofit/>
          </a:bodyPr>
          <a:lstStyle/>
          <a:p>
            <a:r>
              <a:rPr lang="sv-SE">
                <a:solidFill>
                  <a:schemeClr val="accent6">
                    <a:lumMod val="40000"/>
                    <a:lumOff val="60000"/>
                  </a:schemeClr>
                </a:solidFill>
              </a:rPr>
              <a:t>FinTech dalam sistem pembayaran</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361948" y="4550896"/>
            <a:ext cx="11328307" cy="1938992"/>
          </a:xfrm>
          <a:prstGeom prst="rect">
            <a:avLst/>
          </a:prstGeom>
          <a:solidFill>
            <a:schemeClr val="accent5">
              <a:lumMod val="50000"/>
            </a:schemeClr>
          </a:solidFill>
          <a:ln>
            <a:solidFill>
              <a:schemeClr val="bg2"/>
            </a:solidFill>
          </a:ln>
        </p:spPr>
        <p:txBody>
          <a:bodyPr wrap="square" rtlCol="0" anchor="ctr" anchorCtr="1">
            <a:spAutoFit/>
          </a:bodyPr>
          <a:lstStyle/>
          <a:p>
            <a:pPr marL="342900" indent="-342900" algn="l">
              <a:buFont typeface="Arial" panose="020B0604020202020204" pitchFamily="34" charset="0"/>
              <a:buChar char="•"/>
            </a:pPr>
            <a:r>
              <a:rPr lang="en-ID" sz="2000" i="0">
                <a:effectLst/>
                <a:latin typeface="Cambria" panose="02040503050406030204" pitchFamily="18" charset="0"/>
                <a:ea typeface="Cambria" panose="02040503050406030204" pitchFamily="18" charset="0"/>
              </a:rPr>
              <a:t>Menyediakan pasar bagi pelaku usaha</a:t>
            </a:r>
          </a:p>
          <a:p>
            <a:pPr marL="342900" indent="-342900" algn="l">
              <a:buFont typeface="Arial" panose="020B0604020202020204" pitchFamily="34" charset="0"/>
              <a:buChar char="•"/>
            </a:pPr>
            <a:r>
              <a:rPr lang="en-ID" sz="2000" i="0">
                <a:effectLst/>
                <a:latin typeface="Cambria" panose="02040503050406030204" pitchFamily="18" charset="0"/>
                <a:ea typeface="Cambria" panose="02040503050406030204" pitchFamily="18" charset="0"/>
              </a:rPr>
              <a:t>Menjadi alat bantu untuk pembayaran, penyelesaian/settlement dan kliring</a:t>
            </a:r>
          </a:p>
          <a:p>
            <a:pPr marL="342900" indent="-342900" algn="l">
              <a:buFont typeface="Arial" panose="020B0604020202020204" pitchFamily="34" charset="0"/>
              <a:buChar char="•"/>
            </a:pPr>
            <a:r>
              <a:rPr lang="en-ID" sz="2000" i="0">
                <a:effectLst/>
                <a:latin typeface="Cambria" panose="02040503050406030204" pitchFamily="18" charset="0"/>
                <a:ea typeface="Cambria" panose="02040503050406030204" pitchFamily="18" charset="0"/>
              </a:rPr>
              <a:t>Membantu pelaksanaan investasi yang lebih efisien</a:t>
            </a:r>
          </a:p>
          <a:p>
            <a:pPr marL="342900" indent="-342900" algn="l">
              <a:buFont typeface="Arial" panose="020B0604020202020204" pitchFamily="34" charset="0"/>
              <a:buChar char="•"/>
            </a:pPr>
            <a:r>
              <a:rPr lang="en-ID" sz="2000" i="0">
                <a:effectLst/>
                <a:latin typeface="Cambria" panose="02040503050406030204" pitchFamily="18" charset="0"/>
                <a:ea typeface="Cambria" panose="02040503050406030204" pitchFamily="18" charset="0"/>
              </a:rPr>
              <a:t>Mitigasi risiko dari system pembayaran yang konvensional</a:t>
            </a:r>
          </a:p>
          <a:p>
            <a:pPr marL="342900" indent="-342900" algn="l">
              <a:buFont typeface="Arial" panose="020B0604020202020204" pitchFamily="34" charset="0"/>
              <a:buChar char="•"/>
            </a:pPr>
            <a:r>
              <a:rPr lang="en-ID" sz="2000" i="0">
                <a:effectLst/>
                <a:latin typeface="Cambria" panose="02040503050406030204" pitchFamily="18" charset="0"/>
                <a:ea typeface="Cambria" panose="02040503050406030204" pitchFamily="18" charset="0"/>
              </a:rPr>
              <a:t>Membantu pihak yang membutuhkan untuk menabung, meminjam dana dan penyertaan modal.</a:t>
            </a:r>
          </a:p>
          <a:p>
            <a:pPr marL="342900" indent="-342900">
              <a:buFont typeface="Arial" panose="020B0604020202020204" pitchFamily="34" charset="0"/>
              <a:buChar char="•"/>
            </a:pPr>
            <a:r>
              <a:rPr lang="it-IT" sz="2000" i="0">
                <a:effectLst/>
                <a:latin typeface="Roboto" panose="02000000000000000000" pitchFamily="2" charset="0"/>
              </a:rPr>
              <a:t>M</a:t>
            </a:r>
            <a:r>
              <a:rPr lang="en-ID" sz="2000">
                <a:latin typeface="Roboto" panose="02000000000000000000" pitchFamily="2" charset="0"/>
              </a:rPr>
              <a:t>empermudah akses dalam bertransaksi</a:t>
            </a:r>
            <a:endParaRPr lang="it-IT" sz="2000">
              <a:latin typeface="Roboto" panose="02000000000000000000" pitchFamily="2" charset="0"/>
            </a:endParaRPr>
          </a:p>
        </p:txBody>
      </p:sp>
      <p:sp>
        <p:nvSpPr>
          <p:cNvPr id="12" name="TextBox 11">
            <a:extLst>
              <a:ext uri="{FF2B5EF4-FFF2-40B4-BE49-F238E27FC236}">
                <a16:creationId xmlns:a16="http://schemas.microsoft.com/office/drawing/2014/main" id="{ED06E05E-3B6F-4983-904B-02AF058B7257}"/>
              </a:ext>
            </a:extLst>
          </p:cNvPr>
          <p:cNvSpPr txBox="1"/>
          <p:nvPr/>
        </p:nvSpPr>
        <p:spPr>
          <a:xfrm>
            <a:off x="398460" y="3873581"/>
            <a:ext cx="3292476" cy="400110"/>
          </a:xfrm>
          <a:prstGeom prst="rect">
            <a:avLst/>
          </a:prstGeom>
          <a:solidFill>
            <a:schemeClr val="accent5">
              <a:lumMod val="50000"/>
            </a:schemeClr>
          </a:solidFill>
          <a:ln>
            <a:solidFill>
              <a:schemeClr val="bg2"/>
            </a:solidFill>
          </a:ln>
        </p:spPr>
        <p:txBody>
          <a:bodyPr wrap="square" rtlCol="0" anchor="ctr" anchorCtr="1">
            <a:spAutoFit/>
          </a:bodyPr>
          <a:lstStyle/>
          <a:p>
            <a:r>
              <a:rPr lang="en-ID" sz="2000" b="1">
                <a:solidFill>
                  <a:srgbClr val="FFFF00"/>
                </a:solidFill>
              </a:rPr>
              <a:t>FinTech berperan dalam;</a:t>
            </a:r>
            <a:endParaRPr lang="en-ID" sz="2000" b="1" dirty="0">
              <a:solidFill>
                <a:srgbClr val="FFFF00"/>
              </a:solidFill>
            </a:endParaRPr>
          </a:p>
        </p:txBody>
      </p:sp>
      <p:sp>
        <p:nvSpPr>
          <p:cNvPr id="8" name="TextBox 7">
            <a:extLst>
              <a:ext uri="{FF2B5EF4-FFF2-40B4-BE49-F238E27FC236}">
                <a16:creationId xmlns:a16="http://schemas.microsoft.com/office/drawing/2014/main" id="{D3BAB1C1-DF92-43FE-9B0B-842C2F588B6D}"/>
              </a:ext>
            </a:extLst>
          </p:cNvPr>
          <p:cNvSpPr txBox="1"/>
          <p:nvPr/>
        </p:nvSpPr>
        <p:spPr>
          <a:xfrm>
            <a:off x="317496" y="1479315"/>
            <a:ext cx="2209800" cy="400110"/>
          </a:xfrm>
          <a:prstGeom prst="rect">
            <a:avLst/>
          </a:prstGeom>
          <a:solidFill>
            <a:schemeClr val="accent5">
              <a:lumMod val="50000"/>
            </a:schemeClr>
          </a:solidFill>
          <a:ln>
            <a:solidFill>
              <a:schemeClr val="bg2"/>
            </a:solidFill>
          </a:ln>
        </p:spPr>
        <p:txBody>
          <a:bodyPr wrap="square" rtlCol="0" anchor="ctr" anchorCtr="1">
            <a:spAutoFit/>
          </a:bodyPr>
          <a:lstStyle/>
          <a:p>
            <a:r>
              <a:rPr lang="en-ID" sz="2000" b="1">
                <a:solidFill>
                  <a:srgbClr val="FFFF00"/>
                </a:solidFill>
              </a:rPr>
              <a:t>Fungsi FinTech</a:t>
            </a:r>
            <a:endParaRPr lang="en-ID" sz="2000" b="1" dirty="0">
              <a:solidFill>
                <a:srgbClr val="FFFF00"/>
              </a:solidFill>
            </a:endParaRPr>
          </a:p>
        </p:txBody>
      </p:sp>
      <p:sp>
        <p:nvSpPr>
          <p:cNvPr id="9" name="TextBox 8">
            <a:extLst>
              <a:ext uri="{FF2B5EF4-FFF2-40B4-BE49-F238E27FC236}">
                <a16:creationId xmlns:a16="http://schemas.microsoft.com/office/drawing/2014/main" id="{2227D4AE-A95E-4FD8-9A94-3C40BCCAFE46}"/>
              </a:ext>
            </a:extLst>
          </p:cNvPr>
          <p:cNvSpPr txBox="1"/>
          <p:nvPr/>
        </p:nvSpPr>
        <p:spPr>
          <a:xfrm>
            <a:off x="344484" y="2156630"/>
            <a:ext cx="11328307" cy="1323439"/>
          </a:xfrm>
          <a:prstGeom prst="rect">
            <a:avLst/>
          </a:prstGeom>
          <a:solidFill>
            <a:schemeClr val="accent5">
              <a:lumMod val="50000"/>
            </a:schemeClr>
          </a:solidFill>
          <a:ln>
            <a:solidFill>
              <a:schemeClr val="bg2"/>
            </a:solidFill>
          </a:ln>
        </p:spPr>
        <p:txBody>
          <a:bodyPr wrap="square" rtlCol="0" anchor="ctr" anchorCtr="1">
            <a:spAutoFit/>
          </a:bodyPr>
          <a:lstStyle/>
          <a:p>
            <a:pPr algn="just"/>
            <a:r>
              <a:rPr lang="it-IT" sz="2000" b="1" i="0">
                <a:effectLst/>
                <a:latin typeface="Roboto" panose="02000000000000000000" pitchFamily="2" charset="0"/>
              </a:rPr>
              <a:t>Mendukung Inklusi Keuangan di Indonesia :</a:t>
            </a:r>
          </a:p>
          <a:p>
            <a:pPr algn="just"/>
            <a:r>
              <a:rPr lang="it-IT" sz="2000">
                <a:latin typeface="Roboto" panose="02000000000000000000" pitchFamily="2" charset="0"/>
              </a:rPr>
              <a:t>M</a:t>
            </a:r>
            <a:r>
              <a:rPr lang="en-ID" sz="2000" i="0">
                <a:effectLst/>
                <a:latin typeface="Open Sans" panose="020B0606030504020204" pitchFamily="34" charset="0"/>
              </a:rPr>
              <a:t>unculnya macam macam fintech ini memang menambah opsi serta kemudahan dalam transaksi. Fintech juga diharapkan dapat menjadi alternatif solusi untuk membantu mencapai inklusi keuangan di Indonesia.</a:t>
            </a:r>
            <a:endParaRPr lang="it-IT" sz="2000" i="0">
              <a:effectLst/>
              <a:latin typeface="Roboto" panose="02000000000000000000" pitchFamily="2" charset="0"/>
            </a:endParaRPr>
          </a:p>
        </p:txBody>
      </p:sp>
    </p:spTree>
    <p:extLst>
      <p:ext uri="{BB962C8B-B14F-4D97-AF65-F5344CB8AC3E}">
        <p14:creationId xmlns:p14="http://schemas.microsoft.com/office/powerpoint/2010/main" val="32807995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0" y="195411"/>
            <a:ext cx="12188825" cy="687230"/>
          </a:xfrm>
        </p:spPr>
        <p:txBody>
          <a:bodyPr>
            <a:normAutofit fontScale="90000"/>
          </a:bodyPr>
          <a:lstStyle/>
          <a:p>
            <a:r>
              <a:rPr lang="en-ID">
                <a:solidFill>
                  <a:schemeClr val="accent6">
                    <a:lumMod val="40000"/>
                    <a:lumOff val="60000"/>
                  </a:schemeClr>
                </a:solidFill>
              </a:rPr>
              <a:t>Bank Indonesia Menjaga Ketertiban Lalu Lintas Pembayaran</a:t>
            </a:r>
            <a:endParaRPr lang="en-US" dirty="0">
              <a:solidFill>
                <a:schemeClr val="accent6">
                  <a:lumMod val="40000"/>
                  <a:lumOff val="60000"/>
                </a:schemeClr>
              </a:solidFill>
            </a:endParaRPr>
          </a:p>
        </p:txBody>
      </p:sp>
      <p:sp>
        <p:nvSpPr>
          <p:cNvPr id="40" name="TextBox 39">
            <a:extLst>
              <a:ext uri="{FF2B5EF4-FFF2-40B4-BE49-F238E27FC236}">
                <a16:creationId xmlns:a16="http://schemas.microsoft.com/office/drawing/2014/main" id="{BECBB15C-788F-4936-A316-C0E2F72A16DE}"/>
              </a:ext>
            </a:extLst>
          </p:cNvPr>
          <p:cNvSpPr txBox="1"/>
          <p:nvPr/>
        </p:nvSpPr>
        <p:spPr>
          <a:xfrm>
            <a:off x="276224" y="1138188"/>
            <a:ext cx="3913187" cy="400110"/>
          </a:xfrm>
          <a:prstGeom prst="rect">
            <a:avLst/>
          </a:prstGeom>
          <a:solidFill>
            <a:schemeClr val="accent5">
              <a:lumMod val="50000"/>
            </a:schemeClr>
          </a:solidFill>
          <a:ln>
            <a:solidFill>
              <a:schemeClr val="bg2"/>
            </a:solidFill>
          </a:ln>
        </p:spPr>
        <p:txBody>
          <a:bodyPr wrap="square" rtlCol="0" anchor="ctr" anchorCtr="1">
            <a:spAutoFit/>
          </a:bodyPr>
          <a:lstStyle/>
          <a:p>
            <a:r>
              <a:rPr lang="en-ID" sz="2000" b="1">
                <a:solidFill>
                  <a:srgbClr val="FFFF00"/>
                </a:solidFill>
              </a:rPr>
              <a:t>Bank Indonesia Melakukan :</a:t>
            </a:r>
            <a:endParaRPr lang="en-ID" sz="2000" b="1" dirty="0">
              <a:solidFill>
                <a:srgbClr val="FFFF00"/>
              </a:solidFill>
            </a:endParaRPr>
          </a:p>
        </p:txBody>
      </p:sp>
      <p:sp>
        <p:nvSpPr>
          <p:cNvPr id="41" name="Content Placeholder 13">
            <a:extLst>
              <a:ext uri="{FF2B5EF4-FFF2-40B4-BE49-F238E27FC236}">
                <a16:creationId xmlns:a16="http://schemas.microsoft.com/office/drawing/2014/main" id="{A5BE60E8-7A3C-4BA5-92F4-379B7BBC5F17}"/>
              </a:ext>
            </a:extLst>
          </p:cNvPr>
          <p:cNvSpPr txBox="1">
            <a:spLocks/>
          </p:cNvSpPr>
          <p:nvPr/>
        </p:nvSpPr>
        <p:spPr>
          <a:xfrm>
            <a:off x="403224" y="1793845"/>
            <a:ext cx="11582400" cy="4530755"/>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lgn="l">
              <a:buFont typeface="Arial" panose="020B0604020202020204" pitchFamily="34" charset="0"/>
              <a:buChar char="•"/>
            </a:pPr>
            <a:r>
              <a:rPr lang="en-ID" sz="2000">
                <a:latin typeface="Cambria" panose="02040503050406030204" pitchFamily="18" charset="0"/>
                <a:ea typeface="Cambria" panose="02040503050406030204" pitchFamily="18" charset="0"/>
              </a:rPr>
              <a:t>Dalam hal penyediaan pasar bagi pelaku usaha, Bank Indonesia memastikan perlindungan terhadap konsumen, khususnya mengenai jaminan kerahasiaan data dan informasi konsumen lewat jaringan keamanan siber.</a:t>
            </a:r>
          </a:p>
          <a:p>
            <a:pPr algn="l">
              <a:buFont typeface="Arial" panose="020B0604020202020204" pitchFamily="34" charset="0"/>
              <a:buChar char="•"/>
            </a:pPr>
            <a:r>
              <a:rPr lang="en-ID" sz="2000">
                <a:latin typeface="Cambria" panose="02040503050406030204" pitchFamily="18" charset="0"/>
                <a:ea typeface="Cambria" panose="02040503050406030204" pitchFamily="18" charset="0"/>
              </a:rPr>
              <a:t>Dalam hal tabungan, pinjaman dan penyertaan modal, Bank Indonesia mewajibkan setiap pelaku usaha untuk patuh kepada peraturan makroprudensial, pendalaman mengenai pasar keuangan, system pembayaran sebagai pendukung operasi dan keamanan siber untuk menjaga data dan informasi konsumen.</a:t>
            </a:r>
          </a:p>
          <a:p>
            <a:pPr algn="l">
              <a:buFont typeface="Arial" panose="020B0604020202020204" pitchFamily="34" charset="0"/>
              <a:buChar char="•"/>
            </a:pPr>
            <a:r>
              <a:rPr lang="en-ID" sz="2000">
                <a:latin typeface="Cambria" panose="02040503050406030204" pitchFamily="18" charset="0"/>
                <a:ea typeface="Cambria" panose="02040503050406030204" pitchFamily="18" charset="0"/>
              </a:rPr>
              <a:t>Dalam hal investasi dan manajemen risiko, Bank Indonesia juga mewajibkan setiap pelaku usaha untuk patuh kepada peraturan makroprudensial, pendalaman mengenai pasar keuangan, system pembayaran sebagai pendukung operasi dan keamanan siber untuk menjaga data dan informasi konsumen.</a:t>
            </a:r>
          </a:p>
          <a:p>
            <a:pPr algn="l">
              <a:buFont typeface="Arial" panose="020B0604020202020204" pitchFamily="34" charset="0"/>
              <a:buChar char="•"/>
            </a:pPr>
            <a:r>
              <a:rPr lang="en-ID" sz="2000">
                <a:latin typeface="Cambria" panose="02040503050406030204" pitchFamily="18" charset="0"/>
                <a:ea typeface="Cambria" panose="02040503050406030204" pitchFamily="18" charset="0"/>
              </a:rPr>
              <a:t>Dalam hal pembayaran, penyelesaian/settlement dan kliring, Bank Indonesia memastikan perlindungan terhadap konsumen, khususnya mengenai jaminan kerahasiaan data dan informasi konsumen lewat jaringan keamanan siber.</a:t>
            </a:r>
          </a:p>
        </p:txBody>
      </p:sp>
    </p:spTree>
    <p:extLst>
      <p:ext uri="{BB962C8B-B14F-4D97-AF65-F5344CB8AC3E}">
        <p14:creationId xmlns:p14="http://schemas.microsoft.com/office/powerpoint/2010/main" val="41865674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0" y="195411"/>
            <a:ext cx="12188825" cy="687230"/>
          </a:xfrm>
        </p:spPr>
        <p:txBody>
          <a:bodyPr>
            <a:normAutofit/>
          </a:bodyPr>
          <a:lstStyle/>
          <a:p>
            <a:r>
              <a:rPr lang="en-ID">
                <a:solidFill>
                  <a:schemeClr val="accent6">
                    <a:lumMod val="40000"/>
                    <a:lumOff val="60000"/>
                  </a:schemeClr>
                </a:solidFill>
              </a:rPr>
              <a:t>Bentuk Inisiatif Bank Indonesia</a:t>
            </a:r>
            <a:endParaRPr lang="en-US" dirty="0">
              <a:solidFill>
                <a:schemeClr val="accent6">
                  <a:lumMod val="40000"/>
                  <a:lumOff val="60000"/>
                </a:schemeClr>
              </a:solidFill>
            </a:endParaRPr>
          </a:p>
        </p:txBody>
      </p:sp>
      <p:sp>
        <p:nvSpPr>
          <p:cNvPr id="40" name="TextBox 39">
            <a:extLst>
              <a:ext uri="{FF2B5EF4-FFF2-40B4-BE49-F238E27FC236}">
                <a16:creationId xmlns:a16="http://schemas.microsoft.com/office/drawing/2014/main" id="{BECBB15C-788F-4936-A316-C0E2F72A16DE}"/>
              </a:ext>
            </a:extLst>
          </p:cNvPr>
          <p:cNvSpPr txBox="1"/>
          <p:nvPr/>
        </p:nvSpPr>
        <p:spPr>
          <a:xfrm>
            <a:off x="276224" y="984300"/>
            <a:ext cx="10999788" cy="707886"/>
          </a:xfrm>
          <a:prstGeom prst="rect">
            <a:avLst/>
          </a:prstGeom>
          <a:solidFill>
            <a:schemeClr val="accent5">
              <a:lumMod val="50000"/>
            </a:schemeClr>
          </a:solidFill>
          <a:ln>
            <a:solidFill>
              <a:schemeClr val="bg2"/>
            </a:solidFill>
          </a:ln>
        </p:spPr>
        <p:txBody>
          <a:bodyPr wrap="square" rtlCol="0" anchor="ctr" anchorCtr="1">
            <a:spAutoFit/>
          </a:bodyPr>
          <a:lstStyle/>
          <a:p>
            <a:r>
              <a:rPr lang="en-ID" sz="2000" b="1">
                <a:solidFill>
                  <a:srgbClr val="FFFF00"/>
                </a:solidFill>
              </a:rPr>
              <a:t>Bank Indonesia menjamin keamanan dan ketertiban lalu lintas pembayaran dengan menjadi:​</a:t>
            </a:r>
            <a:endParaRPr lang="en-ID" sz="2000" b="1" dirty="0">
              <a:solidFill>
                <a:srgbClr val="FFFF00"/>
              </a:solidFill>
            </a:endParaRPr>
          </a:p>
        </p:txBody>
      </p:sp>
      <p:sp>
        <p:nvSpPr>
          <p:cNvPr id="41" name="Content Placeholder 13">
            <a:extLst>
              <a:ext uri="{FF2B5EF4-FFF2-40B4-BE49-F238E27FC236}">
                <a16:creationId xmlns:a16="http://schemas.microsoft.com/office/drawing/2014/main" id="{A5BE60E8-7A3C-4BA5-92F4-379B7BBC5F17}"/>
              </a:ext>
            </a:extLst>
          </p:cNvPr>
          <p:cNvSpPr txBox="1">
            <a:spLocks/>
          </p:cNvSpPr>
          <p:nvPr/>
        </p:nvSpPr>
        <p:spPr>
          <a:xfrm>
            <a:off x="312736" y="2057400"/>
            <a:ext cx="11582400" cy="4605189"/>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r>
              <a:rPr lang="en-ID" sz="2200">
                <a:latin typeface="Cambria" panose="02040503050406030204" pitchFamily="18" charset="0"/>
                <a:ea typeface="Cambria" panose="02040503050406030204" pitchFamily="18" charset="0"/>
              </a:rPr>
              <a:t>Fasilitator. Bank Indonesia menjadi fasilitator dalam hal penyediaan lahan untuk lalu lintas pembayaran</a:t>
            </a:r>
          </a:p>
          <a:p>
            <a:r>
              <a:rPr lang="en-ID" sz="2200">
                <a:latin typeface="Cambria" panose="02040503050406030204" pitchFamily="18" charset="0"/>
                <a:ea typeface="Cambria" panose="02040503050406030204" pitchFamily="18" charset="0"/>
              </a:rPr>
              <a:t>Analis bisnis yang intelligent: Melalui kerjasama dengan otoritas dan agen-agen internasional, Bank Indonesia menjadi analis bagi para pelaku usaha terkait FinTech untuk memberikan pandangan dan arahan tentang bagaimana menciptakan system pembayaran yang aman dan tertib.</a:t>
            </a:r>
          </a:p>
          <a:p>
            <a:r>
              <a:rPr lang="en-ID" sz="2200">
                <a:latin typeface="Cambria" panose="02040503050406030204" pitchFamily="18" charset="0"/>
                <a:ea typeface="Cambria" panose="02040503050406030204" pitchFamily="18" charset="0"/>
              </a:rPr>
              <a:t>Asesmen: Bank Indonesia melakukan monitoring dan penilaian (assessment) terhadap setiap kegiatan usaha yang melibatkan FinTech dan system pembayarannya menggunakan teknologi.</a:t>
            </a:r>
          </a:p>
          <a:p>
            <a:r>
              <a:rPr lang="en-ID" sz="2200">
                <a:latin typeface="Cambria" panose="02040503050406030204" pitchFamily="18" charset="0"/>
                <a:ea typeface="Cambria" panose="02040503050406030204" pitchFamily="18" charset="0"/>
              </a:rPr>
              <a:t>Koordinasi dan Komunikasi: Bank Indonesia menjaga hubungan dengan otoritas terkait untuk tetap mendukung keberadaan FinTech system pembayaran di Indonesia. Bank Indonesia juga berkomitmen untuk mendukung para pelaku usaha di Indonesia dengan memberikan pengarahan secara berkala mengenai FinTech.</a:t>
            </a:r>
          </a:p>
        </p:txBody>
      </p:sp>
    </p:spTree>
    <p:extLst>
      <p:ext uri="{BB962C8B-B14F-4D97-AF65-F5344CB8AC3E}">
        <p14:creationId xmlns:p14="http://schemas.microsoft.com/office/powerpoint/2010/main" val="9067565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Blue atom design templat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3">
          <a:schemeClr val="lt1"/>
        </a:lnRef>
        <a:fillRef idx="1">
          <a:schemeClr val="accent5"/>
        </a:fillRef>
        <a:effectRef idx="1">
          <a:schemeClr val="accent5"/>
        </a:effectRef>
        <a:fontRef idx="minor">
          <a:schemeClr val="lt1"/>
        </a:fontRef>
      </a:style>
    </a:spDef>
    <a:lnDef>
      <a:spPr>
        <a:ln>
          <a:solidFill>
            <a:schemeClr val="accent5"/>
          </a:solidFill>
        </a:ln>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Blue atom design slides.potx" id="{20958743-FA80-43E5-9586-B48EF2BE42B5}" vid="{6B9132C0-2E4C-4DF6-B21A-C2322474BD21}"/>
    </a:ext>
  </a:extLst>
</a:theme>
</file>

<file path=ppt/theme/theme2.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51F78577-2839-4BFF-9EC7-673BD8FEBD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875BD71-4A33-4FB7-88CA-777C4D9E6EE5}">
  <ds:schemaRefs>
    <ds:schemaRef ds:uri="http://schemas.microsoft.com/sharepoint/v3/contenttype/forms"/>
  </ds:schemaRefs>
</ds:datastoreItem>
</file>

<file path=customXml/itemProps3.xml><?xml version="1.0" encoding="utf-8"?>
<ds:datastoreItem xmlns:ds="http://schemas.openxmlformats.org/officeDocument/2006/customXml" ds:itemID="{3049C11C-71DC-49B6-ACD8-27E3AE088D14}">
  <ds:schemaRef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http://purl.org/dc/terms/"/>
    <ds:schemaRef ds:uri="40262f94-9f35-4ac3-9a90-690165a166b7"/>
    <ds:schemaRef ds:uri="a4f35948-e619-41b3-aa29-22878b09cfd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Blue atom design slides</Template>
  <TotalTime>723</TotalTime>
  <Words>1269</Words>
  <Application>Microsoft Office PowerPoint</Application>
  <PresentationFormat>Custom</PresentationFormat>
  <Paragraphs>80</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Cambria</vt:lpstr>
      <vt:lpstr>Century Gothic</vt:lpstr>
      <vt:lpstr>Open Sans</vt:lpstr>
      <vt:lpstr>Roboto</vt:lpstr>
      <vt:lpstr>Wingdings</vt:lpstr>
      <vt:lpstr>Blue atom design template</vt:lpstr>
      <vt:lpstr>Sistem Pembayaran Digital</vt:lpstr>
      <vt:lpstr>FinTech System Pembayaran di Indonesia</vt:lpstr>
      <vt:lpstr>FinTech System Pembayaran di Indonesia</vt:lpstr>
      <vt:lpstr>FinTech System Pembayaran di Indonesia</vt:lpstr>
      <vt:lpstr>FinTech System Pembayaran di Indonesia</vt:lpstr>
      <vt:lpstr>FinTech dalam sistem pembayaran</vt:lpstr>
      <vt:lpstr>FinTech dalam sistem pembayaran</vt:lpstr>
      <vt:lpstr>Bank Indonesia Menjaga Ketertiban Lalu Lintas Pembayaran</vt:lpstr>
      <vt:lpstr>Bentuk Inisiatif Bank Indonesia</vt:lpstr>
      <vt:lpstr>TIGA INSIATIF  BANK INDONESIA DALAM PEMBAYARAN DIGITAL UNTUK PEMULIHAN EKONOMI PADA G20 2022</vt:lpstr>
      <vt:lpstr>BANK INDONESIA DALAM PEMBAYARAN DIGITAL UNTUK PEMULIHAN EKONOMI PADA G20 2022</vt:lpstr>
      <vt:lpstr>BANK INDONESIA DALAM PEMBAYARAN DIGITAL UNTUK PEMULIHAN EKONOMI PADA G20 2022</vt:lpstr>
      <vt:lpstr>Tugas</vt:lpstr>
      <vt:lpstr>TERIMAKSIH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FINTECH</dc:title>
  <dc:creator>deni</dc:creator>
  <cp:lastModifiedBy>deni</cp:lastModifiedBy>
  <cp:revision>37</cp:revision>
  <dcterms:created xsi:type="dcterms:W3CDTF">2022-02-19T05:34:01Z</dcterms:created>
  <dcterms:modified xsi:type="dcterms:W3CDTF">2022-03-10T08:25:57Z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74069000</vt:r8>
  </property>
  <property fmtid="{D5CDD505-2E9C-101B-9397-08002B2CF9AE}" pid="3" name="HiddenCategoryTags">
    <vt:lpwstr/>
  </property>
  <property fmtid="{D5CDD505-2E9C-101B-9397-08002B2CF9AE}" pid="4" name="InternalTags">
    <vt:lpwstr/>
  </property>
  <property fmtid="{D5CDD505-2E9C-101B-9397-08002B2CF9AE}" pid="5" name="CategoryTags">
    <vt:lpwstr/>
  </property>
  <property fmtid="{D5CDD505-2E9C-101B-9397-08002B2CF9AE}" pid="6" name="Applications">
    <vt:lpwstr/>
  </property>
  <property fmtid="{D5CDD505-2E9C-101B-9397-08002B2CF9AE}" pid="7" name="CampaignTags">
    <vt:lpwstr/>
  </property>
  <property fmtid="{D5CDD505-2E9C-101B-9397-08002B2CF9AE}" pid="8" name="ScenarioTags">
    <vt:lpwstr/>
  </property>
  <property fmtid="{D5CDD505-2E9C-101B-9397-08002B2CF9AE}" pid="9" name="ContentTypeId">
    <vt:lpwstr>0x010100AA3F7D94069FF64A86F7DFF56D60E3BE</vt:lpwstr>
  </property>
  <property fmtid="{D5CDD505-2E9C-101B-9397-08002B2CF9AE}" pid="10" name="FeatureTags">
    <vt:lpwstr/>
  </property>
  <property fmtid="{D5CDD505-2E9C-101B-9397-08002B2CF9AE}" pid="11" name="LocalizationTags">
    <vt:lpwstr/>
  </property>
</Properties>
</file>