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22"/>
  </p:notesMasterIdLst>
  <p:handoutMasterIdLst>
    <p:handoutMasterId r:id="rId23"/>
  </p:handoutMasterIdLst>
  <p:sldIdLst>
    <p:sldId id="322" r:id="rId5"/>
    <p:sldId id="323" r:id="rId6"/>
    <p:sldId id="359" r:id="rId7"/>
    <p:sldId id="361" r:id="rId8"/>
    <p:sldId id="362" r:id="rId9"/>
    <p:sldId id="360" r:id="rId10"/>
    <p:sldId id="363" r:id="rId11"/>
    <p:sldId id="364" r:id="rId12"/>
    <p:sldId id="365" r:id="rId13"/>
    <p:sldId id="366" r:id="rId14"/>
    <p:sldId id="367" r:id="rId15"/>
    <p:sldId id="368" r:id="rId16"/>
    <p:sldId id="369" r:id="rId17"/>
    <p:sldId id="370" r:id="rId18"/>
    <p:sldId id="372" r:id="rId19"/>
    <p:sldId id="336" r:id="rId20"/>
    <p:sldId id="335" r:id="rId21"/>
  </p:sldIdLst>
  <p:sldSz cx="12188825" cy="6858000"/>
  <p:notesSz cx="6858000" cy="9144000"/>
  <p:custDataLst>
    <p:tags r:id="rId2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4030">
          <p15:clr>
            <a:srgbClr val="A4A3A4"/>
          </p15:clr>
        </p15:guide>
        <p15:guide id="3" orient="horz" pos="1200">
          <p15:clr>
            <a:srgbClr val="A4A3A4"/>
          </p15:clr>
        </p15:guide>
        <p15:guide id="4" orient="horz" pos="1008">
          <p15:clr>
            <a:srgbClr val="A4A3A4"/>
          </p15:clr>
        </p15:guide>
        <p15:guide id="5" orient="horz" pos="3792">
          <p15:clr>
            <a:srgbClr val="A4A3A4"/>
          </p15:clr>
        </p15:guide>
        <p15:guide id="6" orient="horz">
          <p15:clr>
            <a:srgbClr val="A4A3A4"/>
          </p15:clr>
        </p15:guide>
        <p15:guide id="7" orient="horz" pos="3360">
          <p15:clr>
            <a:srgbClr val="A4A3A4"/>
          </p15:clr>
        </p15:guide>
        <p15:guide id="8" orient="horz" pos="3312">
          <p15:clr>
            <a:srgbClr val="A4A3A4"/>
          </p15:clr>
        </p15:guide>
        <p15:guide id="9" orient="horz" pos="240">
          <p15:clr>
            <a:srgbClr val="A4A3A4"/>
          </p15:clr>
        </p15:guide>
        <p15:guide id="10" orient="horz" pos="432">
          <p15:clr>
            <a:srgbClr val="A4A3A4"/>
          </p15:clr>
        </p15:guide>
        <p15:guide id="11" orient="horz" pos="2784">
          <p15:clr>
            <a:srgbClr val="A4A3A4"/>
          </p15:clr>
        </p15:guide>
        <p15:guide id="12" pos="3839">
          <p15:clr>
            <a:srgbClr val="A4A3A4"/>
          </p15:clr>
        </p15:guide>
        <p15:guide id="13" pos="959">
          <p15:clr>
            <a:srgbClr val="A4A3A4"/>
          </p15:clr>
        </p15:guide>
        <p15:guide id="14" pos="6143">
          <p15:clr>
            <a:srgbClr val="A4A3A4"/>
          </p15:clr>
        </p15:guide>
        <p15:guide id="15" pos="1247">
          <p15:clr>
            <a:srgbClr val="A4A3A4"/>
          </p15:clr>
        </p15:guide>
        <p15:guide id="16" pos="7007">
          <p15:clr>
            <a:srgbClr val="A4A3A4"/>
          </p15:clr>
        </p15:guide>
        <p15:guide id="17" pos="5855">
          <p15:clr>
            <a:srgbClr val="A4A3A4"/>
          </p15:clr>
        </p15:guide>
        <p15:guide id="18" pos="671">
          <p15:clr>
            <a:srgbClr val="A4A3A4"/>
          </p15:clr>
        </p15:guide>
        <p15:guide id="19" pos="7151">
          <p15:clr>
            <a:srgbClr val="A4A3A4"/>
          </p15:clr>
        </p15:guide>
        <p15:guide id="20" pos="311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3366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81" autoAdjust="0"/>
  </p:normalViewPr>
  <p:slideViewPr>
    <p:cSldViewPr showGuides="1">
      <p:cViewPr varScale="1">
        <p:scale>
          <a:sx n="75" d="100"/>
          <a:sy n="75" d="100"/>
        </p:scale>
        <p:origin x="642" y="66"/>
      </p:cViewPr>
      <p:guideLst>
        <p:guide orient="horz" pos="2160"/>
        <p:guide orient="horz" pos="4030"/>
        <p:guide orient="horz" pos="1200"/>
        <p:guide orient="horz" pos="1008"/>
        <p:guide orient="horz" pos="3792"/>
        <p:guide orient="horz"/>
        <p:guide orient="horz" pos="3360"/>
        <p:guide orient="horz" pos="3312"/>
        <p:guide orient="horz" pos="240"/>
        <p:guide orient="horz" pos="432"/>
        <p:guide orient="horz" pos="2784"/>
        <p:guide pos="3839"/>
        <p:guide pos="959"/>
        <p:guide pos="6143"/>
        <p:guide pos="1247"/>
        <p:guide pos="7007"/>
        <p:guide pos="5855"/>
        <p:guide pos="671"/>
        <p:guide pos="7151"/>
        <p:guide pos="3119"/>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gs" Target="tags/tag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88EAF-6ECA-4616-85EF-35AA19C641F3}" type="datetimeFigureOut">
              <a:rPr lang="en-US"/>
              <a:t>3/19/2022</a:t>
            </a:fld>
            <a:endParaRPr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F912AB-2776-42F2-A957-313FC7EFEDB9}" type="slidenum">
              <a:rPr/>
              <a:t>‹#›</a:t>
            </a:fld>
            <a:endParaRPr dirty="0"/>
          </a:p>
        </p:txBody>
      </p:sp>
    </p:spTree>
    <p:extLst>
      <p:ext uri="{BB962C8B-B14F-4D97-AF65-F5344CB8AC3E}">
        <p14:creationId xmlns:p14="http://schemas.microsoft.com/office/powerpoint/2010/main" val="39320657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ABD2D7A-D230-4F91-BD59-0A39C2703BA8}" type="datetimeFigureOut">
              <a:rPr lang="en-US"/>
              <a:t>3/19/2022</a:t>
            </a:fld>
            <a:endParaRPr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3199CD-3E1B-4AE6-990F-76F925F5EA9F}" type="slidenum">
              <a:rPr/>
              <a:t>‹#›</a:t>
            </a:fld>
            <a:endParaRPr dirty="0"/>
          </a:p>
        </p:txBody>
      </p:sp>
    </p:spTree>
    <p:extLst>
      <p:ext uri="{BB962C8B-B14F-4D97-AF65-F5344CB8AC3E}">
        <p14:creationId xmlns:p14="http://schemas.microsoft.com/office/powerpoint/2010/main" val="42765798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93199CD-3E1B-4AE6-990F-76F925F5EA9F}" type="slidenum">
              <a:rPr lang="en-US" smtClean="0"/>
              <a:t>1</a:t>
            </a:fld>
            <a:endParaRPr lang="en-US" dirty="0"/>
          </a:p>
        </p:txBody>
      </p:sp>
    </p:spTree>
    <p:extLst>
      <p:ext uri="{BB962C8B-B14F-4D97-AF65-F5344CB8AC3E}">
        <p14:creationId xmlns:p14="http://schemas.microsoft.com/office/powerpoint/2010/main" val="36229553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065214" y="1828800"/>
            <a:ext cx="8229600" cy="2895600"/>
          </a:xfrm>
        </p:spPr>
        <p:txBody>
          <a:bodyPr anchor="b">
            <a:normAutofit/>
          </a:bodyPr>
          <a:lstStyle>
            <a:lvl1pPr>
              <a:lnSpc>
                <a:spcPct val="80000"/>
              </a:lnSpc>
              <a:defRPr sz="6600" b="1" cap="none" spc="0">
                <a:ln w="9525">
                  <a:noFill/>
                  <a:prstDash val="solid"/>
                </a:ln>
                <a:solidFill>
                  <a:schemeClr val="tx1"/>
                </a:solidFill>
                <a:effectLst/>
              </a:defRPr>
            </a:lvl1pPr>
          </a:lstStyle>
          <a:p>
            <a:r>
              <a:rPr lang="en-US"/>
              <a:t>Click to edit Master title style</a:t>
            </a:r>
            <a:endParaRPr dirty="0"/>
          </a:p>
        </p:txBody>
      </p:sp>
      <p:sp>
        <p:nvSpPr>
          <p:cNvPr id="3" name="Subtitle 2"/>
          <p:cNvSpPr>
            <a:spLocks noGrp="1"/>
          </p:cNvSpPr>
          <p:nvPr>
            <p:ph type="subTitle" idx="1"/>
          </p:nvPr>
        </p:nvSpPr>
        <p:spPr>
          <a:xfrm>
            <a:off x="1065213" y="4800600"/>
            <a:ext cx="8229600" cy="1219200"/>
          </a:xfrm>
        </p:spPr>
        <p:txBody>
          <a:bodyPr>
            <a:normAutofit/>
          </a:bodyPr>
          <a:lstStyle>
            <a:lvl1pPr marL="0" indent="0" algn="l">
              <a:spcBef>
                <a:spcPts val="0"/>
              </a:spcBef>
              <a:buNone/>
              <a:defRPr sz="2000" b="1" cap="all" spc="200" baseline="0">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7" name="Date Placeholder 6"/>
          <p:cNvSpPr>
            <a:spLocks noGrp="1"/>
          </p:cNvSpPr>
          <p:nvPr>
            <p:ph type="dt" sz="half" idx="10"/>
          </p:nvPr>
        </p:nvSpPr>
        <p:spPr/>
        <p:txBody>
          <a:bodyPr/>
          <a:lstStyle>
            <a:lvl1pPr>
              <a:defRPr sz="1100"/>
            </a:lvl1pPr>
          </a:lstStyle>
          <a:p>
            <a:fld id="{1D2498CD-A622-4ACC-98D8-8365C1B868F0}" type="datetime1">
              <a:rPr lang="en-US" smtClean="0"/>
              <a:pPr/>
              <a:t>3/19/2022</a:t>
            </a:fld>
            <a:endParaRPr lang="en-US" dirty="0"/>
          </a:p>
        </p:txBody>
      </p:sp>
      <p:sp>
        <p:nvSpPr>
          <p:cNvPr id="8" name="Footer Placeholder 7"/>
          <p:cNvSpPr>
            <a:spLocks noGrp="1"/>
          </p:cNvSpPr>
          <p:nvPr>
            <p:ph type="ftr" sz="quarter" idx="11"/>
          </p:nvPr>
        </p:nvSpPr>
        <p:spPr/>
        <p:txBody>
          <a:bodyPr/>
          <a:lstStyle>
            <a:lvl1pPr>
              <a:defRPr sz="1100"/>
            </a:lvl1pPr>
          </a:lstStyle>
          <a:p>
            <a:r>
              <a:rPr lang="en-US" dirty="0"/>
              <a:t>Add a footer</a:t>
            </a:r>
          </a:p>
        </p:txBody>
      </p:sp>
      <p:sp>
        <p:nvSpPr>
          <p:cNvPr id="9" name="Slide Number Placeholder 8"/>
          <p:cNvSpPr>
            <a:spLocks noGrp="1"/>
          </p:cNvSpPr>
          <p:nvPr>
            <p:ph type="sldNum" sz="quarter" idx="12"/>
          </p:nvPr>
        </p:nvSpPr>
        <p:spPr/>
        <p:txBody>
          <a:bodyPr/>
          <a:lstStyle>
            <a:lvl1pPr>
              <a:defRPr sz="1100"/>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14678072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6EB2CF6B-193C-4CEB-9860-F1C5F0818FA3}" type="datetime1">
              <a:rPr lang="en-US" smtClean="0"/>
              <a:t>3/19/2022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13959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2412" y="381001"/>
            <a:ext cx="1524001" cy="5638800"/>
          </a:xfrm>
        </p:spPr>
        <p:txBody>
          <a:bodyPr vert="eaVert"/>
          <a:lstStyle/>
          <a:p>
            <a:r>
              <a:rPr lang="en-US"/>
              <a:t>Click to edit Master title style</a:t>
            </a:r>
            <a:endParaRPr dirty="0"/>
          </a:p>
        </p:txBody>
      </p:sp>
      <p:sp>
        <p:nvSpPr>
          <p:cNvPr id="3" name="Vertical Text Placeholder 2"/>
          <p:cNvSpPr>
            <a:spLocks noGrp="1"/>
          </p:cNvSpPr>
          <p:nvPr>
            <p:ph type="body" orient="vert" idx="1"/>
          </p:nvPr>
        </p:nvSpPr>
        <p:spPr>
          <a:xfrm>
            <a:off x="1522412" y="381001"/>
            <a:ext cx="7391399"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9856CBC3-4EDC-4C84-BDD0-15F2AD890B92}" type="datetime1">
              <a:rPr lang="en-US" smtClean="0"/>
              <a:t>3/19/2022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689305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1CEBF3DB-CE40-42F4-BAF4-5D73D1160093}" type="datetime1">
              <a:rPr lang="en-US" smtClean="0"/>
              <a:t>3/19/2022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29388074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59614" y="2514600"/>
            <a:ext cx="8692399" cy="2819400"/>
          </a:xfrm>
        </p:spPr>
        <p:txBody>
          <a:bodyPr anchor="b">
            <a:normAutofit/>
          </a:bodyPr>
          <a:lstStyle>
            <a:lvl1pPr algn="l">
              <a:lnSpc>
                <a:spcPct val="80000"/>
              </a:lnSpc>
              <a:defRPr sz="4800" b="0" cap="none" baseline="0">
                <a:effectLst/>
              </a:defRPr>
            </a:lvl1pPr>
          </a:lstStyle>
          <a:p>
            <a:r>
              <a:rPr lang="en-US"/>
              <a:t>Click to edit Master title style</a:t>
            </a:r>
            <a:endParaRPr dirty="0"/>
          </a:p>
        </p:txBody>
      </p:sp>
      <p:sp>
        <p:nvSpPr>
          <p:cNvPr id="3" name="Text Placeholder 2"/>
          <p:cNvSpPr>
            <a:spLocks noGrp="1"/>
          </p:cNvSpPr>
          <p:nvPr>
            <p:ph type="body" idx="1"/>
          </p:nvPr>
        </p:nvSpPr>
        <p:spPr>
          <a:xfrm>
            <a:off x="1065213" y="5410200"/>
            <a:ext cx="8687333" cy="609601"/>
          </a:xfrm>
        </p:spPr>
        <p:txBody>
          <a:bodyPr anchor="t">
            <a:normAutofit/>
          </a:bodyPr>
          <a:lstStyle>
            <a:lvl1pPr marL="0" indent="0">
              <a:spcBef>
                <a:spcPts val="0"/>
              </a:spcBef>
              <a:buNone/>
              <a:defRPr sz="2000" cap="all" spc="200" baseline="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5" name="Footer Placeholder 4"/>
          <p:cNvSpPr>
            <a:spLocks noGrp="1"/>
          </p:cNvSpPr>
          <p:nvPr>
            <p:ph type="ftr" sz="quarter" idx="11"/>
          </p:nvPr>
        </p:nvSpPr>
        <p:spPr/>
        <p:txBody>
          <a:bodyPr/>
          <a:lstStyle/>
          <a:p>
            <a:r>
              <a:rPr lang="en-US" dirty="0"/>
              <a:t>Add a footer</a:t>
            </a:r>
          </a:p>
        </p:txBody>
      </p:sp>
      <p:sp>
        <p:nvSpPr>
          <p:cNvPr id="4" name="Date Placeholder 3"/>
          <p:cNvSpPr>
            <a:spLocks noGrp="1"/>
          </p:cNvSpPr>
          <p:nvPr>
            <p:ph type="dt" sz="half" idx="10"/>
          </p:nvPr>
        </p:nvSpPr>
        <p:spPr/>
        <p:txBody>
          <a:bodyPr/>
          <a:lstStyle/>
          <a:p>
            <a:fld id="{23ECA6E5-33C6-44C3-9324-1BC5DF93F43F}" type="datetime1">
              <a:rPr lang="en-US" smtClean="0"/>
              <a:t>3/19/2022</a:t>
            </a:fld>
            <a:endParaRPr lang="en-US" dirty="0"/>
          </a:p>
        </p:txBody>
      </p:sp>
      <p:sp>
        <p:nvSpPr>
          <p:cNvPr id="6" name="Slide Number Placeholder 5"/>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69967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p>
            <a:r>
              <a:rPr lang="en-US"/>
              <a:t>Click to edit Master title style</a:t>
            </a:r>
            <a:endParaRPr/>
          </a:p>
        </p:txBody>
      </p:sp>
      <p:sp>
        <p:nvSpPr>
          <p:cNvPr id="3" name="Content Placeholder 2"/>
          <p:cNvSpPr>
            <a:spLocks noGrp="1"/>
          </p:cNvSpPr>
          <p:nvPr>
            <p:ph sz="half" idx="1"/>
          </p:nvPr>
        </p:nvSpPr>
        <p:spPr>
          <a:xfrm>
            <a:off x="1504781" y="1905001"/>
            <a:ext cx="4419599"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29183" y="1905001"/>
            <a:ext cx="4419600" cy="41148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09C9C1D9-07E1-4387-AF34-89EE2802766D}" type="datetime1">
              <a:rPr lang="en-US" smtClean="0"/>
              <a:t>3/19/2022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4618943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22412" y="381000"/>
            <a:ext cx="9144002" cy="1371600"/>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152241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2241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49861" y="1905000"/>
            <a:ext cx="4416552" cy="762000"/>
          </a:xfrm>
        </p:spPr>
        <p:txBody>
          <a:bodyPr anchor="ctr">
            <a:noAutofit/>
          </a:bodyPr>
          <a:lstStyle>
            <a:lvl1pPr marL="0" indent="0">
              <a:spcBef>
                <a:spcPts val="0"/>
              </a:spcBef>
              <a:buNone/>
              <a:defRPr sz="2000" b="0" cap="all" spc="200"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49861" y="2743201"/>
            <a:ext cx="4416552" cy="32766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8" name="Footer Placeholder 7"/>
          <p:cNvSpPr>
            <a:spLocks noGrp="1"/>
          </p:cNvSpPr>
          <p:nvPr>
            <p:ph type="ftr" sz="quarter" idx="11"/>
          </p:nvPr>
        </p:nvSpPr>
        <p:spPr/>
        <p:txBody>
          <a:bodyPr/>
          <a:lstStyle/>
          <a:p>
            <a:r>
              <a:rPr lang="en-US" dirty="0"/>
              <a:t>Add a footer</a:t>
            </a:r>
          </a:p>
        </p:txBody>
      </p:sp>
      <p:sp>
        <p:nvSpPr>
          <p:cNvPr id="7" name="Date Placeholder 6"/>
          <p:cNvSpPr>
            <a:spLocks noGrp="1"/>
          </p:cNvSpPr>
          <p:nvPr>
            <p:ph type="dt" sz="half" idx="10"/>
          </p:nvPr>
        </p:nvSpPr>
        <p:spPr/>
        <p:txBody>
          <a:bodyPr/>
          <a:lstStyle/>
          <a:p>
            <a:fld id="{0769E85B-B39A-43E9-82DE-E3279D984288}" type="datetime1">
              <a:rPr lang="en-US" smtClean="0"/>
              <a:t>3/19/2022</a:t>
            </a:fld>
            <a:endParaRPr lang="en-US" dirty="0"/>
          </a:p>
        </p:txBody>
      </p:sp>
      <p:sp>
        <p:nvSpPr>
          <p:cNvPr id="9" name="Slide Number Placeholder 8"/>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8119934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dirty="0"/>
          </a:p>
        </p:txBody>
      </p:sp>
      <p:sp>
        <p:nvSpPr>
          <p:cNvPr id="4" name="Footer Placeholder 3"/>
          <p:cNvSpPr>
            <a:spLocks noGrp="1"/>
          </p:cNvSpPr>
          <p:nvPr>
            <p:ph type="ftr" sz="quarter" idx="11"/>
          </p:nvPr>
        </p:nvSpPr>
        <p:spPr/>
        <p:txBody>
          <a:bodyPr/>
          <a:lstStyle/>
          <a:p>
            <a:r>
              <a:rPr lang="en-US" dirty="0"/>
              <a:t>Add a footer</a:t>
            </a:r>
          </a:p>
        </p:txBody>
      </p:sp>
      <p:sp>
        <p:nvSpPr>
          <p:cNvPr id="3" name="Date Placeholder 2"/>
          <p:cNvSpPr>
            <a:spLocks noGrp="1"/>
          </p:cNvSpPr>
          <p:nvPr>
            <p:ph type="dt" sz="half" idx="10"/>
          </p:nvPr>
        </p:nvSpPr>
        <p:spPr/>
        <p:txBody>
          <a:bodyPr/>
          <a:lstStyle/>
          <a:p>
            <a:fld id="{D0270C95-D35D-47FC-816D-E56328637043}" type="datetime1">
              <a:rPr lang="en-US" smtClean="0"/>
              <a:t>3/19/2022</a:t>
            </a:fld>
            <a:endParaRPr lang="en-US" dirty="0"/>
          </a:p>
        </p:txBody>
      </p:sp>
      <p:sp>
        <p:nvSpPr>
          <p:cNvPr id="5" name="Slide Number Placeholder 4"/>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10545850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Add a footer</a:t>
            </a:r>
          </a:p>
        </p:txBody>
      </p:sp>
      <p:sp>
        <p:nvSpPr>
          <p:cNvPr id="2" name="Date Placeholder 1"/>
          <p:cNvSpPr>
            <a:spLocks noGrp="1"/>
          </p:cNvSpPr>
          <p:nvPr>
            <p:ph type="dt" sz="half" idx="10"/>
          </p:nvPr>
        </p:nvSpPr>
        <p:spPr/>
        <p:txBody>
          <a:bodyPr/>
          <a:lstStyle/>
          <a:p>
            <a:fld id="{151163A7-695C-4C09-B334-6924060F5B71}" type="datetime1">
              <a:rPr lang="en-US" smtClean="0"/>
              <a:t>3/19/2022</a:t>
            </a:fld>
            <a:endParaRPr lang="en-US" dirty="0"/>
          </a:p>
        </p:txBody>
      </p:sp>
      <p:sp>
        <p:nvSpPr>
          <p:cNvPr id="4" name="Slide Number Placeholder 3"/>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308491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Autofit/>
          </a:bodyPr>
          <a:lstStyle>
            <a:lvl1pPr algn="l">
              <a:lnSpc>
                <a:spcPct val="90000"/>
              </a:lnSpc>
              <a:defRPr sz="3600" b="0" baseline="0">
                <a:solidFill>
                  <a:schemeClr val="tx1"/>
                </a:solidFill>
              </a:defRPr>
            </a:lvl1pPr>
          </a:lstStyle>
          <a:p>
            <a:r>
              <a:rPr lang="en-US"/>
              <a:t>Click to edit Master title style</a:t>
            </a:r>
            <a:endParaRPr/>
          </a:p>
        </p:txBody>
      </p:sp>
      <p:sp>
        <p:nvSpPr>
          <p:cNvPr id="3" name="Content Placeholder 2"/>
          <p:cNvSpPr>
            <a:spLocks noGrp="1"/>
          </p:cNvSpPr>
          <p:nvPr>
            <p:ph idx="1"/>
          </p:nvPr>
        </p:nvSpPr>
        <p:spPr>
          <a:xfrm>
            <a:off x="4951414" y="685800"/>
            <a:ext cx="6400800" cy="5334000"/>
          </a:xfrm>
        </p:spPr>
        <p:txBody>
          <a:bodyPr>
            <a:normAutofit/>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FC5B6D02-49B3-41C1-9893-391F698AE757}" type="datetime1">
              <a:rPr lang="en-US" smtClean="0"/>
              <a:t>3/19/2022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t>‹#›</a:t>
            </a:fld>
            <a:endParaRPr lang="en-US" dirty="0"/>
          </a:p>
        </p:txBody>
      </p:sp>
    </p:spTree>
    <p:extLst>
      <p:ext uri="{BB962C8B-B14F-4D97-AF65-F5344CB8AC3E}">
        <p14:creationId xmlns:p14="http://schemas.microsoft.com/office/powerpoint/2010/main" val="4655699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55604" y="1905000"/>
            <a:ext cx="3596607" cy="2667000"/>
          </a:xfrm>
        </p:spPr>
        <p:txBody>
          <a:bodyPr anchor="b">
            <a:normAutofit/>
          </a:bodyPr>
          <a:lstStyle>
            <a:lvl1pPr algn="l">
              <a:lnSpc>
                <a:spcPct val="90000"/>
              </a:lnSpc>
              <a:defRPr sz="3600" b="0" i="0" baseline="0">
                <a:solidFill>
                  <a:schemeClr val="tx1"/>
                </a:solidFill>
              </a:defRPr>
            </a:lvl1pPr>
          </a:lstStyle>
          <a:p>
            <a:r>
              <a:rPr lang="en-US"/>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4951414" y="685800"/>
            <a:ext cx="6400799" cy="5334000"/>
          </a:xfrm>
          <a:solidFill>
            <a:schemeClr val="bg2"/>
          </a:solidFill>
          <a:ln w="76200">
            <a:solidFill>
              <a:schemeClr val="tx1"/>
            </a:solidFill>
            <a:miter lim="800000"/>
          </a:ln>
        </p:spPr>
        <p:txBody>
          <a:bodyP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dirty="0"/>
          </a:p>
        </p:txBody>
      </p:sp>
      <p:sp>
        <p:nvSpPr>
          <p:cNvPr id="4" name="Text Placeholder 3"/>
          <p:cNvSpPr>
            <a:spLocks noGrp="1"/>
          </p:cNvSpPr>
          <p:nvPr>
            <p:ph type="body" sz="half" idx="2"/>
          </p:nvPr>
        </p:nvSpPr>
        <p:spPr>
          <a:xfrm>
            <a:off x="1065213" y="4648200"/>
            <a:ext cx="3581399" cy="1371600"/>
          </a:xfrm>
        </p:spPr>
        <p:txBody>
          <a:bodyPr>
            <a:normAutofit/>
          </a:bodyPr>
          <a:lstStyle>
            <a:lvl1pPr marL="0" indent="0">
              <a:lnSpc>
                <a:spcPct val="90000"/>
              </a:lnSpc>
              <a:spcBef>
                <a:spcPts val="12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r>
              <a:rPr lang="en-US" dirty="0"/>
              <a:t>Add a footer</a:t>
            </a:r>
          </a:p>
        </p:txBody>
      </p:sp>
      <p:sp>
        <p:nvSpPr>
          <p:cNvPr id="5" name="Date Placeholder 4"/>
          <p:cNvSpPr>
            <a:spLocks noGrp="1"/>
          </p:cNvSpPr>
          <p:nvPr>
            <p:ph type="dt" sz="half" idx="10"/>
          </p:nvPr>
        </p:nvSpPr>
        <p:spPr/>
        <p:txBody>
          <a:bodyPr/>
          <a:lstStyle/>
          <a:p>
            <a:fld id="{7D91AC91-90B4-40B7-917F-BAE86E369F96}" type="datetime1">
              <a:rPr lang="en-US" smtClean="0"/>
              <a:t>3/19/2022</a:t>
            </a:fld>
            <a:endParaRPr lang="en-US" dirty="0"/>
          </a:p>
        </p:txBody>
      </p:sp>
      <p:sp>
        <p:nvSpPr>
          <p:cNvPr id="7" name="Slide Number Placeholder 6"/>
          <p:cNvSpPr>
            <a:spLocks noGrp="1"/>
          </p:cNvSpPr>
          <p:nvPr>
            <p:ph type="sldNum" sz="quarter" idx="12"/>
          </p:nvPr>
        </p:nvSpPr>
        <p:spPr/>
        <p:txBody>
          <a:body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851153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invGray">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22413" y="381000"/>
            <a:ext cx="9144001" cy="1371600"/>
          </a:xfrm>
          <a:prstGeom prst="rect">
            <a:avLst/>
          </a:prstGeom>
          <a:ln>
            <a:noFill/>
          </a:ln>
        </p:spPr>
        <p:txBody>
          <a:bodyPr vert="horz" lIns="91440" tIns="45720" rIns="91440" bIns="45720" rtlCol="0" anchor="b">
            <a:normAutofit/>
          </a:bodyPr>
          <a:lstStyle/>
          <a:p>
            <a:r>
              <a:rPr lang="en-US"/>
              <a:t>Click to edit Master title style</a:t>
            </a:r>
            <a:endParaRPr dirty="0"/>
          </a:p>
        </p:txBody>
      </p:sp>
      <p:sp>
        <p:nvSpPr>
          <p:cNvPr id="3" name="Text Placeholder 2"/>
          <p:cNvSpPr>
            <a:spLocks noGrp="1"/>
          </p:cNvSpPr>
          <p:nvPr>
            <p:ph type="body" idx="1"/>
          </p:nvPr>
        </p:nvSpPr>
        <p:spPr>
          <a:xfrm>
            <a:off x="1522413" y="1904999"/>
            <a:ext cx="9134391"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1522413" y="6400800"/>
            <a:ext cx="6553199" cy="276228"/>
          </a:xfrm>
          <a:prstGeom prst="rect">
            <a:avLst/>
          </a:prstGeom>
        </p:spPr>
        <p:txBody>
          <a:bodyPr vert="horz" lIns="91440" tIns="45720" rIns="91440" bIns="45720" rtlCol="0" anchor="ctr"/>
          <a:lstStyle>
            <a:lvl1pPr algn="l">
              <a:defRPr sz="1100">
                <a:solidFill>
                  <a:schemeClr val="tx1">
                    <a:tint val="75000"/>
                  </a:schemeClr>
                </a:solidFill>
              </a:defRPr>
            </a:lvl1pPr>
          </a:lstStyle>
          <a:p>
            <a:r>
              <a:rPr lang="en-US" dirty="0"/>
              <a:t>Add a footer</a:t>
            </a:r>
          </a:p>
        </p:txBody>
      </p:sp>
      <p:sp>
        <p:nvSpPr>
          <p:cNvPr id="4" name="Date Placeholder 3"/>
          <p:cNvSpPr>
            <a:spLocks noGrp="1"/>
          </p:cNvSpPr>
          <p:nvPr>
            <p:ph type="dt" sz="half" idx="2"/>
          </p:nvPr>
        </p:nvSpPr>
        <p:spPr>
          <a:xfrm>
            <a:off x="8226422" y="6400800"/>
            <a:ext cx="1449389"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BB4AB525-F3F4-481A-B8D5-B732FA9EB082}" type="datetime1">
              <a:rPr lang="en-US" smtClean="0"/>
              <a:pPr/>
              <a:t>3/19/2022</a:t>
            </a:fld>
            <a:endParaRPr lang="en-US" dirty="0"/>
          </a:p>
        </p:txBody>
      </p:sp>
      <p:sp>
        <p:nvSpPr>
          <p:cNvPr id="6" name="Slide Number Placeholder 5"/>
          <p:cNvSpPr>
            <a:spLocks noGrp="1"/>
          </p:cNvSpPr>
          <p:nvPr>
            <p:ph type="sldNum" sz="quarter" idx="4"/>
          </p:nvPr>
        </p:nvSpPr>
        <p:spPr>
          <a:xfrm>
            <a:off x="9828211" y="6400800"/>
            <a:ext cx="838201" cy="276228"/>
          </a:xfrm>
          <a:prstGeom prst="rect">
            <a:avLst/>
          </a:prstGeom>
        </p:spPr>
        <p:txBody>
          <a:bodyPr vert="horz" lIns="91440" tIns="45720" rIns="91440" bIns="45720" rtlCol="0" anchor="ctr"/>
          <a:lstStyle>
            <a:lvl1pPr algn="r">
              <a:defRPr sz="1100">
                <a:solidFill>
                  <a:schemeClr val="tx1">
                    <a:tint val="75000"/>
                  </a:schemeClr>
                </a:solidFill>
              </a:defRPr>
            </a:lvl1pPr>
          </a:lstStyle>
          <a:p>
            <a:fld id="{2A013F82-EE5E-44EE-A61D-E31C6657F26F}" type="slidenum">
              <a:rPr lang="en-US" smtClean="0"/>
              <a:pPr/>
              <a:t>‹#›</a:t>
            </a:fld>
            <a:endParaRPr lang="en-US" dirty="0"/>
          </a:p>
        </p:txBody>
      </p:sp>
    </p:spTree>
    <p:extLst>
      <p:ext uri="{BB962C8B-B14F-4D97-AF65-F5344CB8AC3E}">
        <p14:creationId xmlns:p14="http://schemas.microsoft.com/office/powerpoint/2010/main" val="244534420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b="1" kern="1200" cap="none" spc="0" baseline="0">
          <a:ln w="9525">
            <a:noFill/>
            <a:prstDash val="solid"/>
          </a:ln>
          <a:solidFill>
            <a:schemeClr val="accent5"/>
          </a:solidFill>
          <a:effectLst/>
          <a:latin typeface="+mj-lt"/>
          <a:ea typeface="+mj-ea"/>
          <a:cs typeface="+mj-cs"/>
        </a:defRPr>
      </a:lvl1pPr>
    </p:titleStyle>
    <p:body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tagar.id/tag/fintech"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kumparan.com/topic/ojk"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8012" y="1828800"/>
            <a:ext cx="11049000" cy="1066800"/>
          </a:xfrm>
        </p:spPr>
        <p:txBody>
          <a:bodyPr>
            <a:noAutofit/>
          </a:bodyPr>
          <a:lstStyle/>
          <a:p>
            <a:r>
              <a:rPr lang="en-US" sz="6000"/>
              <a:t>Fintech Investasi</a:t>
            </a:r>
            <a:endParaRPr lang="en-US" sz="6000" dirty="0"/>
          </a:p>
        </p:txBody>
      </p:sp>
      <p:sp>
        <p:nvSpPr>
          <p:cNvPr id="3" name="Subtitle 2"/>
          <p:cNvSpPr>
            <a:spLocks noGrp="1"/>
          </p:cNvSpPr>
          <p:nvPr>
            <p:ph type="subTitle" idx="1"/>
          </p:nvPr>
        </p:nvSpPr>
        <p:spPr>
          <a:xfrm>
            <a:off x="684212" y="3581400"/>
            <a:ext cx="11201400" cy="1219200"/>
          </a:xfrm>
        </p:spPr>
        <p:txBody>
          <a:bodyPr>
            <a:normAutofit/>
          </a:bodyPr>
          <a:lstStyle/>
          <a:p>
            <a:endParaRPr lang="en-US" sz="3200" dirty="0">
              <a:solidFill>
                <a:srgbClr val="FFFF00"/>
              </a:solidFill>
            </a:endParaRPr>
          </a:p>
        </p:txBody>
      </p:sp>
    </p:spTree>
    <p:extLst>
      <p:ext uri="{BB962C8B-B14F-4D97-AF65-F5344CB8AC3E}">
        <p14:creationId xmlns:p14="http://schemas.microsoft.com/office/powerpoint/2010/main" val="42144898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7" y="1385399"/>
            <a:ext cx="6302376"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C. Fintech  Investasi </a:t>
            </a:r>
            <a:r>
              <a:rPr lang="en-ID" sz="2400" b="1">
                <a:solidFill>
                  <a:srgbClr val="FFFF00"/>
                </a:solidFill>
              </a:rPr>
              <a:t>Peer to Peer Lending</a:t>
            </a:r>
            <a:endParaRPr lang="en-US" sz="2400" b="1">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556415" y="2154130"/>
            <a:ext cx="11024397" cy="2671870"/>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1200"/>
              </a:spcBef>
            </a:pPr>
            <a:r>
              <a:rPr lang="en-ID" sz="2000" b="1">
                <a:latin typeface="Cambria" panose="02040503050406030204" pitchFamily="18" charset="0"/>
                <a:ea typeface="Cambria" panose="02040503050406030204" pitchFamily="18" charset="0"/>
              </a:rPr>
              <a:t>Jenis Fintech Investasi </a:t>
            </a:r>
            <a:r>
              <a:rPr lang="en-ID" sz="2100" b="1">
                <a:latin typeface="Cambria" panose="02040503050406030204" pitchFamily="18" charset="0"/>
                <a:ea typeface="Cambria" panose="02040503050406030204" pitchFamily="18" charset="0"/>
              </a:rPr>
              <a:t>Peer to Peer Lending merupakan fintech yang mempertemukan pemberi pinjaman dan peminjam. </a:t>
            </a:r>
          </a:p>
          <a:p>
            <a:pPr>
              <a:spcBef>
                <a:spcPts val="1200"/>
              </a:spcBef>
            </a:pPr>
            <a:r>
              <a:rPr lang="en-ID" sz="2100" b="1">
                <a:latin typeface="Cambria" panose="02040503050406030204" pitchFamily="18" charset="0"/>
                <a:ea typeface="Cambria" panose="02040503050406030204" pitchFamily="18" charset="0"/>
              </a:rPr>
              <a:t>Sebagai pemberi pinjaman dapat mengembangkan dana melalui P2P </a:t>
            </a:r>
            <a:r>
              <a:rPr lang="en-ID" sz="2000" b="1">
                <a:latin typeface="Cambria" panose="02040503050406030204" pitchFamily="18" charset="0"/>
                <a:ea typeface="Cambria" panose="02040503050406030204" pitchFamily="18" charset="0"/>
              </a:rPr>
              <a:t>Lending, maka dengan memberikan pinjaman, pemberi pinjaman mendapatkan kelebihan pengembalian dari investasi yang dikeluarkannya.</a:t>
            </a:r>
          </a:p>
          <a:p>
            <a:pPr>
              <a:spcBef>
                <a:spcPts val="1200"/>
              </a:spcBef>
            </a:pPr>
            <a:r>
              <a:rPr lang="en-ID" sz="2000" b="1">
                <a:latin typeface="Cambria" panose="02040503050406030204" pitchFamily="18" charset="0"/>
                <a:ea typeface="Cambria" panose="02040503050406030204" pitchFamily="18" charset="0"/>
              </a:rPr>
              <a:t>Pada investasi ini menggunakan platform yang digunakan merupakan platform P2PL resmi yang sudah berizin OKJ dan menjadi anggota AFPI</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556415" y="5169999"/>
            <a:ext cx="11024397" cy="1376469"/>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r>
              <a:rPr lang="en-ID" sz="2000" b="1">
                <a:latin typeface="Cambria" panose="02040503050406030204" pitchFamily="18" charset="0"/>
                <a:ea typeface="Cambria" panose="02040503050406030204" pitchFamily="18" charset="0"/>
              </a:rPr>
              <a:t>P2P Lending ini juga bisa menjadi alternatif yang ingin mengembangkan dana. </a:t>
            </a:r>
          </a:p>
          <a:p>
            <a:r>
              <a:rPr lang="en-ID" sz="2000" b="1">
                <a:latin typeface="Cambria" panose="02040503050406030204" pitchFamily="18" charset="0"/>
                <a:ea typeface="Cambria" panose="02040503050406030204" pitchFamily="18" charset="0"/>
              </a:rPr>
              <a:t>Di sini, selain perseorangan, juga banyak pemilik bisnis dan UMKM yang bergabung dan berminat untuk meminjam dana demi pembiayaan usaha</a:t>
            </a:r>
            <a:endParaRPr lang="en-US" sz="20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6123271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461982"/>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7" y="939888"/>
            <a:ext cx="4244975"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Fintech  Investasi </a:t>
            </a:r>
            <a:r>
              <a:rPr lang="en-ID" sz="2400" b="1">
                <a:solidFill>
                  <a:srgbClr val="FFFF00"/>
                </a:solidFill>
              </a:rPr>
              <a:t>Online</a:t>
            </a:r>
            <a:endParaRPr lang="en-US" sz="2400" b="1">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1637" y="1502794"/>
            <a:ext cx="11024397" cy="853335"/>
          </a:xfrm>
          <a:prstGeom prst="rect">
            <a:avLst/>
          </a:prstGeom>
          <a:solidFill>
            <a:srgbClr val="1E5E70"/>
          </a:solidFill>
        </p:spPr>
        <p:txBody>
          <a:bodyPr vert="horz" lIns="91440" tIns="45720" rIns="91440" bIns="45720" rtlCol="0">
            <a:normAutofit fontScale="92500" lnSpcReduction="1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1200"/>
              </a:spcBef>
              <a:buNone/>
            </a:pPr>
            <a:r>
              <a:rPr lang="en-ID" sz="2100" b="1">
                <a:latin typeface="Cambria" panose="02040503050406030204" pitchFamily="18" charset="0"/>
                <a:ea typeface="Cambria" panose="02040503050406030204" pitchFamily="18" charset="0"/>
              </a:rPr>
              <a:t>Investasi online adalah penanaman modal bertujuan mendapat keuntungan untuk jangka panjang dilakukan secara daring atau online. Karena dilakukan secara online, maka pemantauan dapat dilakukan secara mudah. </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401637" y="2494303"/>
            <a:ext cx="11636375" cy="4267200"/>
          </a:xfrm>
          <a:prstGeom prst="rect">
            <a:avLst/>
          </a:prstGeom>
          <a:solidFill>
            <a:schemeClr val="accent5">
              <a:lumMod val="50000"/>
            </a:schemeClr>
          </a:solidFill>
        </p:spPr>
        <p:txBody>
          <a:bodyPr vert="horz" lIns="91440" tIns="45720" rIns="91440" bIns="45720" rtlCol="0">
            <a:normAutofit fontScale="77500" lnSpcReduction="2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2100" b="1">
                <a:latin typeface="Cambria" panose="02040503050406030204" pitchFamily="18" charset="0"/>
                <a:ea typeface="Cambria" panose="02040503050406030204" pitchFamily="18" charset="0"/>
              </a:rPr>
              <a:t>Kelebihannya :</a:t>
            </a:r>
          </a:p>
          <a:p>
            <a:pPr marL="292100" indent="-292100">
              <a:spcBef>
                <a:spcPts val="600"/>
              </a:spcBef>
              <a:buFont typeface="+mj-lt"/>
              <a:buAutoNum type="arabicPeriod"/>
            </a:pPr>
            <a:r>
              <a:rPr lang="en-ID" sz="2100" b="1">
                <a:solidFill>
                  <a:schemeClr val="accent1">
                    <a:lumMod val="40000"/>
                    <a:lumOff val="60000"/>
                  </a:schemeClr>
                </a:solidFill>
                <a:latin typeface="Cambria" panose="02040503050406030204" pitchFamily="18" charset="0"/>
                <a:ea typeface="Cambria" panose="02040503050406030204" pitchFamily="18" charset="0"/>
              </a:rPr>
              <a:t>Tidak membutuhkan waktu yang lama : </a:t>
            </a:r>
          </a:p>
          <a:p>
            <a:pPr marL="292100" indent="0">
              <a:spcBef>
                <a:spcPts val="600"/>
              </a:spcBef>
              <a:buNone/>
            </a:pPr>
            <a:r>
              <a:rPr lang="en-ID" sz="2100" b="1">
                <a:latin typeface="Cambria" panose="02040503050406030204" pitchFamily="18" charset="0"/>
                <a:ea typeface="Cambria" panose="02040503050406030204" pitchFamily="18" charset="0"/>
              </a:rPr>
              <a:t>Investasi online tidak memerlukan tatap muka langsung dengan orang atau perusahaan, serta dapat dengan mudah menangani dan memantau perkembangan investasi.</a:t>
            </a:r>
          </a:p>
          <a:p>
            <a:pPr marL="292100" indent="-292100">
              <a:spcBef>
                <a:spcPts val="600"/>
              </a:spcBef>
              <a:buFont typeface="+mj-lt"/>
              <a:buAutoNum type="arabicPeriod" startAt="2"/>
            </a:pPr>
            <a:r>
              <a:rPr lang="en-ID" sz="2100" b="1">
                <a:solidFill>
                  <a:schemeClr val="accent1">
                    <a:lumMod val="40000"/>
                    <a:lumOff val="60000"/>
                  </a:schemeClr>
                </a:solidFill>
                <a:latin typeface="Cambria" panose="02040503050406030204" pitchFamily="18" charset="0"/>
                <a:ea typeface="Cambria" panose="02040503050406030204" pitchFamily="18" charset="0"/>
              </a:rPr>
              <a:t>Dapat memulai berinvestasi dengan jumlah yang kecil : </a:t>
            </a:r>
          </a:p>
          <a:p>
            <a:pPr marL="292100" indent="0" algn="l">
              <a:spcBef>
                <a:spcPts val="600"/>
              </a:spcBef>
              <a:buNone/>
            </a:pPr>
            <a:r>
              <a:rPr lang="en-ID" sz="2100" b="1">
                <a:latin typeface="Cambria" panose="02040503050406030204" pitchFamily="18" charset="0"/>
                <a:ea typeface="Cambria" panose="02040503050406030204" pitchFamily="18" charset="0"/>
              </a:rPr>
              <a:t>Dapat dimulai dengan aset/modal yang kecil, jadi untuk pemula yang memiliki sedikit modal dapat mulai berinvestasi. Lebih mudah, lebih cepat dengan biaya investasi rendah dan terjangkau</a:t>
            </a:r>
          </a:p>
          <a:p>
            <a:pPr marL="292100" indent="-292100">
              <a:spcBef>
                <a:spcPts val="600"/>
              </a:spcBef>
              <a:buFont typeface="+mj-lt"/>
              <a:buAutoNum type="arabicPeriod" startAt="3"/>
            </a:pPr>
            <a:r>
              <a:rPr lang="en-ID" sz="2100" b="1">
                <a:solidFill>
                  <a:schemeClr val="accent1">
                    <a:lumMod val="40000"/>
                    <a:lumOff val="60000"/>
                  </a:schemeClr>
                </a:solidFill>
                <a:latin typeface="Cambria" panose="02040503050406030204" pitchFamily="18" charset="0"/>
                <a:ea typeface="Cambria" panose="02040503050406030204" pitchFamily="18" charset="0"/>
              </a:rPr>
              <a:t>Simpel : </a:t>
            </a:r>
          </a:p>
          <a:p>
            <a:pPr marL="292100" indent="0">
              <a:spcBef>
                <a:spcPts val="600"/>
              </a:spcBef>
              <a:buNone/>
            </a:pPr>
            <a:r>
              <a:rPr lang="en-ID" sz="2100" b="1">
                <a:latin typeface="Cambria" panose="02040503050406030204" pitchFamily="18" charset="0"/>
                <a:ea typeface="Cambria" panose="02040503050406030204" pitchFamily="18" charset="0"/>
              </a:rPr>
              <a:t>M</a:t>
            </a:r>
            <a:r>
              <a:rPr lang="sv-SE" sz="2100" b="1">
                <a:latin typeface="Cambria" panose="02040503050406030204" pitchFamily="18" charset="0"/>
                <a:ea typeface="Cambria" panose="02040503050406030204" pitchFamily="18" charset="0"/>
              </a:rPr>
              <a:t>emudahkan proses transaksi. Karena online atau daring, sudah di pastikan bisa digunakan dengan mudah</a:t>
            </a:r>
          </a:p>
          <a:p>
            <a:pPr marL="292100" indent="-292100">
              <a:spcBef>
                <a:spcPts val="600"/>
              </a:spcBef>
              <a:buFont typeface="+mj-lt"/>
              <a:buAutoNum type="arabicPeriod" startAt="4"/>
            </a:pPr>
            <a:r>
              <a:rPr lang="en-ID" sz="2100" b="1">
                <a:solidFill>
                  <a:schemeClr val="accent1">
                    <a:lumMod val="40000"/>
                    <a:lumOff val="60000"/>
                  </a:schemeClr>
                </a:solidFill>
                <a:latin typeface="Cambria" panose="02040503050406030204" pitchFamily="18" charset="0"/>
                <a:ea typeface="Cambria" panose="02040503050406030204" pitchFamily="18" charset="0"/>
              </a:rPr>
              <a:t>Nyaman saat berinvetasi : </a:t>
            </a:r>
          </a:p>
          <a:p>
            <a:pPr marL="292100" indent="0">
              <a:spcBef>
                <a:spcPts val="600"/>
              </a:spcBef>
              <a:buNone/>
            </a:pPr>
            <a:r>
              <a:rPr lang="en-ID" sz="2100" b="1">
                <a:latin typeface="Cambria" panose="02040503050406030204" pitchFamily="18" charset="0"/>
                <a:ea typeface="Cambria" panose="02040503050406030204" pitchFamily="18" charset="0"/>
              </a:rPr>
              <a:t>Investasi yang paling nyaman karena dapat dilakukan dengan gadget. Ini memungkinkan kamu untuk melakukan transaksi kapan saja, di mana saja, dengan mudah dan cepat.</a:t>
            </a:r>
          </a:p>
          <a:p>
            <a:pPr marL="292100" indent="-292100">
              <a:spcBef>
                <a:spcPts val="600"/>
              </a:spcBef>
              <a:buFont typeface="+mj-lt"/>
              <a:buAutoNum type="arabicPeriod" startAt="5"/>
            </a:pPr>
            <a:r>
              <a:rPr lang="en-ID" sz="2100" b="1">
                <a:solidFill>
                  <a:schemeClr val="accent1">
                    <a:lumMod val="40000"/>
                    <a:lumOff val="60000"/>
                  </a:schemeClr>
                </a:solidFill>
                <a:latin typeface="Cambria" panose="02040503050406030204" pitchFamily="18" charset="0"/>
                <a:ea typeface="Cambria" panose="02040503050406030204" pitchFamily="18" charset="0"/>
              </a:rPr>
              <a:t>Dapat dipercaya sebagai tabungan dengan jangka lama : </a:t>
            </a:r>
          </a:p>
          <a:p>
            <a:pPr marL="292100" indent="0">
              <a:spcBef>
                <a:spcPts val="600"/>
              </a:spcBef>
              <a:buNone/>
            </a:pPr>
            <a:r>
              <a:rPr lang="en-ID" sz="2100" b="1">
                <a:latin typeface="Cambria" panose="02040503050406030204" pitchFamily="18" charset="0"/>
                <a:ea typeface="Cambria" panose="02040503050406030204" pitchFamily="18" charset="0"/>
              </a:rPr>
              <a:t>Dapat digunakan sebagai penyimpanan jangka panjang, yang dapat ditingkatkan selama waktu yang disimpan dari aset awal. Seperti investasi keuangan lainnya, investasi online ini juga bisa digunakan untuk tabungan jangka panjang.</a:t>
            </a:r>
          </a:p>
          <a:p>
            <a:pPr marL="292100" indent="-292100">
              <a:spcBef>
                <a:spcPts val="600"/>
              </a:spcBef>
              <a:buFont typeface="+mj-lt"/>
              <a:buAutoNum type="arabicPeriod" startAt="6"/>
            </a:pPr>
            <a:r>
              <a:rPr lang="en-ID" sz="2100" b="1">
                <a:solidFill>
                  <a:schemeClr val="accent1">
                    <a:lumMod val="40000"/>
                    <a:lumOff val="60000"/>
                  </a:schemeClr>
                </a:solidFill>
                <a:latin typeface="Cambria" panose="02040503050406030204" pitchFamily="18" charset="0"/>
                <a:ea typeface="Cambria" panose="02040503050406030204" pitchFamily="18" charset="0"/>
              </a:rPr>
              <a:t>Transparan dan mudah dipantau : </a:t>
            </a:r>
          </a:p>
          <a:p>
            <a:pPr marL="292100" indent="0">
              <a:spcBef>
                <a:spcPts val="600"/>
              </a:spcBef>
              <a:buNone/>
            </a:pPr>
            <a:r>
              <a:rPr lang="en-ID" sz="2100" b="1">
                <a:latin typeface="Cambria" panose="02040503050406030204" pitchFamily="18" charset="0"/>
                <a:ea typeface="Cambria" panose="02040503050406030204" pitchFamily="18" charset="0"/>
              </a:rPr>
              <a:t>Transparan dan mudah dipantau setiap hari. Seperti yang dapat di lihat secara online, kamu dapat melacak kenaikan saham atau investasi kamu setiap hari. Investor tidak lagi harus datang ke kantor </a:t>
            </a:r>
            <a:r>
              <a:rPr lang="en-ID" sz="1600" b="0" i="0">
                <a:solidFill>
                  <a:srgbClr val="5F5F5F"/>
                </a:solidFill>
                <a:effectLst/>
                <a:latin typeface="Open Sans" panose="020B0606030504020204" pitchFamily="34" charset="0"/>
              </a:rPr>
              <a:t>untuk melihat bagaimana keadaannya</a:t>
            </a:r>
            <a:endParaRPr lang="en-ID" sz="21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41779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7" y="1343002"/>
            <a:ext cx="3787776"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Fintech  Investasi </a:t>
            </a:r>
            <a:r>
              <a:rPr lang="en-ID" sz="2400" b="1">
                <a:solidFill>
                  <a:srgbClr val="FFFF00"/>
                </a:solidFill>
              </a:rPr>
              <a:t>Online</a:t>
            </a:r>
            <a:endParaRPr lang="en-US" sz="2400" b="1">
              <a:solidFill>
                <a:srgbClr val="FFFF00"/>
              </a:solidFill>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581024" y="2362200"/>
            <a:ext cx="11026775" cy="28194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2100" b="1">
                <a:latin typeface="Cambria" panose="02040503050406030204" pitchFamily="18" charset="0"/>
                <a:ea typeface="Cambria" panose="02040503050406030204" pitchFamily="18" charset="0"/>
              </a:rPr>
              <a:t>Kekurangannya :</a:t>
            </a:r>
          </a:p>
          <a:p>
            <a:pPr marL="292100" indent="-292100">
              <a:spcBef>
                <a:spcPts val="600"/>
              </a:spcBef>
              <a:buFont typeface="+mj-lt"/>
              <a:buAutoNum type="arabicPeriod"/>
            </a:pPr>
            <a:r>
              <a:rPr lang="en-ID" sz="2100" b="1">
                <a:latin typeface="Cambria" panose="02040503050406030204" pitchFamily="18" charset="0"/>
                <a:ea typeface="Cambria" panose="02040503050406030204" pitchFamily="18" charset="0"/>
              </a:rPr>
              <a:t>Biasanya investasi online tidak bersifat fisik. </a:t>
            </a:r>
          </a:p>
          <a:p>
            <a:pPr marL="292100" indent="-292100">
              <a:spcBef>
                <a:spcPts val="600"/>
              </a:spcBef>
              <a:buFont typeface="+mj-lt"/>
              <a:buAutoNum type="arabicPeriod"/>
            </a:pPr>
            <a:r>
              <a:rPr lang="en-ID" sz="2100" b="1">
                <a:latin typeface="Cambria" panose="02040503050406030204" pitchFamily="18" charset="0"/>
                <a:ea typeface="Cambria" panose="02040503050406030204" pitchFamily="18" charset="0"/>
              </a:rPr>
              <a:t>Jumlah yang diinvestasikan dengan keuntungan yang biasanya hanya ditampilkan dalam bentuk digital. </a:t>
            </a:r>
          </a:p>
          <a:p>
            <a:pPr marL="292100" indent="-292100">
              <a:spcBef>
                <a:spcPts val="600"/>
              </a:spcBef>
              <a:buFont typeface="+mj-lt"/>
              <a:buAutoNum type="arabicPeriod"/>
            </a:pPr>
            <a:r>
              <a:rPr lang="en-ID" sz="2100" b="1">
                <a:latin typeface="Cambria" panose="02040503050406030204" pitchFamily="18" charset="0"/>
                <a:ea typeface="Cambria" panose="02040503050406030204" pitchFamily="18" charset="0"/>
              </a:rPr>
              <a:t>Kemungkinan penipuan relatif lebih tinggi. </a:t>
            </a:r>
          </a:p>
          <a:p>
            <a:pPr marL="292100" indent="-292100">
              <a:spcBef>
                <a:spcPts val="600"/>
              </a:spcBef>
              <a:buFont typeface="+mj-lt"/>
              <a:buAutoNum type="arabicPeriod"/>
            </a:pPr>
            <a:r>
              <a:rPr lang="en-ID" sz="2100" b="1">
                <a:latin typeface="Cambria" panose="02040503050406030204" pitchFamily="18" charset="0"/>
                <a:ea typeface="Cambria" panose="02040503050406030204" pitchFamily="18" charset="0"/>
              </a:rPr>
              <a:t>Tidak tahu siapa yang bekerja di perusahaan tersebut karena di lakukan online. </a:t>
            </a:r>
          </a:p>
          <a:p>
            <a:pPr marL="292100" indent="-292100">
              <a:spcBef>
                <a:spcPts val="600"/>
              </a:spcBef>
              <a:buFont typeface="+mj-lt"/>
              <a:buAutoNum type="arabicPeriod"/>
            </a:pPr>
            <a:r>
              <a:rPr lang="en-ID" sz="2100" b="1">
                <a:latin typeface="Cambria" panose="02040503050406030204" pitchFamily="18" charset="0"/>
                <a:ea typeface="Cambria" panose="02040503050406030204" pitchFamily="18" charset="0"/>
              </a:rPr>
              <a:t>Hal ini sangat penting untuk berhati-hati tentang hal-hal ini</a:t>
            </a:r>
          </a:p>
        </p:txBody>
      </p:sp>
    </p:spTree>
    <p:extLst>
      <p:ext uri="{BB962C8B-B14F-4D97-AF65-F5344CB8AC3E}">
        <p14:creationId xmlns:p14="http://schemas.microsoft.com/office/powerpoint/2010/main" val="84980864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461982"/>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76224" y="821584"/>
            <a:ext cx="3254375"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nl-NL" sz="2400" b="1">
                <a:solidFill>
                  <a:srgbClr val="FFFF00"/>
                </a:solidFill>
              </a:rPr>
              <a:t>Jenis investasi online</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76224" y="1364619"/>
            <a:ext cx="11912601" cy="5422901"/>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92100" indent="-292100">
              <a:spcBef>
                <a:spcPts val="600"/>
              </a:spcBef>
              <a:buFont typeface="+mj-lt"/>
              <a:buAutoNum type="arabicPeriod"/>
            </a:pPr>
            <a:r>
              <a:rPr lang="en-ID" sz="1400" b="1">
                <a:solidFill>
                  <a:schemeClr val="accent1">
                    <a:lumMod val="40000"/>
                    <a:lumOff val="60000"/>
                  </a:schemeClr>
                </a:solidFill>
                <a:latin typeface="Cambria" panose="02040503050406030204" pitchFamily="18" charset="0"/>
                <a:ea typeface="Cambria" panose="02040503050406030204" pitchFamily="18" charset="0"/>
              </a:rPr>
              <a:t>Reksadana : </a:t>
            </a:r>
          </a:p>
          <a:p>
            <a:pPr marL="292100" indent="0">
              <a:spcBef>
                <a:spcPts val="600"/>
              </a:spcBef>
              <a:buNone/>
            </a:pPr>
            <a:r>
              <a:rPr lang="en-ID" sz="1400" b="1">
                <a:latin typeface="Cambria" panose="02040503050406030204" pitchFamily="18" charset="0"/>
                <a:ea typeface="Cambria" panose="02040503050406030204" pitchFamily="18" charset="0"/>
              </a:rPr>
              <a:t>Pada Investasi ini memasukkan uang ke dalam reksa dana, selebihnya diserahkan kepada manajer investasi untuk mengelola investasi. Kehadiran Fintech membuat investasi reksa dana semakin mudah.</a:t>
            </a:r>
          </a:p>
          <a:p>
            <a:pPr marL="292100" indent="-292100">
              <a:spcBef>
                <a:spcPts val="600"/>
              </a:spcBef>
              <a:buFont typeface="+mj-lt"/>
              <a:buAutoNum type="arabicPeriod" startAt="2"/>
            </a:pPr>
            <a:r>
              <a:rPr lang="en-ID" sz="1400" b="1">
                <a:solidFill>
                  <a:schemeClr val="accent1">
                    <a:lumMod val="40000"/>
                    <a:lumOff val="60000"/>
                  </a:schemeClr>
                </a:solidFill>
                <a:latin typeface="Cambria" panose="02040503050406030204" pitchFamily="18" charset="0"/>
                <a:ea typeface="Cambria" panose="02040503050406030204" pitchFamily="18" charset="0"/>
              </a:rPr>
              <a:t>Saham: </a:t>
            </a:r>
          </a:p>
          <a:p>
            <a:pPr marL="292100" indent="0" algn="l">
              <a:spcBef>
                <a:spcPts val="600"/>
              </a:spcBef>
              <a:buNone/>
            </a:pPr>
            <a:r>
              <a:rPr lang="en-ID" sz="1400" b="1">
                <a:latin typeface="Cambria" panose="02040503050406030204" pitchFamily="18" charset="0"/>
                <a:ea typeface="Cambria" panose="02040503050406030204" pitchFamily="18" charset="0"/>
              </a:rPr>
              <a:t>Saham adalah surat yang membuktikan bahwa seseorang memiliki andil dalam suatu bisnis. Pemegang saham memiliki hak atas aset tertentu pada perusahaan.</a:t>
            </a:r>
          </a:p>
          <a:p>
            <a:pPr marL="292100" indent="-292100">
              <a:spcBef>
                <a:spcPts val="600"/>
              </a:spcBef>
              <a:buFont typeface="+mj-lt"/>
              <a:buAutoNum type="arabicPeriod" startAt="3"/>
            </a:pPr>
            <a:r>
              <a:rPr lang="en-ID" sz="1400" b="1">
                <a:solidFill>
                  <a:schemeClr val="accent1">
                    <a:lumMod val="40000"/>
                    <a:lumOff val="60000"/>
                  </a:schemeClr>
                </a:solidFill>
                <a:latin typeface="Cambria" panose="02040503050406030204" pitchFamily="18" charset="0"/>
                <a:ea typeface="Cambria" panose="02040503050406030204" pitchFamily="18" charset="0"/>
              </a:rPr>
              <a:t>Tabungan Emas Secara Online: </a:t>
            </a:r>
          </a:p>
          <a:p>
            <a:pPr marL="292100" indent="0">
              <a:spcBef>
                <a:spcPts val="600"/>
              </a:spcBef>
              <a:buNone/>
            </a:pPr>
            <a:r>
              <a:rPr lang="en-ID" sz="1400" b="1">
                <a:latin typeface="Cambria" panose="02040503050406030204" pitchFamily="18" charset="0"/>
                <a:ea typeface="Cambria" panose="02040503050406030204" pitchFamily="18" charset="0"/>
              </a:rPr>
              <a:t>Saat ini ada dua pilihan untuk berinvestasi emas, emas batangan dan emas digital. Cara menyimpan emas dari kedua jenis ini cukup berbeda. Adapun cara menyimpan emas batangan untuk investasi memang sudah dilakukan sejak lama. Sementara itu, cara digital menabung emas merupakan bentuk baru investasi emas yang lebih dekat dengan generasi muda dan bisa dimiliki di toko online.</a:t>
            </a:r>
            <a:endParaRPr lang="sv-SE" sz="1400" b="1">
              <a:latin typeface="Cambria" panose="02040503050406030204" pitchFamily="18" charset="0"/>
              <a:ea typeface="Cambria" panose="02040503050406030204" pitchFamily="18" charset="0"/>
            </a:endParaRPr>
          </a:p>
          <a:p>
            <a:pPr marL="292100" indent="-292100">
              <a:spcBef>
                <a:spcPts val="600"/>
              </a:spcBef>
              <a:buFont typeface="+mj-lt"/>
              <a:buAutoNum type="arabicPeriod" startAt="4"/>
            </a:pPr>
            <a:r>
              <a:rPr lang="en-ID" sz="1400" b="1">
                <a:solidFill>
                  <a:schemeClr val="accent1">
                    <a:lumMod val="40000"/>
                    <a:lumOff val="60000"/>
                  </a:schemeClr>
                </a:solidFill>
                <a:latin typeface="Cambria" panose="02040503050406030204" pitchFamily="18" charset="0"/>
                <a:ea typeface="Cambria" panose="02040503050406030204" pitchFamily="18" charset="0"/>
              </a:rPr>
              <a:t>Forex: </a:t>
            </a:r>
          </a:p>
          <a:p>
            <a:pPr marL="292100" indent="0">
              <a:spcBef>
                <a:spcPts val="600"/>
              </a:spcBef>
              <a:buNone/>
            </a:pPr>
            <a:r>
              <a:rPr lang="en-ID" sz="1400" b="1">
                <a:latin typeface="Cambria" panose="02040503050406030204" pitchFamily="18" charset="0"/>
                <a:ea typeface="Cambria" panose="02040503050406030204" pitchFamily="18" charset="0"/>
              </a:rPr>
              <a:t>Forex adalah singkatan dari Foreign Exchange, yang berarti nilai tukar antara satu mata uang dengan mata uang lainnya. Transaksi melibatkan negosiasi (jual/beli) produk keuangan, dalam hal ini mata uang (currency) berdasarkan harga pasar yang berlaku pada saat transaksi terjadi dan Nilai Forex dapat berubah sewaktu-waktu tergantung pada dinamika pasar, jual beli. Karena fluktuasi nilai, Forex telah menjadi platform perdagangan.</a:t>
            </a:r>
          </a:p>
          <a:p>
            <a:pPr marL="292100" indent="-292100">
              <a:spcBef>
                <a:spcPts val="600"/>
              </a:spcBef>
              <a:buFont typeface="+mj-lt"/>
              <a:buAutoNum type="arabicPeriod" startAt="5"/>
            </a:pPr>
            <a:r>
              <a:rPr lang="en-ID" sz="1400" b="1">
                <a:solidFill>
                  <a:schemeClr val="accent1">
                    <a:lumMod val="40000"/>
                    <a:lumOff val="60000"/>
                  </a:schemeClr>
                </a:solidFill>
                <a:latin typeface="Cambria" panose="02040503050406030204" pitchFamily="18" charset="0"/>
                <a:ea typeface="Cambria" panose="02040503050406030204" pitchFamily="18" charset="0"/>
              </a:rPr>
              <a:t>Surat Berharga Negara (SBN): </a:t>
            </a:r>
          </a:p>
          <a:p>
            <a:pPr marL="292100" indent="0">
              <a:spcBef>
                <a:spcPts val="600"/>
              </a:spcBef>
              <a:buNone/>
            </a:pPr>
            <a:r>
              <a:rPr lang="en-ID" sz="1400" b="1">
                <a:latin typeface="Cambria" panose="02040503050406030204" pitchFamily="18" charset="0"/>
                <a:ea typeface="Cambria" panose="02040503050406030204" pitchFamily="18" charset="0"/>
              </a:rPr>
              <a:t>Surat Berharga Negara adalah produk investasi yang diterbitkan oleh Pemerintah Republik Indonesia dan dijaminkan kepada warga negara Indonesia. SBN merupakan produk alternatif investasi yang aman, mudah, terjangkau dan menguntungkan. Melalui SBN, masyarakat turut berpartisipasi dalam pembiayaan dan pembangunan negara..</a:t>
            </a:r>
          </a:p>
          <a:p>
            <a:pPr marL="292100" indent="-292100">
              <a:spcBef>
                <a:spcPts val="600"/>
              </a:spcBef>
              <a:buFont typeface="+mj-lt"/>
              <a:buAutoNum type="arabicPeriod" startAt="6"/>
            </a:pPr>
            <a:r>
              <a:rPr lang="en-ID" sz="1400" b="1">
                <a:solidFill>
                  <a:schemeClr val="accent1">
                    <a:lumMod val="40000"/>
                    <a:lumOff val="60000"/>
                  </a:schemeClr>
                </a:solidFill>
                <a:latin typeface="Cambria" panose="02040503050406030204" pitchFamily="18" charset="0"/>
                <a:ea typeface="Cambria" panose="02040503050406030204" pitchFamily="18" charset="0"/>
              </a:rPr>
              <a:t>Tabungan Berjangka : </a:t>
            </a:r>
          </a:p>
          <a:p>
            <a:pPr marL="292100" indent="0">
              <a:spcBef>
                <a:spcPts val="600"/>
              </a:spcBef>
              <a:buNone/>
            </a:pPr>
            <a:r>
              <a:rPr lang="en-ID" sz="1400" b="1">
                <a:latin typeface="Cambria" panose="02040503050406030204" pitchFamily="18" charset="0"/>
                <a:ea typeface="Cambria" panose="02040503050406030204" pitchFamily="18" charset="0"/>
              </a:rPr>
              <a:t>Tabungan berjangka sendiri adalah jenis produk dari simpanan dimana nasabah menyetorkan sejumlah dana dalam jangka waktu tertentu yang telah ditentukan di awal, dengan jumlah tetap. Uang yang dikumpulkan nasabah baru akan bisa diambil pada akhir periode/ jatuh tempo simpanan. </a:t>
            </a:r>
          </a:p>
        </p:txBody>
      </p:sp>
    </p:spTree>
    <p:extLst>
      <p:ext uri="{BB962C8B-B14F-4D97-AF65-F5344CB8AC3E}">
        <p14:creationId xmlns:p14="http://schemas.microsoft.com/office/powerpoint/2010/main" val="1557096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461982"/>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87337" y="1071200"/>
            <a:ext cx="2378076"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nl-NL" sz="2400" b="1">
                <a:solidFill>
                  <a:srgbClr val="FFFF00"/>
                </a:solidFill>
              </a:rPr>
              <a:t>Robo Advisor</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76225" y="1752600"/>
            <a:ext cx="11685588" cy="486410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600"/>
              </a:spcBef>
            </a:pPr>
            <a:r>
              <a:rPr lang="en-ID" sz="2200" b="1">
                <a:latin typeface="Cambria" panose="02040503050406030204" pitchFamily="18" charset="0"/>
                <a:ea typeface="Cambria" panose="02040503050406030204" pitchFamily="18" charset="0"/>
              </a:rPr>
              <a:t>Robo Advisor merupakan layanan keuangan dengan metode yang cukup baru dan menarik perhatian investor, khususnya kalangan muda.</a:t>
            </a:r>
          </a:p>
          <a:p>
            <a:pPr>
              <a:spcBef>
                <a:spcPts val="600"/>
              </a:spcBef>
            </a:pPr>
            <a:r>
              <a:rPr lang="en-ID" sz="2200" b="1">
                <a:latin typeface="Cambria" panose="02040503050406030204" pitchFamily="18" charset="0"/>
                <a:ea typeface="Cambria" panose="02040503050406030204" pitchFamily="18" charset="0"/>
              </a:rPr>
              <a:t>Layanan Robo Advisor mampu memungkinkan pengunanya untuk menyerahkan uang ke penasihat keuangan secara otomatis dengan sedikit atau tanpa bantuan manusia sama sekali. Robo Advisor biasanya menawarkan layanan alokasi aset saham, obligasi, dan investasi lainnya yang disesuaikan dengan profil risiko masing-masing investor</a:t>
            </a:r>
          </a:p>
          <a:p>
            <a:pPr>
              <a:spcBef>
                <a:spcPts val="600"/>
              </a:spcBef>
            </a:pPr>
            <a:r>
              <a:rPr lang="en-ID" sz="2200" b="1">
                <a:latin typeface="Cambria" panose="02040503050406030204" pitchFamily="18" charset="0"/>
                <a:ea typeface="Cambria" panose="02040503050406030204" pitchFamily="18" charset="0"/>
              </a:rPr>
              <a:t>Robo Advisor juga menawarkan penyeimbangan ulang keuangan otomatis, pemungutan rugi pajak untuk akun kena pajak, serta dapat menjadi alat investasi pendidikan, seperti perencanaan pension</a:t>
            </a:r>
          </a:p>
          <a:p>
            <a:pPr>
              <a:spcBef>
                <a:spcPts val="600"/>
              </a:spcBef>
            </a:pPr>
            <a:r>
              <a:rPr lang="en-ID" sz="2200" b="1">
                <a:latin typeface="Cambria" panose="02040503050406030204" pitchFamily="18" charset="0"/>
                <a:ea typeface="Cambria" panose="02040503050406030204" pitchFamily="18" charset="0"/>
              </a:rPr>
              <a:t>Robo Advisor yang termasuk ada pada Wealthfront dan Betterment, bertujuan untuk menyaingi penasihat keuangan tradisional</a:t>
            </a:r>
          </a:p>
          <a:p>
            <a:pPr>
              <a:spcBef>
                <a:spcPts val="600"/>
              </a:spcBef>
            </a:pPr>
            <a:r>
              <a:rPr lang="en-ID" sz="2200" b="1">
                <a:latin typeface="Cambria" panose="02040503050406030204" pitchFamily="18" charset="0"/>
                <a:ea typeface="Cambria" panose="02040503050406030204" pitchFamily="18" charset="0"/>
              </a:rPr>
              <a:t>Robo Advisor memiliki wilayah tertentu dimana mereka menjadi pengelola uang yang jauh lebih baik dibandingkan penasihat keuangan oleh manusia karena bentuknya berupa platform pengelolaan uang yang didukung oleh algoritma canggih</a:t>
            </a:r>
          </a:p>
        </p:txBody>
      </p:sp>
    </p:spTree>
    <p:extLst>
      <p:ext uri="{BB962C8B-B14F-4D97-AF65-F5344CB8AC3E}">
        <p14:creationId xmlns:p14="http://schemas.microsoft.com/office/powerpoint/2010/main" val="224510953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461982"/>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76224" y="849284"/>
            <a:ext cx="3151188" cy="3693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nl-NL" sz="2000" b="1">
                <a:solidFill>
                  <a:srgbClr val="FFFF00"/>
                </a:solidFill>
              </a:rPr>
              <a:t>Kelebihan Robo Advisor</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76224" y="1364619"/>
            <a:ext cx="11912601" cy="2216781"/>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92100" indent="-292100">
              <a:spcBef>
                <a:spcPts val="600"/>
              </a:spcBef>
              <a:buFont typeface="+mj-lt"/>
              <a:buAutoNum type="arabicPeriod"/>
            </a:pPr>
            <a:r>
              <a:rPr lang="en-ID" sz="1400" b="1">
                <a:solidFill>
                  <a:schemeClr val="accent1">
                    <a:lumMod val="40000"/>
                    <a:lumOff val="60000"/>
                  </a:schemeClr>
                </a:solidFill>
                <a:latin typeface="Cambria" panose="02040503050406030204" pitchFamily="18" charset="0"/>
                <a:ea typeface="Cambria" panose="02040503050406030204" pitchFamily="18" charset="0"/>
              </a:rPr>
              <a:t>Biaya Minimum : </a:t>
            </a:r>
          </a:p>
          <a:p>
            <a:pPr marL="292100" indent="0">
              <a:spcBef>
                <a:spcPts val="600"/>
              </a:spcBef>
              <a:buNone/>
            </a:pPr>
            <a:r>
              <a:rPr lang="en-ID" sz="1400" b="1">
                <a:latin typeface="Cambria" panose="02040503050406030204" pitchFamily="18" charset="0"/>
                <a:ea typeface="Cambria" panose="02040503050406030204" pitchFamily="18" charset="0"/>
              </a:rPr>
              <a:t>Kebanyakan penasihat keuangan mengenakan biaya sekitar 1 persen dari Assets Under Management (AUM) untuk menangani portofolio investasi.</a:t>
            </a:r>
          </a:p>
          <a:p>
            <a:pPr marL="292100" indent="-292100">
              <a:spcBef>
                <a:spcPts val="600"/>
              </a:spcBef>
              <a:buFont typeface="+mj-lt"/>
              <a:buAutoNum type="arabicPeriod" startAt="2"/>
            </a:pPr>
            <a:r>
              <a:rPr lang="en-ID" sz="1400" b="1">
                <a:solidFill>
                  <a:schemeClr val="accent1">
                    <a:lumMod val="40000"/>
                    <a:lumOff val="60000"/>
                  </a:schemeClr>
                </a:solidFill>
                <a:latin typeface="Cambria" panose="02040503050406030204" pitchFamily="18" charset="0"/>
                <a:ea typeface="Cambria" panose="02040503050406030204" pitchFamily="18" charset="0"/>
              </a:rPr>
              <a:t>Rebalancing : </a:t>
            </a:r>
          </a:p>
          <a:p>
            <a:pPr marL="292100" indent="0" algn="l">
              <a:spcBef>
                <a:spcPts val="600"/>
              </a:spcBef>
              <a:buNone/>
            </a:pPr>
            <a:r>
              <a:rPr lang="en-ID" sz="1400" b="1">
                <a:latin typeface="Cambria" panose="02040503050406030204" pitchFamily="18" charset="0"/>
                <a:ea typeface="Cambria" panose="02040503050406030204" pitchFamily="18" charset="0"/>
              </a:rPr>
              <a:t>Sebuah penelitian menunjukkan bahwa menyeimbangkan kembali atau rebalancing komposisi portofolio kembali ke alokasi aset pilihannya dari waktu ke waktu akan meningkatkan pengembalian dana. Hal ini juga dapat mengurangi volatilitas.</a:t>
            </a:r>
          </a:p>
          <a:p>
            <a:pPr marL="292100" indent="-292100">
              <a:spcBef>
                <a:spcPts val="600"/>
              </a:spcBef>
              <a:buFont typeface="+mj-lt"/>
              <a:buAutoNum type="arabicPeriod" startAt="3"/>
            </a:pPr>
            <a:r>
              <a:rPr lang="en-ID" sz="1400" b="1">
                <a:solidFill>
                  <a:schemeClr val="accent1">
                    <a:lumMod val="40000"/>
                    <a:lumOff val="60000"/>
                  </a:schemeClr>
                </a:solidFill>
                <a:latin typeface="Cambria" panose="02040503050406030204" pitchFamily="18" charset="0"/>
                <a:ea typeface="Cambria" panose="02040503050406030204" pitchFamily="18" charset="0"/>
              </a:rPr>
              <a:t>Return Pasar : </a:t>
            </a:r>
          </a:p>
          <a:p>
            <a:pPr marL="292100" indent="0">
              <a:spcBef>
                <a:spcPts val="600"/>
              </a:spcBef>
              <a:buNone/>
            </a:pPr>
            <a:r>
              <a:rPr lang="en-ID" sz="1400" b="1">
                <a:latin typeface="Cambria" panose="02040503050406030204" pitchFamily="18" charset="0"/>
                <a:ea typeface="Cambria" panose="02040503050406030204" pitchFamily="18" charset="0"/>
              </a:rPr>
              <a:t>Pengembalian investasi atau return dengan standar pasar yang sesuai tidak terdengar menarik. Namun, sebagian besar reksa dana aktif gagal memenuhi tolak ukur tersebut.</a:t>
            </a:r>
            <a:endParaRPr lang="sv-SE" sz="1400" b="1">
              <a:latin typeface="Cambria" panose="02040503050406030204" pitchFamily="18" charset="0"/>
              <a:ea typeface="Cambria" panose="02040503050406030204" pitchFamily="18" charset="0"/>
            </a:endParaRPr>
          </a:p>
        </p:txBody>
      </p:sp>
      <p:sp>
        <p:nvSpPr>
          <p:cNvPr id="14" name="TextBox 13">
            <a:extLst>
              <a:ext uri="{FF2B5EF4-FFF2-40B4-BE49-F238E27FC236}">
                <a16:creationId xmlns:a16="http://schemas.microsoft.com/office/drawing/2014/main" id="{E53C7E47-6161-4974-8A83-3092DB2062DD}"/>
              </a:ext>
            </a:extLst>
          </p:cNvPr>
          <p:cNvSpPr txBox="1"/>
          <p:nvPr/>
        </p:nvSpPr>
        <p:spPr>
          <a:xfrm>
            <a:off x="276224" y="3794230"/>
            <a:ext cx="3532188" cy="3693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nl-NL" sz="2000" b="1">
                <a:solidFill>
                  <a:srgbClr val="FFFF00"/>
                </a:solidFill>
              </a:rPr>
              <a:t>Kelemahan Robo Advisor</a:t>
            </a:r>
          </a:p>
        </p:txBody>
      </p:sp>
      <p:sp>
        <p:nvSpPr>
          <p:cNvPr id="15" name="Content Placeholder 13">
            <a:extLst>
              <a:ext uri="{FF2B5EF4-FFF2-40B4-BE49-F238E27FC236}">
                <a16:creationId xmlns:a16="http://schemas.microsoft.com/office/drawing/2014/main" id="{D28BDCC3-25B3-462B-89E5-3E4CF7F60C6D}"/>
              </a:ext>
            </a:extLst>
          </p:cNvPr>
          <p:cNvSpPr txBox="1">
            <a:spLocks/>
          </p:cNvSpPr>
          <p:nvPr/>
        </p:nvSpPr>
        <p:spPr>
          <a:xfrm>
            <a:off x="251616" y="4264340"/>
            <a:ext cx="11912601" cy="2458081"/>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92100" indent="-292100">
              <a:spcBef>
                <a:spcPts val="600"/>
              </a:spcBef>
              <a:buFont typeface="+mj-lt"/>
              <a:buAutoNum type="arabicPeriod"/>
            </a:pPr>
            <a:r>
              <a:rPr lang="en-ID" sz="1400" b="1">
                <a:solidFill>
                  <a:schemeClr val="accent1">
                    <a:lumMod val="40000"/>
                    <a:lumOff val="60000"/>
                  </a:schemeClr>
                </a:solidFill>
                <a:latin typeface="Cambria" panose="02040503050406030204" pitchFamily="18" charset="0"/>
                <a:ea typeface="Cambria" panose="02040503050406030204" pitchFamily="18" charset="0"/>
              </a:rPr>
              <a:t>Rencana Keuangan Komprehensif : </a:t>
            </a:r>
          </a:p>
          <a:p>
            <a:pPr marL="292100" indent="0">
              <a:spcBef>
                <a:spcPts val="600"/>
              </a:spcBef>
              <a:buNone/>
            </a:pPr>
            <a:r>
              <a:rPr lang="en-ID" sz="1400" b="1">
                <a:latin typeface="Cambria" panose="02040503050406030204" pitchFamily="18" charset="0"/>
                <a:ea typeface="Cambria" panose="02040503050406030204" pitchFamily="18" charset="0"/>
              </a:rPr>
              <a:t>Jika kekayaan bersih yang dimiliki sangat besar, Robo Advisor mungkin tidak cukup untuk membantu permasalahan finansial. Dengan demikian memerlukan penasihat keuangan tepercaya yang dapat memeriksa seluruh gambaran keuangan mencakup pertimbangan real estat, pajak, perwalian, dan asuransi jiwa.</a:t>
            </a:r>
          </a:p>
          <a:p>
            <a:pPr marL="292100" indent="-292100">
              <a:spcBef>
                <a:spcPts val="600"/>
              </a:spcBef>
              <a:buFont typeface="+mj-lt"/>
              <a:buAutoNum type="arabicPeriod" startAt="2"/>
            </a:pPr>
            <a:r>
              <a:rPr lang="en-ID" sz="1400" b="1">
                <a:solidFill>
                  <a:schemeClr val="accent1">
                    <a:lumMod val="40000"/>
                    <a:lumOff val="60000"/>
                  </a:schemeClr>
                </a:solidFill>
                <a:latin typeface="Cambria" panose="02040503050406030204" pitchFamily="18" charset="0"/>
                <a:ea typeface="Cambria" panose="02040503050406030204" pitchFamily="18" charset="0"/>
              </a:rPr>
              <a:t>Memilih Aset Tertentu : </a:t>
            </a:r>
          </a:p>
          <a:p>
            <a:pPr marL="292100" indent="0" algn="l">
              <a:spcBef>
                <a:spcPts val="600"/>
              </a:spcBef>
              <a:buNone/>
            </a:pPr>
            <a:r>
              <a:rPr lang="en-ID" sz="1400" b="1">
                <a:latin typeface="Cambria" panose="02040503050406030204" pitchFamily="18" charset="0"/>
                <a:ea typeface="Cambria" panose="02040503050406030204" pitchFamily="18" charset="0"/>
              </a:rPr>
              <a:t>Robo Advisor mungkin tidak dapat berfungsi jika memiliki keinginan untuk berinvestasi dalam pinjaman peer-to-peer (P2P lending), kemitraan terbatas utama, dana tertutup, saham individu, obligasi, mata uang, opsi, dan masih banyak lainnya.</a:t>
            </a:r>
          </a:p>
          <a:p>
            <a:pPr marL="292100" indent="-292100">
              <a:spcBef>
                <a:spcPts val="600"/>
              </a:spcBef>
              <a:buFont typeface="+mj-lt"/>
              <a:buAutoNum type="arabicPeriod" startAt="3"/>
            </a:pPr>
            <a:r>
              <a:rPr lang="en-ID" sz="1400" b="1">
                <a:solidFill>
                  <a:schemeClr val="accent2">
                    <a:lumMod val="20000"/>
                    <a:lumOff val="80000"/>
                  </a:schemeClr>
                </a:solidFill>
                <a:latin typeface="Cambria" panose="02040503050406030204" pitchFamily="18" charset="0"/>
                <a:ea typeface="Cambria" panose="02040503050406030204" pitchFamily="18" charset="0"/>
              </a:rPr>
              <a:t>Mengalahkan pasar  : </a:t>
            </a:r>
          </a:p>
          <a:p>
            <a:pPr marL="292100" indent="0">
              <a:spcBef>
                <a:spcPts val="600"/>
              </a:spcBef>
              <a:buNone/>
            </a:pPr>
            <a:r>
              <a:rPr lang="en-ID" sz="1400" b="1">
                <a:latin typeface="Cambria" panose="02040503050406030204" pitchFamily="18" charset="0"/>
                <a:ea typeface="Cambria" panose="02040503050406030204" pitchFamily="18" charset="0"/>
              </a:rPr>
              <a:t>Algoritma canggih atau tidak, Robo Advisor yang digunakan mungkin tidak akan bisa mengalahkan pasar saham. Namun, penasihat keuangan yang dilakukan oleh manusia juga mungkin tidak bisa memastikan Anda terus menerus mendapat keuntungan.</a:t>
            </a:r>
            <a:endParaRPr lang="sv-SE" sz="14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09867173"/>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2" y="457200"/>
            <a:ext cx="9144001" cy="762000"/>
          </a:xfrm>
        </p:spPr>
        <p:txBody>
          <a:bodyPr/>
          <a:lstStyle/>
          <a:p>
            <a:r>
              <a:rPr lang="en-US"/>
              <a:t>Tugas</a:t>
            </a:r>
            <a:endParaRPr lang="en-US" dirty="0"/>
          </a:p>
        </p:txBody>
      </p:sp>
      <p:sp>
        <p:nvSpPr>
          <p:cNvPr id="2" name="TextBox 1">
            <a:extLst>
              <a:ext uri="{FF2B5EF4-FFF2-40B4-BE49-F238E27FC236}">
                <a16:creationId xmlns:a16="http://schemas.microsoft.com/office/drawing/2014/main" id="{3875885E-6FF9-4377-B636-0E89B8B0B2A8}"/>
              </a:ext>
            </a:extLst>
          </p:cNvPr>
          <p:cNvSpPr txBox="1"/>
          <p:nvPr/>
        </p:nvSpPr>
        <p:spPr>
          <a:xfrm>
            <a:off x="303212" y="1567934"/>
            <a:ext cx="11582400" cy="2308324"/>
          </a:xfrm>
          <a:prstGeom prst="rect">
            <a:avLst/>
          </a:prstGeom>
          <a:noFill/>
          <a:ln>
            <a:solidFill>
              <a:schemeClr val="bg2"/>
            </a:solidFill>
          </a:ln>
        </p:spPr>
        <p:txBody>
          <a:bodyPr wrap="square" rtlCol="0" anchor="ctr" anchorCtr="1">
            <a:spAutoFit/>
          </a:bodyPr>
          <a:lstStyle/>
          <a:p>
            <a:pPr marL="457200" indent="-457200">
              <a:buFont typeface="+mj-lt"/>
              <a:buAutoNum type="arabicPeriod"/>
            </a:pPr>
            <a:r>
              <a:rPr lang="en-US" sz="2400">
                <a:solidFill>
                  <a:srgbClr val="FFFFCC"/>
                </a:solidFill>
              </a:rPr>
              <a:t>Pilihlah salah satu aplikasi Investasi dan Jelaskan Bagaimana system tersebut berjalan!</a:t>
            </a:r>
          </a:p>
          <a:p>
            <a:pPr marL="457200" indent="-457200">
              <a:buFont typeface="+mj-lt"/>
              <a:buAutoNum type="arabicPeriod"/>
            </a:pPr>
            <a:r>
              <a:rPr lang="en-US" sz="2400">
                <a:solidFill>
                  <a:srgbClr val="FFFFCC"/>
                </a:solidFill>
              </a:rPr>
              <a:t>Apa Kelebihan dan kelemahan dari aplikasi tersebut?</a:t>
            </a:r>
          </a:p>
          <a:p>
            <a:pPr marL="457200" indent="-457200">
              <a:buFont typeface="+mj-lt"/>
              <a:buAutoNum type="arabicPeriod"/>
            </a:pPr>
            <a:r>
              <a:rPr lang="en-US" sz="2400">
                <a:solidFill>
                  <a:srgbClr val="FFFFCC"/>
                </a:solidFill>
              </a:rPr>
              <a:t>Jelaskan ada fitur apasaja pada aplikasi tersebut?</a:t>
            </a:r>
          </a:p>
          <a:p>
            <a:pPr marL="457200" indent="-457200">
              <a:buFont typeface="+mj-lt"/>
              <a:buAutoNum type="arabicPeriod"/>
            </a:pPr>
            <a:r>
              <a:rPr lang="en-US" sz="2400">
                <a:solidFill>
                  <a:srgbClr val="FFFFCC"/>
                </a:solidFill>
              </a:rPr>
              <a:t>Apa yang harus diwaspadai pada aplikasi investasi online secara umum?</a:t>
            </a:r>
          </a:p>
          <a:p>
            <a:endParaRPr lang="en-US" sz="2400">
              <a:solidFill>
                <a:srgbClr val="FFFFCC"/>
              </a:solidFill>
            </a:endParaRPr>
          </a:p>
        </p:txBody>
      </p:sp>
    </p:spTree>
    <p:extLst>
      <p:ext uri="{BB962C8B-B14F-4D97-AF65-F5344CB8AC3E}">
        <p14:creationId xmlns:p14="http://schemas.microsoft.com/office/powerpoint/2010/main" val="41869327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827212" y="2641600"/>
            <a:ext cx="9144001" cy="1320800"/>
          </a:xfrm>
        </p:spPr>
        <p:txBody>
          <a:bodyPr>
            <a:noAutofit/>
          </a:bodyPr>
          <a:lstStyle/>
          <a:p>
            <a:pPr algn="ctr"/>
            <a:r>
              <a:rPr lang="en-US" sz="6600"/>
              <a:t>TERIMAKSIH</a:t>
            </a:r>
            <a:endParaRPr lang="en-US" sz="6600" dirty="0"/>
          </a:p>
        </p:txBody>
      </p:sp>
    </p:spTree>
    <p:extLst>
      <p:ext uri="{BB962C8B-B14F-4D97-AF65-F5344CB8AC3E}">
        <p14:creationId xmlns:p14="http://schemas.microsoft.com/office/powerpoint/2010/main" val="3884326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303213" y="381000"/>
            <a:ext cx="10363202" cy="673100"/>
          </a:xfrm>
        </p:spPr>
        <p:txBody>
          <a:bodyPr>
            <a:normAutofit/>
          </a:bodyPr>
          <a:lstStyle/>
          <a:p>
            <a:r>
              <a:rPr lang="en-ID">
                <a:solidFill>
                  <a:schemeClr val="accent6">
                    <a:lumMod val="40000"/>
                    <a:lumOff val="60000"/>
                  </a:schemeClr>
                </a:solidFill>
              </a:rPr>
              <a:t>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284413" y="1585615"/>
            <a:ext cx="8085746" cy="1000274"/>
          </a:xfrm>
          <a:prstGeom prst="rect">
            <a:avLst/>
          </a:prstGeom>
          <a:solidFill>
            <a:schemeClr val="accent5">
              <a:lumMod val="50000"/>
            </a:schemeClr>
          </a:solidFill>
          <a:ln>
            <a:solidFill>
              <a:schemeClr val="bg2"/>
            </a:solidFill>
          </a:ln>
        </p:spPr>
        <p:txBody>
          <a:bodyPr wrap="square" rtlCol="0" anchor="ctr" anchorCtr="1">
            <a:spAutoFit/>
          </a:bodyPr>
          <a:lstStyle/>
          <a:p>
            <a:pPr marL="342900" indent="-342900">
              <a:lnSpc>
                <a:spcPct val="90000"/>
              </a:lnSpc>
              <a:spcBef>
                <a:spcPts val="600"/>
              </a:spcBef>
              <a:buClr>
                <a:schemeClr val="accent1"/>
              </a:buClr>
              <a:buSzPct val="100000"/>
              <a:buFont typeface="Wingdings" panose="05000000000000000000" pitchFamily="2" charset="2"/>
              <a:buChar char="§"/>
            </a:pPr>
            <a:r>
              <a:rPr lang="en-ID" sz="2000" b="1">
                <a:latin typeface="Cambria" panose="02040503050406030204" pitchFamily="18" charset="0"/>
                <a:ea typeface="Cambria" panose="02040503050406030204" pitchFamily="18" charset="0"/>
              </a:rPr>
              <a:t>Peraturan Bank Indonesia No. </a:t>
            </a:r>
            <a:r>
              <a:rPr lang="en-ID" sz="2000" b="1"/>
              <a:t>NOMOR 19/12/PBI/2017 </a:t>
            </a:r>
            <a:r>
              <a:rPr lang="en-ID" sz="2000" b="1">
                <a:latin typeface="Cambria" panose="02040503050406030204" pitchFamily="18" charset="0"/>
                <a:ea typeface="Cambria" panose="02040503050406030204" pitchFamily="18" charset="0"/>
              </a:rPr>
              <a:t>tentang Penyelenggaraan Teknologi Finansial </a:t>
            </a:r>
          </a:p>
          <a:p>
            <a:pPr marL="342900" indent="-342900">
              <a:lnSpc>
                <a:spcPct val="90000"/>
              </a:lnSpc>
              <a:spcBef>
                <a:spcPts val="600"/>
              </a:spcBef>
              <a:buClr>
                <a:schemeClr val="accent1"/>
              </a:buClr>
              <a:buSzPct val="100000"/>
              <a:buFont typeface="Wingdings" panose="05000000000000000000" pitchFamily="2" charset="2"/>
              <a:buChar char="§"/>
            </a:pPr>
            <a:r>
              <a:rPr lang="en-ID" sz="2000" b="1">
                <a:latin typeface="Cambria" panose="02040503050406030204" pitchFamily="18" charset="0"/>
                <a:ea typeface="Cambria" panose="02040503050406030204" pitchFamily="18" charset="0"/>
              </a:rPr>
              <a:t>Penyelenggaraan Teknologi Finansial dikategorikan ke dalam: </a:t>
            </a:r>
          </a:p>
        </p:txBody>
      </p:sp>
      <p:sp>
        <p:nvSpPr>
          <p:cNvPr id="40" name="TextBox 39">
            <a:extLst>
              <a:ext uri="{FF2B5EF4-FFF2-40B4-BE49-F238E27FC236}">
                <a16:creationId xmlns:a16="http://schemas.microsoft.com/office/drawing/2014/main" id="{BECBB15C-788F-4936-A316-C0E2F72A16DE}"/>
              </a:ext>
            </a:extLst>
          </p:cNvPr>
          <p:cNvSpPr txBox="1"/>
          <p:nvPr/>
        </p:nvSpPr>
        <p:spPr>
          <a:xfrm>
            <a:off x="303213" y="1462133"/>
            <a:ext cx="1828800" cy="461665"/>
          </a:xfrm>
          <a:prstGeom prst="rect">
            <a:avLst/>
          </a:prstGeom>
          <a:solidFill>
            <a:schemeClr val="accent5">
              <a:lumMod val="50000"/>
            </a:schemeClr>
          </a:solidFill>
          <a:ln>
            <a:solidFill>
              <a:schemeClr val="bg2"/>
            </a:solidFill>
          </a:ln>
        </p:spPr>
        <p:txBody>
          <a:bodyPr wrap="square" rtlCol="0" anchor="ctr" anchorCtr="1">
            <a:spAutoFit/>
          </a:bodyPr>
          <a:lstStyle/>
          <a:p>
            <a:r>
              <a:rPr lang="en-US" sz="2400" b="1">
                <a:solidFill>
                  <a:srgbClr val="FFFF00"/>
                </a:solidFill>
              </a:rPr>
              <a:t>Menurut BI</a:t>
            </a:r>
            <a:endParaRPr lang="en-ID" sz="2400" b="1" dirty="0">
              <a:solidFill>
                <a:srgbClr val="FFFF00"/>
              </a:solidFill>
            </a:endParaRP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2817812" y="2819400"/>
            <a:ext cx="8085746" cy="1975294"/>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342900" indent="-342900">
              <a:spcBef>
                <a:spcPts val="600"/>
              </a:spcBef>
              <a:buAutoNum type="alphaLcPeriod"/>
            </a:pPr>
            <a:r>
              <a:rPr lang="es-ES" sz="2000" b="1">
                <a:latin typeface="Cambria" panose="02040503050406030204" pitchFamily="18" charset="0"/>
                <a:ea typeface="Cambria" panose="02040503050406030204" pitchFamily="18" charset="0"/>
              </a:rPr>
              <a:t>sistem pembayaran; </a:t>
            </a:r>
          </a:p>
          <a:p>
            <a:pPr marL="342900" indent="-342900">
              <a:spcBef>
                <a:spcPts val="600"/>
              </a:spcBef>
              <a:buAutoNum type="alphaLcPeriod"/>
            </a:pPr>
            <a:r>
              <a:rPr lang="es-ES" sz="2000" b="1">
                <a:latin typeface="Cambria" panose="02040503050406030204" pitchFamily="18" charset="0"/>
                <a:ea typeface="Cambria" panose="02040503050406030204" pitchFamily="18" charset="0"/>
              </a:rPr>
              <a:t>pendukung pasar; </a:t>
            </a:r>
          </a:p>
          <a:p>
            <a:pPr marL="342900" indent="-342900">
              <a:spcBef>
                <a:spcPts val="600"/>
              </a:spcBef>
              <a:buAutoNum type="alphaLcPeriod"/>
            </a:pPr>
            <a:r>
              <a:rPr lang="es-ES" sz="2000" b="1">
                <a:latin typeface="Cambria" panose="02040503050406030204" pitchFamily="18" charset="0"/>
                <a:ea typeface="Cambria" panose="02040503050406030204" pitchFamily="18" charset="0"/>
              </a:rPr>
              <a:t>manajemen investasi dan manajemen risiko; </a:t>
            </a:r>
          </a:p>
          <a:p>
            <a:pPr marL="342900" indent="-342900">
              <a:spcBef>
                <a:spcPts val="600"/>
              </a:spcBef>
              <a:buAutoNum type="alphaLcPeriod"/>
            </a:pPr>
            <a:r>
              <a:rPr lang="es-ES" sz="2000" b="1">
                <a:latin typeface="Cambria" panose="02040503050406030204" pitchFamily="18" charset="0"/>
                <a:ea typeface="Cambria" panose="02040503050406030204" pitchFamily="18" charset="0"/>
              </a:rPr>
              <a:t>pinjaman, pembiayaan, dan penyediaan modal; dan </a:t>
            </a:r>
          </a:p>
          <a:p>
            <a:pPr marL="342900" indent="-342900">
              <a:spcBef>
                <a:spcPts val="600"/>
              </a:spcBef>
              <a:buAutoNum type="alphaLcPeriod"/>
            </a:pPr>
            <a:r>
              <a:rPr lang="es-ES" sz="2000" b="1">
                <a:latin typeface="Cambria" panose="02040503050406030204" pitchFamily="18" charset="0"/>
                <a:ea typeface="Cambria" panose="02040503050406030204" pitchFamily="18" charset="0"/>
              </a:rPr>
              <a:t>jasa finansial lainnya.</a:t>
            </a:r>
            <a:endParaRPr lang="en-US" sz="2800" b="1">
              <a:latin typeface="Cambria" panose="02040503050406030204" pitchFamily="18" charset="0"/>
              <a:ea typeface="Cambria" panose="02040503050406030204" pitchFamily="18" charset="0"/>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2320925" y="5028205"/>
            <a:ext cx="9296400" cy="1296395"/>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nSpc>
                <a:spcPct val="100000"/>
              </a:lnSpc>
              <a:buNone/>
            </a:pPr>
            <a:r>
              <a:rPr lang="en-ID" sz="2000" b="1">
                <a:latin typeface="Cambria" panose="02040503050406030204" pitchFamily="18" charset="0"/>
                <a:ea typeface="Cambria" panose="02040503050406030204" pitchFamily="18" charset="0"/>
              </a:rPr>
              <a:t>penyelenggaraan Teknologi Finansial pada kategori manajemen investasi dan manajemen risiko contohnya antara lain penyediaan produk investasi online dan asuransi online.</a:t>
            </a:r>
            <a:r>
              <a:rPr lang="en-ID" sz="2800" b="1">
                <a:latin typeface="Cambria" panose="02040503050406030204" pitchFamily="18" charset="0"/>
                <a:ea typeface="Cambria" panose="02040503050406030204" pitchFamily="18" charset="0"/>
              </a:rPr>
              <a:t>.</a:t>
            </a:r>
          </a:p>
          <a:p>
            <a:endParaRPr lang="en-US" sz="18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946944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a:bodyPr>
          <a:lstStyle/>
          <a:p>
            <a:r>
              <a:rPr lang="en-ID">
                <a:solidFill>
                  <a:schemeClr val="accent6">
                    <a:lumMod val="40000"/>
                    <a:lumOff val="60000"/>
                  </a:schemeClr>
                </a:solidFill>
              </a:rPr>
              <a:t>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6" y="1219200"/>
            <a:ext cx="11482389" cy="757130"/>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Fintech </a:t>
            </a:r>
            <a:r>
              <a:rPr lang="en-ID" sz="2400" b="1">
                <a:solidFill>
                  <a:srgbClr val="FFFF00"/>
                </a:solidFill>
              </a:rPr>
              <a:t>memungkinkan untuk berinvestasi atau mengembangkan dana dengan cara yang lebih fun, praktis, dan cepat</a:t>
            </a: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1636" y="2286000"/>
            <a:ext cx="10058403" cy="1600200"/>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2000" b="1">
                <a:latin typeface="Cambria" panose="02040503050406030204" pitchFamily="18" charset="0"/>
                <a:ea typeface="Cambria" panose="02040503050406030204" pitchFamily="18" charset="0"/>
              </a:rPr>
              <a:t>Jenis Fintech Investasi dan Pengembangan Dana yang berkembang ada 3 yaitu :</a:t>
            </a:r>
          </a:p>
          <a:p>
            <a:pPr marL="457200" indent="-457200">
              <a:spcBef>
                <a:spcPts val="600"/>
              </a:spcBef>
              <a:buFont typeface="+mj-lt"/>
              <a:buAutoNum type="arabicPeriod"/>
            </a:pPr>
            <a:r>
              <a:rPr lang="en-ID" sz="2100" b="1">
                <a:latin typeface="Cambria" panose="02040503050406030204" pitchFamily="18" charset="0"/>
                <a:ea typeface="Cambria" panose="02040503050406030204" pitchFamily="18" charset="0"/>
              </a:rPr>
              <a:t>Crowdfunding</a:t>
            </a:r>
          </a:p>
          <a:p>
            <a:pPr marL="457200" indent="-457200">
              <a:spcBef>
                <a:spcPts val="600"/>
              </a:spcBef>
              <a:buFont typeface="+mj-lt"/>
              <a:buAutoNum type="arabicPeriod"/>
            </a:pPr>
            <a:r>
              <a:rPr lang="en-ID" sz="2100" b="1">
                <a:latin typeface="Cambria" panose="02040503050406030204" pitchFamily="18" charset="0"/>
                <a:ea typeface="Cambria" panose="02040503050406030204" pitchFamily="18" charset="0"/>
              </a:rPr>
              <a:t>Manajemen risiko dan investasi</a:t>
            </a:r>
          </a:p>
          <a:p>
            <a:pPr marL="457200" indent="-457200">
              <a:spcBef>
                <a:spcPts val="600"/>
              </a:spcBef>
              <a:buFont typeface="+mj-lt"/>
              <a:buAutoNum type="arabicPeriod"/>
            </a:pPr>
            <a:r>
              <a:rPr lang="en-ID" sz="2100" b="1">
                <a:latin typeface="Cambria" panose="02040503050406030204" pitchFamily="18" charset="0"/>
                <a:ea typeface="Cambria" panose="02040503050406030204" pitchFamily="18" charset="0"/>
              </a:rPr>
              <a:t>Peer to Peer Lending</a:t>
            </a:r>
            <a:endParaRPr lang="en-US" sz="2100" b="1">
              <a:latin typeface="Cambria" panose="02040503050406030204" pitchFamily="18" charset="0"/>
              <a:ea typeface="Cambria" panose="02040503050406030204" pitchFamily="18" charset="0"/>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401636" y="4195870"/>
            <a:ext cx="10541001" cy="2057400"/>
          </a:xfrm>
          <a:prstGeom prst="rect">
            <a:avLst/>
          </a:prstGeom>
          <a:solidFill>
            <a:schemeClr val="accent5">
              <a:lumMod val="50000"/>
            </a:schemeClr>
          </a:solidFill>
        </p:spPr>
        <p:txBody>
          <a:bodyPr vert="horz" lIns="91440" tIns="45720" rIns="91440" bIns="45720" rtlCol="0">
            <a:normAutofit lnSpcReduction="1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457200" indent="-457200">
              <a:buFont typeface="+mj-lt"/>
              <a:buAutoNum type="alphaUcPeriod"/>
            </a:pPr>
            <a:r>
              <a:rPr lang="en-ID" sz="2000" b="1">
                <a:latin typeface="Cambria" panose="02040503050406030204" pitchFamily="18" charset="0"/>
                <a:ea typeface="Cambria" panose="02040503050406030204" pitchFamily="18" charset="0"/>
              </a:rPr>
              <a:t>Pengertian crowdfunding sendiri adalah sebuah metode pengumpulan dana dengan menggunakan platform online. </a:t>
            </a:r>
          </a:p>
          <a:p>
            <a:pPr marL="406400" indent="0">
              <a:buNone/>
            </a:pPr>
            <a:r>
              <a:rPr lang="en-ID" sz="2000" b="1">
                <a:latin typeface="Cambria" panose="02040503050406030204" pitchFamily="18" charset="0"/>
                <a:ea typeface="Cambria" panose="02040503050406030204" pitchFamily="18" charset="0"/>
              </a:rPr>
              <a:t>Crowdfunding termasuk ke dalam instrumen pendanaan </a:t>
            </a:r>
            <a:r>
              <a:rPr lang="en-ID" sz="2000" b="1">
                <a:latin typeface="Cambria" panose="02040503050406030204" pitchFamily="18" charset="0"/>
                <a:ea typeface="Cambria" panose="02040503050406030204" pitchFamily="18" charset="0"/>
                <a:hlinkClick r:id="rId2" tooltip="fintech">
                  <a:extLst>
                    <a:ext uri="{A12FA001-AC4F-418D-AE19-62706E023703}">
                      <ahyp:hlinkClr xmlns:ahyp="http://schemas.microsoft.com/office/drawing/2018/hyperlinkcolor" val="tx"/>
                    </a:ext>
                  </a:extLst>
                </a:hlinkClick>
              </a:rPr>
              <a:t>fintech</a:t>
            </a:r>
            <a:r>
              <a:rPr lang="en-ID" sz="2000" b="1">
                <a:latin typeface="Cambria" panose="02040503050406030204" pitchFamily="18" charset="0"/>
                <a:ea typeface="Cambria" panose="02040503050406030204" pitchFamily="18" charset="0"/>
              </a:rPr>
              <a:t> atau financial technology. </a:t>
            </a:r>
          </a:p>
          <a:p>
            <a:pPr marL="406400" indent="0">
              <a:buNone/>
            </a:pPr>
            <a:r>
              <a:rPr lang="en-ID" sz="2000" b="1">
                <a:latin typeface="Cambria" panose="02040503050406030204" pitchFamily="18" charset="0"/>
                <a:ea typeface="Cambria" panose="02040503050406030204" pitchFamily="18" charset="0"/>
              </a:rPr>
              <a:t>Jadi mekanisme pengajuan peminjaman dana dan penanaman modalnya melalui sebuah perusahaan platform online.</a:t>
            </a:r>
            <a:endParaRPr lang="en-US" sz="20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71661401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24628" y="112615"/>
            <a:ext cx="10363202" cy="673100"/>
          </a:xfrm>
        </p:spPr>
        <p:txBody>
          <a:bodyPr>
            <a:normAutofit/>
          </a:bodyPr>
          <a:lstStyle/>
          <a:p>
            <a:r>
              <a:rPr lang="en-ID">
                <a:solidFill>
                  <a:schemeClr val="accent6">
                    <a:lumMod val="40000"/>
                    <a:lumOff val="60000"/>
                  </a:schemeClr>
                </a:solidFill>
              </a:rPr>
              <a:t>Jenis FinTech </a:t>
            </a:r>
            <a:r>
              <a:rPr lang="en-US">
                <a:solidFill>
                  <a:schemeClr val="accent6">
                    <a:lumMod val="40000"/>
                    <a:lumOff val="60000"/>
                  </a:schemeClr>
                </a:solidFill>
              </a:rPr>
              <a:t>Crowdfunding</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24628" y="1671067"/>
            <a:ext cx="3507584" cy="400110"/>
          </a:xfrm>
          <a:prstGeom prst="rect">
            <a:avLst/>
          </a:prstGeom>
          <a:solidFill>
            <a:schemeClr val="accent5">
              <a:lumMod val="50000"/>
            </a:schemeClr>
          </a:solidFill>
          <a:ln>
            <a:solidFill>
              <a:schemeClr val="bg2"/>
            </a:solidFill>
          </a:ln>
        </p:spPr>
        <p:txBody>
          <a:bodyPr wrap="square" rtlCol="0" anchor="ctr" anchorCtr="1">
            <a:spAutoFit/>
          </a:bodyPr>
          <a:lstStyle/>
          <a:p>
            <a:pPr algn="l"/>
            <a:r>
              <a:rPr lang="en-US" sz="2000" b="1">
                <a:solidFill>
                  <a:srgbClr val="FFFF00"/>
                </a:solidFill>
              </a:rPr>
              <a:t>1. Equity Crowdfunding</a:t>
            </a:r>
            <a:endParaRPr lang="en-ID" sz="2000" b="1">
              <a:solidFill>
                <a:srgbClr val="FFFF00"/>
              </a:solidFill>
            </a:endParaRP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301624" y="2302011"/>
            <a:ext cx="11582400" cy="97802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lgn="l">
              <a:buNone/>
            </a:pPr>
            <a:r>
              <a:rPr lang="en-ID" sz="1900" b="1">
                <a:latin typeface="Cambria" panose="02040503050406030204" pitchFamily="18" charset="0"/>
                <a:ea typeface="Cambria" panose="02040503050406030204" pitchFamily="18" charset="0"/>
              </a:rPr>
              <a:t>Equity crowdfunding merupakan salah satu jenis fintech yang paling terakhir muncul di Indonesia. Namun, sekarang semakin dikenal dan menjadi alternatif buat UMKM yang pengin nambah modal usaha tetapi tak tercakup dalam sistem layanan perbankan.</a:t>
            </a:r>
            <a:endParaRPr lang="en-US" sz="2000" b="1">
              <a:latin typeface="Cambria" panose="02040503050406030204" pitchFamily="18" charset="0"/>
              <a:ea typeface="Cambria" panose="02040503050406030204" pitchFamily="18" charset="0"/>
            </a:endParaRP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301624" y="3447077"/>
            <a:ext cx="11582400" cy="97802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Equity Crowdfunding, kalau dalam bahasa Indonesia menjadi Layanan Urun Dana, ini sudah punya aturan sendiri yang dibuat oleh OJK, lebih tepatnya dalam POJK nomor 37/POJK.04/2018 tentang Layanan Urun Dana Melalui Penawaran Saham Berbasis Teknologi Informasi</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303212" y="4611708"/>
            <a:ext cx="11582400" cy="97802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Cara kerja jenis fintech ini  mirip dengan bursa saham. Tetapi, perusahaannya enggak harus established lama atau kapitalisasinya besar. Pemilik bisnis UMKM—yang skalanya masih kecil—boleh menawarkan saham usahanya pada para investor yang tergabung dalam Layanan Urun Dana tersebut</a:t>
            </a:r>
          </a:p>
        </p:txBody>
      </p:sp>
      <p:sp>
        <p:nvSpPr>
          <p:cNvPr id="15" name="Content Placeholder 13">
            <a:extLst>
              <a:ext uri="{FF2B5EF4-FFF2-40B4-BE49-F238E27FC236}">
                <a16:creationId xmlns:a16="http://schemas.microsoft.com/office/drawing/2014/main" id="{91C9F0A6-9B6D-4192-B664-72CD896D7292}"/>
              </a:ext>
            </a:extLst>
          </p:cNvPr>
          <p:cNvSpPr txBox="1">
            <a:spLocks/>
          </p:cNvSpPr>
          <p:nvPr/>
        </p:nvSpPr>
        <p:spPr>
          <a:xfrm>
            <a:off x="303212" y="5867400"/>
            <a:ext cx="11582400" cy="774466"/>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Melalui platform Equity Crowdfunding ini, kita bisa mendapatkan peluang itu yang ingin punya usaha minimarket, atau kedai kopi, atau bisnis-bisnis skala kecil lain yang berprospek bagus</a:t>
            </a:r>
          </a:p>
        </p:txBody>
      </p:sp>
      <p:sp>
        <p:nvSpPr>
          <p:cNvPr id="8" name="Content Placeholder 13">
            <a:extLst>
              <a:ext uri="{FF2B5EF4-FFF2-40B4-BE49-F238E27FC236}">
                <a16:creationId xmlns:a16="http://schemas.microsoft.com/office/drawing/2014/main" id="{4A7AD615-24A8-45A7-87A7-4E3958C04565}"/>
              </a:ext>
            </a:extLst>
          </p:cNvPr>
          <p:cNvSpPr txBox="1">
            <a:spLocks/>
          </p:cNvSpPr>
          <p:nvPr/>
        </p:nvSpPr>
        <p:spPr>
          <a:xfrm>
            <a:off x="210340" y="876152"/>
            <a:ext cx="11582400" cy="40011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Secara umum, terdapat 4 jenis crowdfunding yang biasa dilakukan, di antaranya yaitu:</a:t>
            </a:r>
            <a:endParaRPr lang="en-US" sz="19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22991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62728" y="156839"/>
            <a:ext cx="10363202" cy="534497"/>
          </a:xfrm>
        </p:spPr>
        <p:txBody>
          <a:bodyPr>
            <a:normAutofit fontScale="90000"/>
          </a:bodyPr>
          <a:lstStyle/>
          <a:p>
            <a:r>
              <a:rPr lang="en-ID">
                <a:solidFill>
                  <a:schemeClr val="accent6">
                    <a:lumMod val="40000"/>
                    <a:lumOff val="60000"/>
                  </a:schemeClr>
                </a:solidFill>
              </a:rPr>
              <a:t>Jenis FinTech </a:t>
            </a:r>
            <a:r>
              <a:rPr lang="en-US">
                <a:solidFill>
                  <a:schemeClr val="accent6">
                    <a:lumMod val="40000"/>
                    <a:lumOff val="60000"/>
                  </a:schemeClr>
                </a:solidFill>
              </a:rPr>
              <a:t>Crowdfunding</a:t>
            </a:r>
            <a:endParaRPr lang="en-US" dirty="0">
              <a:solidFill>
                <a:schemeClr val="accent6">
                  <a:lumMod val="40000"/>
                  <a:lumOff val="60000"/>
                </a:schemeClr>
              </a:solidFill>
            </a:endParaRP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262728" y="1416983"/>
            <a:ext cx="11582400" cy="7617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Untuk melakukan crowdfunding bisa dengan cara melalui situs-situs penyedianya. Cara kerja situs-situs tersebut biasanya adalah dengan mempertemukan pemodal dan pemilik bisnis</a:t>
            </a:r>
          </a:p>
        </p:txBody>
      </p:sp>
      <p:sp>
        <p:nvSpPr>
          <p:cNvPr id="8" name="Content Placeholder 13">
            <a:extLst>
              <a:ext uri="{FF2B5EF4-FFF2-40B4-BE49-F238E27FC236}">
                <a16:creationId xmlns:a16="http://schemas.microsoft.com/office/drawing/2014/main" id="{3FEEC99A-3A07-47C2-9083-45698F151671}"/>
              </a:ext>
            </a:extLst>
          </p:cNvPr>
          <p:cNvSpPr txBox="1">
            <a:spLocks/>
          </p:cNvSpPr>
          <p:nvPr/>
        </p:nvSpPr>
        <p:spPr>
          <a:xfrm>
            <a:off x="284952" y="2667239"/>
            <a:ext cx="11582400" cy="7617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Terdapat empat platform equity crowdfunding yang telah mendapatkan izin dari </a:t>
            </a:r>
            <a:r>
              <a:rPr lang="en-ID" sz="1900" b="1">
                <a:latin typeface="Cambria" panose="02040503050406030204" pitchFamily="18" charset="0"/>
                <a:ea typeface="Cambria" panose="02040503050406030204" pitchFamily="18" charset="0"/>
                <a:hlinkClick r:id="rId2">
                  <a:extLst>
                    <a:ext uri="{A12FA001-AC4F-418D-AE19-62706E023703}">
                      <ahyp:hlinkClr xmlns:ahyp="http://schemas.microsoft.com/office/drawing/2018/hyperlinkcolor" val="tx"/>
                    </a:ext>
                  </a:extLst>
                </a:hlinkClick>
              </a:rPr>
              <a:t>OJK </a:t>
            </a:r>
            <a:r>
              <a:rPr lang="en-ID" sz="1900" b="1">
                <a:latin typeface="Cambria" panose="02040503050406030204" pitchFamily="18" charset="0"/>
                <a:ea typeface="Cambria" panose="02040503050406030204" pitchFamily="18" charset="0"/>
              </a:rPr>
              <a:t>(Otoritas Jasa Keuangan)</a:t>
            </a:r>
          </a:p>
        </p:txBody>
      </p:sp>
      <p:sp>
        <p:nvSpPr>
          <p:cNvPr id="12" name="Content Placeholder 13">
            <a:extLst>
              <a:ext uri="{FF2B5EF4-FFF2-40B4-BE49-F238E27FC236}">
                <a16:creationId xmlns:a16="http://schemas.microsoft.com/office/drawing/2014/main" id="{73912089-BF86-4A19-9886-82B2060E2D0D}"/>
              </a:ext>
            </a:extLst>
          </p:cNvPr>
          <p:cNvSpPr txBox="1">
            <a:spLocks/>
          </p:cNvSpPr>
          <p:nvPr/>
        </p:nvSpPr>
        <p:spPr>
          <a:xfrm>
            <a:off x="296064" y="3750280"/>
            <a:ext cx="11582400" cy="866625"/>
          </a:xfrm>
          <a:prstGeom prst="rect">
            <a:avLst/>
          </a:prstGeom>
          <a:solidFill>
            <a:schemeClr val="accent5">
              <a:lumMod val="50000"/>
            </a:schemeClr>
          </a:solidFill>
        </p:spPr>
        <p:txBody>
          <a:bodyPr vert="horz" lIns="91440" tIns="45720" rIns="91440" bIns="45720" rtlCol="0">
            <a:normAutofit lnSpcReduction="1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Crowdfunding merupakan cara pendanaan yang cukup efektif dan biasanya tidak perlu berurusan dengan peminjam dana. Crowdfunding juga cocok untuk perusahaan yang baru mulai berjalan. November 2019</a:t>
            </a:r>
          </a:p>
        </p:txBody>
      </p:sp>
      <p:sp>
        <p:nvSpPr>
          <p:cNvPr id="14" name="Content Placeholder 13">
            <a:extLst>
              <a:ext uri="{FF2B5EF4-FFF2-40B4-BE49-F238E27FC236}">
                <a16:creationId xmlns:a16="http://schemas.microsoft.com/office/drawing/2014/main" id="{920AFB42-EBB8-4CE4-8C7C-CAA091ECB499}"/>
              </a:ext>
            </a:extLst>
          </p:cNvPr>
          <p:cNvSpPr txBox="1">
            <a:spLocks/>
          </p:cNvSpPr>
          <p:nvPr/>
        </p:nvSpPr>
        <p:spPr>
          <a:xfrm>
            <a:off x="296064" y="5105400"/>
            <a:ext cx="5181600" cy="734865"/>
          </a:xfrm>
          <a:prstGeom prst="rect">
            <a:avLst/>
          </a:prstGeom>
          <a:solidFill>
            <a:schemeClr val="accent5">
              <a:lumMod val="50000"/>
            </a:schemeClr>
          </a:solidFill>
        </p:spPr>
        <p:txBody>
          <a:bodyPr vert="horz" lIns="91440" tIns="45720" rIns="91440" bIns="45720" rtlCol="0">
            <a:normAutofit fontScale="25000" lnSpcReduction="2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10000"/>
              </a:lnSpc>
              <a:spcBef>
                <a:spcPts val="600"/>
              </a:spcBef>
            </a:pPr>
            <a:r>
              <a:rPr lang="it-IT" sz="8000">
                <a:latin typeface="Cambria" panose="02040503050406030204" pitchFamily="18" charset="0"/>
                <a:ea typeface="Cambria" panose="02040503050406030204" pitchFamily="18" charset="0"/>
              </a:rPr>
              <a:t>1. Santara (https://santara.co.id/)</a:t>
            </a:r>
          </a:p>
          <a:p>
            <a:pPr>
              <a:lnSpc>
                <a:spcPct val="110000"/>
              </a:lnSpc>
              <a:spcBef>
                <a:spcPts val="600"/>
              </a:spcBef>
            </a:pPr>
            <a:r>
              <a:rPr lang="it-IT" sz="8000">
                <a:latin typeface="Cambria" panose="02040503050406030204" pitchFamily="18" charset="0"/>
                <a:ea typeface="Cambria" panose="02040503050406030204" pitchFamily="18" charset="0"/>
              </a:rPr>
              <a:t>2. Bizhare (https://www.bizhare.id/)</a:t>
            </a:r>
          </a:p>
        </p:txBody>
      </p:sp>
      <p:sp>
        <p:nvSpPr>
          <p:cNvPr id="15" name="Content Placeholder 13">
            <a:extLst>
              <a:ext uri="{FF2B5EF4-FFF2-40B4-BE49-F238E27FC236}">
                <a16:creationId xmlns:a16="http://schemas.microsoft.com/office/drawing/2014/main" id="{46E1884A-8E57-412C-A44A-F644D0E77084}"/>
              </a:ext>
            </a:extLst>
          </p:cNvPr>
          <p:cNvSpPr txBox="1">
            <a:spLocks/>
          </p:cNvSpPr>
          <p:nvPr/>
        </p:nvSpPr>
        <p:spPr>
          <a:xfrm>
            <a:off x="5789612" y="5141893"/>
            <a:ext cx="5181600" cy="734865"/>
          </a:xfrm>
          <a:prstGeom prst="rect">
            <a:avLst/>
          </a:prstGeom>
          <a:solidFill>
            <a:schemeClr val="accent5">
              <a:lumMod val="50000"/>
            </a:schemeClr>
          </a:solidFill>
        </p:spPr>
        <p:txBody>
          <a:bodyPr vert="horz" lIns="91440" tIns="45720" rIns="91440" bIns="45720" rtlCol="0">
            <a:normAutofit fontScale="25000" lnSpcReduction="20000"/>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lnSpc>
                <a:spcPct val="110000"/>
              </a:lnSpc>
              <a:spcBef>
                <a:spcPts val="600"/>
              </a:spcBef>
            </a:pPr>
            <a:r>
              <a:rPr lang="it-IT" sz="8000">
                <a:latin typeface="Cambria" panose="02040503050406030204" pitchFamily="18" charset="0"/>
                <a:ea typeface="Cambria" panose="02040503050406030204" pitchFamily="18" charset="0"/>
              </a:rPr>
              <a:t>3. CrowdDana (https://crowddana.id/#/)</a:t>
            </a:r>
          </a:p>
          <a:p>
            <a:pPr>
              <a:lnSpc>
                <a:spcPct val="110000"/>
              </a:lnSpc>
              <a:spcBef>
                <a:spcPts val="600"/>
              </a:spcBef>
            </a:pPr>
            <a:r>
              <a:rPr lang="it-IT" sz="8000">
                <a:latin typeface="Cambria" panose="02040503050406030204" pitchFamily="18" charset="0"/>
                <a:ea typeface="Cambria" panose="02040503050406030204" pitchFamily="18" charset="0"/>
              </a:rPr>
              <a:t>4. LandX (https://landx.id/)</a:t>
            </a:r>
          </a:p>
        </p:txBody>
      </p:sp>
    </p:spTree>
    <p:extLst>
      <p:ext uri="{BB962C8B-B14F-4D97-AF65-F5344CB8AC3E}">
        <p14:creationId xmlns:p14="http://schemas.microsoft.com/office/powerpoint/2010/main" val="33850636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62728" y="156839"/>
            <a:ext cx="10363202" cy="534497"/>
          </a:xfrm>
        </p:spPr>
        <p:txBody>
          <a:bodyPr>
            <a:normAutofit fontScale="90000"/>
          </a:bodyPr>
          <a:lstStyle/>
          <a:p>
            <a:r>
              <a:rPr lang="en-ID">
                <a:solidFill>
                  <a:schemeClr val="accent6">
                    <a:lumMod val="40000"/>
                    <a:lumOff val="60000"/>
                  </a:schemeClr>
                </a:solidFill>
              </a:rPr>
              <a:t>Jenis FinTech </a:t>
            </a:r>
            <a:r>
              <a:rPr lang="en-US">
                <a:solidFill>
                  <a:schemeClr val="accent6">
                    <a:lumMod val="40000"/>
                    <a:lumOff val="60000"/>
                  </a:schemeClr>
                </a:solidFill>
              </a:rPr>
              <a:t>Crowdfunding</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50028" y="867961"/>
            <a:ext cx="447278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2. Crowdfunding Berbasis donasi </a:t>
            </a: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329798" y="1568311"/>
            <a:ext cx="11448260" cy="2948181"/>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92100" indent="-292100">
              <a:spcBef>
                <a:spcPts val="600"/>
              </a:spcBef>
            </a:pPr>
            <a:r>
              <a:rPr lang="en-ID" sz="1800" b="1">
                <a:latin typeface="Cambria" panose="02040503050406030204" pitchFamily="18" charset="0"/>
                <a:ea typeface="Cambria" panose="02040503050406030204" pitchFamily="18" charset="0"/>
                <a:cs typeface="Heebo" pitchFamily="2" charset="-79"/>
              </a:rPr>
              <a:t>Crowdfunding berbasis donasi biasanya hanya meminta sedikit sumbangan uang dari sejumlah besar orang untuk sebuah proyek dari beberapa orang yang hendak berkontribusi di dalamnya. </a:t>
            </a:r>
          </a:p>
          <a:p>
            <a:pPr marL="292100" indent="-292100">
              <a:spcBef>
                <a:spcPts val="600"/>
              </a:spcBef>
            </a:pPr>
            <a:r>
              <a:rPr lang="en-ID" sz="1800" b="1">
                <a:latin typeface="Cambria" panose="02040503050406030204" pitchFamily="18" charset="0"/>
                <a:ea typeface="Cambria" panose="02040503050406030204" pitchFamily="18" charset="0"/>
                <a:cs typeface="Heebo" pitchFamily="2" charset="-79"/>
              </a:rPr>
              <a:t>Tipe crowdfunding ini tidak menawarkan imbalan apa pun kepada mereka yang memberikan dana, maka pemodal tidak memperoleh kepemilikan atau hak apa pun atas proyek mereka juga tidak menjadi kreditur untuk proyek tersebut. </a:t>
            </a:r>
          </a:p>
          <a:p>
            <a:pPr marL="292100" indent="-292100">
              <a:spcBef>
                <a:spcPts val="600"/>
              </a:spcBef>
            </a:pPr>
            <a:r>
              <a:rPr lang="en-ID" sz="1800" b="1">
                <a:latin typeface="Cambria" panose="02040503050406030204" pitchFamily="18" charset="0"/>
                <a:ea typeface="Cambria" panose="02040503050406030204" pitchFamily="18" charset="0"/>
                <a:cs typeface="Heebo" pitchFamily="2" charset="-79"/>
              </a:rPr>
              <a:t>Semua dana yang terkumpul akan diberikan dalam bentuk donasi.</a:t>
            </a:r>
          </a:p>
          <a:p>
            <a:pPr marL="292100" indent="-292100">
              <a:spcBef>
                <a:spcPts val="600"/>
              </a:spcBef>
            </a:pPr>
            <a:r>
              <a:rPr lang="en-ID" sz="1800" b="1">
                <a:latin typeface="Cambria" panose="02040503050406030204" pitchFamily="18" charset="0"/>
                <a:ea typeface="Cambria" panose="02040503050406030204" pitchFamily="18" charset="0"/>
                <a:cs typeface="Heebo" pitchFamily="2" charset="-79"/>
              </a:rPr>
              <a:t>Biasanya, proyek yang didukung oleh tipe crowdfunding ini bersifat masalah sosial dan kemanusiaan yang sedang terjadi saat pendanaan dilakukan</a:t>
            </a:r>
          </a:p>
          <a:p>
            <a:pPr marL="292100" indent="-292100">
              <a:spcBef>
                <a:spcPts val="600"/>
              </a:spcBef>
            </a:pPr>
            <a:r>
              <a:rPr lang="en-ID" sz="1800" b="1">
                <a:latin typeface="Cambria" panose="02040503050406030204" pitchFamily="18" charset="0"/>
                <a:ea typeface="Cambria" panose="02040503050406030204" pitchFamily="18" charset="0"/>
                <a:cs typeface="Heebo" pitchFamily="2" charset="-79"/>
              </a:rPr>
              <a:t>Crowdfunding berbasis donasi paling baik digunakan untuk mengumpulkan uang untuk kebutuhan pribadi serta proyek berbasis komunitas.</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262728" y="4625845"/>
            <a:ext cx="11582400" cy="7617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Berikut adalah beberapa situs crowdfunding yang aman dan tepercaya di Indonesia untuk menggalang dana dengan mudah dan nyaman.</a:t>
            </a:r>
          </a:p>
        </p:txBody>
      </p:sp>
      <p:sp>
        <p:nvSpPr>
          <p:cNvPr id="8" name="Content Placeholder 13">
            <a:extLst>
              <a:ext uri="{FF2B5EF4-FFF2-40B4-BE49-F238E27FC236}">
                <a16:creationId xmlns:a16="http://schemas.microsoft.com/office/drawing/2014/main" id="{2EBE369A-3E52-40F4-8DF7-BC3A7C630F11}"/>
              </a:ext>
            </a:extLst>
          </p:cNvPr>
          <p:cNvSpPr txBox="1">
            <a:spLocks/>
          </p:cNvSpPr>
          <p:nvPr/>
        </p:nvSpPr>
        <p:spPr>
          <a:xfrm>
            <a:off x="942178" y="5496958"/>
            <a:ext cx="3088484" cy="9861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1600" b="1" i="0">
                <a:effectLst/>
                <a:latin typeface="Roboto" panose="02000000000000000000" pitchFamily="2" charset="0"/>
              </a:rPr>
              <a:t>1. Kolase.com</a:t>
            </a:r>
          </a:p>
          <a:p>
            <a:pPr marL="0" indent="0">
              <a:spcBef>
                <a:spcPts val="600"/>
              </a:spcBef>
              <a:buNone/>
            </a:pPr>
            <a:r>
              <a:rPr lang="en-ID" sz="1600" b="1" i="0">
                <a:effectLst/>
                <a:latin typeface="Roboto" panose="02000000000000000000" pitchFamily="2" charset="0"/>
              </a:rPr>
              <a:t>2. Akseleran</a:t>
            </a:r>
          </a:p>
          <a:p>
            <a:pPr marL="0" indent="0">
              <a:spcBef>
                <a:spcPts val="600"/>
              </a:spcBef>
              <a:buNone/>
            </a:pPr>
            <a:r>
              <a:rPr lang="en-ID" sz="1600" b="1" i="0">
                <a:effectLst/>
                <a:latin typeface="Roboto" panose="02000000000000000000" pitchFamily="2" charset="0"/>
              </a:rPr>
              <a:t>3. Kitabisa.com</a:t>
            </a:r>
            <a:endParaRPr lang="en-ID" sz="1900" b="1">
              <a:latin typeface="Cambria" panose="02040503050406030204" pitchFamily="18" charset="0"/>
              <a:ea typeface="Cambria" panose="02040503050406030204" pitchFamily="18" charset="0"/>
            </a:endParaRPr>
          </a:p>
        </p:txBody>
      </p:sp>
      <p:sp>
        <p:nvSpPr>
          <p:cNvPr id="14" name="Content Placeholder 13">
            <a:extLst>
              <a:ext uri="{FF2B5EF4-FFF2-40B4-BE49-F238E27FC236}">
                <a16:creationId xmlns:a16="http://schemas.microsoft.com/office/drawing/2014/main" id="{6898B530-8820-4B28-B5D3-D72AC377E0C2}"/>
              </a:ext>
            </a:extLst>
          </p:cNvPr>
          <p:cNvSpPr txBox="1">
            <a:spLocks/>
          </p:cNvSpPr>
          <p:nvPr/>
        </p:nvSpPr>
        <p:spPr>
          <a:xfrm>
            <a:off x="4550170" y="5496957"/>
            <a:ext cx="3088484" cy="9861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1600" b="1">
                <a:latin typeface="Roboto" panose="02000000000000000000" pitchFamily="2" charset="0"/>
              </a:rPr>
              <a:t>4. Ayopeduli.id</a:t>
            </a:r>
          </a:p>
          <a:p>
            <a:pPr marL="0" indent="0">
              <a:spcBef>
                <a:spcPts val="600"/>
              </a:spcBef>
              <a:buNone/>
            </a:pPr>
            <a:r>
              <a:rPr lang="en-ID" sz="1600" b="1">
                <a:latin typeface="Roboto" panose="02000000000000000000" pitchFamily="2" charset="0"/>
              </a:rPr>
              <a:t>5. GandengTangan</a:t>
            </a:r>
          </a:p>
          <a:p>
            <a:pPr marL="0" indent="0">
              <a:spcBef>
                <a:spcPts val="600"/>
              </a:spcBef>
              <a:buNone/>
            </a:pPr>
            <a:endParaRPr lang="en-ID" sz="19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0363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62728" y="156839"/>
            <a:ext cx="10363202" cy="534497"/>
          </a:xfrm>
        </p:spPr>
        <p:txBody>
          <a:bodyPr>
            <a:normAutofit fontScale="90000"/>
          </a:bodyPr>
          <a:lstStyle/>
          <a:p>
            <a:r>
              <a:rPr lang="en-ID">
                <a:solidFill>
                  <a:schemeClr val="accent6">
                    <a:lumMod val="40000"/>
                    <a:lumOff val="60000"/>
                  </a:schemeClr>
                </a:solidFill>
              </a:rPr>
              <a:t>Jenis FinTech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50028" y="1224574"/>
            <a:ext cx="736838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3. Crowdfunding Berbasis hadiah (Reward Crowdfunding)</a:t>
            </a: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250028" y="2060180"/>
            <a:ext cx="11448260" cy="2737639"/>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Reward Crowdfunding adalah tipe yang dipakai oleh situs-situs yang telah disebut di atas yaitu Kickstarter, Indiegogo, dan situs milik Singapura yaitu Crowdtivate.</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Reward Crowdfunding telah meraih popularitas karena tidak hanya para kontributor mendapat barang-barang menarik dari dana yang mereka berikan, tetapi juga memberikan kesempatan bagi pemilik bisnis untuk mendapat gambaran mengenai pemetaan target pelanggan mereka</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Reward Crowdfunding menjadi tipe yang sering dipilih para pebisnis yang ingin memproduksi prototipe dari produk mereka</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Crowdfunding berbasis hadiah merupakan metode pengumpulan dana dimana penerbit atau pencari modal akan memberikan hadiah tidak berupa imbal hasil (bunga), tetapi barang kepada pemodal.</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250028" y="5105400"/>
            <a:ext cx="11582400" cy="13716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Misalnya, seorang desainer perhiasan mungkin memberi penghargaan kepada setiap orang yang menyumbang Rp 150.000 dengan gelang buatan tangan asli. </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Hadiah tidak harus barang berharga, beberapa bisnis menawarkan ucapan terima kasih tulisan tangan sederhana.</a:t>
            </a:r>
          </a:p>
        </p:txBody>
      </p:sp>
    </p:spTree>
    <p:extLst>
      <p:ext uri="{BB962C8B-B14F-4D97-AF65-F5344CB8AC3E}">
        <p14:creationId xmlns:p14="http://schemas.microsoft.com/office/powerpoint/2010/main" val="25738523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62728" y="156839"/>
            <a:ext cx="10363202" cy="534497"/>
          </a:xfrm>
        </p:spPr>
        <p:txBody>
          <a:bodyPr>
            <a:normAutofit fontScale="90000"/>
          </a:bodyPr>
          <a:lstStyle/>
          <a:p>
            <a:r>
              <a:rPr lang="en-ID">
                <a:solidFill>
                  <a:schemeClr val="accent6">
                    <a:lumMod val="40000"/>
                    <a:lumOff val="60000"/>
                  </a:schemeClr>
                </a:solidFill>
              </a:rPr>
              <a:t>Jenis FinTech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250028" y="867961"/>
            <a:ext cx="5158584" cy="400110"/>
          </a:xfrm>
          <a:prstGeom prst="rect">
            <a:avLst/>
          </a:prstGeom>
          <a:solidFill>
            <a:schemeClr val="accent5">
              <a:lumMod val="50000"/>
            </a:schemeClr>
          </a:solidFill>
          <a:ln>
            <a:solidFill>
              <a:schemeClr val="bg2"/>
            </a:solidFill>
          </a:ln>
        </p:spPr>
        <p:txBody>
          <a:bodyPr wrap="square" rtlCol="0" anchor="ctr" anchorCtr="1">
            <a:spAutoFit/>
          </a:bodyPr>
          <a:lstStyle/>
          <a:p>
            <a:r>
              <a:rPr lang="en-ID" sz="2000" b="1">
                <a:solidFill>
                  <a:srgbClr val="FFFF00"/>
                </a:solidFill>
              </a:rPr>
              <a:t>4. Crowdfunding Berbasis Investment </a:t>
            </a:r>
          </a:p>
        </p:txBody>
      </p:sp>
      <p:sp>
        <p:nvSpPr>
          <p:cNvPr id="10" name="Content Placeholder 13">
            <a:extLst>
              <a:ext uri="{FF2B5EF4-FFF2-40B4-BE49-F238E27FC236}">
                <a16:creationId xmlns:a16="http://schemas.microsoft.com/office/drawing/2014/main" id="{1E699B1F-7111-4096-A3E2-1485DCF4E271}"/>
              </a:ext>
            </a:extLst>
          </p:cNvPr>
          <p:cNvSpPr txBox="1">
            <a:spLocks/>
          </p:cNvSpPr>
          <p:nvPr/>
        </p:nvSpPr>
        <p:spPr>
          <a:xfrm>
            <a:off x="250028" y="2060181"/>
            <a:ext cx="11448260" cy="1902220"/>
          </a:xfrm>
          <a:prstGeom prst="rect">
            <a:avLst/>
          </a:prstGeom>
          <a:solidFill>
            <a:schemeClr val="accent5">
              <a:lumMod val="50000"/>
            </a:schemeClr>
          </a:solidFill>
        </p:spPr>
        <p:txBody>
          <a:bodyPr vert="horz" lIns="91440" tIns="45720" rIns="91440" bIns="45720" rtlCol="0">
            <a:no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Ini sama saja seperti debt crowdfunding yakni peminjaman dana disertai adanya bunga dan imbalan saham ekuitas di dalamnya..</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Baik equity crowdfunding maupun debt investment crowdfunding bisa berisiko, tetapi ini bisa menjadi cara menarik bagi individu untuk mendukung start-up yang mereka rasa terhubung. </a:t>
            </a:r>
          </a:p>
          <a:p>
            <a:pPr marL="285750" indent="-285750">
              <a:spcBef>
                <a:spcPts val="600"/>
              </a:spcBef>
            </a:pPr>
            <a:r>
              <a:rPr lang="en-ID" sz="1800" b="1">
                <a:latin typeface="Cambria" panose="02040503050406030204" pitchFamily="18" charset="0"/>
                <a:ea typeface="Cambria" panose="02040503050406030204" pitchFamily="18" charset="0"/>
                <a:cs typeface="Heebo" pitchFamily="2" charset="-79"/>
              </a:rPr>
              <a:t>Selain itu, ini bisa menjadi cara untuk belajar investasi bagi pemodal</a:t>
            </a:r>
          </a:p>
        </p:txBody>
      </p:sp>
      <p:sp>
        <p:nvSpPr>
          <p:cNvPr id="11" name="Content Placeholder 13">
            <a:extLst>
              <a:ext uri="{FF2B5EF4-FFF2-40B4-BE49-F238E27FC236}">
                <a16:creationId xmlns:a16="http://schemas.microsoft.com/office/drawing/2014/main" id="{0F0AC842-979C-427D-9E47-9342C0A6C269}"/>
              </a:ext>
            </a:extLst>
          </p:cNvPr>
          <p:cNvSpPr txBox="1">
            <a:spLocks/>
          </p:cNvSpPr>
          <p:nvPr/>
        </p:nvSpPr>
        <p:spPr>
          <a:xfrm>
            <a:off x="303212" y="4490531"/>
            <a:ext cx="11582400" cy="761761"/>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buNone/>
            </a:pPr>
            <a:r>
              <a:rPr lang="en-ID" sz="1900" b="1">
                <a:latin typeface="Cambria" panose="02040503050406030204" pitchFamily="18" charset="0"/>
                <a:ea typeface="Cambria" panose="02040503050406030204" pitchFamily="18" charset="0"/>
              </a:rPr>
              <a:t>Untuk melakukan crowdfunding bisa dengan cara melalui situs-situs penyedianya. Cara kerja situs-situs tersebut biasanya adalah dengan mempertemukan pemodal dan pemilik bisnis</a:t>
            </a:r>
          </a:p>
        </p:txBody>
      </p:sp>
    </p:spTree>
    <p:extLst>
      <p:ext uri="{BB962C8B-B14F-4D97-AF65-F5344CB8AC3E}">
        <p14:creationId xmlns:p14="http://schemas.microsoft.com/office/powerpoint/2010/main" val="14249392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251616" y="241300"/>
            <a:ext cx="10363202" cy="673100"/>
          </a:xfrm>
        </p:spPr>
        <p:txBody>
          <a:bodyPr>
            <a:normAutofit fontScale="90000"/>
          </a:bodyPr>
          <a:lstStyle/>
          <a:p>
            <a:r>
              <a:rPr lang="en-ID">
                <a:solidFill>
                  <a:schemeClr val="accent6">
                    <a:lumMod val="40000"/>
                    <a:lumOff val="60000"/>
                  </a:schemeClr>
                </a:solidFill>
              </a:rPr>
              <a:t>Jenis FinTech Investasi dan Pengembangan Dana</a:t>
            </a:r>
            <a:endParaRPr lang="en-US" dirty="0">
              <a:solidFill>
                <a:schemeClr val="accent6">
                  <a:lumMod val="40000"/>
                  <a:lumOff val="60000"/>
                </a:schemeClr>
              </a:solidFill>
            </a:endParaRPr>
          </a:p>
        </p:txBody>
      </p:sp>
      <p:sp>
        <p:nvSpPr>
          <p:cNvPr id="7" name="TextBox 6">
            <a:extLst>
              <a:ext uri="{FF2B5EF4-FFF2-40B4-BE49-F238E27FC236}">
                <a16:creationId xmlns:a16="http://schemas.microsoft.com/office/drawing/2014/main" id="{931D9D6B-F9D3-4AD0-8A75-B36254B60BFD}"/>
              </a:ext>
            </a:extLst>
          </p:cNvPr>
          <p:cNvSpPr txBox="1"/>
          <p:nvPr/>
        </p:nvSpPr>
        <p:spPr>
          <a:xfrm>
            <a:off x="401636" y="1385399"/>
            <a:ext cx="6607175" cy="424732"/>
          </a:xfrm>
          <a:prstGeom prst="rect">
            <a:avLst/>
          </a:prstGeom>
          <a:solidFill>
            <a:schemeClr val="accent5">
              <a:lumMod val="50000"/>
            </a:schemeClr>
          </a:solidFill>
          <a:ln>
            <a:solidFill>
              <a:schemeClr val="bg2"/>
            </a:solidFill>
          </a:ln>
        </p:spPr>
        <p:txBody>
          <a:bodyPr wrap="square" rtlCol="0" anchor="ctr" anchorCtr="1">
            <a:spAutoFit/>
          </a:bodyPr>
          <a:lstStyle/>
          <a:p>
            <a:pPr>
              <a:lnSpc>
                <a:spcPct val="90000"/>
              </a:lnSpc>
              <a:spcBef>
                <a:spcPts val="600"/>
              </a:spcBef>
              <a:buClr>
                <a:schemeClr val="accent1"/>
              </a:buClr>
              <a:buSzPct val="100000"/>
            </a:pPr>
            <a:r>
              <a:rPr lang="en-US" sz="2400" b="1">
                <a:solidFill>
                  <a:srgbClr val="FFFF00"/>
                </a:solidFill>
              </a:rPr>
              <a:t>B. Fintech </a:t>
            </a:r>
            <a:r>
              <a:rPr lang="en-ID" sz="2400" b="1">
                <a:solidFill>
                  <a:srgbClr val="FFFF00"/>
                </a:solidFill>
              </a:rPr>
              <a:t>Manajemen risiko dan investasi</a:t>
            </a:r>
          </a:p>
        </p:txBody>
      </p:sp>
      <p:sp>
        <p:nvSpPr>
          <p:cNvPr id="41" name="Content Placeholder 13">
            <a:extLst>
              <a:ext uri="{FF2B5EF4-FFF2-40B4-BE49-F238E27FC236}">
                <a16:creationId xmlns:a16="http://schemas.microsoft.com/office/drawing/2014/main" id="{A5BE60E8-7A3C-4BA5-92F4-379B7BBC5F17}"/>
              </a:ext>
            </a:extLst>
          </p:cNvPr>
          <p:cNvSpPr txBox="1">
            <a:spLocks/>
          </p:cNvSpPr>
          <p:nvPr/>
        </p:nvSpPr>
        <p:spPr>
          <a:xfrm>
            <a:off x="401636" y="2286000"/>
            <a:ext cx="10058403" cy="1371600"/>
          </a:xfrm>
          <a:prstGeom prst="rect">
            <a:avLst/>
          </a:prstGeom>
          <a:solidFill>
            <a:srgbClr val="1E5E70"/>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marL="0" indent="0">
              <a:spcBef>
                <a:spcPts val="600"/>
              </a:spcBef>
              <a:buNone/>
            </a:pPr>
            <a:r>
              <a:rPr lang="en-ID" sz="2000" b="1">
                <a:latin typeface="Cambria" panose="02040503050406030204" pitchFamily="18" charset="0"/>
                <a:ea typeface="Cambria" panose="02040503050406030204" pitchFamily="18" charset="0"/>
              </a:rPr>
              <a:t>Yang termasuk ke dalam jenis fintech ini adalah berbagai platform perusahaan sekuritas dan manajemen investasi, yang sekarang masing-masing sudah mengembangkan aplikasi mobile. Hal ini lantas membuat kita yang pengin ikut berinvestasi di berbagai instrumen menjadi lebih mudah</a:t>
            </a:r>
          </a:p>
        </p:txBody>
      </p:sp>
      <p:sp>
        <p:nvSpPr>
          <p:cNvPr id="9" name="Content Placeholder 13">
            <a:extLst>
              <a:ext uri="{FF2B5EF4-FFF2-40B4-BE49-F238E27FC236}">
                <a16:creationId xmlns:a16="http://schemas.microsoft.com/office/drawing/2014/main" id="{790FDDDA-D09F-4BC0-A3FD-BFC0E647F12F}"/>
              </a:ext>
            </a:extLst>
          </p:cNvPr>
          <p:cNvSpPr txBox="1">
            <a:spLocks/>
          </p:cNvSpPr>
          <p:nvPr/>
        </p:nvSpPr>
        <p:spPr>
          <a:xfrm>
            <a:off x="401636" y="3810000"/>
            <a:ext cx="11787189" cy="2286000"/>
          </a:xfrm>
          <a:prstGeom prst="rect">
            <a:avLst/>
          </a:prstGeom>
          <a:solidFill>
            <a:schemeClr val="accent5">
              <a:lumMod val="50000"/>
            </a:schemeClr>
          </a:solidFill>
        </p:spPr>
        <p:txBody>
          <a:bodyPr vert="horz" lIns="91440" tIns="45720" rIns="91440" bIns="45720" rtlCol="0">
            <a:normAutofit/>
          </a:bodyPr>
          <a:lstStyle>
            <a:lvl1pPr marL="223838" indent="-223838" algn="l" defTabSz="914400" rtl="0" eaLnBrk="1" latinLnBrk="0" hangingPunct="1">
              <a:lnSpc>
                <a:spcPct val="90000"/>
              </a:lnSpc>
              <a:spcBef>
                <a:spcPts val="1800"/>
              </a:spcBef>
              <a:buClr>
                <a:schemeClr val="accent1"/>
              </a:buClr>
              <a:buSzPct val="100000"/>
              <a:buFont typeface="Arial" pitchFamily="34" charset="0"/>
              <a:buChar char="•"/>
              <a:defRPr sz="2400" kern="1200">
                <a:solidFill>
                  <a:schemeClr val="tx1"/>
                </a:solidFill>
                <a:latin typeface="+mn-lt"/>
                <a:ea typeface="+mn-ea"/>
                <a:cs typeface="+mn-cs"/>
              </a:defRPr>
            </a:lvl1pPr>
            <a:lvl2pPr marL="463550" indent="-231775" algn="l" defTabSz="914400" rtl="0" eaLnBrk="1" latinLnBrk="0" hangingPunct="1">
              <a:lnSpc>
                <a:spcPct val="90000"/>
              </a:lnSpc>
              <a:spcBef>
                <a:spcPts val="1200"/>
              </a:spcBef>
              <a:buClr>
                <a:schemeClr val="accent1"/>
              </a:buClr>
              <a:buSzPct val="100000"/>
              <a:buFont typeface="Arial" pitchFamily="34" charset="0"/>
              <a:buChar char="•"/>
              <a:defRPr sz="2000" kern="1200">
                <a:solidFill>
                  <a:schemeClr val="tx1"/>
                </a:solidFill>
                <a:latin typeface="+mn-lt"/>
                <a:ea typeface="+mn-ea"/>
                <a:cs typeface="+mn-cs"/>
              </a:defRPr>
            </a:lvl2pPr>
            <a:lvl3pPr marL="682625" indent="-21907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3pPr>
            <a:lvl4pPr marL="857250" indent="-174625"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4pPr>
            <a:lvl5pPr marL="1030288" indent="-173038" algn="l" defTabSz="914400" rtl="0" eaLnBrk="1" latinLnBrk="0" hangingPunct="1">
              <a:lnSpc>
                <a:spcPct val="90000"/>
              </a:lnSpc>
              <a:spcBef>
                <a:spcPts val="600"/>
              </a:spcBef>
              <a:buClr>
                <a:schemeClr val="accent1"/>
              </a:buClr>
              <a:buSzPct val="100000"/>
              <a:buFont typeface="Arial" pitchFamily="34" charset="0"/>
              <a:buChar char="•"/>
              <a:defRPr sz="1800" kern="1200">
                <a:solidFill>
                  <a:schemeClr val="tx1"/>
                </a:solidFill>
                <a:latin typeface="+mn-lt"/>
                <a:ea typeface="+mn-ea"/>
                <a:cs typeface="+mn-cs"/>
              </a:defRPr>
            </a:lvl5pPr>
            <a:lvl6pPr marL="1207008"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6pPr>
            <a:lvl7pPr marL="1380744"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7pPr>
            <a:lvl8pPr marL="1554480"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8pPr>
            <a:lvl9pPr marL="1728216" indent="-173736" algn="l" defTabSz="914400" rtl="0" eaLnBrk="1" latinLnBrk="0" hangingPunct="1">
              <a:spcBef>
                <a:spcPts val="600"/>
              </a:spcBef>
              <a:buClr>
                <a:schemeClr val="accent1"/>
              </a:buClr>
              <a:buFont typeface="Arial" pitchFamily="34" charset="0"/>
              <a:buChar char="•"/>
              <a:defRPr sz="1800" kern="1200">
                <a:solidFill>
                  <a:schemeClr val="tx1"/>
                </a:solidFill>
                <a:latin typeface="+mn-lt"/>
                <a:ea typeface="+mn-ea"/>
                <a:cs typeface="+mn-cs"/>
              </a:defRPr>
            </a:lvl9pPr>
          </a:lstStyle>
          <a:p>
            <a:pPr>
              <a:spcBef>
                <a:spcPts val="600"/>
              </a:spcBef>
            </a:pPr>
            <a:r>
              <a:rPr lang="en-ID" sz="2000" b="1">
                <a:latin typeface="Cambria" panose="02040503050406030204" pitchFamily="18" charset="0"/>
                <a:ea typeface="Cambria" panose="02040503050406030204" pitchFamily="18" charset="0"/>
              </a:rPr>
              <a:t>Kita bisa ikut memiliki saham-saham perusahaan raksasa yang menjadi leader di pasar Indonesia</a:t>
            </a:r>
          </a:p>
          <a:p>
            <a:pPr>
              <a:spcBef>
                <a:spcPts val="600"/>
              </a:spcBef>
            </a:pPr>
            <a:r>
              <a:rPr lang="en-ID" sz="2000" b="1">
                <a:latin typeface="Cambria" panose="02040503050406030204" pitchFamily="18" charset="0"/>
                <a:ea typeface="Cambria" panose="02040503050406030204" pitchFamily="18" charset="0"/>
              </a:rPr>
              <a:t>Caranya tinggal buka akun di aplikasi milik perusahaan sekuritas. </a:t>
            </a:r>
          </a:p>
          <a:p>
            <a:pPr>
              <a:spcBef>
                <a:spcPts val="600"/>
              </a:spcBef>
            </a:pPr>
            <a:r>
              <a:rPr lang="en-ID" sz="2000" b="1">
                <a:latin typeface="Cambria" panose="02040503050406030204" pitchFamily="18" charset="0"/>
                <a:ea typeface="Cambria" panose="02040503050406030204" pitchFamily="18" charset="0"/>
              </a:rPr>
              <a:t>Untuk investasi di reksa dana, Tinggal cari aplikasi punya manajer investasi. </a:t>
            </a:r>
          </a:p>
          <a:p>
            <a:pPr>
              <a:spcBef>
                <a:spcPts val="600"/>
              </a:spcBef>
            </a:pPr>
            <a:r>
              <a:rPr lang="en-ID" sz="2000" b="1">
                <a:latin typeface="Cambria" panose="02040503050406030204" pitchFamily="18" charset="0"/>
                <a:ea typeface="Cambria" panose="02040503050406030204" pitchFamily="18" charset="0"/>
              </a:rPr>
              <a:t>Untuk ikut beli surat utang negara, dapat buka lagi aplikasi sekuritasnya</a:t>
            </a:r>
          </a:p>
          <a:p>
            <a:pPr>
              <a:spcBef>
                <a:spcPts val="600"/>
              </a:spcBef>
            </a:pPr>
            <a:r>
              <a:rPr lang="en-ID" sz="2000" b="1">
                <a:latin typeface="Cambria" panose="02040503050406030204" pitchFamily="18" charset="0"/>
                <a:ea typeface="Cambria" panose="02040503050406030204" pitchFamily="18" charset="0"/>
              </a:rPr>
              <a:t>sekarang, kita—investor retail bermodal kecil ini—juga bisa ikutan IPO melalui e-IPO (Electronic Indonesia Public Offering)</a:t>
            </a:r>
            <a:endParaRPr lang="en-US" sz="2000" b="1">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730151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Blue atom design templat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dirty="0"/>
        </a:defPPr>
      </a:lstStyle>
      <a:style>
        <a:lnRef idx="3">
          <a:schemeClr val="lt1"/>
        </a:lnRef>
        <a:fillRef idx="1">
          <a:schemeClr val="accent5"/>
        </a:fillRef>
        <a:effectRef idx="1">
          <a:schemeClr val="accent5"/>
        </a:effectRef>
        <a:fontRef idx="minor">
          <a:schemeClr val="lt1"/>
        </a:fontRef>
      </a:style>
    </a:spDef>
    <a:lnDef>
      <a:spPr>
        <a:ln>
          <a:solidFill>
            <a:schemeClr val="accent5"/>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bg2"/>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Blue atom design slides.potx" id="{20958743-FA80-43E5-9586-B48EF2BE42B5}" vid="{6B9132C0-2E4C-4DF6-B21A-C2322474BD21}"/>
    </a:ext>
  </a:extLst>
</a:theme>
</file>

<file path=ppt/theme/theme2.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Green Yellow">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EE7B08"/>
      </a:hlink>
      <a:folHlink>
        <a:srgbClr val="977B2D"/>
      </a:folHlink>
    </a:clrScheme>
    <a:fontScheme name="Century Gothic">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3F7D94069FF64A86F7DFF56D60E3BE" ma:contentTypeVersion="6" ma:contentTypeDescription="Create a new document." ma:contentTypeScope="" ma:versionID="c32302c77d4085ecf495bdddb7f5e889">
  <xsd:schema xmlns:xsd="http://www.w3.org/2001/XMLSchema" xmlns:xs="http://www.w3.org/2001/XMLSchema" xmlns:p="http://schemas.microsoft.com/office/2006/metadata/properties" xmlns:ns2="a4f35948-e619-41b3-aa29-22878b09cfd2" xmlns:ns3="40262f94-9f35-4ac3-9a90-690165a166b7" targetNamespace="http://schemas.microsoft.com/office/2006/metadata/properties" ma:root="true" ma:fieldsID="4ab5ae46be95f9d0be6107e8200be7a2" ns2:_="" ns3:_="">
    <xsd:import namespace="a4f35948-e619-41b3-aa29-22878b09cfd2"/>
    <xsd:import namespace="40262f94-9f35-4ac3-9a90-690165a166b7"/>
    <xsd:element name="properties">
      <xsd:complexType>
        <xsd:sequence>
          <xsd:element name="documentManagement">
            <xsd:complexType>
              <xsd:all>
                <xsd:element ref="ns2:SharedWithUsers" minOccurs="0"/>
                <xsd:element ref="ns2:SharedWithDetails" minOccurs="0"/>
                <xsd:element ref="ns3:VSO_x0020_item_x0020_id" minOccurs="0"/>
                <xsd:element ref="ns3:Item_x0020_Details" minOccurs="0"/>
                <xsd:element ref="ns3:Template_x0020_details" minOccurs="0"/>
                <xsd:element ref="ns3:Assetid_x002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f35948-e619-41b3-aa29-22878b09cfd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0262f94-9f35-4ac3-9a90-690165a166b7" elementFormDefault="qualified">
    <xsd:import namespace="http://schemas.microsoft.com/office/2006/documentManagement/types"/>
    <xsd:import namespace="http://schemas.microsoft.com/office/infopath/2007/PartnerControls"/>
    <xsd:element name="VSO_x0020_item_x0020_id" ma:index="10" nillable="true" ma:displayName="VSO item id" ma:description="Please add the bug number to refer to VSO items." ma:internalName="VSO_x0020_item_x0020_id">
      <xsd:simpleType>
        <xsd:restriction base="dms:Text">
          <xsd:maxLength value="255"/>
        </xsd:restriction>
      </xsd:simpleType>
    </xsd:element>
    <xsd:element name="Item_x0020_Details" ma:index="11" nillable="true" ma:displayName="Item Details" ma:internalName="Item_x0020_Details">
      <xsd:simpleType>
        <xsd:restriction base="dms:Note">
          <xsd:maxLength value="255"/>
        </xsd:restriction>
      </xsd:simpleType>
    </xsd:element>
    <xsd:element name="Template_x0020_details" ma:index="12" nillable="true" ma:displayName="Template details" ma:internalName="Template_x0020_details">
      <xsd:simpleType>
        <xsd:restriction base="dms:Text"/>
      </xsd:simpleType>
    </xsd:element>
    <xsd:element name="Assetid_x0020_" ma:index="13" nillable="true" ma:displayName="Assetid " ma:internalName="Assetid_x0020_">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VSO_x0020_item_x0020_id xmlns="40262f94-9f35-4ac3-9a90-690165a166b7" xsi:nil="true"/>
    <Assetid_x0020_ xmlns="40262f94-9f35-4ac3-9a90-690165a166b7" xsi:nil="true"/>
    <Item_x0020_Details xmlns="40262f94-9f35-4ac3-9a90-690165a166b7" xsi:nil="true"/>
    <Template_x0020_details xmlns="40262f94-9f35-4ac3-9a90-690165a166b7" xsi:nil="true"/>
  </documentManagement>
</p:properties>
</file>

<file path=customXml/itemProps1.xml><?xml version="1.0" encoding="utf-8"?>
<ds:datastoreItem xmlns:ds="http://schemas.openxmlformats.org/officeDocument/2006/customXml" ds:itemID="{0875BD71-4A33-4FB7-88CA-777C4D9E6EE5}">
  <ds:schemaRefs>
    <ds:schemaRef ds:uri="http://schemas.microsoft.com/sharepoint/v3/contenttype/forms"/>
  </ds:schemaRefs>
</ds:datastoreItem>
</file>

<file path=customXml/itemProps2.xml><?xml version="1.0" encoding="utf-8"?>
<ds:datastoreItem xmlns:ds="http://schemas.openxmlformats.org/officeDocument/2006/customXml" ds:itemID="{51F78577-2839-4BFF-9EC7-673BD8FEBD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4f35948-e619-41b3-aa29-22878b09cfd2"/>
    <ds:schemaRef ds:uri="40262f94-9f35-4ac3-9a90-690165a166b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49C11C-71DC-49B6-ACD8-27E3AE088D14}">
  <ds:schemaRefs>
    <ds:schemaRef ds:uri="http://schemas.microsoft.com/office/2006/documentManagement/types"/>
    <ds:schemaRef ds:uri="http://schemas.microsoft.com/office/2006/metadata/properties"/>
    <ds:schemaRef ds:uri="http://purl.org/dc/elements/1.1/"/>
    <ds:schemaRef ds:uri="http://schemas.openxmlformats.org/package/2006/metadata/core-properties"/>
    <ds:schemaRef ds:uri="http://schemas.microsoft.com/office/infopath/2007/PartnerControls"/>
    <ds:schemaRef ds:uri="http://purl.org/dc/terms/"/>
    <ds:schemaRef ds:uri="40262f94-9f35-4ac3-9a90-690165a166b7"/>
    <ds:schemaRef ds:uri="a4f35948-e619-41b3-aa29-22878b09cfd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Blue atom design slides</Template>
  <TotalTime>1229</TotalTime>
  <Words>2088</Words>
  <Application>Microsoft Office PowerPoint</Application>
  <PresentationFormat>Custom</PresentationFormat>
  <Paragraphs>144</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Cambria</vt:lpstr>
      <vt:lpstr>Century Gothic</vt:lpstr>
      <vt:lpstr>Open Sans</vt:lpstr>
      <vt:lpstr>Roboto</vt:lpstr>
      <vt:lpstr>Wingdings</vt:lpstr>
      <vt:lpstr>Blue atom design template</vt:lpstr>
      <vt:lpstr>Fintech Investasi</vt:lpstr>
      <vt:lpstr>FinTech Investasi dan Pengembangan Dana</vt:lpstr>
      <vt:lpstr>FinTech Investasi dan Pengembangan Dana</vt:lpstr>
      <vt:lpstr>Jenis FinTech Crowdfunding</vt:lpstr>
      <vt:lpstr>Jenis FinTech Crowdfunding</vt:lpstr>
      <vt:lpstr>Jenis FinTech Crowdfunding</vt:lpstr>
      <vt:lpstr>Jenis FinTech dan Pengembangan Dana</vt:lpstr>
      <vt:lpstr>Jenis FinTech dan Pengembangan Dana</vt:lpstr>
      <vt:lpstr>Jenis FinTech Investasi dan Pengembangan Dana</vt:lpstr>
      <vt:lpstr>Jenis FinTech Investasi dan Pengembangan Dana</vt:lpstr>
      <vt:lpstr>Jenis FinTech Investasi dan Pengembangan Dana</vt:lpstr>
      <vt:lpstr>Jenis FinTech Investasi dan Pengembangan Dana</vt:lpstr>
      <vt:lpstr>Jenis FinTech Investasi dan Pengembangan Dana</vt:lpstr>
      <vt:lpstr>Jenis FinTech Investasi dan Pengembangan Dana</vt:lpstr>
      <vt:lpstr>Jenis FinTech Investasi dan Pengembangan Dana</vt:lpstr>
      <vt:lpstr>Tugas</vt:lpstr>
      <vt:lpstr>TERIMAKSIH</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FINTECH</dc:title>
  <dc:creator>deni</dc:creator>
  <cp:lastModifiedBy>deni</cp:lastModifiedBy>
  <cp:revision>55</cp:revision>
  <dcterms:created xsi:type="dcterms:W3CDTF">2022-02-19T05:34:01Z</dcterms:created>
  <dcterms:modified xsi:type="dcterms:W3CDTF">2022-03-19T02:03:02Z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rder">
    <vt:r8>74069000</vt:r8>
  </property>
  <property fmtid="{D5CDD505-2E9C-101B-9397-08002B2CF9AE}" pid="3" name="HiddenCategoryTags">
    <vt:lpwstr/>
  </property>
  <property fmtid="{D5CDD505-2E9C-101B-9397-08002B2CF9AE}" pid="4" name="InternalTags">
    <vt:lpwstr/>
  </property>
  <property fmtid="{D5CDD505-2E9C-101B-9397-08002B2CF9AE}" pid="5" name="CategoryTags">
    <vt:lpwstr/>
  </property>
  <property fmtid="{D5CDD505-2E9C-101B-9397-08002B2CF9AE}" pid="6" name="Applications">
    <vt:lpwstr/>
  </property>
  <property fmtid="{D5CDD505-2E9C-101B-9397-08002B2CF9AE}" pid="7" name="CampaignTags">
    <vt:lpwstr/>
  </property>
  <property fmtid="{D5CDD505-2E9C-101B-9397-08002B2CF9AE}" pid="8" name="ScenarioTags">
    <vt:lpwstr/>
  </property>
  <property fmtid="{D5CDD505-2E9C-101B-9397-08002B2CF9AE}" pid="9" name="ContentTypeId">
    <vt:lpwstr>0x010100AA3F7D94069FF64A86F7DFF56D60E3BE</vt:lpwstr>
  </property>
  <property fmtid="{D5CDD505-2E9C-101B-9397-08002B2CF9AE}" pid="10" name="FeatureTags">
    <vt:lpwstr/>
  </property>
  <property fmtid="{D5CDD505-2E9C-101B-9397-08002B2CF9AE}" pid="11" name="LocalizationTags">
    <vt:lpwstr/>
  </property>
</Properties>
</file>