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3"/>
  </p:notesMasterIdLst>
  <p:handoutMasterIdLst>
    <p:handoutMasterId r:id="rId14"/>
  </p:handoutMasterIdLst>
  <p:sldIdLst>
    <p:sldId id="322" r:id="rId5"/>
    <p:sldId id="323" r:id="rId6"/>
    <p:sldId id="359" r:id="rId7"/>
    <p:sldId id="361" r:id="rId8"/>
    <p:sldId id="370" r:id="rId9"/>
    <p:sldId id="372" r:id="rId10"/>
    <p:sldId id="336" r:id="rId11"/>
    <p:sldId id="335" r:id="rId12"/>
  </p:sldIdLst>
  <p:sldSz cx="12188825"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30">
          <p15:clr>
            <a:srgbClr val="A4A3A4"/>
          </p15:clr>
        </p15:guide>
        <p15:guide id="3" orient="horz" pos="1200">
          <p15:clr>
            <a:srgbClr val="A4A3A4"/>
          </p15:clr>
        </p15:guide>
        <p15:guide id="4" orient="horz" pos="1008">
          <p15:clr>
            <a:srgbClr val="A4A3A4"/>
          </p15:clr>
        </p15:guide>
        <p15:guide id="5" orient="horz" pos="3792">
          <p15:clr>
            <a:srgbClr val="A4A3A4"/>
          </p15:clr>
        </p15:guide>
        <p15:guide id="6" orient="horz">
          <p15:clr>
            <a:srgbClr val="A4A3A4"/>
          </p15:clr>
        </p15:guide>
        <p15:guide id="7" orient="horz" pos="3360">
          <p15:clr>
            <a:srgbClr val="A4A3A4"/>
          </p15:clr>
        </p15:guide>
        <p15:guide id="8" orient="horz" pos="3312">
          <p15:clr>
            <a:srgbClr val="A4A3A4"/>
          </p15:clr>
        </p15:guide>
        <p15:guide id="9" orient="horz" pos="240">
          <p15:clr>
            <a:srgbClr val="A4A3A4"/>
          </p15:clr>
        </p15:guide>
        <p15:guide id="10" orient="horz" pos="432">
          <p15:clr>
            <a:srgbClr val="A4A3A4"/>
          </p15:clr>
        </p15:guide>
        <p15:guide id="11" orient="horz" pos="2784">
          <p15:clr>
            <a:srgbClr val="A4A3A4"/>
          </p15:clr>
        </p15:guide>
        <p15:guide id="12" pos="3839">
          <p15:clr>
            <a:srgbClr val="A4A3A4"/>
          </p15:clr>
        </p15:guide>
        <p15:guide id="13" pos="959">
          <p15:clr>
            <a:srgbClr val="A4A3A4"/>
          </p15:clr>
        </p15:guide>
        <p15:guide id="14" pos="6143">
          <p15:clr>
            <a:srgbClr val="A4A3A4"/>
          </p15:clr>
        </p15:guide>
        <p15:guide id="15" pos="1247">
          <p15:clr>
            <a:srgbClr val="A4A3A4"/>
          </p15:clr>
        </p15:guide>
        <p15:guide id="16" pos="7007">
          <p15:clr>
            <a:srgbClr val="A4A3A4"/>
          </p15:clr>
        </p15:guide>
        <p15:guide id="17" pos="5855">
          <p15:clr>
            <a:srgbClr val="A4A3A4"/>
          </p15:clr>
        </p15:guide>
        <p15:guide id="18" pos="671">
          <p15:clr>
            <a:srgbClr val="A4A3A4"/>
          </p15:clr>
        </p15:guide>
        <p15:guide id="19" pos="7151">
          <p15:clr>
            <a:srgbClr val="A4A3A4"/>
          </p15:clr>
        </p15:guide>
        <p15:guide id="20" pos="31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E70"/>
    <a:srgbClr val="33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81" autoAdjust="0"/>
  </p:normalViewPr>
  <p:slideViewPr>
    <p:cSldViewPr showGuides="1">
      <p:cViewPr varScale="1">
        <p:scale>
          <a:sx n="111" d="100"/>
          <a:sy n="111" d="100"/>
        </p:scale>
        <p:origin x="510" y="102"/>
      </p:cViewPr>
      <p:guideLst>
        <p:guide orient="horz" pos="2160"/>
        <p:guide orient="horz" pos="4030"/>
        <p:guide orient="horz" pos="1200"/>
        <p:guide orient="horz" pos="1008"/>
        <p:guide orient="horz" pos="3792"/>
        <p:guide orient="horz"/>
        <p:guide orient="horz" pos="3360"/>
        <p:guide orient="horz" pos="3312"/>
        <p:guide orient="horz" pos="240"/>
        <p:guide orient="horz" pos="432"/>
        <p:guide orient="horz" pos="2784"/>
        <p:guide pos="3839"/>
        <p:guide pos="959"/>
        <p:guide pos="6143"/>
        <p:guide pos="1247"/>
        <p:guide pos="7007"/>
        <p:guide pos="5855"/>
        <p:guide pos="671"/>
        <p:guide pos="7151"/>
        <p:guide pos="311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9" d="100"/>
          <a:sy n="79" d="100"/>
        </p:scale>
        <p:origin x="249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t>3/26/2022</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t>‹#›</a:t>
            </a:fld>
            <a:endParaRPr dirty="0"/>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t>3/26/2022</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t>‹#›</a:t>
            </a:fld>
            <a:endParaRPr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a:t>
            </a:fld>
            <a:endParaRPr lang="en-US" dirty="0"/>
          </a:p>
        </p:txBody>
      </p:sp>
    </p:spTree>
    <p:extLst>
      <p:ext uri="{BB962C8B-B14F-4D97-AF65-F5344CB8AC3E}">
        <p14:creationId xmlns:p14="http://schemas.microsoft.com/office/powerpoint/2010/main" val="3622955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1828800"/>
            <a:ext cx="8229600" cy="2895600"/>
          </a:xfrm>
        </p:spPr>
        <p:txBody>
          <a:bodyPr anchor="b">
            <a:normAutofit/>
          </a:bodyPr>
          <a:lstStyle>
            <a:lvl1pPr>
              <a:lnSpc>
                <a:spcPct val="80000"/>
              </a:lnSpc>
              <a:defRPr sz="6600" b="1" cap="none" spc="0">
                <a:ln w="9525">
                  <a:noFill/>
                  <a:prstDash val="solid"/>
                </a:ln>
                <a:solidFill>
                  <a:schemeClr val="tx1"/>
                </a:solidFill>
                <a:effectLst/>
              </a:defRPr>
            </a:lvl1pPr>
          </a:lstStyle>
          <a:p>
            <a:r>
              <a:rPr lang="en-US"/>
              <a:t>Click to edit Master title style</a:t>
            </a:r>
            <a:endParaRPr dirty="0"/>
          </a:p>
        </p:txBody>
      </p:sp>
      <p:sp>
        <p:nvSpPr>
          <p:cNvPr id="3" name="Subtitle 2"/>
          <p:cNvSpPr>
            <a:spLocks noGrp="1"/>
          </p:cNvSpPr>
          <p:nvPr>
            <p:ph type="subTitle" idx="1"/>
          </p:nvPr>
        </p:nvSpPr>
        <p:spPr>
          <a:xfrm>
            <a:off x="1065213" y="4800600"/>
            <a:ext cx="8229600" cy="1219200"/>
          </a:xfrm>
        </p:spPr>
        <p:txBody>
          <a:bodyPr>
            <a:normAutofit/>
          </a:bodyPr>
          <a:lstStyle>
            <a:lvl1pPr marL="0" indent="0" algn="l">
              <a:spcBef>
                <a:spcPts val="0"/>
              </a:spcBef>
              <a:buNone/>
              <a:defRPr sz="2000" b="1" cap="all" spc="200"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7" name="Date Placeholder 6"/>
          <p:cNvSpPr>
            <a:spLocks noGrp="1"/>
          </p:cNvSpPr>
          <p:nvPr>
            <p:ph type="dt" sz="half" idx="10"/>
          </p:nvPr>
        </p:nvSpPr>
        <p:spPr/>
        <p:txBody>
          <a:bodyPr/>
          <a:lstStyle>
            <a:lvl1pPr>
              <a:defRPr sz="1100"/>
            </a:lvl1pPr>
          </a:lstStyle>
          <a:p>
            <a:fld id="{1D2498CD-A622-4ACC-98D8-8365C1B868F0}" type="datetime1">
              <a:rPr lang="en-US" smtClean="0"/>
              <a:pPr/>
              <a:t>3/26/2022</a:t>
            </a:fld>
            <a:endParaRPr lang="en-US" dirty="0"/>
          </a:p>
        </p:txBody>
      </p:sp>
      <p:sp>
        <p:nvSpPr>
          <p:cNvPr id="8" name="Footer Placeholder 7"/>
          <p:cNvSpPr>
            <a:spLocks noGrp="1"/>
          </p:cNvSpPr>
          <p:nvPr>
            <p:ph type="ftr" sz="quarter" idx="11"/>
          </p:nvPr>
        </p:nvSpPr>
        <p:spPr/>
        <p:txBody>
          <a:bodyPr/>
          <a:lstStyle>
            <a:lvl1pPr>
              <a:defRPr sz="1100"/>
            </a:lvl1pPr>
          </a:lstStyle>
          <a:p>
            <a:r>
              <a:rPr lang="en-US" dirty="0"/>
              <a:t>Add a footer</a:t>
            </a:r>
          </a:p>
        </p:txBody>
      </p:sp>
      <p:sp>
        <p:nvSpPr>
          <p:cNvPr id="9" name="Slide Number Placeholder 8"/>
          <p:cNvSpPr>
            <a:spLocks noGrp="1"/>
          </p:cNvSpPr>
          <p:nvPr>
            <p:ph type="sldNum" sz="quarter" idx="12"/>
          </p:nvPr>
        </p:nvSpPr>
        <p:spPr/>
        <p:txBody>
          <a:bodyPr/>
          <a:lstStyle>
            <a:lvl1pPr>
              <a:defRPr sz="1100"/>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1467807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6EB2CF6B-193C-4CEB-9860-F1C5F0818FA3}" type="datetime1">
              <a:rPr lang="en-US" smtClean="0"/>
              <a:t>3/26/2022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41395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2" y="381001"/>
            <a:ext cx="1524001" cy="5638800"/>
          </a:xfrm>
        </p:spPr>
        <p:txBody>
          <a:bodyPr vert="eaVert"/>
          <a:lstStyle/>
          <a:p>
            <a:r>
              <a:rPr lang="en-US"/>
              <a:t>Click to edit Master title style</a:t>
            </a:r>
            <a:endParaRPr dirty="0"/>
          </a:p>
        </p:txBody>
      </p:sp>
      <p:sp>
        <p:nvSpPr>
          <p:cNvPr id="3" name="Vertical Text Placeholder 2"/>
          <p:cNvSpPr>
            <a:spLocks noGrp="1"/>
          </p:cNvSpPr>
          <p:nvPr>
            <p:ph type="body" orient="vert" idx="1"/>
          </p:nvPr>
        </p:nvSpPr>
        <p:spPr>
          <a:xfrm>
            <a:off x="1522412" y="381001"/>
            <a:ext cx="7391399"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856CBC3-4EDC-4C84-BDD0-15F2AD890B92}" type="datetime1">
              <a:rPr lang="en-US" smtClean="0"/>
              <a:t>3/26/2022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68930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CEBF3DB-CE40-42F4-BAF4-5D73D1160093}" type="datetime1">
              <a:rPr lang="en-US" smtClean="0"/>
              <a:t>3/26/2022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2938807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59614" y="2514600"/>
            <a:ext cx="8692399" cy="2819400"/>
          </a:xfrm>
        </p:spPr>
        <p:txBody>
          <a:bodyPr anchor="b">
            <a:normAutofit/>
          </a:bodyPr>
          <a:lstStyle>
            <a:lvl1pPr algn="l">
              <a:lnSpc>
                <a:spcPct val="80000"/>
              </a:lnSpc>
              <a:defRPr sz="4800" b="0" cap="none" baseline="0">
                <a:effectLst/>
              </a:defRPr>
            </a:lvl1pPr>
          </a:lstStyle>
          <a:p>
            <a:r>
              <a:rPr lang="en-US"/>
              <a:t>Click to edit Master title style</a:t>
            </a:r>
            <a:endParaRPr dirty="0"/>
          </a:p>
        </p:txBody>
      </p:sp>
      <p:sp>
        <p:nvSpPr>
          <p:cNvPr id="3" name="Text Placeholder 2"/>
          <p:cNvSpPr>
            <a:spLocks noGrp="1"/>
          </p:cNvSpPr>
          <p:nvPr>
            <p:ph type="body" idx="1"/>
          </p:nvPr>
        </p:nvSpPr>
        <p:spPr>
          <a:xfrm>
            <a:off x="1065213" y="5410200"/>
            <a:ext cx="8687333" cy="609601"/>
          </a:xfrm>
        </p:spPr>
        <p:txBody>
          <a:bodyPr anchor="t">
            <a:normAutofit/>
          </a:bodyPr>
          <a:lstStyle>
            <a:lvl1pPr marL="0" indent="0">
              <a:spcBef>
                <a:spcPts val="0"/>
              </a:spcBef>
              <a:buNone/>
              <a:defRPr sz="2000" cap="all" spc="2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3ECA6E5-33C6-44C3-9324-1BC5DF93F43F}" type="datetime1">
              <a:rPr lang="en-US" smtClean="0"/>
              <a:t>3/26/2022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69967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2" y="381000"/>
            <a:ext cx="9144002" cy="1371600"/>
          </a:xfrm>
        </p:spPr>
        <p:txBody>
          <a:bodyPr/>
          <a:lstStyle/>
          <a:p>
            <a:r>
              <a:rPr lang="en-US"/>
              <a:t>Click to edit Master title style</a:t>
            </a:r>
            <a:endParaRPr/>
          </a:p>
        </p:txBody>
      </p:sp>
      <p:sp>
        <p:nvSpPr>
          <p:cNvPr id="3" name="Content Placeholder 2"/>
          <p:cNvSpPr>
            <a:spLocks noGrp="1"/>
          </p:cNvSpPr>
          <p:nvPr>
            <p:ph sz="half" idx="1"/>
          </p:nvPr>
        </p:nvSpPr>
        <p:spPr>
          <a:xfrm>
            <a:off x="1504781" y="1905001"/>
            <a:ext cx="4419599"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29183" y="1905001"/>
            <a:ext cx="4419600"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09C9C1D9-07E1-4387-AF34-89EE2802766D}" type="datetime1">
              <a:rPr lang="en-US" smtClean="0"/>
              <a:t>3/26/2022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461894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2" y="381000"/>
            <a:ext cx="9144002" cy="13716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769E85B-B39A-43E9-82DE-E3279D984288}" type="datetime1">
              <a:rPr lang="en-US" smtClean="0"/>
              <a:t>3/26/2022</a:t>
            </a:fld>
            <a:endParaRPr lang="en-US" dirty="0"/>
          </a:p>
        </p:txBody>
      </p:sp>
      <p:sp>
        <p:nvSpPr>
          <p:cNvPr id="9" name="Slide Number Placeholder 8"/>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81199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D0270C95-D35D-47FC-816D-E56328637043}" type="datetime1">
              <a:rPr lang="en-US" smtClean="0"/>
              <a:t>3/26/2022</a:t>
            </a:fld>
            <a:endParaRPr lang="en-US" dirty="0"/>
          </a:p>
        </p:txBody>
      </p:sp>
      <p:sp>
        <p:nvSpPr>
          <p:cNvPr id="5" name="Slide Number Placeholder 4"/>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05458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151163A7-695C-4C09-B334-6924060F5B71}" type="datetime1">
              <a:rPr lang="en-US" smtClean="0"/>
              <a:t>3/26/2022</a:t>
            </a:fld>
            <a:endParaRPr lang="en-US" dirty="0"/>
          </a:p>
        </p:txBody>
      </p:sp>
      <p:sp>
        <p:nvSpPr>
          <p:cNvPr id="4" name="Slide Number Placeholder 3"/>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084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604" y="1905000"/>
            <a:ext cx="3596607" cy="2667000"/>
          </a:xfrm>
        </p:spPr>
        <p:txBody>
          <a:bodyPr anchor="b">
            <a:noAutofit/>
          </a:bodyPr>
          <a:lstStyle>
            <a:lvl1pPr algn="l">
              <a:lnSpc>
                <a:spcPct val="90000"/>
              </a:lnSpc>
              <a:defRPr sz="3600" b="0" baseline="0">
                <a:solidFill>
                  <a:schemeClr val="tx1"/>
                </a:solidFill>
              </a:defRPr>
            </a:lvl1pPr>
          </a:lstStyle>
          <a:p>
            <a:r>
              <a:rPr lang="en-US"/>
              <a:t>Click to edit Master title style</a:t>
            </a:r>
            <a:endParaRPr/>
          </a:p>
        </p:txBody>
      </p:sp>
      <p:sp>
        <p:nvSpPr>
          <p:cNvPr id="3" name="Content Placeholder 2"/>
          <p:cNvSpPr>
            <a:spLocks noGrp="1"/>
          </p:cNvSpPr>
          <p:nvPr>
            <p:ph idx="1"/>
          </p:nvPr>
        </p:nvSpPr>
        <p:spPr>
          <a:xfrm>
            <a:off x="4951414" y="685800"/>
            <a:ext cx="6400800" cy="53340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C5B6D02-49B3-41C1-9893-391F698AE757}" type="datetime1">
              <a:rPr lang="en-US" smtClean="0"/>
              <a:t>3/26/2022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46556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604" y="1905000"/>
            <a:ext cx="3596607" cy="2667000"/>
          </a:xfrm>
        </p:spPr>
        <p:txBody>
          <a:bodyPr anchor="b">
            <a:normAutofit/>
          </a:bodyPr>
          <a:lstStyle>
            <a:lvl1pPr algn="l">
              <a:lnSpc>
                <a:spcPct val="90000"/>
              </a:lnSpc>
              <a:defRPr sz="3600" b="0" i="0" baseline="0">
                <a:solidFill>
                  <a:schemeClr val="tx1"/>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951414" y="685800"/>
            <a:ext cx="6400799" cy="5334000"/>
          </a:xfrm>
          <a:solidFill>
            <a:schemeClr val="bg2"/>
          </a:solidFill>
          <a:ln w="76200">
            <a:solidFill>
              <a:schemeClr val="tx1"/>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D91AC91-90B4-40B7-917F-BAE86E369F96}" type="datetime1">
              <a:rPr lang="en-US" smtClean="0"/>
              <a:t>3/26/2022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85115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3" y="381000"/>
            <a:ext cx="9144001" cy="1371600"/>
          </a:xfrm>
          <a:prstGeom prst="rect">
            <a:avLst/>
          </a:prstGeom>
          <a:ln>
            <a:noFill/>
          </a:ln>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522413" y="1904999"/>
            <a:ext cx="9134391"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522413" y="6400800"/>
            <a:ext cx="6553199" cy="276228"/>
          </a:xfrm>
          <a:prstGeom prst="rect">
            <a:avLst/>
          </a:prstGeom>
        </p:spPr>
        <p:txBody>
          <a:bodyPr vert="horz" lIns="91440" tIns="45720" rIns="91440" bIns="45720" rtlCol="0" anchor="ctr"/>
          <a:lstStyle>
            <a:lvl1pPr algn="l">
              <a:defRPr sz="1100">
                <a:solidFill>
                  <a:schemeClr val="tx1">
                    <a:tint val="75000"/>
                  </a:schemeClr>
                </a:solidFill>
              </a:defRPr>
            </a:lvl1pPr>
          </a:lstStyle>
          <a:p>
            <a:r>
              <a:rPr lang="en-US" dirty="0"/>
              <a:t>Add a footer</a:t>
            </a:r>
          </a:p>
        </p:txBody>
      </p:sp>
      <p:sp>
        <p:nvSpPr>
          <p:cNvPr id="4" name="Date Placeholder 3"/>
          <p:cNvSpPr>
            <a:spLocks noGrp="1"/>
          </p:cNvSpPr>
          <p:nvPr>
            <p:ph type="dt" sz="half" idx="2"/>
          </p:nvPr>
        </p:nvSpPr>
        <p:spPr>
          <a:xfrm>
            <a:off x="8226422" y="6400800"/>
            <a:ext cx="1449389" cy="276228"/>
          </a:xfrm>
          <a:prstGeom prst="rect">
            <a:avLst/>
          </a:prstGeom>
        </p:spPr>
        <p:txBody>
          <a:bodyPr vert="horz" lIns="91440" tIns="45720" rIns="91440" bIns="45720" rtlCol="0" anchor="ctr"/>
          <a:lstStyle>
            <a:lvl1pPr algn="r">
              <a:defRPr sz="1100">
                <a:solidFill>
                  <a:schemeClr val="tx1">
                    <a:tint val="75000"/>
                  </a:schemeClr>
                </a:solidFill>
              </a:defRPr>
            </a:lvl1pPr>
          </a:lstStyle>
          <a:p>
            <a:fld id="{BB4AB525-F3F4-481A-B8D5-B732FA9EB082}" type="datetime1">
              <a:rPr lang="en-US" smtClean="0"/>
              <a:pPr/>
              <a:t>3/26/2022</a:t>
            </a:fld>
            <a:endParaRPr lang="en-US" dirty="0"/>
          </a:p>
        </p:txBody>
      </p:sp>
      <p:sp>
        <p:nvSpPr>
          <p:cNvPr id="6" name="Slide Number Placeholder 5"/>
          <p:cNvSpPr>
            <a:spLocks noGrp="1"/>
          </p:cNvSpPr>
          <p:nvPr>
            <p:ph type="sldNum" sz="quarter" idx="4"/>
          </p:nvPr>
        </p:nvSpPr>
        <p:spPr>
          <a:xfrm>
            <a:off x="9828211" y="6400800"/>
            <a:ext cx="838201" cy="276228"/>
          </a:xfrm>
          <a:prstGeom prst="rect">
            <a:avLst/>
          </a:prstGeom>
        </p:spPr>
        <p:txBody>
          <a:bodyPr vert="horz" lIns="91440" tIns="45720" rIns="91440" bIns="45720" rtlCol="0" anchor="ctr"/>
          <a:lstStyle>
            <a:lvl1pPr algn="r">
              <a:defRPr sz="1100">
                <a:solidFill>
                  <a:schemeClr val="tx1">
                    <a:tint val="75000"/>
                  </a:schemeClr>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244534420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b="1" kern="1200" cap="none" spc="0" baseline="0">
          <a:ln w="9525">
            <a:noFill/>
            <a:prstDash val="solid"/>
          </a:ln>
          <a:solidFill>
            <a:schemeClr val="accent5"/>
          </a:solidFill>
          <a:effectLst/>
          <a:latin typeface="+mj-lt"/>
          <a:ea typeface="+mj-ea"/>
          <a:cs typeface="+mj-cs"/>
        </a:defRPr>
      </a:lvl1pPr>
    </p:titleStyle>
    <p:body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1828800"/>
            <a:ext cx="11049000" cy="1066800"/>
          </a:xfrm>
        </p:spPr>
        <p:txBody>
          <a:bodyPr>
            <a:noAutofit/>
          </a:bodyPr>
          <a:lstStyle/>
          <a:p>
            <a:r>
              <a:rPr lang="en-US" sz="6000"/>
              <a:t>Fintech Asuransi</a:t>
            </a:r>
            <a:endParaRPr lang="en-US" sz="6000" dirty="0"/>
          </a:p>
        </p:txBody>
      </p:sp>
      <p:sp>
        <p:nvSpPr>
          <p:cNvPr id="3" name="Subtitle 2"/>
          <p:cNvSpPr>
            <a:spLocks noGrp="1"/>
          </p:cNvSpPr>
          <p:nvPr>
            <p:ph type="subTitle" idx="1"/>
          </p:nvPr>
        </p:nvSpPr>
        <p:spPr>
          <a:xfrm>
            <a:off x="684212" y="3581400"/>
            <a:ext cx="11201400" cy="1219200"/>
          </a:xfrm>
        </p:spPr>
        <p:txBody>
          <a:bodyPr>
            <a:normAutofit/>
          </a:bodyPr>
          <a:lstStyle/>
          <a:p>
            <a:endParaRPr lang="en-US" sz="3200" dirty="0">
              <a:solidFill>
                <a:srgbClr val="FFFF00"/>
              </a:solidFill>
            </a:endParaRPr>
          </a:p>
        </p:txBody>
      </p:sp>
    </p:spTree>
    <p:extLst>
      <p:ext uri="{BB962C8B-B14F-4D97-AF65-F5344CB8AC3E}">
        <p14:creationId xmlns:p14="http://schemas.microsoft.com/office/powerpoint/2010/main" val="421448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76222" y="255885"/>
            <a:ext cx="10363202" cy="673100"/>
          </a:xfrm>
        </p:spPr>
        <p:txBody>
          <a:bodyPr>
            <a:normAutofit/>
          </a:bodyPr>
          <a:lstStyle/>
          <a:p>
            <a:r>
              <a:rPr lang="en-ID">
                <a:solidFill>
                  <a:schemeClr val="accent6">
                    <a:lumMod val="40000"/>
                    <a:lumOff val="60000"/>
                  </a:schemeClr>
                </a:solidFill>
              </a:rPr>
              <a:t>Insurance Technology (InsurTech)</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55612" y="2052425"/>
            <a:ext cx="10820400" cy="923330"/>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lnSpc>
                <a:spcPct val="90000"/>
              </a:lnSpc>
              <a:spcBef>
                <a:spcPts val="600"/>
              </a:spcBef>
              <a:buClr>
                <a:schemeClr val="accent1"/>
              </a:buClr>
              <a:buSzPct val="100000"/>
              <a:buFont typeface="Wingdings" panose="05000000000000000000" pitchFamily="2" charset="2"/>
              <a:buChar char="§"/>
            </a:pPr>
            <a:r>
              <a:rPr lang="en-ID" sz="2000" b="1">
                <a:latin typeface="Cambria" panose="02040503050406030204" pitchFamily="18" charset="0"/>
                <a:ea typeface="Cambria" panose="02040503050406030204" pitchFamily="18" charset="0"/>
              </a:rPr>
              <a:t>Peraturan OJK Nomor 13/POJK.02/2018 tentang Inovasi Keuangan Digital di Sektor Jasa Keuangan sebagai ketentuan yang memayungi pengawasan dan pengaturan industri keuangan digital. </a:t>
            </a:r>
          </a:p>
        </p:txBody>
      </p:sp>
      <p:sp>
        <p:nvSpPr>
          <p:cNvPr id="40" name="TextBox 39">
            <a:extLst>
              <a:ext uri="{FF2B5EF4-FFF2-40B4-BE49-F238E27FC236}">
                <a16:creationId xmlns:a16="http://schemas.microsoft.com/office/drawing/2014/main" id="{BECBB15C-788F-4936-A316-C0E2F72A16DE}"/>
              </a:ext>
            </a:extLst>
          </p:cNvPr>
          <p:cNvSpPr txBox="1"/>
          <p:nvPr/>
        </p:nvSpPr>
        <p:spPr>
          <a:xfrm>
            <a:off x="303213" y="1287611"/>
            <a:ext cx="2133599" cy="461665"/>
          </a:xfrm>
          <a:prstGeom prst="rect">
            <a:avLst/>
          </a:prstGeom>
          <a:solidFill>
            <a:schemeClr val="accent5">
              <a:lumMod val="50000"/>
            </a:schemeClr>
          </a:solidFill>
          <a:ln>
            <a:solidFill>
              <a:schemeClr val="bg2"/>
            </a:solidFill>
          </a:ln>
        </p:spPr>
        <p:txBody>
          <a:bodyPr wrap="square" rtlCol="0" anchor="ctr" anchorCtr="1">
            <a:spAutoFit/>
          </a:bodyPr>
          <a:lstStyle/>
          <a:p>
            <a:r>
              <a:rPr lang="en-US" sz="2400" b="1">
                <a:solidFill>
                  <a:srgbClr val="FFFF00"/>
                </a:solidFill>
              </a:rPr>
              <a:t>Menurut OJK</a:t>
            </a:r>
            <a:endParaRPr lang="en-ID" sz="24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836612" y="3252666"/>
            <a:ext cx="10287000" cy="1635765"/>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342900" indent="-342900">
              <a:spcBef>
                <a:spcPts val="600"/>
              </a:spcBef>
              <a:buFont typeface="Wingdings" panose="05000000000000000000" pitchFamily="2" charset="2"/>
              <a:buChar char="§"/>
            </a:pPr>
            <a:r>
              <a:rPr lang="en-ID" sz="2000" b="1">
                <a:latin typeface="Cambria" panose="02040503050406030204" pitchFamily="18" charset="0"/>
                <a:ea typeface="Cambria" panose="02040503050406030204" pitchFamily="18" charset="0"/>
              </a:rPr>
              <a:t>InsurTech pada dasarnya mengubah industri asuransi secara radikal dan positif melalui inovasi teknologi digital</a:t>
            </a:r>
          </a:p>
          <a:p>
            <a:pPr marL="342900" indent="-342900">
              <a:spcBef>
                <a:spcPts val="600"/>
              </a:spcBef>
              <a:buFont typeface="Wingdings" panose="05000000000000000000" pitchFamily="2" charset="2"/>
              <a:buChar char="§"/>
            </a:pPr>
            <a:r>
              <a:rPr lang="en-ID" sz="2000" b="1">
                <a:latin typeface="Cambria" panose="02040503050406030204" pitchFamily="18" charset="0"/>
                <a:ea typeface="Cambria" panose="02040503050406030204" pitchFamily="18" charset="0"/>
              </a:rPr>
              <a:t>Penyelenggara “InsurTech” terdiri dari lembaga jasa keuangan dan atau pihak lain yang melakukan kegiatan di sektor jasa keuangan, berbentuk badan hukum berupa perseroan terbatas atau koperasi</a:t>
            </a:r>
            <a:endParaRPr lang="en-US" sz="2000" b="1">
              <a:latin typeface="Cambria" panose="02040503050406030204" pitchFamily="18" charset="0"/>
              <a:ea typeface="Cambria" panose="02040503050406030204" pitchFamily="18" charset="0"/>
            </a:endParaRP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847724" y="5100773"/>
            <a:ext cx="10275888" cy="1371600"/>
          </a:xfrm>
          <a:prstGeom prst="rect">
            <a:avLst/>
          </a:prstGeom>
          <a:solidFill>
            <a:schemeClr val="accent5">
              <a:lumMod val="50000"/>
            </a:schemeClr>
          </a:solidFill>
        </p:spPr>
        <p:txBody>
          <a:bodyPr vert="horz" lIns="91440" tIns="45720" rIns="91440" bIns="45720" rtlCol="0">
            <a:normAutofit fontScale="925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342900" indent="-342900">
              <a:lnSpc>
                <a:spcPct val="100000"/>
              </a:lnSpc>
              <a:spcBef>
                <a:spcPts val="600"/>
              </a:spcBef>
              <a:buFont typeface="Wingdings" panose="05000000000000000000" pitchFamily="2" charset="2"/>
              <a:buChar char="§"/>
            </a:pPr>
            <a:r>
              <a:rPr lang="en-ID" sz="1800" b="1">
                <a:latin typeface="Cambria" panose="02040503050406030204" pitchFamily="18" charset="0"/>
                <a:ea typeface="Cambria" panose="02040503050406030204" pitchFamily="18" charset="0"/>
              </a:rPr>
              <a:t>I</a:t>
            </a:r>
            <a:r>
              <a:rPr lang="en-US" sz="2000" b="1">
                <a:latin typeface="Cambria" panose="02040503050406030204" pitchFamily="18" charset="0"/>
                <a:ea typeface="Cambria" panose="02040503050406030204" pitchFamily="18" charset="0"/>
              </a:rPr>
              <a:t>nklusi keuangan sektor perasuransian menunjukkan peningkatan yang lebih rendah yaitu sebesar 1,05% dari 12,1% di tahun 2016 menjadi 13,15% di tahun 2019</a:t>
            </a:r>
          </a:p>
          <a:p>
            <a:pPr marL="342900" indent="-342900">
              <a:lnSpc>
                <a:spcPct val="100000"/>
              </a:lnSpc>
              <a:spcBef>
                <a:spcPts val="600"/>
              </a:spcBef>
              <a:buFont typeface="Wingdings" panose="05000000000000000000" pitchFamily="2" charset="2"/>
              <a:buChar char="§"/>
            </a:pPr>
            <a:r>
              <a:rPr lang="en-ID" sz="2000" b="1">
                <a:latin typeface="Cambria" panose="02040503050406030204" pitchFamily="18" charset="0"/>
                <a:ea typeface="Cambria" panose="02040503050406030204" pitchFamily="18" charset="0"/>
              </a:rPr>
              <a:t>Perkembangan InsurTech di Indonesia masih belum terlalu tinggi bila dibandingkan dengan fintech</a:t>
            </a:r>
            <a:endParaRPr lang="en-US" sz="20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946944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673100"/>
          </a:xfrm>
        </p:spPr>
        <p:txBody>
          <a:bodyPr>
            <a:normAutofit/>
          </a:bodyPr>
          <a:lstStyle/>
          <a:p>
            <a:r>
              <a:rPr lang="en-ID">
                <a:solidFill>
                  <a:schemeClr val="accent6">
                    <a:lumMod val="40000"/>
                    <a:lumOff val="60000"/>
                  </a:schemeClr>
                </a:solidFill>
              </a:rPr>
              <a:t>Insurance Technology (InsurTech)</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01637" y="1385399"/>
            <a:ext cx="3330576" cy="4247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en-US" sz="2400" b="1">
                <a:solidFill>
                  <a:srgbClr val="FFFF00"/>
                </a:solidFill>
              </a:rPr>
              <a:t>J</a:t>
            </a:r>
            <a:r>
              <a:rPr lang="en-ID" sz="2400" b="1">
                <a:solidFill>
                  <a:srgbClr val="FFFF00"/>
                </a:solidFill>
              </a:rPr>
              <a:t>enis bisnis InsurTech</a:t>
            </a: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401636" y="2286000"/>
            <a:ext cx="10514013" cy="673100"/>
          </a:xfrm>
          <a:prstGeom prst="rect">
            <a:avLst/>
          </a:prstGeom>
          <a:solidFill>
            <a:srgbClr val="1E5E70"/>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spcBef>
                <a:spcPts val="600"/>
              </a:spcBef>
              <a:buNone/>
            </a:pPr>
            <a:r>
              <a:rPr lang="en-ID" sz="2000" b="1">
                <a:latin typeface="Cambria" panose="02040503050406030204" pitchFamily="18" charset="0"/>
                <a:ea typeface="Cambria" panose="02040503050406030204" pitchFamily="18" charset="0"/>
              </a:rPr>
              <a:t>Banyak jenis bisnis InsurTech yang berkembang mulai dari Manajemen asuransi hingga  pemrosesan, penjualan, pengelolaan data</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373060" y="3429000"/>
            <a:ext cx="10541001" cy="1024929"/>
          </a:xfrm>
          <a:prstGeom prst="rect">
            <a:avLst/>
          </a:prstGeom>
          <a:solidFill>
            <a:srgbClr val="1E5E70"/>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2100" b="1">
                <a:latin typeface="Cambria" panose="02040503050406030204" pitchFamily="18" charset="0"/>
                <a:ea typeface="Cambria" panose="02040503050406030204" pitchFamily="18" charset="0"/>
              </a:rPr>
              <a:t>Banyak perusahaan asuransi konvensional dan perusahaan rintisan (startup) sedang berusaha menemukan cara yang lebih efisien untuk menghubungkan konsumen kepada InsurTech</a:t>
            </a:r>
          </a:p>
        </p:txBody>
      </p:sp>
      <p:sp>
        <p:nvSpPr>
          <p:cNvPr id="8" name="TextBox 7">
            <a:extLst>
              <a:ext uri="{FF2B5EF4-FFF2-40B4-BE49-F238E27FC236}">
                <a16:creationId xmlns:a16="http://schemas.microsoft.com/office/drawing/2014/main" id="{00D8258E-8164-4840-A586-7015E70BD4B9}"/>
              </a:ext>
            </a:extLst>
          </p:cNvPr>
          <p:cNvSpPr txBox="1"/>
          <p:nvPr/>
        </p:nvSpPr>
        <p:spPr>
          <a:xfrm>
            <a:off x="373060" y="4716080"/>
            <a:ext cx="8686800" cy="415498"/>
          </a:xfrm>
          <a:prstGeom prst="rect">
            <a:avLst/>
          </a:prstGeom>
          <a:solidFill>
            <a:srgbClr val="1E5E70"/>
          </a:solidFill>
          <a:ln>
            <a:solidFill>
              <a:schemeClr val="bg2"/>
            </a:solidFill>
          </a:ln>
        </p:spPr>
        <p:txBody>
          <a:bodyPr wrap="square">
            <a:spAutoFit/>
          </a:bodyPr>
          <a:lstStyle/>
          <a:p>
            <a:r>
              <a:rPr lang="en-ID" sz="2100" b="1">
                <a:latin typeface="Cambria" panose="02040503050406030204" pitchFamily="18" charset="0"/>
                <a:ea typeface="Cambria" panose="02040503050406030204" pitchFamily="18" charset="0"/>
              </a:rPr>
              <a:t>Berikut beberapa contoh bentuk penyelenggaraan InsurTech :</a:t>
            </a:r>
          </a:p>
        </p:txBody>
      </p:sp>
    </p:spTree>
    <p:extLst>
      <p:ext uri="{BB962C8B-B14F-4D97-AF65-F5344CB8AC3E}">
        <p14:creationId xmlns:p14="http://schemas.microsoft.com/office/powerpoint/2010/main" val="7166140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24628" y="112615"/>
            <a:ext cx="10363202" cy="673100"/>
          </a:xfrm>
        </p:spPr>
        <p:txBody>
          <a:bodyPr>
            <a:normAutofit/>
          </a:bodyPr>
          <a:lstStyle/>
          <a:p>
            <a:r>
              <a:rPr lang="en-ID">
                <a:solidFill>
                  <a:schemeClr val="accent6">
                    <a:lumMod val="40000"/>
                    <a:lumOff val="60000"/>
                  </a:schemeClr>
                </a:solidFill>
              </a:rPr>
              <a:t>Insurance Technology (InsurTech)</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48440" y="1343808"/>
            <a:ext cx="4931572" cy="400110"/>
          </a:xfrm>
          <a:prstGeom prst="rect">
            <a:avLst/>
          </a:prstGeom>
          <a:solidFill>
            <a:schemeClr val="accent5">
              <a:lumMod val="50000"/>
            </a:schemeClr>
          </a:solidFill>
          <a:ln>
            <a:solidFill>
              <a:schemeClr val="bg2"/>
            </a:solidFill>
          </a:ln>
        </p:spPr>
        <p:txBody>
          <a:bodyPr wrap="square" rtlCol="0" anchor="ctr" anchorCtr="1">
            <a:spAutoFit/>
          </a:bodyPr>
          <a:lstStyle/>
          <a:p>
            <a:pPr algn="l"/>
            <a:r>
              <a:rPr lang="en-US" sz="2000" b="1">
                <a:solidFill>
                  <a:srgbClr val="FFFF00"/>
                </a:solidFill>
              </a:rPr>
              <a:t>1. </a:t>
            </a:r>
            <a:r>
              <a:rPr lang="en-ID" sz="2000" b="1">
                <a:solidFill>
                  <a:srgbClr val="FFFF00"/>
                </a:solidFill>
              </a:rPr>
              <a:t>InsurTech Aggregator/ Marketplace</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303212" y="1981200"/>
            <a:ext cx="11276012" cy="2214942"/>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600"/>
              </a:spcBef>
            </a:pPr>
            <a:r>
              <a:rPr lang="en-ID" sz="2000" b="1">
                <a:latin typeface="Cambria" panose="02040503050406030204" pitchFamily="18" charset="0"/>
                <a:ea typeface="Cambria" panose="02040503050406030204" pitchFamily="18" charset="0"/>
              </a:rPr>
              <a:t>Aggregator ini secara langsung menawarkan produk dan layanan asuransi kepada konsumen. </a:t>
            </a:r>
          </a:p>
          <a:p>
            <a:pPr>
              <a:spcBef>
                <a:spcPts val="600"/>
              </a:spcBef>
            </a:pPr>
            <a:r>
              <a:rPr lang="en-ID" sz="2000" b="1">
                <a:latin typeface="Cambria" panose="02040503050406030204" pitchFamily="18" charset="0"/>
                <a:ea typeface="Cambria" panose="02040503050406030204" pitchFamily="18" charset="0"/>
              </a:rPr>
              <a:t>Melalui Aggregator, calon Tertanggung dapat membandingkan harga, ketentuan, kebijakan dari berbagai produk dan layanan perusahaan asuransi. </a:t>
            </a:r>
          </a:p>
          <a:p>
            <a:pPr>
              <a:spcBef>
                <a:spcPts val="600"/>
              </a:spcBef>
            </a:pPr>
            <a:r>
              <a:rPr lang="en-ID" sz="2000" b="1">
                <a:latin typeface="Cambria" panose="02040503050406030204" pitchFamily="18" charset="0"/>
                <a:ea typeface="Cambria" panose="02040503050406030204" pitchFamily="18" charset="0"/>
              </a:rPr>
              <a:t>Perusahaan InsurTech Aggregator tidak melakukan kegiatan underwrite, mengeluarkan kebijakan asuransi dan atau kontrak asuransi, namun hanya menyediakan platform untuk memfasilitasi transaksi (pasif) perbankan.</a:t>
            </a:r>
            <a:endParaRPr lang="en-US" sz="2000" b="1">
              <a:latin typeface="Cambria" panose="02040503050406030204" pitchFamily="18" charset="0"/>
              <a:ea typeface="Cambria" panose="02040503050406030204" pitchFamily="18" charset="0"/>
            </a:endParaRP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760412" y="4505678"/>
            <a:ext cx="4267994" cy="2017028"/>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Contoh aggregator antara lain: </a:t>
            </a:r>
          </a:p>
          <a:p>
            <a:r>
              <a:rPr lang="en-ID" sz="1900" b="1">
                <a:latin typeface="Cambria" panose="02040503050406030204" pitchFamily="18" charset="0"/>
                <a:ea typeface="Cambria" panose="02040503050406030204" pitchFamily="18" charset="0"/>
              </a:rPr>
              <a:t>cekaja.com</a:t>
            </a:r>
          </a:p>
          <a:p>
            <a:r>
              <a:rPr lang="en-ID" sz="1900" b="1">
                <a:latin typeface="Cambria" panose="02040503050406030204" pitchFamily="18" charset="0"/>
                <a:ea typeface="Cambria" panose="02040503050406030204" pitchFamily="18" charset="0"/>
              </a:rPr>
              <a:t>rajapolis.com </a:t>
            </a:r>
          </a:p>
          <a:p>
            <a:r>
              <a:rPr lang="en-ID" sz="1900" b="1">
                <a:latin typeface="Cambria" panose="02040503050406030204" pitchFamily="18" charset="0"/>
                <a:ea typeface="Cambria" panose="02040503050406030204" pitchFamily="18" charset="0"/>
              </a:rPr>
              <a:t>pasarpolis.com </a:t>
            </a:r>
          </a:p>
        </p:txBody>
      </p:sp>
      <p:sp>
        <p:nvSpPr>
          <p:cNvPr id="12" name="Content Placeholder 13">
            <a:extLst>
              <a:ext uri="{FF2B5EF4-FFF2-40B4-BE49-F238E27FC236}">
                <a16:creationId xmlns:a16="http://schemas.microsoft.com/office/drawing/2014/main" id="{1B4FA5E6-4586-4EE8-8929-E4A68FCE4E07}"/>
              </a:ext>
            </a:extLst>
          </p:cNvPr>
          <p:cNvSpPr txBox="1">
            <a:spLocks/>
          </p:cNvSpPr>
          <p:nvPr/>
        </p:nvSpPr>
        <p:spPr>
          <a:xfrm>
            <a:off x="5637212" y="5025254"/>
            <a:ext cx="3733800" cy="1497452"/>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r>
              <a:rPr lang="en-ID" sz="1900" b="1">
                <a:latin typeface="Cambria" panose="02040503050406030204" pitchFamily="18" charset="0"/>
                <a:ea typeface="Cambria" panose="02040503050406030204" pitchFamily="18" charset="0"/>
              </a:rPr>
              <a:t>premikita.com</a:t>
            </a:r>
          </a:p>
          <a:p>
            <a:r>
              <a:rPr lang="en-ID" sz="1900" b="1">
                <a:latin typeface="Cambria" panose="02040503050406030204" pitchFamily="18" charset="0"/>
                <a:ea typeface="Cambria" panose="02040503050406030204" pitchFamily="18" charset="0"/>
              </a:rPr>
              <a:t>bukalapak.com </a:t>
            </a:r>
          </a:p>
          <a:p>
            <a:r>
              <a:rPr lang="en-ID" sz="1900" b="1">
                <a:latin typeface="Cambria" panose="02040503050406030204" pitchFamily="18" charset="0"/>
                <a:ea typeface="Cambria" panose="02040503050406030204" pitchFamily="18" charset="0"/>
              </a:rPr>
              <a:t>tokopedia.com</a:t>
            </a:r>
          </a:p>
        </p:txBody>
      </p:sp>
    </p:spTree>
    <p:extLst>
      <p:ext uri="{BB962C8B-B14F-4D97-AF65-F5344CB8AC3E}">
        <p14:creationId xmlns:p14="http://schemas.microsoft.com/office/powerpoint/2010/main" val="522991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24628" y="112615"/>
            <a:ext cx="10363202" cy="673100"/>
          </a:xfrm>
        </p:spPr>
        <p:txBody>
          <a:bodyPr>
            <a:normAutofit/>
          </a:bodyPr>
          <a:lstStyle/>
          <a:p>
            <a:r>
              <a:rPr lang="en-ID">
                <a:solidFill>
                  <a:schemeClr val="accent6">
                    <a:lumMod val="40000"/>
                    <a:lumOff val="60000"/>
                  </a:schemeClr>
                </a:solidFill>
              </a:rPr>
              <a:t>Insurance Technology (InsurTech)</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48440" y="1343808"/>
            <a:ext cx="5845972" cy="400110"/>
          </a:xfrm>
          <a:prstGeom prst="rect">
            <a:avLst/>
          </a:prstGeom>
          <a:solidFill>
            <a:schemeClr val="accent5">
              <a:lumMod val="50000"/>
            </a:schemeClr>
          </a:solidFill>
          <a:ln>
            <a:solidFill>
              <a:schemeClr val="bg2"/>
            </a:solidFill>
          </a:ln>
        </p:spPr>
        <p:txBody>
          <a:bodyPr wrap="square" rtlCol="0" anchor="ctr" anchorCtr="1">
            <a:spAutoFit/>
          </a:bodyPr>
          <a:lstStyle/>
          <a:p>
            <a:pPr algn="l"/>
            <a:r>
              <a:rPr lang="en-US" sz="2000" b="1">
                <a:solidFill>
                  <a:srgbClr val="FFFF00"/>
                </a:solidFill>
              </a:rPr>
              <a:t>2. </a:t>
            </a:r>
            <a:r>
              <a:rPr lang="en-ID" sz="2000" b="1">
                <a:solidFill>
                  <a:srgbClr val="FFFF00"/>
                </a:solidFill>
              </a:rPr>
              <a:t>InsurTech Intermediaries - Brokers/ Agents</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303212" y="1981200"/>
            <a:ext cx="11276012" cy="2214942"/>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600"/>
              </a:spcBef>
            </a:pPr>
            <a:r>
              <a:rPr lang="en-ID" sz="2000" b="1">
                <a:latin typeface="Cambria" panose="02040503050406030204" pitchFamily="18" charset="0"/>
                <a:ea typeface="Cambria" panose="02040503050406030204" pitchFamily="18" charset="0"/>
              </a:rPr>
              <a:t>Merupakan aggregator yang telah memiliki izin broker/agen asuransi yang harus memiliki perjanjian dengan perusahaan asuransi terkait wewenang dan tanggung jawab serta hak dan kewajibannya. </a:t>
            </a:r>
          </a:p>
          <a:p>
            <a:pPr>
              <a:spcBef>
                <a:spcPts val="600"/>
              </a:spcBef>
            </a:pPr>
            <a:r>
              <a:rPr lang="en-ID" sz="2000" b="1">
                <a:latin typeface="Cambria" panose="02040503050406030204" pitchFamily="18" charset="0"/>
                <a:ea typeface="Cambria" panose="02040503050406030204" pitchFamily="18" charset="0"/>
              </a:rPr>
              <a:t>Intermediaries menjalankan bisnis (aktif) bertindak untuk para pihak dalam memberikan saran dalam memilih asuransi sesuai kebutuhan Tertanggung dan mengatur transaksi asuransi.</a:t>
            </a:r>
            <a:endParaRPr lang="en-US" sz="2000" b="1">
              <a:latin typeface="Cambria" panose="02040503050406030204" pitchFamily="18" charset="0"/>
              <a:ea typeface="Cambria" panose="02040503050406030204" pitchFamily="18" charset="0"/>
            </a:endParaRP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2741612" y="4505678"/>
            <a:ext cx="4267994" cy="2017028"/>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Contoh aggregator antara lain: </a:t>
            </a:r>
          </a:p>
          <a:p>
            <a:r>
              <a:rPr lang="pt-BR" sz="1900" b="1">
                <a:latin typeface="Cambria" panose="02040503050406030204" pitchFamily="18" charset="0"/>
                <a:ea typeface="Cambria" panose="02040503050406030204" pitchFamily="18" charset="0"/>
              </a:rPr>
              <a:t>futureready.com, </a:t>
            </a:r>
          </a:p>
          <a:p>
            <a:r>
              <a:rPr lang="pt-BR" sz="1900" b="1">
                <a:latin typeface="Cambria" panose="02040503050406030204" pitchFamily="18" charset="0"/>
                <a:ea typeface="Cambria" panose="02040503050406030204" pitchFamily="18" charset="0"/>
              </a:rPr>
              <a:t>cekpremi.com </a:t>
            </a:r>
          </a:p>
          <a:p>
            <a:r>
              <a:rPr lang="pt-BR" sz="1900" b="1">
                <a:latin typeface="Cambria" panose="02040503050406030204" pitchFamily="18" charset="0"/>
                <a:ea typeface="Cambria" panose="02040503050406030204" pitchFamily="18" charset="0"/>
              </a:rPr>
              <a:t>www.premi.co.id.</a:t>
            </a:r>
            <a:endParaRPr lang="en-ID" sz="19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83074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24628" y="112615"/>
            <a:ext cx="10363202" cy="673100"/>
          </a:xfrm>
        </p:spPr>
        <p:txBody>
          <a:bodyPr>
            <a:normAutofit/>
          </a:bodyPr>
          <a:lstStyle/>
          <a:p>
            <a:r>
              <a:rPr lang="en-ID">
                <a:solidFill>
                  <a:schemeClr val="accent6">
                    <a:lumMod val="40000"/>
                    <a:lumOff val="60000"/>
                  </a:schemeClr>
                </a:solidFill>
              </a:rPr>
              <a:t>Insurance Technology (InsurTech)</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48440" y="1343808"/>
            <a:ext cx="3559972" cy="400110"/>
          </a:xfrm>
          <a:prstGeom prst="rect">
            <a:avLst/>
          </a:prstGeom>
          <a:solidFill>
            <a:schemeClr val="accent5">
              <a:lumMod val="50000"/>
            </a:schemeClr>
          </a:solidFill>
          <a:ln>
            <a:solidFill>
              <a:schemeClr val="bg2"/>
            </a:solidFill>
          </a:ln>
        </p:spPr>
        <p:txBody>
          <a:bodyPr wrap="square" rtlCol="0" anchor="ctr" anchorCtr="1">
            <a:spAutoFit/>
          </a:bodyPr>
          <a:lstStyle/>
          <a:p>
            <a:pPr algn="l"/>
            <a:r>
              <a:rPr lang="en-US" sz="2000" b="1">
                <a:solidFill>
                  <a:srgbClr val="FFFF00"/>
                </a:solidFill>
              </a:rPr>
              <a:t>3. </a:t>
            </a:r>
            <a:r>
              <a:rPr lang="en-ID" sz="2000" b="1">
                <a:solidFill>
                  <a:srgbClr val="FFFF00"/>
                </a:solidFill>
              </a:rPr>
              <a:t>The Full Stack InsurTech</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684212" y="2205459"/>
            <a:ext cx="10840240" cy="129540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600"/>
              </a:spcBef>
            </a:pPr>
            <a:r>
              <a:rPr lang="en-ID" sz="2000" b="1">
                <a:latin typeface="Cambria" panose="02040503050406030204" pitchFamily="18" charset="0"/>
                <a:ea typeface="Cambria" panose="02040503050406030204" pitchFamily="18" charset="0"/>
              </a:rPr>
              <a:t>Perusahaan yang memiliki izin penyelenggaran asuransi dan telah membangun platform digitalnya untuk memberikan pelayanan dan pengalaman unik kepada pelanggannya mulai dari promosi produk, penjualan, analisis risiko, pelayanan transaksi pembayaran langsung premi maupun klaim. </a:t>
            </a: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1141412" y="3962400"/>
            <a:ext cx="8839200" cy="1745821"/>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Contoh model Full Stack InsurTech: </a:t>
            </a:r>
          </a:p>
          <a:p>
            <a:r>
              <a:rPr lang="en-ID" sz="1900" b="1">
                <a:latin typeface="Cambria" panose="02040503050406030204" pitchFamily="18" charset="0"/>
                <a:ea typeface="Cambria" panose="02040503050406030204" pitchFamily="18" charset="0"/>
              </a:rPr>
              <a:t>website perusahaan asuransi yang dapat diakses oleh calon Tertanggung yang dapat memenuhi kebutuhannya dengan cara melakukan pembelian asuransi atau mengajukan klaim asuransi secara online.</a:t>
            </a:r>
          </a:p>
        </p:txBody>
      </p:sp>
    </p:spTree>
    <p:extLst>
      <p:ext uri="{BB962C8B-B14F-4D97-AF65-F5344CB8AC3E}">
        <p14:creationId xmlns:p14="http://schemas.microsoft.com/office/powerpoint/2010/main" val="25335616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2" y="457200"/>
            <a:ext cx="9144001" cy="762000"/>
          </a:xfrm>
        </p:spPr>
        <p:txBody>
          <a:bodyPr/>
          <a:lstStyle/>
          <a:p>
            <a:r>
              <a:rPr lang="en-US"/>
              <a:t>Tugas</a:t>
            </a:r>
            <a:endParaRPr lang="en-US" dirty="0"/>
          </a:p>
        </p:txBody>
      </p:sp>
      <p:sp>
        <p:nvSpPr>
          <p:cNvPr id="2" name="TextBox 1">
            <a:extLst>
              <a:ext uri="{FF2B5EF4-FFF2-40B4-BE49-F238E27FC236}">
                <a16:creationId xmlns:a16="http://schemas.microsoft.com/office/drawing/2014/main" id="{3875885E-6FF9-4377-B636-0E89B8B0B2A8}"/>
              </a:ext>
            </a:extLst>
          </p:cNvPr>
          <p:cNvSpPr txBox="1"/>
          <p:nvPr/>
        </p:nvSpPr>
        <p:spPr>
          <a:xfrm>
            <a:off x="303212" y="1567934"/>
            <a:ext cx="11582400" cy="2308324"/>
          </a:xfrm>
          <a:prstGeom prst="rect">
            <a:avLst/>
          </a:prstGeom>
          <a:noFill/>
          <a:ln>
            <a:solidFill>
              <a:schemeClr val="bg2"/>
            </a:solidFill>
          </a:ln>
        </p:spPr>
        <p:txBody>
          <a:bodyPr wrap="square" rtlCol="0" anchor="ctr" anchorCtr="1">
            <a:spAutoFit/>
          </a:bodyPr>
          <a:lstStyle/>
          <a:p>
            <a:pPr marL="457200" indent="-457200">
              <a:buFont typeface="+mj-lt"/>
              <a:buAutoNum type="arabicPeriod"/>
            </a:pPr>
            <a:r>
              <a:rPr lang="en-US" sz="2400">
                <a:solidFill>
                  <a:srgbClr val="FFFFCC"/>
                </a:solidFill>
              </a:rPr>
              <a:t>Pilihlah salah satu aplikasi asuransi dan Jelaskan Bagaimana system tersebut berjalan!</a:t>
            </a:r>
          </a:p>
          <a:p>
            <a:pPr marL="457200" indent="-457200">
              <a:buFont typeface="+mj-lt"/>
              <a:buAutoNum type="arabicPeriod"/>
            </a:pPr>
            <a:r>
              <a:rPr lang="en-US" sz="2400">
                <a:solidFill>
                  <a:srgbClr val="FFFFCC"/>
                </a:solidFill>
              </a:rPr>
              <a:t>Apa Kelebihan dan kelemahan dari aplikasi tersebut?</a:t>
            </a:r>
          </a:p>
          <a:p>
            <a:pPr marL="457200" indent="-457200">
              <a:buFont typeface="+mj-lt"/>
              <a:buAutoNum type="arabicPeriod"/>
            </a:pPr>
            <a:r>
              <a:rPr lang="en-US" sz="2400">
                <a:solidFill>
                  <a:srgbClr val="FFFFCC"/>
                </a:solidFill>
              </a:rPr>
              <a:t>Jelaskan ada fitur apasaja pada aplikasi tersebut?</a:t>
            </a:r>
          </a:p>
          <a:p>
            <a:pPr marL="457200" indent="-457200">
              <a:buFont typeface="+mj-lt"/>
              <a:buAutoNum type="arabicPeriod"/>
            </a:pPr>
            <a:r>
              <a:rPr lang="en-US" sz="2400">
                <a:solidFill>
                  <a:srgbClr val="FFFFCC"/>
                </a:solidFill>
              </a:rPr>
              <a:t>Apa yang harus diwaspadai pada aplikasi asuransi online secara umum?</a:t>
            </a:r>
          </a:p>
          <a:p>
            <a:endParaRPr lang="en-US" sz="2400">
              <a:solidFill>
                <a:srgbClr val="FFFFCC"/>
              </a:solidFill>
            </a:endParaRPr>
          </a:p>
        </p:txBody>
      </p:sp>
    </p:spTree>
    <p:extLst>
      <p:ext uri="{BB962C8B-B14F-4D97-AF65-F5344CB8AC3E}">
        <p14:creationId xmlns:p14="http://schemas.microsoft.com/office/powerpoint/2010/main" val="4186932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827212" y="2641600"/>
            <a:ext cx="9144001" cy="1320800"/>
          </a:xfrm>
        </p:spPr>
        <p:txBody>
          <a:bodyPr>
            <a:noAutofit/>
          </a:bodyPr>
          <a:lstStyle/>
          <a:p>
            <a:pPr algn="ctr"/>
            <a:r>
              <a:rPr lang="en-US" sz="6600"/>
              <a:t>TERIMAKSIH</a:t>
            </a:r>
            <a:endParaRPr lang="en-US" sz="6600" dirty="0"/>
          </a:p>
        </p:txBody>
      </p:sp>
    </p:spTree>
    <p:extLst>
      <p:ext uri="{BB962C8B-B14F-4D97-AF65-F5344CB8AC3E}">
        <p14:creationId xmlns:p14="http://schemas.microsoft.com/office/powerpoint/2010/main" val="388432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ue atom design templat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3">
          <a:schemeClr val="lt1"/>
        </a:lnRef>
        <a:fillRef idx="1">
          <a:schemeClr val="accent5"/>
        </a:fillRef>
        <a:effectRef idx="1">
          <a:schemeClr val="accent5"/>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lue atom design slides.potx" id="{20958743-FA80-43E5-9586-B48EF2BE42B5}" vid="{6B9132C0-2E4C-4DF6-B21A-C2322474BD21}"/>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51F78577-2839-4BFF-9EC7-673BD8FEBD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875BD71-4A33-4FB7-88CA-777C4D9E6EE5}">
  <ds:schemaRefs>
    <ds:schemaRef ds:uri="http://schemas.microsoft.com/sharepoint/v3/contenttype/forms"/>
  </ds:schemaRefs>
</ds:datastoreItem>
</file>

<file path=customXml/itemProps3.xml><?xml version="1.0" encoding="utf-8"?>
<ds:datastoreItem xmlns:ds="http://schemas.openxmlformats.org/officeDocument/2006/customXml" ds:itemID="{3049C11C-71DC-49B6-ACD8-27E3AE088D14}">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terms/"/>
    <ds:schemaRef ds:uri="40262f94-9f35-4ac3-9a90-690165a166b7"/>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Blue atom design slides</Template>
  <TotalTime>1629</TotalTime>
  <Words>471</Words>
  <Application>Microsoft Office PowerPoint</Application>
  <PresentationFormat>Custom</PresentationFormat>
  <Paragraphs>45</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Cambria</vt:lpstr>
      <vt:lpstr>Century Gothic</vt:lpstr>
      <vt:lpstr>Wingdings</vt:lpstr>
      <vt:lpstr>Blue atom design template</vt:lpstr>
      <vt:lpstr>Fintech Asuransi</vt:lpstr>
      <vt:lpstr>Insurance Technology (InsurTech)</vt:lpstr>
      <vt:lpstr>Insurance Technology (InsurTech)</vt:lpstr>
      <vt:lpstr>Insurance Technology (InsurTech)</vt:lpstr>
      <vt:lpstr>Insurance Technology (InsurTech)</vt:lpstr>
      <vt:lpstr>Insurance Technology (InsurTech)</vt:lpstr>
      <vt:lpstr>Tugas</vt:lpstr>
      <vt:lpstr>TERIMAKSIH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FINTECH</dc:title>
  <dc:creator>deni</dc:creator>
  <cp:lastModifiedBy>deni</cp:lastModifiedBy>
  <cp:revision>61</cp:revision>
  <dcterms:created xsi:type="dcterms:W3CDTF">2022-02-19T05:34:01Z</dcterms:created>
  <dcterms:modified xsi:type="dcterms:W3CDTF">2022-03-26T09:54:44Z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74069000</vt:r8>
  </property>
  <property fmtid="{D5CDD505-2E9C-101B-9397-08002B2CF9AE}" pid="3" name="HiddenCategoryTags">
    <vt:lpwstr/>
  </property>
  <property fmtid="{D5CDD505-2E9C-101B-9397-08002B2CF9AE}" pid="4" name="InternalTags">
    <vt:lpwstr/>
  </property>
  <property fmtid="{D5CDD505-2E9C-101B-9397-08002B2CF9AE}" pid="5" name="CategoryTags">
    <vt:lpwstr/>
  </property>
  <property fmtid="{D5CDD505-2E9C-101B-9397-08002B2CF9AE}" pid="6" name="Applications">
    <vt:lpwstr/>
  </property>
  <property fmtid="{D5CDD505-2E9C-101B-9397-08002B2CF9AE}" pid="7" name="CampaignTags">
    <vt:lpwstr/>
  </property>
  <property fmtid="{D5CDD505-2E9C-101B-9397-08002B2CF9AE}" pid="8" name="ScenarioTags">
    <vt:lpwstr/>
  </property>
  <property fmtid="{D5CDD505-2E9C-101B-9397-08002B2CF9AE}" pid="9" name="ContentTypeId">
    <vt:lpwstr>0x010100AA3F7D94069FF64A86F7DFF56D60E3BE</vt:lpwstr>
  </property>
  <property fmtid="{D5CDD505-2E9C-101B-9397-08002B2CF9AE}" pid="10" name="FeatureTags">
    <vt:lpwstr/>
  </property>
  <property fmtid="{D5CDD505-2E9C-101B-9397-08002B2CF9AE}" pid="11" name="LocalizationTags">
    <vt:lpwstr/>
  </property>
</Properties>
</file>