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3"/>
  </p:notesMasterIdLst>
  <p:handoutMasterIdLst>
    <p:handoutMasterId r:id="rId14"/>
  </p:handoutMasterIdLst>
  <p:sldIdLst>
    <p:sldId id="322" r:id="rId5"/>
    <p:sldId id="336" r:id="rId6"/>
    <p:sldId id="338" r:id="rId7"/>
    <p:sldId id="339" r:id="rId8"/>
    <p:sldId id="340" r:id="rId9"/>
    <p:sldId id="341" r:id="rId10"/>
    <p:sldId id="337" r:id="rId11"/>
    <p:sldId id="335" r:id="rId12"/>
  </p:sldIdLst>
  <p:sldSz cx="12188825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E70"/>
    <a:srgbClr val="33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581" autoAdjust="0"/>
  </p:normalViewPr>
  <p:slideViewPr>
    <p:cSldViewPr showGuides="1">
      <p:cViewPr varScale="1">
        <p:scale>
          <a:sx n="54" d="100"/>
          <a:sy n="54" d="100"/>
        </p:scale>
        <p:origin x="307" y="67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9"/>
        <p:guide pos="6143"/>
        <p:guide pos="1247"/>
        <p:guide pos="7007"/>
        <p:guide pos="5855"/>
        <p:guide pos="671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24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10/12/2023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10/12/2023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95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8229600" cy="28956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1" cap="none" spc="0">
                <a:ln w="9525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4800600"/>
            <a:ext cx="8229600" cy="1219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 cap="all" spc="2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/>
            </a:lvl1pPr>
          </a:lstStyle>
          <a:p>
            <a:fld id="{1D2498CD-A622-4ACC-98D8-8365C1B868F0}" type="datetime1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80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CF6B-193C-4CEB-9860-F1C5F0818FA3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9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2412" y="381001"/>
            <a:ext cx="1524001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381001"/>
            <a:ext cx="7391399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6CBC3-4EDC-4C84-BDD0-15F2AD890B92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30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F3DB-CE40-42F4-BAF4-5D73D1160093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14" y="2514600"/>
            <a:ext cx="8692399" cy="28194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800" b="0" cap="none" baseline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5410200"/>
            <a:ext cx="8687333" cy="6096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A6E5-33C6-44C3-9324-1BC5DF93F43F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4781" y="1905001"/>
            <a:ext cx="4419599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183" y="1905001"/>
            <a:ext cx="4419600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C1D9-07E1-4387-AF34-89EE2802766D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9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E85B-B39A-43E9-82DE-E3279D984288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9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70C95-D35D-47FC-816D-E56328637043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63A7-695C-4C09-B334-6924060F5B71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6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1414" y="685800"/>
            <a:ext cx="6400800" cy="533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6D02-49B3-41C1-9893-391F698AE757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6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951414" y="685800"/>
            <a:ext cx="6400799" cy="5334000"/>
          </a:xfrm>
          <a:solidFill>
            <a:schemeClr val="bg2"/>
          </a:solidFill>
          <a:ln w="76200">
            <a:solidFill>
              <a:schemeClr val="tx1"/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AC91-90B4-40B7-917F-BAE86E369F96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1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1371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4999"/>
            <a:ext cx="9134391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55319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6422" y="6400800"/>
            <a:ext cx="144938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AB525-F3F4-481A-B8D5-B732FA9EB082}" type="datetime1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1" y="6400800"/>
            <a:ext cx="83820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44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 baseline="0">
          <a:ln w="9525">
            <a:noFill/>
            <a:prstDash val="solid"/>
          </a:ln>
          <a:solidFill>
            <a:schemeClr val="accent5"/>
          </a:solidFill>
          <a:effectLst/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23177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2625" indent="-2190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12" y="1828800"/>
            <a:ext cx="11049000" cy="1066800"/>
          </a:xfrm>
        </p:spPr>
        <p:txBody>
          <a:bodyPr>
            <a:noAutofit/>
          </a:bodyPr>
          <a:lstStyle/>
          <a:p>
            <a:r>
              <a:rPr lang="en-ID" sz="6000" dirty="0"/>
              <a:t>Blockchain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581400"/>
            <a:ext cx="11201400" cy="1219200"/>
          </a:xfrm>
        </p:spPr>
        <p:txBody>
          <a:bodyPr>
            <a:normAutofit/>
          </a:bodyPr>
          <a:lstStyle/>
          <a:p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294889"/>
            <a:ext cx="9144001" cy="762000"/>
          </a:xfrm>
        </p:spPr>
        <p:txBody>
          <a:bodyPr/>
          <a:lstStyle/>
          <a:p>
            <a:r>
              <a:rPr lang="en-ID" dirty="0"/>
              <a:t>PENGERTIAN BLOCKCHAIN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75885E-6FF9-4377-B636-0E89B8B0B2A8}"/>
              </a:ext>
            </a:extLst>
          </p:cNvPr>
          <p:cNvSpPr txBox="1"/>
          <p:nvPr/>
        </p:nvSpPr>
        <p:spPr>
          <a:xfrm>
            <a:off x="455612" y="4902528"/>
            <a:ext cx="11506200" cy="144180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>
              <a:lnSpc>
                <a:spcPct val="107000"/>
              </a:lnSpc>
            </a:pP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Sebagai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pusat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data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data base, blockchain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dirancang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gunamenyimpan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informasi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elektronik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format digital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danmampu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menjaga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catatan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transaksi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aman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danterdesentralisasi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BD7286-A56B-43F9-A847-E60F4D5B0A79}"/>
              </a:ext>
            </a:extLst>
          </p:cNvPr>
          <p:cNvSpPr txBox="1"/>
          <p:nvPr/>
        </p:nvSpPr>
        <p:spPr>
          <a:xfrm>
            <a:off x="684212" y="1219200"/>
            <a:ext cx="11277600" cy="310854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Blockchain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adalah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suatu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sistem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penyimpanan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transaksi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digital.Blockchain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akan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melakukan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pencatatan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secara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permanenterhadap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setiap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transaksi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yang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dilakukan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Sistem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tersebutterletak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sebuah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database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publik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disebut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denganledger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buku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besar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Buku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besar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bersifat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terdistribusi;transaksi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disimpan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blok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tersebar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jaringan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peer-to-peer di mana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setiap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node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menyimpan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salinan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buku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besar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693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294889"/>
            <a:ext cx="9144001" cy="762000"/>
          </a:xfrm>
        </p:spPr>
        <p:txBody>
          <a:bodyPr/>
          <a:lstStyle/>
          <a:p>
            <a:r>
              <a:rPr lang="en-ID" dirty="0"/>
              <a:t>MANFAAT BLOCKCHAIN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75885E-6FF9-4377-B636-0E89B8B0B2A8}"/>
              </a:ext>
            </a:extLst>
          </p:cNvPr>
          <p:cNvSpPr txBox="1"/>
          <p:nvPr/>
        </p:nvSpPr>
        <p:spPr>
          <a:xfrm>
            <a:off x="569912" y="3277211"/>
            <a:ext cx="11506200" cy="328590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>
              <a:lnSpc>
                <a:spcPct val="107000"/>
              </a:lnSpc>
            </a:pP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Misalnya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industri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asuransi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memanfaatkan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teknologiblockchain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bantuan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blockchain,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industri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yangberporos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pada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manajemen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kepercayaan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dapatmemastikan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identitas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seseorang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 Blockchain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dapatdigunakan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memverifikasi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banyak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jenis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datadalam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kontrak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asuransi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seperti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identitas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orang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yangdiasuransikan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Alhasil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risiko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fraud dan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penipuan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pundapat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ditekan</a:t>
            </a:r>
            <a:endParaRPr lang="en-ID" sz="2800" b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BD7286-A56B-43F9-A847-E60F4D5B0A79}"/>
              </a:ext>
            </a:extLst>
          </p:cNvPr>
          <p:cNvSpPr txBox="1"/>
          <p:nvPr/>
        </p:nvSpPr>
        <p:spPr>
          <a:xfrm>
            <a:off x="684212" y="1219200"/>
            <a:ext cx="11277600" cy="181588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Terdapat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beberapa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manfaat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yang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ditawarkan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blockchain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sehingga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menjadikan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internetof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value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seperti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transaksi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permanen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menjadi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terjaminkebenarannya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pemindahan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kepemilikan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token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jadilebih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mudah</a:t>
            </a:r>
            <a:r>
              <a:rPr lang="en-ID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dan </a:t>
            </a:r>
            <a:r>
              <a:rPr lang="en-ID" sz="28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sebagainya</a:t>
            </a:r>
            <a:endParaRPr lang="en-ID" sz="2800" b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057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294889"/>
            <a:ext cx="9144001" cy="762000"/>
          </a:xfrm>
        </p:spPr>
        <p:txBody>
          <a:bodyPr/>
          <a:lstStyle/>
          <a:p>
            <a:r>
              <a:rPr lang="en-ID" dirty="0"/>
              <a:t>KARAKTERISTIK BLOCKCHAIN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75885E-6FF9-4377-B636-0E89B8B0B2A8}"/>
              </a:ext>
            </a:extLst>
          </p:cNvPr>
          <p:cNvSpPr txBox="1"/>
          <p:nvPr/>
        </p:nvSpPr>
        <p:spPr>
          <a:xfrm>
            <a:off x="6230937" y="1080701"/>
            <a:ext cx="5905500" cy="342568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>
              <a:lnSpc>
                <a:spcPct val="107000"/>
              </a:lnSpc>
            </a:pPr>
            <a:r>
              <a:rPr lang="en-ID" sz="23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 Hanya Bisa </a:t>
            </a:r>
            <a:r>
              <a:rPr lang="en-ID" sz="23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Ditambahkan</a:t>
            </a:r>
            <a:r>
              <a:rPr lang="en-ID" sz="23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(Append Only)</a:t>
            </a:r>
          </a:p>
          <a:p>
            <a:pPr marL="457200" algn="l"/>
            <a:r>
              <a:rPr lang="en-ID" sz="2400" b="0" i="0" dirty="0" err="1">
                <a:effectLst/>
                <a:latin typeface="ff0"/>
              </a:rPr>
              <a:t>Sistem</a:t>
            </a:r>
            <a:r>
              <a:rPr lang="en-ID" sz="2400" b="0" i="0" dirty="0">
                <a:effectLst/>
                <a:latin typeface="ff0"/>
              </a:rPr>
              <a:t> blockchain </a:t>
            </a:r>
            <a:r>
              <a:rPr lang="en-ID" sz="2400" b="0" i="0" dirty="0" err="1">
                <a:effectLst/>
                <a:latin typeface="ff0"/>
              </a:rPr>
              <a:t>tidakmemungkinkan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adanyaperubahan</a:t>
            </a:r>
            <a:r>
              <a:rPr lang="en-ID" sz="2400" b="0" i="0" dirty="0">
                <a:effectLst/>
                <a:latin typeface="ff0"/>
              </a:rPr>
              <a:t> dan </a:t>
            </a:r>
            <a:r>
              <a:rPr lang="en-ID" sz="2400" b="0" i="0" dirty="0" err="1">
                <a:effectLst/>
                <a:latin typeface="ff0"/>
              </a:rPr>
              <a:t>penghapusankarena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sistem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ini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hanya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bisamelakukan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penambahan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datasaja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sehingga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sistem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lebihaman</a:t>
            </a:r>
            <a:r>
              <a:rPr lang="en-ID" sz="2400" b="0" i="0" dirty="0">
                <a:effectLst/>
                <a:latin typeface="ff0"/>
              </a:rPr>
              <a:t>. </a:t>
            </a:r>
            <a:r>
              <a:rPr lang="en-ID" sz="2400" b="0" i="0" dirty="0" err="1">
                <a:effectLst/>
                <a:latin typeface="ff0"/>
              </a:rPr>
              <a:t>Setiap</a:t>
            </a:r>
            <a:r>
              <a:rPr lang="en-ID" sz="2400" b="0" i="0" dirty="0">
                <a:effectLst/>
                <a:latin typeface="ff0"/>
              </a:rPr>
              <a:t> data </a:t>
            </a:r>
            <a:r>
              <a:rPr lang="en-ID" sz="2400" b="0" i="0" dirty="0" err="1">
                <a:effectLst/>
                <a:latin typeface="ff0"/>
              </a:rPr>
              <a:t>dalam</a:t>
            </a:r>
            <a:r>
              <a:rPr lang="en-ID" sz="2400" b="0" i="0" dirty="0">
                <a:effectLst/>
                <a:latin typeface="ff0"/>
              </a:rPr>
              <a:t> system </a:t>
            </a:r>
            <a:r>
              <a:rPr lang="en-ID" sz="2400" b="0" i="0" dirty="0" err="1">
                <a:effectLst/>
                <a:latin typeface="ff0"/>
              </a:rPr>
              <a:t>teknologi</a:t>
            </a:r>
            <a:r>
              <a:rPr lang="en-ID" sz="2400" b="0" i="0" dirty="0">
                <a:effectLst/>
                <a:latin typeface="ff0"/>
              </a:rPr>
              <a:t> blockchain </a:t>
            </a:r>
            <a:r>
              <a:rPr lang="en-ID" sz="2400" b="0" i="0" dirty="0" err="1">
                <a:effectLst/>
                <a:latin typeface="ff0"/>
              </a:rPr>
              <a:t>bersifat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abadi</a:t>
            </a:r>
            <a:r>
              <a:rPr lang="en-ID" sz="2400" b="0" i="0" dirty="0">
                <a:effectLst/>
                <a:latin typeface="ff0"/>
              </a:rPr>
              <a:t> dan </a:t>
            </a:r>
            <a:r>
              <a:rPr lang="en-ID" sz="2400" b="0" i="0" dirty="0" err="1">
                <a:effectLst/>
                <a:latin typeface="ff0"/>
              </a:rPr>
              <a:t>tidak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bisa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diubah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karena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sistem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desentralisasi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atau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pihak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ketiga</a:t>
            </a:r>
            <a:r>
              <a:rPr lang="en-ID" sz="2400" b="0" i="0" dirty="0">
                <a:effectLst/>
                <a:latin typeface="ff0"/>
              </a:rPr>
              <a:t> </a:t>
            </a:r>
            <a:endParaRPr lang="en-ID" sz="2400" b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BD7286-A56B-43F9-A847-E60F4D5B0A79}"/>
              </a:ext>
            </a:extLst>
          </p:cNvPr>
          <p:cNvSpPr txBox="1"/>
          <p:nvPr/>
        </p:nvSpPr>
        <p:spPr>
          <a:xfrm>
            <a:off x="36512" y="1056889"/>
            <a:ext cx="5954712" cy="267765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D" sz="24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1. </a:t>
            </a:r>
            <a:r>
              <a:rPr lang="en-ID" sz="2400" b="1" i="0" dirty="0">
                <a:solidFill>
                  <a:srgbClr val="FFFFFF"/>
                </a:solidFill>
                <a:effectLst/>
                <a:latin typeface="ff4"/>
              </a:rPr>
              <a:t> </a:t>
            </a:r>
            <a:r>
              <a:rPr lang="en-ID" sz="24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Tidak</a:t>
            </a:r>
            <a:r>
              <a:rPr lang="en-ID" sz="24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Bisa </a:t>
            </a:r>
            <a:r>
              <a:rPr lang="en-ID" sz="2400" b="1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Diubah</a:t>
            </a:r>
            <a:r>
              <a:rPr lang="en-ID" sz="24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(Immutable)</a:t>
            </a:r>
          </a:p>
          <a:p>
            <a:pPr marL="342900" algn="l"/>
            <a:r>
              <a:rPr lang="en-ID" sz="24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400" dirty="0" err="1">
                <a:latin typeface="ff0"/>
              </a:rPr>
              <a:t>Setiap</a:t>
            </a:r>
            <a:r>
              <a:rPr lang="en-ID" sz="2400" dirty="0">
                <a:latin typeface="ff0"/>
              </a:rPr>
              <a:t> data </a:t>
            </a:r>
            <a:r>
              <a:rPr lang="en-ID" sz="2400" dirty="0" err="1">
                <a:latin typeface="ff0"/>
              </a:rPr>
              <a:t>terlindungi</a:t>
            </a:r>
            <a:r>
              <a:rPr lang="en-ID" sz="2400" dirty="0">
                <a:latin typeface="ff0"/>
              </a:rPr>
              <a:t> oleh </a:t>
            </a:r>
            <a:r>
              <a:rPr lang="en-ID" sz="2400" dirty="0" err="1">
                <a:latin typeface="ff0"/>
              </a:rPr>
              <a:t>kode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unik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berupa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kode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enkripsi</a:t>
            </a:r>
            <a:r>
              <a:rPr lang="en-ID" sz="2400" dirty="0">
                <a:latin typeface="ff0"/>
              </a:rPr>
              <a:t> (</a:t>
            </a:r>
            <a:r>
              <a:rPr lang="en-ID" sz="2400" dirty="0" err="1">
                <a:latin typeface="ff0"/>
              </a:rPr>
              <a:t>acak</a:t>
            </a:r>
            <a:r>
              <a:rPr lang="en-ID" sz="2400" dirty="0">
                <a:latin typeface="ff0"/>
              </a:rPr>
              <a:t>) </a:t>
            </a:r>
            <a:r>
              <a:rPr lang="en-ID" sz="2400" dirty="0" err="1">
                <a:latin typeface="ff0"/>
              </a:rPr>
              <a:t>hasil</a:t>
            </a:r>
            <a:r>
              <a:rPr lang="en-ID" sz="2400" dirty="0">
                <a:latin typeface="ff0"/>
              </a:rPr>
              <a:t> system </a:t>
            </a:r>
            <a:r>
              <a:rPr lang="en-ID" sz="2400" dirty="0" err="1">
                <a:latin typeface="ff0"/>
              </a:rPr>
              <a:t>kriptografi</a:t>
            </a:r>
            <a:r>
              <a:rPr lang="en-ID" sz="2400" dirty="0">
                <a:latin typeface="ff0"/>
              </a:rPr>
              <a:t>. </a:t>
            </a:r>
            <a:r>
              <a:rPr lang="en-ID" sz="2400" dirty="0" err="1">
                <a:latin typeface="ff0"/>
              </a:rPr>
              <a:t>Sistem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ini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menyebabkan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pengubahan</a:t>
            </a:r>
            <a:r>
              <a:rPr lang="en-ID" sz="2400" dirty="0">
                <a:latin typeface="ff0"/>
              </a:rPr>
              <a:t> data </a:t>
            </a:r>
            <a:r>
              <a:rPr lang="en-ID" sz="2400" dirty="0" err="1">
                <a:latin typeface="ff0"/>
              </a:rPr>
              <a:t>tidak</a:t>
            </a:r>
            <a:r>
              <a:rPr lang="en-ID" sz="2400" dirty="0">
                <a:latin typeface="ff0"/>
              </a:rPr>
              <a:t> </a:t>
            </a:r>
            <a:r>
              <a:rPr lang="en-ID" sz="2400" dirty="0" err="1">
                <a:latin typeface="ff0"/>
              </a:rPr>
              <a:t>mungkin</a:t>
            </a:r>
            <a:r>
              <a:rPr lang="en-ID" sz="2400" dirty="0">
                <a:latin typeface="ff0"/>
              </a:rPr>
              <a:t> </a:t>
            </a:r>
            <a:r>
              <a:rPr lang="en-ID" sz="2400" dirty="0" err="1">
                <a:latin typeface="ff0"/>
              </a:rPr>
              <a:t>untuk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dilakukan</a:t>
            </a:r>
            <a:r>
              <a:rPr lang="en-ID" sz="2400" dirty="0">
                <a:latin typeface="ff0"/>
              </a:rPr>
              <a:t> oleh </a:t>
            </a:r>
            <a:r>
              <a:rPr lang="en-ID" sz="2400" dirty="0" err="1">
                <a:latin typeface="ff0"/>
              </a:rPr>
              <a:t>siapapun</a:t>
            </a:r>
            <a:r>
              <a:rPr lang="en-ID" sz="2400" dirty="0">
                <a:latin typeface="ff0"/>
              </a:rPr>
              <a:t> dan </a:t>
            </a:r>
            <a:r>
              <a:rPr lang="en-ID" sz="2400" dirty="0" err="1">
                <a:latin typeface="ff0"/>
              </a:rPr>
              <a:t>membuat</a:t>
            </a:r>
            <a:r>
              <a:rPr lang="en-ID" sz="2400" dirty="0">
                <a:latin typeface="ff0"/>
              </a:rPr>
              <a:t> </a:t>
            </a:r>
            <a:r>
              <a:rPr lang="en-ID" sz="2400" dirty="0" err="1">
                <a:latin typeface="ff0"/>
              </a:rPr>
              <a:t>tingkat</a:t>
            </a:r>
            <a:r>
              <a:rPr lang="en-ID" sz="2400" dirty="0">
                <a:latin typeface="ff0"/>
              </a:rPr>
              <a:t> </a:t>
            </a:r>
            <a:r>
              <a:rPr lang="en-ID" sz="2400" dirty="0" err="1">
                <a:latin typeface="ff0"/>
              </a:rPr>
              <a:t>keamanannya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meningkat</a:t>
            </a:r>
            <a:endParaRPr lang="en-ID" sz="2400" dirty="0">
              <a:latin typeface="ff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2B3935-9FAC-1F37-379B-8FC2DD05BAB0}"/>
              </a:ext>
            </a:extLst>
          </p:cNvPr>
          <p:cNvSpPr txBox="1"/>
          <p:nvPr/>
        </p:nvSpPr>
        <p:spPr>
          <a:xfrm>
            <a:off x="303212" y="4624119"/>
            <a:ext cx="11023600" cy="19389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D" sz="24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3. </a:t>
            </a:r>
            <a:r>
              <a:rPr lang="en-ID" sz="2400" b="1" i="0" dirty="0">
                <a:solidFill>
                  <a:srgbClr val="FFFFFF"/>
                </a:solidFill>
                <a:effectLst/>
                <a:latin typeface="ff4"/>
              </a:rPr>
              <a:t> </a:t>
            </a:r>
            <a:r>
              <a:rPr lang="en-ID" sz="24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Ledger </a:t>
            </a:r>
            <a:r>
              <a:rPr lang="en-ID" sz="2400" b="1" i="0" dirty="0">
                <a:solidFill>
                  <a:srgbClr val="3F7F7D"/>
                </a:solidFill>
                <a:effectLst/>
                <a:latin typeface="ff4"/>
              </a:rPr>
              <a:t> </a:t>
            </a:r>
            <a:endParaRPr lang="en-ID" sz="2400" b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algn="l"/>
            <a:r>
              <a:rPr lang="en-ID" sz="24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D" sz="2400" dirty="0">
                <a:latin typeface="ff0"/>
              </a:rPr>
              <a:t>Ledger </a:t>
            </a:r>
            <a:r>
              <a:rPr lang="en-ID" sz="2400" dirty="0" err="1">
                <a:latin typeface="ff0"/>
              </a:rPr>
              <a:t>atau</a:t>
            </a:r>
            <a:r>
              <a:rPr lang="en-ID" sz="2400" dirty="0">
                <a:latin typeface="ff0"/>
              </a:rPr>
              <a:t> Distributed Ledger Technology (DLT) </a:t>
            </a:r>
            <a:r>
              <a:rPr lang="en-ID" sz="2400" dirty="0" err="1">
                <a:latin typeface="ff0"/>
              </a:rPr>
              <a:t>merupakan</a:t>
            </a:r>
            <a:r>
              <a:rPr lang="en-ID" sz="2400" dirty="0">
                <a:latin typeface="ff0"/>
              </a:rPr>
              <a:t> system </a:t>
            </a:r>
            <a:r>
              <a:rPr lang="en-ID" sz="2400" dirty="0" err="1">
                <a:latin typeface="ff0"/>
              </a:rPr>
              <a:t>atau</a:t>
            </a:r>
            <a:r>
              <a:rPr lang="en-ID" sz="2400" dirty="0">
                <a:latin typeface="ff0"/>
              </a:rPr>
              <a:t> protocol digital yang </a:t>
            </a:r>
            <a:r>
              <a:rPr lang="en-ID" sz="2400" dirty="0" err="1">
                <a:latin typeface="ff0"/>
              </a:rPr>
              <a:t>menjadikan</a:t>
            </a:r>
            <a:r>
              <a:rPr lang="en-ID" sz="2400" dirty="0">
                <a:latin typeface="ff0"/>
              </a:rPr>
              <a:t> </a:t>
            </a:r>
            <a:r>
              <a:rPr lang="en-ID" sz="2400" dirty="0" err="1">
                <a:latin typeface="ff0"/>
              </a:rPr>
              <a:t>databerbasis</a:t>
            </a:r>
            <a:r>
              <a:rPr lang="en-ID" sz="2400" dirty="0">
                <a:latin typeface="ff0"/>
              </a:rPr>
              <a:t> </a:t>
            </a:r>
            <a:r>
              <a:rPr lang="en-ID" sz="2400" dirty="0" err="1">
                <a:latin typeface="ff0"/>
              </a:rPr>
              <a:t>desentralisasi</a:t>
            </a:r>
            <a:r>
              <a:rPr lang="en-ID" sz="2400" dirty="0">
                <a:latin typeface="ff0"/>
              </a:rPr>
              <a:t> </a:t>
            </a:r>
            <a:r>
              <a:rPr lang="en-ID" sz="2400" dirty="0" err="1">
                <a:latin typeface="ff0"/>
              </a:rPr>
              <a:t>menjadi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lebih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aman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karena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tersimpan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menggunakankriptografi</a:t>
            </a:r>
            <a:r>
              <a:rPr lang="en-ID" sz="2400" dirty="0">
                <a:latin typeface="ff0"/>
              </a:rPr>
              <a:t>. </a:t>
            </a:r>
            <a:r>
              <a:rPr lang="en-ID" sz="2400" dirty="0" err="1">
                <a:latin typeface="ff0"/>
              </a:rPr>
              <a:t>Sistem</a:t>
            </a:r>
            <a:r>
              <a:rPr lang="en-ID" sz="2400" dirty="0">
                <a:latin typeface="ff0"/>
              </a:rPr>
              <a:t> </a:t>
            </a:r>
            <a:r>
              <a:rPr lang="en-ID" sz="2400" dirty="0" err="1">
                <a:latin typeface="ff0"/>
              </a:rPr>
              <a:t>ini</a:t>
            </a:r>
            <a:r>
              <a:rPr lang="en-ID" sz="2400" dirty="0">
                <a:latin typeface="ff0"/>
              </a:rPr>
              <a:t> </a:t>
            </a:r>
            <a:r>
              <a:rPr lang="en-ID" sz="2400" dirty="0" err="1">
                <a:latin typeface="ff0"/>
              </a:rPr>
              <a:t>meningkatankeamanan</a:t>
            </a:r>
            <a:r>
              <a:rPr lang="en-ID" sz="2400" dirty="0">
                <a:latin typeface="ff0"/>
              </a:rPr>
              <a:t> data </a:t>
            </a:r>
            <a:r>
              <a:rPr lang="en-ID" sz="2400" dirty="0" err="1">
                <a:latin typeface="ff0"/>
              </a:rPr>
              <a:t>sehingga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lebih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sulit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untukditembus</a:t>
            </a:r>
            <a:r>
              <a:rPr lang="en-ID" sz="2400" dirty="0">
                <a:latin typeface="ff0"/>
              </a:rPr>
              <a:t> </a:t>
            </a:r>
            <a:r>
              <a:rPr lang="en-ID" sz="2400" dirty="0" err="1">
                <a:latin typeface="ff0"/>
              </a:rPr>
              <a:t>pihak-pihak</a:t>
            </a:r>
            <a:r>
              <a:rPr lang="en-ID" sz="2400" dirty="0">
                <a:latin typeface="ff0"/>
              </a:rPr>
              <a:t> yang </a:t>
            </a:r>
            <a:r>
              <a:rPr lang="en-ID" sz="2400" dirty="0" err="1">
                <a:latin typeface="ff0"/>
              </a:rPr>
              <a:t>tidak</a:t>
            </a:r>
            <a:r>
              <a:rPr lang="en-ID" sz="2400" dirty="0">
                <a:latin typeface="ff0"/>
              </a:rPr>
              <a:t> </a:t>
            </a:r>
            <a:r>
              <a:rPr lang="en-ID" sz="2400" dirty="0" err="1">
                <a:latin typeface="ff0"/>
              </a:rPr>
              <a:t>diinginkan</a:t>
            </a:r>
            <a:endParaRPr lang="en-ID" sz="2400" dirty="0">
              <a:latin typeface="ff0"/>
            </a:endParaRPr>
          </a:p>
        </p:txBody>
      </p:sp>
    </p:spTree>
    <p:extLst>
      <p:ext uri="{BB962C8B-B14F-4D97-AF65-F5344CB8AC3E}">
        <p14:creationId xmlns:p14="http://schemas.microsoft.com/office/powerpoint/2010/main" val="2746501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294889"/>
            <a:ext cx="9144001" cy="762000"/>
          </a:xfrm>
        </p:spPr>
        <p:txBody>
          <a:bodyPr/>
          <a:lstStyle/>
          <a:p>
            <a:r>
              <a:rPr lang="en-ID" dirty="0"/>
              <a:t>CARA KERJA BLOCKCHAIN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75885E-6FF9-4377-B636-0E89B8B0B2A8}"/>
              </a:ext>
            </a:extLst>
          </p:cNvPr>
          <p:cNvSpPr txBox="1"/>
          <p:nvPr/>
        </p:nvSpPr>
        <p:spPr>
          <a:xfrm>
            <a:off x="6230937" y="1374242"/>
            <a:ext cx="5905500" cy="283859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>
              <a:lnSpc>
                <a:spcPct val="107000"/>
              </a:lnSpc>
            </a:pPr>
            <a:r>
              <a:rPr lang="en-ID" sz="2400" b="0" i="0" dirty="0">
                <a:effectLst/>
                <a:latin typeface="ff0"/>
              </a:rPr>
              <a:t>Daftar </a:t>
            </a:r>
            <a:r>
              <a:rPr lang="en-ID" sz="2400" b="0" i="0" dirty="0" err="1">
                <a:effectLst/>
                <a:latin typeface="ff0"/>
              </a:rPr>
              <a:t>transaksi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dikunci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secara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bersamaan</a:t>
            </a:r>
            <a:r>
              <a:rPr lang="en-ID" sz="2400" b="0" i="0" dirty="0">
                <a:effectLst/>
                <a:latin typeface="ff0"/>
              </a:rPr>
              <a:t> dan </a:t>
            </a:r>
            <a:r>
              <a:rPr lang="en-ID" sz="2400" b="0" i="0" dirty="0" err="1">
                <a:effectLst/>
                <a:latin typeface="ff0"/>
              </a:rPr>
              <a:t>penandaunik</a:t>
            </a:r>
            <a:r>
              <a:rPr lang="en-ID" sz="2400" b="0" i="0" dirty="0">
                <a:effectLst/>
                <a:latin typeface="ff0"/>
              </a:rPr>
              <a:t> pada </a:t>
            </a:r>
            <a:r>
              <a:rPr lang="en-ID" sz="2400" b="0" i="0" dirty="0" err="1">
                <a:effectLst/>
                <a:latin typeface="ff0"/>
              </a:rPr>
              <a:t>setiap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blok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akan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ditambahkan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ke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blokberikutnya</a:t>
            </a:r>
            <a:r>
              <a:rPr lang="en-ID" sz="2400" b="0" i="0" dirty="0">
                <a:effectLst/>
                <a:latin typeface="ff0"/>
              </a:rPr>
              <a:t>, </a:t>
            </a:r>
            <a:r>
              <a:rPr lang="en-ID" sz="2400" b="0" i="0" dirty="0" err="1">
                <a:effectLst/>
                <a:latin typeface="ff0"/>
              </a:rPr>
              <a:t>sehingga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menciptakan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rantai</a:t>
            </a:r>
            <a:r>
              <a:rPr lang="en-ID" sz="2400" b="0" i="0" dirty="0">
                <a:effectLst/>
                <a:latin typeface="ff0"/>
              </a:rPr>
              <a:t> yang </a:t>
            </a:r>
            <a:r>
              <a:rPr lang="en-ID" sz="2400" b="0" i="0" dirty="0" err="1">
                <a:effectLst/>
                <a:latin typeface="ff0"/>
              </a:rPr>
              <a:t>tidak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dapat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diubah</a:t>
            </a:r>
            <a:r>
              <a:rPr lang="en-ID" sz="2400" b="0" i="0" dirty="0">
                <a:effectLst/>
                <a:latin typeface="ff0"/>
              </a:rPr>
              <a:t>. </a:t>
            </a:r>
            <a:r>
              <a:rPr lang="en-ID" sz="2400" b="0" i="0" dirty="0" err="1">
                <a:effectLst/>
                <a:latin typeface="ff0"/>
              </a:rPr>
              <a:t>Sebuah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blok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biasanya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terdiri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dari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informasitransaksi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saat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ini</a:t>
            </a:r>
            <a:r>
              <a:rPr lang="en-ID" sz="2400" b="0" i="0" dirty="0">
                <a:effectLst/>
                <a:latin typeface="ff0"/>
              </a:rPr>
              <a:t> dan hash (</a:t>
            </a:r>
            <a:r>
              <a:rPr lang="en-ID" sz="2400" b="0" i="0" dirty="0" err="1">
                <a:effectLst/>
                <a:latin typeface="ff0"/>
              </a:rPr>
              <a:t>kode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unik</a:t>
            </a:r>
            <a:r>
              <a:rPr lang="en-ID" sz="2400" b="0" i="0" dirty="0">
                <a:effectLst/>
                <a:latin typeface="ff0"/>
              </a:rPr>
              <a:t>) </a:t>
            </a:r>
            <a:r>
              <a:rPr lang="en-ID" sz="2400" b="0" i="0" dirty="0" err="1">
                <a:effectLst/>
                <a:latin typeface="ff0"/>
              </a:rPr>
              <a:t>dari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blok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sebelumnya</a:t>
            </a:r>
            <a:endParaRPr lang="en-ID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BD7286-A56B-43F9-A847-E60F4D5B0A79}"/>
              </a:ext>
            </a:extLst>
          </p:cNvPr>
          <p:cNvSpPr txBox="1"/>
          <p:nvPr/>
        </p:nvSpPr>
        <p:spPr>
          <a:xfrm>
            <a:off x="36512" y="1056889"/>
            <a:ext cx="5954712" cy="34163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D" sz="2400" b="0" i="0" dirty="0">
                <a:effectLst/>
                <a:latin typeface="ff0"/>
              </a:rPr>
              <a:t>Blockchain </a:t>
            </a:r>
            <a:r>
              <a:rPr lang="en-ID" sz="2400" b="0" i="0" dirty="0" err="1">
                <a:effectLst/>
                <a:latin typeface="ff0"/>
              </a:rPr>
              <a:t>merupakan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teknologi</a:t>
            </a:r>
            <a:r>
              <a:rPr lang="en-ID" sz="2400" b="0" i="0" dirty="0">
                <a:effectLst/>
                <a:latin typeface="ff0"/>
              </a:rPr>
              <a:t> peer-to-peer di mana </a:t>
            </a:r>
            <a:r>
              <a:rPr lang="en-ID" sz="2400" b="0" i="0" dirty="0" err="1">
                <a:effectLst/>
                <a:latin typeface="ff0"/>
              </a:rPr>
              <a:t>integritasinformasi</a:t>
            </a:r>
            <a:r>
              <a:rPr lang="en-ID" sz="2400" b="0" i="0" dirty="0">
                <a:effectLst/>
                <a:latin typeface="ff0"/>
              </a:rPr>
              <a:t> digital </a:t>
            </a:r>
            <a:r>
              <a:rPr lang="en-ID" sz="2400" b="0" i="0" dirty="0" err="1">
                <a:effectLst/>
                <a:latin typeface="ff0"/>
              </a:rPr>
              <a:t>dilindungi</a:t>
            </a:r>
            <a:r>
              <a:rPr lang="en-ID" sz="2400" b="0" i="0" dirty="0">
                <a:effectLst/>
                <a:latin typeface="ff0"/>
              </a:rPr>
              <a:t>. Blockchain </a:t>
            </a:r>
            <a:r>
              <a:rPr lang="en-ID" sz="2400" b="0" i="0" dirty="0" err="1">
                <a:effectLst/>
                <a:latin typeface="ff0"/>
              </a:rPr>
              <a:t>berperan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sebagai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buku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besar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transaksi</a:t>
            </a:r>
            <a:r>
              <a:rPr lang="en-ID" sz="2400" b="0" i="0" dirty="0">
                <a:effectLst/>
                <a:latin typeface="ff0"/>
              </a:rPr>
              <a:t> yang </a:t>
            </a:r>
            <a:r>
              <a:rPr lang="en-ID" sz="2400" b="0" i="0" dirty="0" err="1">
                <a:effectLst/>
                <a:latin typeface="ff0"/>
              </a:rPr>
              <a:t>terdesentralisasi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melalui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jaringan</a:t>
            </a:r>
            <a:r>
              <a:rPr lang="en-ID" sz="2400" b="0" i="0" dirty="0">
                <a:effectLst/>
                <a:latin typeface="ff0"/>
              </a:rPr>
              <a:t> peer-to-peer. </a:t>
            </a:r>
            <a:r>
              <a:rPr lang="en-ID" sz="2400" b="0" i="0" dirty="0" err="1">
                <a:effectLst/>
                <a:latin typeface="ff0"/>
              </a:rPr>
              <a:t>Bukubesar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ini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mencatat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setiap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urutan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transaksi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dari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awal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hingga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akhir</a:t>
            </a:r>
            <a:r>
              <a:rPr lang="en-ID" sz="2400" b="0" i="0" dirty="0">
                <a:effectLst/>
                <a:latin typeface="ff0"/>
              </a:rPr>
              <a:t>. </a:t>
            </a:r>
            <a:r>
              <a:rPr lang="en-ID" sz="2400" b="0" i="0" dirty="0" err="1">
                <a:effectLst/>
                <a:latin typeface="ff0"/>
              </a:rPr>
              <a:t>Tiaptransaksi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dimasukkan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ke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dalam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blok</a:t>
            </a:r>
            <a:r>
              <a:rPr lang="en-ID" sz="2400" b="0" i="0" dirty="0">
                <a:effectLst/>
                <a:latin typeface="ff0"/>
              </a:rPr>
              <a:t> dan </a:t>
            </a:r>
            <a:r>
              <a:rPr lang="en-ID" sz="2400" b="0" i="0" dirty="0" err="1">
                <a:effectLst/>
                <a:latin typeface="ff0"/>
              </a:rPr>
              <a:t>setiap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blok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saling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terhubungantara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satu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dengan</a:t>
            </a:r>
            <a:r>
              <a:rPr lang="en-ID" sz="2400" b="0" i="0" dirty="0">
                <a:effectLst/>
                <a:latin typeface="ff0"/>
              </a:rPr>
              <a:t> yang </a:t>
            </a:r>
            <a:r>
              <a:rPr lang="en-ID" sz="2400" b="0" i="0" dirty="0" err="1">
                <a:effectLst/>
                <a:latin typeface="ff0"/>
              </a:rPr>
              <a:t>lainnya</a:t>
            </a:r>
            <a:endParaRPr lang="en-ID" sz="2400" dirty="0">
              <a:latin typeface="ff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2B3935-9FAC-1F37-379B-8FC2DD05BAB0}"/>
              </a:ext>
            </a:extLst>
          </p:cNvPr>
          <p:cNvSpPr txBox="1"/>
          <p:nvPr/>
        </p:nvSpPr>
        <p:spPr>
          <a:xfrm>
            <a:off x="303212" y="4624119"/>
            <a:ext cx="11023600" cy="156966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D" sz="2400" b="0" i="0" dirty="0">
                <a:effectLst/>
                <a:latin typeface="ff0"/>
              </a:rPr>
              <a:t>Jika salah </a:t>
            </a:r>
            <a:r>
              <a:rPr lang="en-ID" sz="2400" b="0" i="0" dirty="0" err="1">
                <a:effectLst/>
                <a:latin typeface="ff0"/>
              </a:rPr>
              <a:t>satu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blok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dirusak</a:t>
            </a:r>
            <a:r>
              <a:rPr lang="en-ID" sz="2400" b="0" i="0" dirty="0">
                <a:effectLst/>
                <a:latin typeface="ff0"/>
              </a:rPr>
              <a:t>, </a:t>
            </a:r>
            <a:r>
              <a:rPr lang="en-ID" sz="2400" b="0" i="0" dirty="0" err="1">
                <a:effectLst/>
                <a:latin typeface="ff0"/>
              </a:rPr>
              <a:t>akan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menyebabkan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hashblok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berubah</a:t>
            </a:r>
            <a:r>
              <a:rPr lang="en-ID" sz="2400" b="0" i="0" dirty="0">
                <a:effectLst/>
                <a:latin typeface="ff0"/>
              </a:rPr>
              <a:t> dan </a:t>
            </a:r>
            <a:r>
              <a:rPr lang="en-ID" sz="2400" b="0" i="0" dirty="0" err="1">
                <a:effectLst/>
                <a:latin typeface="ff0"/>
              </a:rPr>
              <a:t>membuat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semua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blok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berikutnya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tidakvalid</a:t>
            </a:r>
            <a:r>
              <a:rPr lang="en-ID" sz="2400" b="0" i="0" dirty="0">
                <a:effectLst/>
                <a:latin typeface="ff0"/>
              </a:rPr>
              <a:t>. </a:t>
            </a:r>
            <a:r>
              <a:rPr lang="en-ID" sz="2400" b="0" i="0" dirty="0" err="1">
                <a:effectLst/>
                <a:latin typeface="ff0"/>
              </a:rPr>
              <a:t>Katakanlah</a:t>
            </a:r>
            <a:r>
              <a:rPr lang="en-ID" sz="2400" b="0" i="0" dirty="0">
                <a:effectLst/>
                <a:latin typeface="ff0"/>
              </a:rPr>
              <a:t> salah </a:t>
            </a:r>
            <a:r>
              <a:rPr lang="en-ID" sz="2400" b="0" i="0" dirty="0" err="1">
                <a:effectLst/>
                <a:latin typeface="ff0"/>
              </a:rPr>
              <a:t>satu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blok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dirusak</a:t>
            </a:r>
            <a:r>
              <a:rPr lang="en-ID" sz="2400" b="0" i="0" dirty="0">
                <a:effectLst/>
                <a:latin typeface="ff0"/>
              </a:rPr>
              <a:t> dan </a:t>
            </a:r>
            <a:r>
              <a:rPr lang="en-ID" sz="2400" b="0" i="0" dirty="0" err="1">
                <a:effectLst/>
                <a:latin typeface="ff0"/>
              </a:rPr>
              <a:t>semua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hashblok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berikutnya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dihitung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ulang</a:t>
            </a:r>
            <a:r>
              <a:rPr lang="en-ID" sz="2400" b="0" i="0" dirty="0">
                <a:effectLst/>
                <a:latin typeface="ff0"/>
              </a:rPr>
              <a:t>, </a:t>
            </a:r>
            <a:r>
              <a:rPr lang="en-ID" sz="2400" b="0" i="0" dirty="0" err="1">
                <a:effectLst/>
                <a:latin typeface="ff0"/>
              </a:rPr>
              <a:t>maka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ada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kemungkinanrantai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blok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telah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disusupi</a:t>
            </a:r>
            <a:r>
              <a:rPr lang="en-ID" sz="2400" b="0" i="0" dirty="0">
                <a:effectLst/>
                <a:latin typeface="ff0"/>
              </a:rPr>
              <a:t>. </a:t>
            </a:r>
            <a:r>
              <a:rPr lang="en-ID" sz="2400" b="0" i="0" dirty="0" err="1">
                <a:effectLst/>
                <a:latin typeface="ff0"/>
              </a:rPr>
              <a:t>Untuk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mengatasi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masalah</a:t>
            </a:r>
            <a:r>
              <a:rPr lang="en-ID" sz="2400" b="0" i="0" dirty="0">
                <a:effectLst/>
                <a:latin typeface="ff0"/>
              </a:rPr>
              <a:t> </a:t>
            </a:r>
            <a:r>
              <a:rPr lang="en-ID" sz="2400" b="0" i="0" dirty="0" err="1">
                <a:effectLst/>
                <a:latin typeface="ff0"/>
              </a:rPr>
              <a:t>ini,ada</a:t>
            </a:r>
            <a:r>
              <a:rPr lang="en-ID" sz="2400" b="0" i="0" dirty="0">
                <a:effectLst/>
                <a:latin typeface="ff0"/>
              </a:rPr>
              <a:t> </a:t>
            </a:r>
            <a:r>
              <a:rPr lang="en-ID" sz="2400" b="0" i="0" dirty="0" err="1">
                <a:effectLst/>
                <a:latin typeface="ff0"/>
              </a:rPr>
              <a:t>konsep</a:t>
            </a:r>
            <a:r>
              <a:rPr lang="en-ID" sz="2400" b="0" i="0" dirty="0">
                <a:effectLst/>
                <a:latin typeface="ff0"/>
              </a:rPr>
              <a:t> yang </a:t>
            </a:r>
            <a:r>
              <a:rPr lang="en-ID" sz="2400" b="0" i="0" dirty="0" err="1">
                <a:effectLst/>
                <a:latin typeface="ff0"/>
              </a:rPr>
              <a:t>disebut</a:t>
            </a:r>
            <a:r>
              <a:rPr lang="en-ID" sz="2400" b="0" i="0" dirty="0">
                <a:effectLst/>
                <a:latin typeface="ff0"/>
              </a:rPr>
              <a:t> proof of work (POW)</a:t>
            </a:r>
            <a:endParaRPr lang="en-ID" sz="2400" dirty="0">
              <a:latin typeface="ff0"/>
            </a:endParaRPr>
          </a:p>
        </p:txBody>
      </p:sp>
    </p:spTree>
    <p:extLst>
      <p:ext uri="{BB962C8B-B14F-4D97-AF65-F5344CB8AC3E}">
        <p14:creationId xmlns:p14="http://schemas.microsoft.com/office/powerpoint/2010/main" val="4118410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294889"/>
            <a:ext cx="9144001" cy="762000"/>
          </a:xfrm>
        </p:spPr>
        <p:txBody>
          <a:bodyPr>
            <a:normAutofit/>
          </a:bodyPr>
          <a:lstStyle/>
          <a:p>
            <a:r>
              <a:rPr lang="en-ID" dirty="0"/>
              <a:t>IMPLEMENTASI BLOCKCHAIN DALAM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75885E-6FF9-4377-B636-0E89B8B0B2A8}"/>
              </a:ext>
            </a:extLst>
          </p:cNvPr>
          <p:cNvSpPr txBox="1"/>
          <p:nvPr/>
        </p:nvSpPr>
        <p:spPr>
          <a:xfrm>
            <a:off x="6230937" y="1374242"/>
            <a:ext cx="5905500" cy="283859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>
              <a:lnSpc>
                <a:spcPct val="107000"/>
              </a:lnSpc>
            </a:pPr>
            <a:r>
              <a:rPr lang="en-ID" sz="2400" b="1" i="0" dirty="0">
                <a:solidFill>
                  <a:srgbClr val="EB895D"/>
                </a:solidFill>
                <a:effectLst/>
                <a:latin typeface="ff5"/>
              </a:rPr>
              <a:t>Sektor Kesehatan</a:t>
            </a:r>
            <a:endParaRPr lang="en-ID" sz="2400" b="0" i="0" dirty="0">
              <a:effectLst/>
              <a:latin typeface="ff0"/>
            </a:endParaRPr>
          </a:p>
          <a:p>
            <a:pPr>
              <a:lnSpc>
                <a:spcPct val="107000"/>
              </a:lnSpc>
            </a:pPr>
            <a:r>
              <a:rPr lang="en-ID" sz="2400" b="0" i="0" dirty="0" err="1">
                <a:effectLst/>
                <a:latin typeface="ff3"/>
              </a:rPr>
              <a:t>Penggunaan</a:t>
            </a:r>
            <a:r>
              <a:rPr lang="en-ID" sz="2400" b="0" i="0" dirty="0">
                <a:effectLst/>
                <a:latin typeface="ff3"/>
              </a:rPr>
              <a:t> blockchain </a:t>
            </a:r>
            <a:r>
              <a:rPr lang="en-ID" sz="2400" b="0" i="0" dirty="0" err="1">
                <a:effectLst/>
                <a:latin typeface="ff3"/>
              </a:rPr>
              <a:t>dalamsektor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kesehatan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mencakuppenelitian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biomedis</a:t>
            </a:r>
            <a:r>
              <a:rPr lang="en-ID" sz="2400" b="0" i="0" dirty="0">
                <a:effectLst/>
                <a:latin typeface="ff3"/>
              </a:rPr>
              <a:t>, </a:t>
            </a:r>
            <a:r>
              <a:rPr lang="en-ID" sz="2400" b="0" i="0" dirty="0" err="1">
                <a:effectLst/>
                <a:latin typeface="ff3"/>
              </a:rPr>
              <a:t>asuransikesehatan</a:t>
            </a:r>
            <a:r>
              <a:rPr lang="en-ID" sz="2400" b="0" i="0" dirty="0">
                <a:effectLst/>
                <a:latin typeface="ff3"/>
              </a:rPr>
              <a:t>, </a:t>
            </a:r>
            <a:r>
              <a:rPr lang="en-ID" sz="2400" b="0" i="0" dirty="0" err="1">
                <a:effectLst/>
                <a:latin typeface="ff3"/>
              </a:rPr>
              <a:t>catatan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kesehatanelektronik</a:t>
            </a:r>
            <a:r>
              <a:rPr lang="en-ID" sz="2400" b="0" i="0" dirty="0">
                <a:effectLst/>
                <a:latin typeface="ff3"/>
              </a:rPr>
              <a:t>, </a:t>
            </a:r>
            <a:r>
              <a:rPr lang="en-ID" sz="2400" b="0" i="0" dirty="0" err="1">
                <a:effectLst/>
                <a:latin typeface="ff3"/>
              </a:rPr>
              <a:t>pendidikankedokteran</a:t>
            </a:r>
            <a:r>
              <a:rPr lang="en-ID" sz="2400" b="0" i="0" dirty="0">
                <a:effectLst/>
                <a:latin typeface="ff3"/>
              </a:rPr>
              <a:t>, proses </a:t>
            </a:r>
            <a:r>
              <a:rPr lang="en-ID" sz="2400" b="0" i="0" dirty="0" err="1">
                <a:effectLst/>
                <a:latin typeface="ff3"/>
              </a:rPr>
              <a:t>penyediaandan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pengadaan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obat</a:t>
            </a:r>
            <a:r>
              <a:rPr lang="en-ID" sz="2400" b="0" i="0" dirty="0">
                <a:effectLst/>
                <a:latin typeface="ff3"/>
              </a:rPr>
              <a:t>, </a:t>
            </a:r>
            <a:r>
              <a:rPr lang="en-ID" sz="2400" b="0" i="0" dirty="0" err="1">
                <a:effectLst/>
                <a:latin typeface="ff3"/>
              </a:rPr>
              <a:t>sertakebutuhan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pelayanan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pasienlainnya</a:t>
            </a:r>
            <a:endParaRPr lang="en-ID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BD7286-A56B-43F9-A847-E60F4D5B0A79}"/>
              </a:ext>
            </a:extLst>
          </p:cNvPr>
          <p:cNvSpPr txBox="1"/>
          <p:nvPr/>
        </p:nvSpPr>
        <p:spPr>
          <a:xfrm>
            <a:off x="36512" y="1407579"/>
            <a:ext cx="5954712" cy="19389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D" sz="2400" b="1" i="0" dirty="0">
                <a:effectLst/>
                <a:latin typeface="ff5"/>
              </a:rPr>
              <a:t>Sektor </a:t>
            </a:r>
            <a:r>
              <a:rPr lang="en-ID" sz="2400" b="1" i="0" dirty="0" err="1">
                <a:effectLst/>
                <a:latin typeface="ff5"/>
              </a:rPr>
              <a:t>Pemerintahan</a:t>
            </a:r>
            <a:endParaRPr lang="en-ID" sz="2400" b="0" i="0" dirty="0">
              <a:effectLst/>
              <a:latin typeface="ff0"/>
            </a:endParaRPr>
          </a:p>
          <a:p>
            <a:pPr algn="l"/>
            <a:r>
              <a:rPr lang="en-ID" sz="2400" b="0" i="0" dirty="0">
                <a:effectLst/>
                <a:latin typeface="ff2"/>
              </a:rPr>
              <a:t>• </a:t>
            </a:r>
            <a:r>
              <a:rPr lang="en-ID" sz="2400" b="0" i="0" dirty="0" err="1">
                <a:effectLst/>
                <a:latin typeface="ff3"/>
              </a:rPr>
              <a:t>Berbagi</a:t>
            </a:r>
            <a:r>
              <a:rPr lang="en-ID" sz="2400" b="0" i="0" dirty="0">
                <a:effectLst/>
                <a:latin typeface="ff3"/>
              </a:rPr>
              <a:t> data </a:t>
            </a:r>
            <a:r>
              <a:rPr lang="en-ID" sz="2400" b="0" i="0" dirty="0" err="1">
                <a:effectLst/>
                <a:latin typeface="ff3"/>
              </a:rPr>
              <a:t>antarinstansi</a:t>
            </a:r>
            <a:r>
              <a:rPr lang="en-ID" sz="2400" b="0" i="0" dirty="0">
                <a:effectLst/>
                <a:latin typeface="ff3"/>
              </a:rPr>
              <a:t> </a:t>
            </a:r>
            <a:r>
              <a:rPr lang="en-ID" sz="2400" b="0" i="0" dirty="0" err="1">
                <a:effectLst/>
                <a:latin typeface="ff3"/>
              </a:rPr>
              <a:t>pemerintahan</a:t>
            </a:r>
            <a:endParaRPr lang="en-ID" sz="2400" b="0" i="0" dirty="0"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ID" sz="2400" b="0" i="0" dirty="0">
                <a:effectLst/>
                <a:latin typeface="ff2"/>
              </a:rPr>
              <a:t>•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Pemungutan</a:t>
            </a:r>
            <a:r>
              <a:rPr lang="en-ID" sz="2400" b="0" i="0" dirty="0">
                <a:effectLst/>
                <a:latin typeface="ff3"/>
              </a:rPr>
              <a:t> </a:t>
            </a:r>
            <a:r>
              <a:rPr lang="en-ID" sz="2400" b="0" i="0" dirty="0" err="1">
                <a:effectLst/>
                <a:latin typeface="ff3"/>
              </a:rPr>
              <a:t>suara</a:t>
            </a:r>
            <a:endParaRPr lang="en-ID" sz="2400" b="0" i="0" dirty="0"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ID" sz="2400" b="0" i="0" dirty="0">
                <a:effectLst/>
                <a:latin typeface="ff2"/>
              </a:rPr>
              <a:t>•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Kontrak</a:t>
            </a:r>
            <a:r>
              <a:rPr lang="en-ID" sz="2400" b="0" i="0" dirty="0">
                <a:effectLst/>
                <a:latin typeface="ff3"/>
              </a:rPr>
              <a:t> </a:t>
            </a:r>
            <a:r>
              <a:rPr lang="en-ID" sz="2400" b="0" i="0" dirty="0" err="1">
                <a:effectLst/>
                <a:latin typeface="ff3"/>
              </a:rPr>
              <a:t>proyekpemerintah</a:t>
            </a:r>
            <a:endParaRPr lang="en-ID" sz="2400" b="0" i="0" dirty="0"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ID" sz="2400" b="0" i="0" dirty="0">
                <a:effectLst/>
                <a:latin typeface="ff2"/>
              </a:rPr>
              <a:t>•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Rekrutmen</a:t>
            </a:r>
            <a:r>
              <a:rPr lang="en-ID" sz="2400" b="0" i="0" dirty="0">
                <a:effectLst/>
                <a:latin typeface="ff3"/>
              </a:rPr>
              <a:t> </a:t>
            </a:r>
            <a:r>
              <a:rPr lang="en-ID" sz="2400" b="0" i="0" dirty="0" err="1">
                <a:effectLst/>
                <a:latin typeface="ff3"/>
              </a:rPr>
              <a:t>Sumber</a:t>
            </a:r>
            <a:r>
              <a:rPr lang="en-ID" sz="2400" b="0" i="0" dirty="0">
                <a:effectLst/>
                <a:latin typeface="ff3"/>
              </a:rPr>
              <a:t> </a:t>
            </a:r>
            <a:r>
              <a:rPr lang="en-ID" sz="2400" b="0" i="0" dirty="0" err="1">
                <a:effectLst/>
                <a:latin typeface="ff3"/>
              </a:rPr>
              <a:t>DayaManusia</a:t>
            </a:r>
            <a:endParaRPr lang="en-ID" sz="2400" b="0" i="0" dirty="0">
              <a:effectLst/>
              <a:latin typeface="Source Sans Pro" panose="020B05030304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2B3935-9FAC-1F37-379B-8FC2DD05BAB0}"/>
              </a:ext>
            </a:extLst>
          </p:cNvPr>
          <p:cNvSpPr txBox="1"/>
          <p:nvPr/>
        </p:nvSpPr>
        <p:spPr>
          <a:xfrm>
            <a:off x="303212" y="4624119"/>
            <a:ext cx="11023600" cy="19389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D" sz="2400" b="1" i="0" dirty="0">
                <a:solidFill>
                  <a:srgbClr val="EB895D"/>
                </a:solidFill>
                <a:effectLst/>
                <a:latin typeface="ff5"/>
              </a:rPr>
              <a:t>Sektor </a:t>
            </a:r>
            <a:r>
              <a:rPr lang="en-ID" sz="2400" b="1" i="0" dirty="0" err="1">
                <a:solidFill>
                  <a:srgbClr val="EB895D"/>
                </a:solidFill>
                <a:effectLst/>
                <a:latin typeface="ff5"/>
              </a:rPr>
              <a:t>Keuangan</a:t>
            </a:r>
            <a:endParaRPr lang="en-ID" sz="2400" b="0" i="0" dirty="0">
              <a:effectLst/>
              <a:latin typeface="ff0"/>
            </a:endParaRPr>
          </a:p>
          <a:p>
            <a:pPr algn="l"/>
            <a:r>
              <a:rPr lang="en-ID" sz="2400" b="0" i="0" dirty="0">
                <a:effectLst/>
                <a:latin typeface="ff3"/>
              </a:rPr>
              <a:t>Pada </a:t>
            </a:r>
            <a:r>
              <a:rPr lang="en-ID" sz="2400" b="0" i="0" dirty="0" err="1">
                <a:effectLst/>
                <a:latin typeface="ff3"/>
              </a:rPr>
              <a:t>sektor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keuangan,blockchain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banyak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menjadiutilitas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karena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bermanfaatmenyederhanakan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layananperbankan</a:t>
            </a:r>
            <a:r>
              <a:rPr lang="en-ID" sz="2400" b="0" i="0" dirty="0">
                <a:effectLst/>
                <a:latin typeface="ff3"/>
              </a:rPr>
              <a:t> dan </a:t>
            </a:r>
            <a:r>
              <a:rPr lang="en-ID" sz="2400" b="0" i="0" dirty="0" err="1">
                <a:effectLst/>
                <a:latin typeface="ff3"/>
              </a:rPr>
              <a:t>kredit,mengurangi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risiko</a:t>
            </a:r>
            <a:r>
              <a:rPr lang="en-ID" sz="2400" b="0" i="0" dirty="0">
                <a:effectLst/>
                <a:latin typeface="ff3"/>
              </a:rPr>
              <a:t>, </a:t>
            </a:r>
            <a:r>
              <a:rPr lang="en-ID" sz="2400" b="0" i="0" dirty="0" err="1">
                <a:effectLst/>
                <a:latin typeface="ff3"/>
              </a:rPr>
              <a:t>danmengurangi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waktu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memproses.Selain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itu</a:t>
            </a:r>
            <a:r>
              <a:rPr lang="en-ID" sz="2400" b="0" i="0" dirty="0">
                <a:effectLst/>
                <a:latin typeface="ff3"/>
              </a:rPr>
              <a:t>, blockchain </a:t>
            </a:r>
            <a:r>
              <a:rPr lang="en-ID" sz="2400" b="0" i="0" dirty="0" err="1">
                <a:effectLst/>
                <a:latin typeface="ff3"/>
              </a:rPr>
              <a:t>jugamemungkinkan</a:t>
            </a:r>
            <a:r>
              <a:rPr lang="en-ID" sz="2400" b="0" i="0" dirty="0">
                <a:effectLst/>
                <a:latin typeface="ff3"/>
              </a:rPr>
              <a:t> </a:t>
            </a:r>
            <a:r>
              <a:rPr lang="en-ID" sz="2400" b="0" i="0" dirty="0" err="1">
                <a:effectLst/>
                <a:latin typeface="ff3"/>
              </a:rPr>
              <a:t>untuk</a:t>
            </a:r>
            <a:r>
              <a:rPr lang="en-ID" sz="2400" b="0" i="0" dirty="0">
                <a:effectLst/>
                <a:latin typeface="ff3"/>
              </a:rPr>
              <a:t> </a:t>
            </a:r>
            <a:r>
              <a:rPr lang="en-ID" sz="2400" b="0" i="0" dirty="0" err="1">
                <a:effectLst/>
                <a:latin typeface="ff3"/>
              </a:rPr>
              <a:t>melacakdan</a:t>
            </a:r>
            <a:r>
              <a:rPr lang="en-ID" sz="2400" b="0" i="0" dirty="0">
                <a:effectLst/>
                <a:latin typeface="ff3"/>
              </a:rPr>
              <a:t> </a:t>
            </a:r>
            <a:r>
              <a:rPr lang="en-ID" sz="2400" b="0" i="0" dirty="0" err="1">
                <a:effectLst/>
                <a:latin typeface="ff3"/>
              </a:rPr>
              <a:t>melakukan</a:t>
            </a:r>
            <a:r>
              <a:rPr lang="en-ID" sz="2400" b="0" i="0" dirty="0">
                <a:effectLst/>
                <a:latin typeface="ff3"/>
              </a:rPr>
              <a:t> tracking </a:t>
            </a:r>
            <a:r>
              <a:rPr lang="en-ID" sz="2400" b="0" i="0" dirty="0" err="1">
                <a:effectLst/>
                <a:latin typeface="ff3"/>
              </a:rPr>
              <a:t>dalamtransaksiakuntansi</a:t>
            </a:r>
            <a:endParaRPr lang="en-ID" sz="2400" dirty="0">
              <a:latin typeface="ff0"/>
            </a:endParaRPr>
          </a:p>
        </p:txBody>
      </p:sp>
    </p:spTree>
    <p:extLst>
      <p:ext uri="{BB962C8B-B14F-4D97-AF65-F5344CB8AC3E}">
        <p14:creationId xmlns:p14="http://schemas.microsoft.com/office/powerpoint/2010/main" val="480598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294889"/>
            <a:ext cx="9144001" cy="762000"/>
          </a:xfrm>
        </p:spPr>
        <p:txBody>
          <a:bodyPr/>
          <a:lstStyle/>
          <a:p>
            <a:r>
              <a:rPr lang="en-US" dirty="0" err="1"/>
              <a:t>Tugas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75885E-6FF9-4377-B636-0E89B8B0B2A8}"/>
              </a:ext>
            </a:extLst>
          </p:cNvPr>
          <p:cNvSpPr txBox="1"/>
          <p:nvPr/>
        </p:nvSpPr>
        <p:spPr>
          <a:xfrm>
            <a:off x="74612" y="2133600"/>
            <a:ext cx="8839200" cy="187936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Bagaimana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fungsi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Blockchain pada dunia </a:t>
            </a:r>
            <a:r>
              <a:rPr lang="en-ID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perbankan</a:t>
            </a:r>
            <a:r>
              <a:rPr lang="en-ID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Indonesia?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Bagaimana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pemanfaatan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Blockchain pada P2P Lending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Bagaimana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aspek-aspek</a:t>
            </a:r>
            <a:r>
              <a:rPr lang="en-ID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system </a:t>
            </a:r>
            <a:r>
              <a:rPr lang="en-ID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berbasis</a:t>
            </a:r>
            <a:r>
              <a:rPr lang="en-ID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Blockchain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saja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aplikasi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Blockchain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Bagaimana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penggunaan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Blockchain pada dunia </a:t>
            </a:r>
            <a:r>
              <a:rPr lang="en-ID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bisnis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BD7286-A56B-43F9-A847-E60F4D5B0A79}"/>
              </a:ext>
            </a:extLst>
          </p:cNvPr>
          <p:cNvSpPr txBox="1"/>
          <p:nvPr/>
        </p:nvSpPr>
        <p:spPr>
          <a:xfrm>
            <a:off x="303212" y="1203082"/>
            <a:ext cx="7848600" cy="58477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en-ID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Jawablah</a:t>
            </a:r>
            <a:r>
              <a:rPr lang="en-ID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pertamyaan</a:t>
            </a:r>
            <a:r>
              <a:rPr lang="en-ID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 </a:t>
            </a:r>
            <a:r>
              <a:rPr lang="en-ID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bawah</a:t>
            </a:r>
            <a:r>
              <a:rPr lang="en-ID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ini</a:t>
            </a:r>
            <a:r>
              <a:rPr lang="en-ID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219622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827212" y="2641600"/>
            <a:ext cx="9144001" cy="1320800"/>
          </a:xfrm>
        </p:spPr>
        <p:txBody>
          <a:bodyPr>
            <a:noAutofit/>
          </a:bodyPr>
          <a:lstStyle/>
          <a:p>
            <a:pPr algn="ctr"/>
            <a:r>
              <a:rPr lang="en-US" sz="6600"/>
              <a:t>TERIMAKSIH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88432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ue atom design templat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ue atom design slides.potx" id="{20958743-FA80-43E5-9586-B48EF2BE42B5}" vid="{6B9132C0-2E4C-4DF6-B21A-C2322474BD21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75BD71-4A33-4FB7-88CA-777C4D9E6E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49C11C-71DC-49B6-ACD8-27E3AE088D14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1F78577-2839-4BFF-9EC7-673BD8FEBD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Blue atom design slides</Template>
  <TotalTime>1663</TotalTime>
  <Words>539</Words>
  <Application>Microsoft Office PowerPoint</Application>
  <PresentationFormat>Custom</PresentationFormat>
  <Paragraphs>37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Cambria</vt:lpstr>
      <vt:lpstr>Century Gothic</vt:lpstr>
      <vt:lpstr>ff0</vt:lpstr>
      <vt:lpstr>ff2</vt:lpstr>
      <vt:lpstr>ff3</vt:lpstr>
      <vt:lpstr>ff4</vt:lpstr>
      <vt:lpstr>ff5</vt:lpstr>
      <vt:lpstr>Source Sans Pro</vt:lpstr>
      <vt:lpstr>Times New Roman</vt:lpstr>
      <vt:lpstr>Blue atom design template</vt:lpstr>
      <vt:lpstr>Blockchain </vt:lpstr>
      <vt:lpstr>PENGERTIAN BLOCKCHAIN</vt:lpstr>
      <vt:lpstr>MANFAAT BLOCKCHAIN</vt:lpstr>
      <vt:lpstr>KARAKTERISTIK BLOCKCHAIN</vt:lpstr>
      <vt:lpstr>CARA KERJA BLOCKCHAIN</vt:lpstr>
      <vt:lpstr>IMPLEMENTASI BLOCKCHAIN DALAM</vt:lpstr>
      <vt:lpstr>Tugas</vt:lpstr>
      <vt:lpstr>TERIMAKSIH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FINTECH</dc:title>
  <dc:creator>deni</dc:creator>
  <cp:lastModifiedBy>deni</cp:lastModifiedBy>
  <cp:revision>66</cp:revision>
  <dcterms:created xsi:type="dcterms:W3CDTF">2022-02-19T05:34:01Z</dcterms:created>
  <dcterms:modified xsi:type="dcterms:W3CDTF">2023-10-12T05:06:48Z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74069000</vt:r8>
  </property>
  <property fmtid="{D5CDD505-2E9C-101B-9397-08002B2CF9AE}" pid="3" name="HiddenCategoryTags">
    <vt:lpwstr/>
  </property>
  <property fmtid="{D5CDD505-2E9C-101B-9397-08002B2CF9AE}" pid="4" name="InternalTags">
    <vt:lpwstr/>
  </property>
  <property fmtid="{D5CDD505-2E9C-101B-9397-08002B2CF9AE}" pid="5" name="CategoryTags">
    <vt:lpwstr/>
  </property>
  <property fmtid="{D5CDD505-2E9C-101B-9397-08002B2CF9AE}" pid="6" name="Applications">
    <vt:lpwstr/>
  </property>
  <property fmtid="{D5CDD505-2E9C-101B-9397-08002B2CF9AE}" pid="7" name="CampaignTags">
    <vt:lpwstr/>
  </property>
  <property fmtid="{D5CDD505-2E9C-101B-9397-08002B2CF9AE}" pid="8" name="ScenarioTags">
    <vt:lpwstr/>
  </property>
  <property fmtid="{D5CDD505-2E9C-101B-9397-08002B2CF9AE}" pid="9" name="ContentTypeId">
    <vt:lpwstr>0x010100AA3F7D94069FF64A86F7DFF56D60E3BE</vt:lpwstr>
  </property>
  <property fmtid="{D5CDD505-2E9C-101B-9397-08002B2CF9AE}" pid="10" name="FeatureTags">
    <vt:lpwstr/>
  </property>
  <property fmtid="{D5CDD505-2E9C-101B-9397-08002B2CF9AE}" pid="11" name="LocalizationTags">
    <vt:lpwstr/>
  </property>
</Properties>
</file>