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7" r:id="rId3"/>
    <p:sldId id="258" r:id="rId4"/>
    <p:sldId id="284" r:id="rId5"/>
    <p:sldId id="285" r:id="rId6"/>
    <p:sldId id="259" r:id="rId7"/>
    <p:sldId id="281" r:id="rId8"/>
    <p:sldId id="260" r:id="rId9"/>
    <p:sldId id="286" r:id="rId10"/>
    <p:sldId id="277" r:id="rId11"/>
    <p:sldId id="287" r:id="rId12"/>
    <p:sldId id="288" r:id="rId13"/>
    <p:sldId id="289" r:id="rId14"/>
    <p:sldId id="290" r:id="rId15"/>
    <p:sldId id="291" r:id="rId16"/>
    <p:sldId id="261" r:id="rId17"/>
    <p:sldId id="279" r:id="rId18"/>
    <p:sldId id="278" r:id="rId19"/>
    <p:sldId id="292"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 id="326" r:id="rId53"/>
    <p:sldId id="327" r:id="rId54"/>
    <p:sldId id="328" r:id="rId55"/>
    <p:sldId id="329" r:id="rId56"/>
    <p:sldId id="330" r:id="rId57"/>
    <p:sldId id="331" r:id="rId58"/>
    <p:sldId id="332" r:id="rId59"/>
    <p:sldId id="333" r:id="rId60"/>
    <p:sldId id="293" r:id="rId61"/>
    <p:sldId id="280" r:id="rId62"/>
    <p:sldId id="262" r:id="rId63"/>
    <p:sldId id="271"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BA56DF-012A-45E1-B3D8-DD2062AFFE82}" type="datetimeFigureOut">
              <a:rPr lang="en-US" smtClean="0"/>
              <a:t>3/9/2015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E7DF4-C85D-4769-96DE-913244C09C0C}" type="slidenum">
              <a:rPr lang="en-US" smtClean="0"/>
              <a:t>‹#›</a:t>
            </a:fld>
            <a:endParaRPr lang="en-US"/>
          </a:p>
        </p:txBody>
      </p:sp>
    </p:spTree>
    <p:extLst>
      <p:ext uri="{BB962C8B-B14F-4D97-AF65-F5344CB8AC3E}">
        <p14:creationId xmlns:p14="http://schemas.microsoft.com/office/powerpoint/2010/main" val="2683273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20</a:t>
            </a:fld>
            <a:endParaRPr lang="id-ID"/>
          </a:p>
        </p:txBody>
      </p:sp>
    </p:spTree>
    <p:extLst>
      <p:ext uri="{BB962C8B-B14F-4D97-AF65-F5344CB8AC3E}">
        <p14:creationId xmlns:p14="http://schemas.microsoft.com/office/powerpoint/2010/main" val="2163615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29</a:t>
            </a:fld>
            <a:endParaRPr lang="id-ID"/>
          </a:p>
        </p:txBody>
      </p:sp>
    </p:spTree>
    <p:extLst>
      <p:ext uri="{BB962C8B-B14F-4D97-AF65-F5344CB8AC3E}">
        <p14:creationId xmlns:p14="http://schemas.microsoft.com/office/powerpoint/2010/main" val="3497688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30</a:t>
            </a:fld>
            <a:endParaRPr lang="id-ID"/>
          </a:p>
        </p:txBody>
      </p:sp>
    </p:spTree>
    <p:extLst>
      <p:ext uri="{BB962C8B-B14F-4D97-AF65-F5344CB8AC3E}">
        <p14:creationId xmlns:p14="http://schemas.microsoft.com/office/powerpoint/2010/main" val="1376007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31</a:t>
            </a:fld>
            <a:endParaRPr lang="id-ID"/>
          </a:p>
        </p:txBody>
      </p:sp>
    </p:spTree>
    <p:extLst>
      <p:ext uri="{BB962C8B-B14F-4D97-AF65-F5344CB8AC3E}">
        <p14:creationId xmlns:p14="http://schemas.microsoft.com/office/powerpoint/2010/main" val="486516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32</a:t>
            </a:fld>
            <a:endParaRPr lang="id-ID"/>
          </a:p>
        </p:txBody>
      </p:sp>
    </p:spTree>
    <p:extLst>
      <p:ext uri="{BB962C8B-B14F-4D97-AF65-F5344CB8AC3E}">
        <p14:creationId xmlns:p14="http://schemas.microsoft.com/office/powerpoint/2010/main" val="4275742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33</a:t>
            </a:fld>
            <a:endParaRPr lang="id-ID"/>
          </a:p>
        </p:txBody>
      </p:sp>
    </p:spTree>
    <p:extLst>
      <p:ext uri="{BB962C8B-B14F-4D97-AF65-F5344CB8AC3E}">
        <p14:creationId xmlns:p14="http://schemas.microsoft.com/office/powerpoint/2010/main" val="605383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34</a:t>
            </a:fld>
            <a:endParaRPr lang="id-ID"/>
          </a:p>
        </p:txBody>
      </p:sp>
    </p:spTree>
    <p:extLst>
      <p:ext uri="{BB962C8B-B14F-4D97-AF65-F5344CB8AC3E}">
        <p14:creationId xmlns:p14="http://schemas.microsoft.com/office/powerpoint/2010/main" val="12967163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35</a:t>
            </a:fld>
            <a:endParaRPr lang="id-ID"/>
          </a:p>
        </p:txBody>
      </p:sp>
    </p:spTree>
    <p:extLst>
      <p:ext uri="{BB962C8B-B14F-4D97-AF65-F5344CB8AC3E}">
        <p14:creationId xmlns:p14="http://schemas.microsoft.com/office/powerpoint/2010/main" val="3615415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36</a:t>
            </a:fld>
            <a:endParaRPr lang="id-ID"/>
          </a:p>
        </p:txBody>
      </p:sp>
    </p:spTree>
    <p:extLst>
      <p:ext uri="{BB962C8B-B14F-4D97-AF65-F5344CB8AC3E}">
        <p14:creationId xmlns:p14="http://schemas.microsoft.com/office/powerpoint/2010/main" val="433260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37</a:t>
            </a:fld>
            <a:endParaRPr lang="id-ID"/>
          </a:p>
        </p:txBody>
      </p:sp>
    </p:spTree>
    <p:extLst>
      <p:ext uri="{BB962C8B-B14F-4D97-AF65-F5344CB8AC3E}">
        <p14:creationId xmlns:p14="http://schemas.microsoft.com/office/powerpoint/2010/main" val="1216788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38</a:t>
            </a:fld>
            <a:endParaRPr lang="id-ID"/>
          </a:p>
        </p:txBody>
      </p:sp>
    </p:spTree>
    <p:extLst>
      <p:ext uri="{BB962C8B-B14F-4D97-AF65-F5344CB8AC3E}">
        <p14:creationId xmlns:p14="http://schemas.microsoft.com/office/powerpoint/2010/main" val="1122318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21</a:t>
            </a:fld>
            <a:endParaRPr lang="id-ID"/>
          </a:p>
        </p:txBody>
      </p:sp>
    </p:spTree>
    <p:extLst>
      <p:ext uri="{BB962C8B-B14F-4D97-AF65-F5344CB8AC3E}">
        <p14:creationId xmlns:p14="http://schemas.microsoft.com/office/powerpoint/2010/main" val="16581524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39</a:t>
            </a:fld>
            <a:endParaRPr lang="id-ID"/>
          </a:p>
        </p:txBody>
      </p:sp>
    </p:spTree>
    <p:extLst>
      <p:ext uri="{BB962C8B-B14F-4D97-AF65-F5344CB8AC3E}">
        <p14:creationId xmlns:p14="http://schemas.microsoft.com/office/powerpoint/2010/main" val="4086183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40</a:t>
            </a:fld>
            <a:endParaRPr lang="id-ID"/>
          </a:p>
        </p:txBody>
      </p:sp>
    </p:spTree>
    <p:extLst>
      <p:ext uri="{BB962C8B-B14F-4D97-AF65-F5344CB8AC3E}">
        <p14:creationId xmlns:p14="http://schemas.microsoft.com/office/powerpoint/2010/main" val="3110722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41</a:t>
            </a:fld>
            <a:endParaRPr lang="id-ID"/>
          </a:p>
        </p:txBody>
      </p:sp>
    </p:spTree>
    <p:extLst>
      <p:ext uri="{BB962C8B-B14F-4D97-AF65-F5344CB8AC3E}">
        <p14:creationId xmlns:p14="http://schemas.microsoft.com/office/powerpoint/2010/main" val="35577143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42</a:t>
            </a:fld>
            <a:endParaRPr lang="id-ID"/>
          </a:p>
        </p:txBody>
      </p:sp>
    </p:spTree>
    <p:extLst>
      <p:ext uri="{BB962C8B-B14F-4D97-AF65-F5344CB8AC3E}">
        <p14:creationId xmlns:p14="http://schemas.microsoft.com/office/powerpoint/2010/main" val="1811435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43</a:t>
            </a:fld>
            <a:endParaRPr lang="id-ID"/>
          </a:p>
        </p:txBody>
      </p:sp>
    </p:spTree>
    <p:extLst>
      <p:ext uri="{BB962C8B-B14F-4D97-AF65-F5344CB8AC3E}">
        <p14:creationId xmlns:p14="http://schemas.microsoft.com/office/powerpoint/2010/main" val="3676439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44</a:t>
            </a:fld>
            <a:endParaRPr lang="id-ID"/>
          </a:p>
        </p:txBody>
      </p:sp>
    </p:spTree>
    <p:extLst>
      <p:ext uri="{BB962C8B-B14F-4D97-AF65-F5344CB8AC3E}">
        <p14:creationId xmlns:p14="http://schemas.microsoft.com/office/powerpoint/2010/main" val="1215965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45</a:t>
            </a:fld>
            <a:endParaRPr lang="id-ID"/>
          </a:p>
        </p:txBody>
      </p:sp>
    </p:spTree>
    <p:extLst>
      <p:ext uri="{BB962C8B-B14F-4D97-AF65-F5344CB8AC3E}">
        <p14:creationId xmlns:p14="http://schemas.microsoft.com/office/powerpoint/2010/main" val="42098749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46</a:t>
            </a:fld>
            <a:endParaRPr lang="id-ID"/>
          </a:p>
        </p:txBody>
      </p:sp>
    </p:spTree>
    <p:extLst>
      <p:ext uri="{BB962C8B-B14F-4D97-AF65-F5344CB8AC3E}">
        <p14:creationId xmlns:p14="http://schemas.microsoft.com/office/powerpoint/2010/main" val="32922679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47</a:t>
            </a:fld>
            <a:endParaRPr lang="id-ID"/>
          </a:p>
        </p:txBody>
      </p:sp>
    </p:spTree>
    <p:extLst>
      <p:ext uri="{BB962C8B-B14F-4D97-AF65-F5344CB8AC3E}">
        <p14:creationId xmlns:p14="http://schemas.microsoft.com/office/powerpoint/2010/main" val="37077354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48</a:t>
            </a:fld>
            <a:endParaRPr lang="id-ID"/>
          </a:p>
        </p:txBody>
      </p:sp>
    </p:spTree>
    <p:extLst>
      <p:ext uri="{BB962C8B-B14F-4D97-AF65-F5344CB8AC3E}">
        <p14:creationId xmlns:p14="http://schemas.microsoft.com/office/powerpoint/2010/main" val="4228273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22</a:t>
            </a:fld>
            <a:endParaRPr lang="id-ID"/>
          </a:p>
        </p:txBody>
      </p:sp>
    </p:spTree>
    <p:extLst>
      <p:ext uri="{BB962C8B-B14F-4D97-AF65-F5344CB8AC3E}">
        <p14:creationId xmlns:p14="http://schemas.microsoft.com/office/powerpoint/2010/main" val="22333636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49</a:t>
            </a:fld>
            <a:endParaRPr lang="id-ID"/>
          </a:p>
        </p:txBody>
      </p:sp>
    </p:spTree>
    <p:extLst>
      <p:ext uri="{BB962C8B-B14F-4D97-AF65-F5344CB8AC3E}">
        <p14:creationId xmlns:p14="http://schemas.microsoft.com/office/powerpoint/2010/main" val="36995352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50</a:t>
            </a:fld>
            <a:endParaRPr lang="id-ID"/>
          </a:p>
        </p:txBody>
      </p:sp>
    </p:spTree>
    <p:extLst>
      <p:ext uri="{BB962C8B-B14F-4D97-AF65-F5344CB8AC3E}">
        <p14:creationId xmlns:p14="http://schemas.microsoft.com/office/powerpoint/2010/main" val="33296665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51</a:t>
            </a:fld>
            <a:endParaRPr lang="id-ID"/>
          </a:p>
        </p:txBody>
      </p:sp>
    </p:spTree>
    <p:extLst>
      <p:ext uri="{BB962C8B-B14F-4D97-AF65-F5344CB8AC3E}">
        <p14:creationId xmlns:p14="http://schemas.microsoft.com/office/powerpoint/2010/main" val="40998824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52</a:t>
            </a:fld>
            <a:endParaRPr lang="id-ID"/>
          </a:p>
        </p:txBody>
      </p:sp>
    </p:spTree>
    <p:extLst>
      <p:ext uri="{BB962C8B-B14F-4D97-AF65-F5344CB8AC3E}">
        <p14:creationId xmlns:p14="http://schemas.microsoft.com/office/powerpoint/2010/main" val="13319142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53</a:t>
            </a:fld>
            <a:endParaRPr lang="id-ID"/>
          </a:p>
        </p:txBody>
      </p:sp>
    </p:spTree>
    <p:extLst>
      <p:ext uri="{BB962C8B-B14F-4D97-AF65-F5344CB8AC3E}">
        <p14:creationId xmlns:p14="http://schemas.microsoft.com/office/powerpoint/2010/main" val="15658331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54</a:t>
            </a:fld>
            <a:endParaRPr lang="id-ID"/>
          </a:p>
        </p:txBody>
      </p:sp>
    </p:spTree>
    <p:extLst>
      <p:ext uri="{BB962C8B-B14F-4D97-AF65-F5344CB8AC3E}">
        <p14:creationId xmlns:p14="http://schemas.microsoft.com/office/powerpoint/2010/main" val="1086507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55</a:t>
            </a:fld>
            <a:endParaRPr lang="id-ID"/>
          </a:p>
        </p:txBody>
      </p:sp>
    </p:spTree>
    <p:extLst>
      <p:ext uri="{BB962C8B-B14F-4D97-AF65-F5344CB8AC3E}">
        <p14:creationId xmlns:p14="http://schemas.microsoft.com/office/powerpoint/2010/main" val="25469509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56</a:t>
            </a:fld>
            <a:endParaRPr lang="id-ID"/>
          </a:p>
        </p:txBody>
      </p:sp>
    </p:spTree>
    <p:extLst>
      <p:ext uri="{BB962C8B-B14F-4D97-AF65-F5344CB8AC3E}">
        <p14:creationId xmlns:p14="http://schemas.microsoft.com/office/powerpoint/2010/main" val="36605427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57</a:t>
            </a:fld>
            <a:endParaRPr lang="id-ID"/>
          </a:p>
        </p:txBody>
      </p:sp>
    </p:spTree>
    <p:extLst>
      <p:ext uri="{BB962C8B-B14F-4D97-AF65-F5344CB8AC3E}">
        <p14:creationId xmlns:p14="http://schemas.microsoft.com/office/powerpoint/2010/main" val="10552241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58</a:t>
            </a:fld>
            <a:endParaRPr lang="id-ID"/>
          </a:p>
        </p:txBody>
      </p:sp>
    </p:spTree>
    <p:extLst>
      <p:ext uri="{BB962C8B-B14F-4D97-AF65-F5344CB8AC3E}">
        <p14:creationId xmlns:p14="http://schemas.microsoft.com/office/powerpoint/2010/main" val="164250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23</a:t>
            </a:fld>
            <a:endParaRPr lang="id-ID"/>
          </a:p>
        </p:txBody>
      </p:sp>
    </p:spTree>
    <p:extLst>
      <p:ext uri="{BB962C8B-B14F-4D97-AF65-F5344CB8AC3E}">
        <p14:creationId xmlns:p14="http://schemas.microsoft.com/office/powerpoint/2010/main" val="36586731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59</a:t>
            </a:fld>
            <a:endParaRPr lang="id-ID"/>
          </a:p>
        </p:txBody>
      </p:sp>
    </p:spTree>
    <p:extLst>
      <p:ext uri="{BB962C8B-B14F-4D97-AF65-F5344CB8AC3E}">
        <p14:creationId xmlns:p14="http://schemas.microsoft.com/office/powerpoint/2010/main" val="1387010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24</a:t>
            </a:fld>
            <a:endParaRPr lang="id-ID"/>
          </a:p>
        </p:txBody>
      </p:sp>
    </p:spTree>
    <p:extLst>
      <p:ext uri="{BB962C8B-B14F-4D97-AF65-F5344CB8AC3E}">
        <p14:creationId xmlns:p14="http://schemas.microsoft.com/office/powerpoint/2010/main" val="186350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25</a:t>
            </a:fld>
            <a:endParaRPr lang="id-ID"/>
          </a:p>
        </p:txBody>
      </p:sp>
    </p:spTree>
    <p:extLst>
      <p:ext uri="{BB962C8B-B14F-4D97-AF65-F5344CB8AC3E}">
        <p14:creationId xmlns:p14="http://schemas.microsoft.com/office/powerpoint/2010/main" val="3143972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26</a:t>
            </a:fld>
            <a:endParaRPr lang="id-ID"/>
          </a:p>
        </p:txBody>
      </p:sp>
    </p:spTree>
    <p:extLst>
      <p:ext uri="{BB962C8B-B14F-4D97-AF65-F5344CB8AC3E}">
        <p14:creationId xmlns:p14="http://schemas.microsoft.com/office/powerpoint/2010/main" val="1079921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27</a:t>
            </a:fld>
            <a:endParaRPr lang="id-ID"/>
          </a:p>
        </p:txBody>
      </p:sp>
    </p:spTree>
    <p:extLst>
      <p:ext uri="{BB962C8B-B14F-4D97-AF65-F5344CB8AC3E}">
        <p14:creationId xmlns:p14="http://schemas.microsoft.com/office/powerpoint/2010/main" val="2461877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3AD7889-42A3-42A5-970A-353234CCBCB1}" type="slidenum">
              <a:rPr lang="id-ID" smtClean="0"/>
              <a:pPr/>
              <a:t>28</a:t>
            </a:fld>
            <a:endParaRPr lang="id-ID"/>
          </a:p>
        </p:txBody>
      </p:sp>
    </p:spTree>
    <p:extLst>
      <p:ext uri="{BB962C8B-B14F-4D97-AF65-F5344CB8AC3E}">
        <p14:creationId xmlns:p14="http://schemas.microsoft.com/office/powerpoint/2010/main" val="4058386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A89D44-AB66-4E4E-938B-7C0E0D522992}" type="datetimeFigureOut">
              <a:rPr lang="en-US" smtClean="0"/>
              <a:pPr/>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89D44-AB66-4E4E-938B-7C0E0D522992}" type="datetimeFigureOut">
              <a:rPr lang="en-US" smtClean="0"/>
              <a:pPr/>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89D44-AB66-4E4E-938B-7C0E0D522992}" type="datetimeFigureOut">
              <a:rPr lang="en-US" smtClean="0"/>
              <a:pPr/>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495800"/>
          </a:xfrm>
        </p:spPr>
        <p:txBody>
          <a:bodyPr/>
          <a:lstStyle/>
          <a:p>
            <a:endParaRPr lang="id-ID"/>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8E4B905A-0FDE-4202-AE23-08D16D08E7D1}" type="slidenum">
              <a:rPr lang="en-US"/>
              <a:pPr/>
              <a:t>‹#›</a:t>
            </a:fld>
            <a:endParaRPr lang="en-US"/>
          </a:p>
        </p:txBody>
      </p:sp>
    </p:spTree>
    <p:extLst>
      <p:ext uri="{BB962C8B-B14F-4D97-AF65-F5344CB8AC3E}">
        <p14:creationId xmlns:p14="http://schemas.microsoft.com/office/powerpoint/2010/main" val="16772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21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Date Placeholder 2"/>
          <p:cNvSpPr>
            <a:spLocks noGrp="1"/>
          </p:cNvSpPr>
          <p:nvPr>
            <p:ph type="dt" sz="half" idx="10"/>
          </p:nvPr>
        </p:nvSpPr>
        <p:spPr>
          <a:xfrm>
            <a:off x="457200" y="6248400"/>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CC8286E2-AAEB-4ABC-BEF8-5A992942DE0F}" type="slidenum">
              <a:rPr lang="en-US"/>
              <a:pPr/>
              <a:t>‹#›</a:t>
            </a:fld>
            <a:endParaRPr lang="en-US"/>
          </a:p>
        </p:txBody>
      </p:sp>
    </p:spTree>
    <p:extLst>
      <p:ext uri="{BB962C8B-B14F-4D97-AF65-F5344CB8AC3E}">
        <p14:creationId xmlns:p14="http://schemas.microsoft.com/office/powerpoint/2010/main" val="140449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89D44-AB66-4E4E-938B-7C0E0D522992}" type="datetimeFigureOut">
              <a:rPr lang="en-US" smtClean="0"/>
              <a:pPr/>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A89D44-AB66-4E4E-938B-7C0E0D522992}" type="datetimeFigureOut">
              <a:rPr lang="en-US" smtClean="0"/>
              <a:pPr/>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A89D44-AB66-4E4E-938B-7C0E0D522992}" type="datetimeFigureOut">
              <a:rPr lang="en-US" smtClean="0"/>
              <a:pPr/>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A89D44-AB66-4E4E-938B-7C0E0D522992}" type="datetimeFigureOut">
              <a:rPr lang="en-US" smtClean="0"/>
              <a:pPr/>
              <a:t>3/9/2015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A89D44-AB66-4E4E-938B-7C0E0D522992}" type="datetimeFigureOut">
              <a:rPr lang="en-US" smtClean="0"/>
              <a:pPr/>
              <a:t>3/9/2015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A89D44-AB66-4E4E-938B-7C0E0D522992}" type="datetimeFigureOut">
              <a:rPr lang="en-US" smtClean="0"/>
              <a:pPr/>
              <a:t>3/9/2015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89D44-AB66-4E4E-938B-7C0E0D522992}" type="datetimeFigureOut">
              <a:rPr lang="en-US" smtClean="0"/>
              <a:pPr/>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89D44-AB66-4E4E-938B-7C0E0D522992}" type="datetimeFigureOut">
              <a:rPr lang="en-US" smtClean="0"/>
              <a:pPr/>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6CB09-2A22-4889-BD1E-46122EAF53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89D44-AB66-4E4E-938B-7C0E0D522992}" type="datetimeFigureOut">
              <a:rPr lang="en-US" smtClean="0"/>
              <a:pPr/>
              <a:t>3/9/2015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6CB09-2A22-4889-BD1E-46122EAF53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47800"/>
          </a:xfrm>
        </p:spPr>
        <p:txBody>
          <a:bodyPr>
            <a:normAutofit/>
          </a:bodyPr>
          <a:lstStyle/>
          <a:p>
            <a:r>
              <a:rPr lang="en-US" b="1" dirty="0" smtClean="0">
                <a:latin typeface="Times New Roman" pitchFamily="18" charset="0"/>
                <a:cs typeface="Times New Roman" pitchFamily="18" charset="0"/>
              </a:rPr>
              <a:t>BAB 3</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667000"/>
            <a:ext cx="6400800" cy="1752600"/>
          </a:xfrm>
        </p:spPr>
        <p:txBody>
          <a:bodyPr>
            <a:normAutofit/>
          </a:bodyPr>
          <a:lstStyle/>
          <a:p>
            <a:r>
              <a:rPr lang="en-US" sz="4400" b="1" dirty="0" smtClean="0">
                <a:solidFill>
                  <a:schemeClr val="tx1"/>
                </a:solidFill>
                <a:latin typeface="Times New Roman" pitchFamily="18" charset="0"/>
                <a:cs typeface="Times New Roman" pitchFamily="18" charset="0"/>
              </a:rPr>
              <a:t>MANAJEMEN PROYEK</a:t>
            </a:r>
            <a:endParaRPr lang="en-US" sz="4400"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rmAutofit/>
          </a:bodyPr>
          <a:lstStyle/>
          <a:p>
            <a:pPr>
              <a:buNone/>
            </a:pPr>
            <a:r>
              <a:rPr lang="en-US" sz="2400" b="1" dirty="0" smtClean="0">
                <a:latin typeface="Times New Roman" pitchFamily="18" charset="0"/>
                <a:cs typeface="Times New Roman" pitchFamily="18" charset="0"/>
              </a:rPr>
              <a:t>3.2. </a:t>
            </a:r>
            <a:r>
              <a:rPr lang="en-US" sz="2400" b="1" dirty="0" err="1" smtClean="0">
                <a:latin typeface="Times New Roman" pitchFamily="18" charset="0"/>
                <a:cs typeface="Times New Roman" pitchFamily="18" charset="0"/>
              </a:rPr>
              <a:t>Analisis</a:t>
            </a:r>
            <a:r>
              <a:rPr lang="en-US" sz="2400" b="1" dirty="0" smtClean="0">
                <a:latin typeface="Times New Roman" pitchFamily="18" charset="0"/>
                <a:cs typeface="Times New Roman" pitchFamily="18" charset="0"/>
              </a:rPr>
              <a:t> Network</a:t>
            </a:r>
          </a:p>
          <a:p>
            <a:pPr marL="0" indent="0">
              <a:buNone/>
            </a:pP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metode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analitik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dirancang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utk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membantu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dlm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penjadwalan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pengawasan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kompleks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saling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saling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tergantung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lainnya</a:t>
            </a:r>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a:p>
            <a:pPr marL="0" indent="0">
              <a:buNone/>
            </a:pPr>
            <a:r>
              <a:rPr lang="en-US" sz="2400" dirty="0" err="1" smtClean="0">
                <a:latin typeface="Times New Roman" pitchFamily="18" charset="0"/>
                <a:cs typeface="Times New Roman" pitchFamily="18" charset="0"/>
              </a:rPr>
              <a:t>Manfaat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analisis</a:t>
            </a:r>
            <a:r>
              <a:rPr lang="en-US" sz="2400" dirty="0" smtClean="0">
                <a:latin typeface="Times New Roman" pitchFamily="18" charset="0"/>
                <a:cs typeface="Times New Roman" pitchFamily="18" charset="0"/>
              </a:rPr>
              <a:t> network :</a:t>
            </a:r>
          </a:p>
          <a:p>
            <a:pPr marL="0" indent="0">
              <a:buFont typeface="Wingdings" pitchFamily="2" charset="2"/>
              <a:buChar char="§"/>
            </a:pPr>
            <a:r>
              <a:rPr lang="en-US" sz="2400" dirty="0" smtClean="0">
                <a:latin typeface="Times New Roman" pitchFamily="18" charset="0"/>
                <a:cs typeface="Times New Roman" pitchFamily="18" charset="0"/>
              </a:rPr>
              <a:t> Pembangunan </a:t>
            </a:r>
            <a:r>
              <a:rPr lang="en-US" sz="2400" dirty="0" err="1" smtClean="0">
                <a:latin typeface="Times New Roman" pitchFamily="18" charset="0"/>
                <a:cs typeface="Times New Roman" pitchFamily="18" charset="0"/>
              </a:rPr>
              <a:t>rumah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jalan</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jembatan</a:t>
            </a:r>
            <a:endParaRPr lang="en-US" sz="2400" dirty="0" smtClean="0">
              <a:latin typeface="Times New Roman" pitchFamily="18" charset="0"/>
              <a:cs typeface="Times New Roman" pitchFamily="18" charset="0"/>
            </a:endParaRPr>
          </a:p>
          <a:p>
            <a:pPr marL="0" indent="0">
              <a:buFont typeface="Wingdings" pitchFamily="2" charset="2"/>
              <a:buChar cha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penelitian</a:t>
            </a:r>
            <a:endParaRPr lang="en-US" sz="2400" dirty="0" smtClean="0">
              <a:latin typeface="Times New Roman" pitchFamily="18" charset="0"/>
              <a:cs typeface="Times New Roman" pitchFamily="18" charset="0"/>
            </a:endParaRPr>
          </a:p>
          <a:p>
            <a:pPr marL="0" indent="0">
              <a:buFont typeface="Wingdings" pitchFamily="2" charset="2"/>
              <a:buChar cha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Perbaikan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pembongkaran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mesin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pabrik</a:t>
            </a:r>
            <a:endParaRPr lang="en-US" sz="2400" dirty="0" smtClean="0">
              <a:latin typeface="Times New Roman" pitchFamily="18" charset="0"/>
              <a:cs typeface="Times New Roman" pitchFamily="18" charset="0"/>
            </a:endParaRPr>
          </a:p>
          <a:p>
            <a:pPr marL="0" indent="0">
              <a:buFont typeface="Wingdings" pitchFamily="2" charset="2"/>
              <a:buChar cha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Pembuatan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kapal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pesawat</a:t>
            </a:r>
            <a:endParaRPr lang="en-US" sz="2400" dirty="0" smtClean="0">
              <a:latin typeface="Times New Roman" pitchFamily="18" charset="0"/>
              <a:cs typeface="Times New Roman" pitchFamily="18" charset="0"/>
            </a:endParaRPr>
          </a:p>
          <a:p>
            <a:pPr marL="0" indent="0">
              <a:buFont typeface="Wingdings" pitchFamily="2" charset="2"/>
              <a:buChar cha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periklanan</a:t>
            </a:r>
            <a:endParaRPr lang="en-US" sz="2400" dirty="0" smtClean="0">
              <a:latin typeface="Times New Roman" pitchFamily="18" charset="0"/>
              <a:cs typeface="Times New Roman" pitchFamily="18" charset="0"/>
            </a:endParaRPr>
          </a:p>
          <a:p>
            <a:pPr marL="0" indent="0">
              <a:buNone/>
            </a:pPr>
            <a:r>
              <a:rPr lang="en-US" sz="2400" dirty="0" err="1" smtClean="0">
                <a:latin typeface="Times New Roman" pitchFamily="18" charset="0"/>
                <a:cs typeface="Times New Roman" pitchFamily="18" charset="0"/>
              </a:rPr>
              <a:t>Metode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digunakan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dlm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analisis</a:t>
            </a:r>
            <a:r>
              <a:rPr lang="en-US" sz="2400" dirty="0" smtClean="0">
                <a:latin typeface="Times New Roman" pitchFamily="18" charset="0"/>
                <a:cs typeface="Times New Roman" pitchFamily="18" charset="0"/>
              </a:rPr>
              <a:t> network PERT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CPM.</a:t>
            </a:r>
          </a:p>
          <a:p>
            <a:pPr>
              <a:buNone/>
            </a:pP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44000" cy="6858001"/>
          </a:xfrm>
        </p:spPr>
        <p:txBody>
          <a:bodyPr>
            <a:noAutofit/>
          </a:bodyPr>
          <a:lstStyle/>
          <a:p>
            <a:r>
              <a:rPr lang="id-ID" sz="1600" b="1" dirty="0"/>
              <a:t>TEKNIK MANAJEMEN PROYEK: PERT &amp; CM</a:t>
            </a:r>
            <a:endParaRPr lang="en-US" sz="1600" dirty="0"/>
          </a:p>
          <a:p>
            <a:pPr lvl="0"/>
            <a:r>
              <a:rPr lang="id-ID" sz="1600" i="1" dirty="0"/>
              <a:t>Program Evaluation and Reiew Technique </a:t>
            </a:r>
            <a:r>
              <a:rPr lang="id-ID" sz="1600" dirty="0"/>
              <a:t>(PERT) dan </a:t>
            </a:r>
            <a:r>
              <a:rPr lang="id-ID" sz="1600" i="1" dirty="0"/>
              <a:t>Critical Path Method </a:t>
            </a:r>
            <a:r>
              <a:rPr lang="id-ID" sz="1600" dirty="0"/>
              <a:t>(CPM) adalah program yang dapat membantu manajer untuk menjadwal, memonitor, </a:t>
            </a:r>
            <a:r>
              <a:rPr lang="id-ID" sz="1600" dirty="0" smtClean="0"/>
              <a:t>mengontrol </a:t>
            </a:r>
            <a:r>
              <a:rPr lang="id-ID" sz="1600" dirty="0"/>
              <a:t>proyek yang besar dan kompleks.</a:t>
            </a:r>
            <a:endParaRPr lang="en-US" sz="1600" dirty="0"/>
          </a:p>
          <a:p>
            <a:pPr lvl="0"/>
            <a:r>
              <a:rPr lang="id-ID" sz="1600" dirty="0"/>
              <a:t>PERT: Suatu teknik manajemen proyek yang menggunakan tiga perkiraan waktu untuk masing-masing aktivitas.</a:t>
            </a:r>
            <a:endParaRPr lang="en-US" sz="1600" dirty="0"/>
          </a:p>
          <a:p>
            <a:pPr lvl="0"/>
            <a:r>
              <a:rPr lang="id-ID" sz="1600" dirty="0"/>
              <a:t>CPM: Suatu teknik manajemen proyek yang menggunakan hanya satu faktor waktu untuk setiap aktivitas.</a:t>
            </a:r>
            <a:endParaRPr lang="en-US" sz="1600" dirty="0"/>
          </a:p>
          <a:p>
            <a:pPr lvl="0"/>
            <a:r>
              <a:rPr lang="id-ID" sz="1600" i="1" dirty="0"/>
              <a:t>Framework </a:t>
            </a:r>
            <a:r>
              <a:rPr lang="id-ID" sz="1600" dirty="0"/>
              <a:t>dari PERT dan CPM</a:t>
            </a:r>
            <a:endParaRPr lang="en-US" sz="1600" dirty="0"/>
          </a:p>
          <a:p>
            <a:pPr lvl="0"/>
            <a:r>
              <a:rPr lang="id-ID" sz="1600" dirty="0"/>
              <a:t>Enam langkah dasar PERT dan CPM:</a:t>
            </a:r>
            <a:endParaRPr lang="en-US" sz="1600" dirty="0"/>
          </a:p>
          <a:p>
            <a:pPr marL="542925" lvl="0">
              <a:buFont typeface="+mj-lt"/>
              <a:buAutoNum type="arabicPeriod"/>
            </a:pPr>
            <a:r>
              <a:rPr lang="id-ID" sz="1600" dirty="0"/>
              <a:t>Menentukan proyek dan menyiapkan WBS (</a:t>
            </a:r>
            <a:r>
              <a:rPr lang="id-ID" sz="1600" i="1" dirty="0"/>
              <a:t>Work Breakdown Structure)</a:t>
            </a:r>
            <a:endParaRPr lang="en-US" sz="1600" dirty="0"/>
          </a:p>
          <a:p>
            <a:pPr marL="542925" lvl="0">
              <a:buFont typeface="+mj-lt"/>
              <a:buAutoNum type="arabicPeriod"/>
            </a:pPr>
            <a:r>
              <a:rPr lang="id-ID" sz="1600" dirty="0"/>
              <a:t>Mengembangkan hubungan antar-aktivitas. Menentukan aktivitas mana yang harus diutamakan dan aktivitas mana yang harus mengikuti aktivitas lainnya.</a:t>
            </a:r>
            <a:endParaRPr lang="en-US" sz="1600" dirty="0"/>
          </a:p>
          <a:p>
            <a:pPr marL="542925" lvl="0">
              <a:buFont typeface="+mj-lt"/>
              <a:buAutoNum type="arabicPeriod"/>
            </a:pPr>
            <a:r>
              <a:rPr lang="id-ID" sz="1600" dirty="0"/>
              <a:t>Menggambar jaringan yang menghubungkan semua aktivitas.</a:t>
            </a:r>
            <a:endParaRPr lang="en-US" sz="1600" dirty="0"/>
          </a:p>
          <a:p>
            <a:pPr marL="542925" lvl="0">
              <a:buFont typeface="+mj-lt"/>
              <a:buAutoNum type="arabicPeriod"/>
            </a:pPr>
            <a:r>
              <a:rPr lang="id-ID" sz="1600" dirty="0"/>
              <a:t>Mengalokasikan waktu dan atau memperkirakan biaya untuk masing-masing aktivitas.</a:t>
            </a:r>
            <a:endParaRPr lang="en-US" sz="1600" dirty="0"/>
          </a:p>
          <a:p>
            <a:pPr marL="542925" lvl="0">
              <a:buFont typeface="+mj-lt"/>
              <a:buAutoNum type="arabicPeriod"/>
            </a:pPr>
            <a:r>
              <a:rPr lang="id-ID" sz="1600" dirty="0"/>
              <a:t>Menghitung alur waktu terlama  di jaringan tersebut. Ini disebut dengan </a:t>
            </a:r>
            <a:r>
              <a:rPr lang="id-ID" sz="1600" i="1" dirty="0"/>
              <a:t>Critical Path</a:t>
            </a:r>
            <a:endParaRPr lang="en-US" sz="1600" dirty="0"/>
          </a:p>
          <a:p>
            <a:pPr marL="542925" lvl="0">
              <a:buFont typeface="+mj-lt"/>
              <a:buAutoNum type="arabicPeriod"/>
            </a:pPr>
            <a:r>
              <a:rPr lang="id-ID" sz="1600" dirty="0"/>
              <a:t>Menggunakan jaringan untuk membantu merencanakan, menjadwal, memonitor, dan mengontrol proyek,</a:t>
            </a:r>
            <a:endParaRPr lang="en-US" sz="1600" dirty="0"/>
          </a:p>
          <a:p>
            <a:pPr lvl="0"/>
            <a:r>
              <a:rPr lang="id-ID" sz="1600" dirty="0"/>
              <a:t>Langkah kelima (membuat </a:t>
            </a:r>
            <a:r>
              <a:rPr lang="id-ID" sz="1600" i="1" dirty="0"/>
              <a:t>critical path), </a:t>
            </a:r>
            <a:r>
              <a:rPr lang="id-ID" sz="1600" dirty="0"/>
              <a:t>adalah bagian utama dari pengontrolan suatu proyek. Aktivitas pada </a:t>
            </a:r>
            <a:r>
              <a:rPr lang="id-ID" sz="1600" i="1" dirty="0"/>
              <a:t>critical path </a:t>
            </a:r>
            <a:r>
              <a:rPr lang="id-ID" sz="1600" dirty="0"/>
              <a:t>yang merepresentasikan tugas-tugas dapat menunda proyek secara keseluruhan kalau </a:t>
            </a:r>
            <a:r>
              <a:rPr lang="id-ID" sz="1600" i="1" dirty="0"/>
              <a:t>critical path </a:t>
            </a:r>
            <a:r>
              <a:rPr lang="id-ID" sz="1600" dirty="0"/>
              <a:t>tidak diselesaikan tepat waktu.</a:t>
            </a:r>
            <a:endParaRPr lang="en-US" sz="1600" dirty="0"/>
          </a:p>
          <a:p>
            <a:pPr lvl="0"/>
            <a:r>
              <a:rPr lang="id-ID" sz="1600" dirty="0"/>
              <a:t>Teknik yang digunakan dari PERT dan CPM sangat sama. Perbedaan yang utama antara keduanya adalah: </a:t>
            </a:r>
            <a:r>
              <a:rPr lang="id-ID" sz="1600" b="1" dirty="0"/>
              <a:t>PERT </a:t>
            </a:r>
            <a:r>
              <a:rPr lang="id-ID" sz="1600" dirty="0"/>
              <a:t>menggunakan tiga perkiraan waktu untuk masing-masing aktivitas. Perkiraan waktu ini digunakan untuk menghitung </a:t>
            </a:r>
            <a:r>
              <a:rPr lang="id-ID" sz="1600" i="1" dirty="0"/>
              <a:t>values </a:t>
            </a:r>
            <a:r>
              <a:rPr lang="id-ID" sz="1600" dirty="0"/>
              <a:t>dan </a:t>
            </a:r>
            <a:r>
              <a:rPr lang="id-ID" sz="1600" i="1" dirty="0"/>
              <a:t>standard deviations </a:t>
            </a:r>
            <a:r>
              <a:rPr lang="id-ID" sz="1600" dirty="0"/>
              <a:t>yang diekspektasikan untuk suatu aktivitas. Sedangkan </a:t>
            </a:r>
            <a:r>
              <a:rPr lang="id-ID" sz="1600" b="1" dirty="0"/>
              <a:t>CPM </a:t>
            </a:r>
            <a:r>
              <a:rPr lang="id-ID" sz="1600" dirty="0"/>
              <a:t>membuat asumsi bahwa waktu aktivitas diketahui dengan kepastian oleh karena itu membutuhkan hanya satu fator waktu untuk masing-masing aktivitas</a:t>
            </a:r>
            <a:r>
              <a:rPr lang="id-ID" sz="1600" dirty="0" smtClean="0"/>
              <a:t>.</a:t>
            </a:r>
            <a:endParaRPr lang="en-US" sz="1600" dirty="0"/>
          </a:p>
        </p:txBody>
      </p:sp>
    </p:spTree>
    <p:extLst>
      <p:ext uri="{BB962C8B-B14F-4D97-AF65-F5344CB8AC3E}">
        <p14:creationId xmlns:p14="http://schemas.microsoft.com/office/powerpoint/2010/main" val="24659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rmAutofit fontScale="92500" lnSpcReduction="10000"/>
          </a:bodyPr>
          <a:lstStyle/>
          <a:p>
            <a:r>
              <a:rPr lang="id-ID" sz="1800" b="1" dirty="0"/>
              <a:t>TEKNIK MANAJEMEN PROYEK: PERT &amp; CM</a:t>
            </a:r>
            <a:endParaRPr lang="en-US" sz="1800" dirty="0"/>
          </a:p>
          <a:p>
            <a:pPr lvl="0"/>
            <a:r>
              <a:rPr lang="id-ID" sz="1800" dirty="0" smtClean="0"/>
              <a:t>PERT </a:t>
            </a:r>
            <a:r>
              <a:rPr lang="id-ID" sz="1800" dirty="0"/>
              <a:t>dan CPM sangat penting karena PERT dan CPM dapat menjawab pertanyaan-pertanyaan berikut:</a:t>
            </a:r>
            <a:endParaRPr lang="en-US" sz="1800" dirty="0"/>
          </a:p>
          <a:p>
            <a:pPr marL="714375" lvl="0">
              <a:buFont typeface="+mj-lt"/>
              <a:buAutoNum type="arabicPeriod"/>
            </a:pPr>
            <a:r>
              <a:rPr lang="id-ID" sz="1800" dirty="0"/>
              <a:t>Kapan proyek secara keseluruhan dapat terselesaikan?</a:t>
            </a:r>
            <a:endParaRPr lang="en-US" sz="1800" dirty="0"/>
          </a:p>
          <a:p>
            <a:pPr marL="714375" lvl="0">
              <a:buFont typeface="+mj-lt"/>
              <a:buAutoNum type="arabicPeriod"/>
            </a:pPr>
            <a:r>
              <a:rPr lang="id-ID" sz="1800" dirty="0"/>
              <a:t>Aktivitas atau tugas apa yang genting? (aktivitas yang akan menunda proyek secara keseluruhan jika aktivitas tersebut terlambat)</a:t>
            </a:r>
            <a:endParaRPr lang="en-US" sz="1800" dirty="0"/>
          </a:p>
          <a:p>
            <a:pPr marL="714375" lvl="0">
              <a:buFont typeface="+mj-lt"/>
              <a:buAutoNum type="arabicPeriod"/>
            </a:pPr>
            <a:r>
              <a:rPr lang="id-ID" sz="1800" dirty="0"/>
              <a:t>Aktivitas mana yang tidak genting? (aktivitas yang dapat berjalan terlambat tanpa menunda penyelesaian proyek secara keseluruhan)</a:t>
            </a:r>
            <a:endParaRPr lang="en-US" sz="1800" dirty="0"/>
          </a:p>
          <a:p>
            <a:pPr marL="714375" lvl="0">
              <a:buFont typeface="+mj-lt"/>
              <a:buAutoNum type="arabicPeriod"/>
            </a:pPr>
            <a:r>
              <a:rPr lang="id-ID" sz="1800" dirty="0"/>
              <a:t>Apa kemungkinannya bahwa proyek tersebut akan diselesaikan dengan tanggal yang spesifik?</a:t>
            </a:r>
            <a:endParaRPr lang="en-US" sz="1800" dirty="0"/>
          </a:p>
          <a:p>
            <a:pPr marL="714375" lvl="0">
              <a:buFont typeface="+mj-lt"/>
              <a:buAutoNum type="arabicPeriod"/>
            </a:pPr>
            <a:r>
              <a:rPr lang="id-ID" sz="1800" dirty="0"/>
              <a:t>Dalam beberapa tanggal, apakah proyek tersebut sesuai jadwal, lebih lambat dibandingkan dengan jadwal, lebih dulu dibandingkan dengan jadwal?</a:t>
            </a:r>
            <a:endParaRPr lang="en-US" sz="1800" dirty="0"/>
          </a:p>
          <a:p>
            <a:pPr marL="714375" lvl="0">
              <a:buFont typeface="+mj-lt"/>
              <a:buAutoNum type="arabicPeriod"/>
            </a:pPr>
            <a:r>
              <a:rPr lang="id-ID" sz="1800" dirty="0"/>
              <a:t>Dalam waktu yang diberikan, apakah dana yang dihabiskan sama dengan/lebih sedikit/ lebih banyak dari yang dianggarkan?</a:t>
            </a:r>
            <a:endParaRPr lang="en-US" sz="1800" dirty="0"/>
          </a:p>
          <a:p>
            <a:pPr marL="714375" lvl="0">
              <a:buFont typeface="+mj-lt"/>
              <a:buAutoNum type="arabicPeriod"/>
            </a:pPr>
            <a:r>
              <a:rPr lang="id-ID" sz="1800" dirty="0"/>
              <a:t>Apakah sumber daya yang tersedia cukup untuk menyelesaikan proyek tepat waktu?</a:t>
            </a:r>
            <a:endParaRPr lang="en-US" sz="1800" dirty="0"/>
          </a:p>
          <a:p>
            <a:pPr marL="714375" lvl="0">
              <a:buFont typeface="+mj-lt"/>
              <a:buAutoNum type="arabicPeriod"/>
            </a:pPr>
            <a:r>
              <a:rPr lang="id-ID" sz="1800" dirty="0"/>
              <a:t>Kalau proyek diselesaikan dengan waktu yang lebih pendek, Cara apa yang terbaik untuk mencapai </a:t>
            </a:r>
            <a:r>
              <a:rPr lang="id-ID" sz="1800" i="1" dirty="0"/>
              <a:t>goal </a:t>
            </a:r>
            <a:r>
              <a:rPr lang="id-ID" sz="1800" dirty="0"/>
              <a:t>(tujuan) dengan biaya yang paling sedikit?</a:t>
            </a:r>
            <a:endParaRPr lang="en-US" sz="1800" dirty="0"/>
          </a:p>
          <a:p>
            <a:pPr lvl="0"/>
            <a:r>
              <a:rPr lang="id-ID" sz="1800" dirty="0"/>
              <a:t>Network Diagrams &amp; Approeaches</a:t>
            </a:r>
            <a:endParaRPr lang="en-US" sz="1800" dirty="0"/>
          </a:p>
          <a:p>
            <a:pPr lvl="0"/>
            <a:r>
              <a:rPr lang="id-ID" sz="1800" dirty="0"/>
              <a:t>Langkah pertama dalam jaringan PERT dan CPM adalah untuk membagi proyek secara keseluruhan menjadi aktivitas-aktivitas yang signifikan berdasarkan dengan WBS</a:t>
            </a:r>
            <a:endParaRPr lang="en-US" sz="1800" dirty="0"/>
          </a:p>
          <a:p>
            <a:r>
              <a:rPr lang="id-ID" sz="1800" dirty="0"/>
              <a:t>Ada dua pendekatan yang dapat dipakai untuk menggambar jaringan proyek: </a:t>
            </a:r>
            <a:r>
              <a:rPr lang="id-ID" sz="1800" b="1" i="1" dirty="0"/>
              <a:t>Activity on node (AON) &amp; activity on arrow (AOA). </a:t>
            </a:r>
            <a:r>
              <a:rPr lang="id-ID" sz="1800" b="1" dirty="0"/>
              <a:t>AON</a:t>
            </a:r>
            <a:r>
              <a:rPr lang="id-ID" sz="1800" dirty="0"/>
              <a:t>: suatu diagram jaringan dengan </a:t>
            </a:r>
            <a:r>
              <a:rPr lang="id-ID" sz="1800" b="1" dirty="0"/>
              <a:t>simpul-simpul</a:t>
            </a:r>
            <a:r>
              <a:rPr lang="id-ID" sz="1800" dirty="0"/>
              <a:t> yang menggambarkan aktivitass. </a:t>
            </a:r>
            <a:r>
              <a:rPr lang="id-ID" sz="1800" b="1" dirty="0"/>
              <a:t>AOA</a:t>
            </a:r>
            <a:r>
              <a:rPr lang="id-ID" sz="1800" dirty="0"/>
              <a:t>: suatu diagram jaringan dengan </a:t>
            </a:r>
            <a:r>
              <a:rPr lang="id-ID" sz="1800" b="1" dirty="0"/>
              <a:t>tanda panah</a:t>
            </a:r>
            <a:r>
              <a:rPr lang="id-ID" sz="1800" dirty="0"/>
              <a:t> yang menggambarkan aktivitas.</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9412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rmAutofit/>
          </a:bodyPr>
          <a:lstStyle/>
          <a:p>
            <a:pPr marL="0" indent="0">
              <a:buNone/>
            </a:pPr>
            <a:r>
              <a:rPr lang="id-ID" sz="1800" b="1" dirty="0"/>
              <a:t>MENENTUKAN JADWAL PROYEK</a:t>
            </a:r>
            <a:endParaRPr lang="en-US" sz="1800" dirty="0"/>
          </a:p>
          <a:p>
            <a:pPr lvl="0"/>
            <a:r>
              <a:rPr lang="id-ID" sz="1800" dirty="0"/>
              <a:t>Menentukan jadwal proyek adalah langkah setelah menggambar seluruh aktivitas beserta hubungan yang diutamakannya.</a:t>
            </a:r>
            <a:endParaRPr lang="en-US" sz="1800" dirty="0"/>
          </a:p>
          <a:p>
            <a:pPr lvl="0"/>
            <a:r>
              <a:rPr lang="id-ID" sz="1800" i="1" dirty="0"/>
              <a:t>Critical Path Analysis </a:t>
            </a:r>
            <a:r>
              <a:rPr lang="id-ID" sz="1800" dirty="0"/>
              <a:t>akan membantu untuk menentukan jadwal proyek.</a:t>
            </a:r>
            <a:endParaRPr lang="en-US" sz="1800" dirty="0"/>
          </a:p>
          <a:p>
            <a:pPr lvl="0"/>
            <a:r>
              <a:rPr lang="id-ID" sz="1800" dirty="0"/>
              <a:t>Untuk mengetahui </a:t>
            </a:r>
            <a:r>
              <a:rPr lang="id-ID" sz="1800" i="1" dirty="0"/>
              <a:t>critical path, </a:t>
            </a:r>
            <a:r>
              <a:rPr lang="id-ID" sz="1800" dirty="0"/>
              <a:t>kita harus menghitung waktu awal dan waktu akhir untuk masing-masing aktivitas. Ini dapat diketahui dari beberapa hal di bawah ini:</a:t>
            </a:r>
            <a:endParaRPr lang="en-US" sz="1800" dirty="0"/>
          </a:p>
          <a:p>
            <a:pPr marL="714375" lvl="0">
              <a:buFont typeface="+mj-lt"/>
              <a:buAutoNum type="arabicPeriod"/>
            </a:pPr>
            <a:r>
              <a:rPr lang="id-ID" sz="1800" dirty="0"/>
              <a:t>Earliest start (ES): waktu paling awal kapan aktivitas dapat dimulai, dedngan mengasumsikan semua </a:t>
            </a:r>
            <a:r>
              <a:rPr lang="id-ID" sz="1800" i="1" dirty="0"/>
              <a:t>predecessors </a:t>
            </a:r>
            <a:r>
              <a:rPr lang="id-ID" sz="1800" dirty="0"/>
              <a:t>sudah terselesaikan.</a:t>
            </a:r>
            <a:endParaRPr lang="en-US" sz="1800" dirty="0"/>
          </a:p>
          <a:p>
            <a:pPr marL="714375" lvl="0">
              <a:buFont typeface="+mj-lt"/>
              <a:buAutoNum type="arabicPeriod"/>
            </a:pPr>
            <a:r>
              <a:rPr lang="id-ID" sz="1800" dirty="0"/>
              <a:t>Earliest Finish (EF): Waktu paling awal kapan aktivitas dapat diselesaikan</a:t>
            </a:r>
            <a:endParaRPr lang="en-US" sz="1800" dirty="0"/>
          </a:p>
          <a:p>
            <a:pPr marL="714375" lvl="0">
              <a:buFont typeface="+mj-lt"/>
              <a:buAutoNum type="arabicPeriod"/>
            </a:pPr>
            <a:r>
              <a:rPr lang="id-ID" sz="1800" dirty="0"/>
              <a:t>Latest start (ES): Waktu paling terlambat kapan aktivitas dimulai sehingga tidak menunda waktu penyelesaian dari keseluruhan proyek.</a:t>
            </a:r>
            <a:endParaRPr lang="en-US" sz="1800" dirty="0"/>
          </a:p>
          <a:p>
            <a:pPr marL="714375" lvl="0">
              <a:buFont typeface="+mj-lt"/>
              <a:buAutoNum type="arabicPeriod"/>
            </a:pPr>
            <a:r>
              <a:rPr lang="id-ID" sz="1800" dirty="0"/>
              <a:t>Lstest finish (LF): Waktu paling terlambat untuk menyelesaikan aktivtas supaya tidak menunda waktu penyelesaian dari keseluruhan proyek.</a:t>
            </a:r>
            <a:endParaRPr lang="en-US" sz="1800" dirty="0"/>
          </a:p>
          <a:p>
            <a:pPr marL="800100" lvl="0"/>
            <a:r>
              <a:rPr lang="id-ID" sz="1800" dirty="0"/>
              <a:t>ES dan EF </a:t>
            </a:r>
            <a:r>
              <a:rPr lang="id-ID" sz="1800" dirty="0">
                <a:sym typeface="Wingdings" panose="05000000000000000000" pitchFamily="2" charset="2"/>
              </a:rPr>
              <a:t></a:t>
            </a:r>
            <a:r>
              <a:rPr lang="id-ID" sz="1800" dirty="0"/>
              <a:t> ditentukan selama </a:t>
            </a:r>
            <a:r>
              <a:rPr lang="id-ID" sz="1800" i="1" dirty="0"/>
              <a:t>forward pass</a:t>
            </a:r>
            <a:endParaRPr lang="en-US" sz="1800" dirty="0"/>
          </a:p>
          <a:p>
            <a:pPr marL="800100" lvl="0"/>
            <a:r>
              <a:rPr lang="id-ID" sz="1800" dirty="0"/>
              <a:t>LS dan LF </a:t>
            </a:r>
            <a:r>
              <a:rPr lang="id-ID" sz="1800" dirty="0">
                <a:sym typeface="Wingdings" panose="05000000000000000000" pitchFamily="2" charset="2"/>
              </a:rPr>
              <a:t></a:t>
            </a:r>
            <a:r>
              <a:rPr lang="id-ID" sz="1800" dirty="0"/>
              <a:t> ditentukan selama </a:t>
            </a:r>
            <a:r>
              <a:rPr lang="id-ID" sz="1800" i="1" dirty="0"/>
              <a:t>backward pass</a:t>
            </a:r>
            <a:endParaRPr lang="en-US" sz="1800" dirty="0"/>
          </a:p>
          <a:p>
            <a:pPr marL="0" indent="0">
              <a:buNone/>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1961286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rmAutofit/>
          </a:bodyPr>
          <a:lstStyle/>
          <a:p>
            <a:pPr marL="0" indent="0">
              <a:buNone/>
            </a:pPr>
            <a:r>
              <a:rPr lang="id-ID" sz="1800" b="1" dirty="0"/>
              <a:t>FORWARD PASS </a:t>
            </a:r>
            <a:r>
              <a:rPr lang="id-ID" sz="1800" b="1" dirty="0">
                <a:sym typeface="Wingdings" panose="05000000000000000000" pitchFamily="2" charset="2"/>
              </a:rPr>
              <a:t></a:t>
            </a:r>
            <a:r>
              <a:rPr lang="id-ID" sz="1800" b="1" dirty="0"/>
              <a:t> </a:t>
            </a:r>
            <a:r>
              <a:rPr lang="id-ID" sz="1800" dirty="0"/>
              <a:t>mulai dengan aktivitas pertama dalam suatu </a:t>
            </a:r>
            <a:r>
              <a:rPr lang="id-ID" sz="1800" dirty="0" smtClean="0"/>
              <a:t>proyek</a:t>
            </a:r>
            <a:endParaRPr lang="en-US" sz="1800" dirty="0" smtClean="0"/>
          </a:p>
          <a:p>
            <a:pPr marL="0" indent="0">
              <a:buNone/>
            </a:pPr>
            <a:endParaRPr lang="en-US" sz="1800" dirty="0" smtClean="0">
              <a:latin typeface="Times New Roman" pitchFamily="18" charset="0"/>
              <a:cs typeface="Times New Roman" pitchFamily="18" charset="0"/>
            </a:endParaRPr>
          </a:p>
          <a:p>
            <a:pPr marL="0" indent="0">
              <a:buNone/>
            </a:pPr>
            <a:endParaRPr lang="en-US" sz="1800" dirty="0">
              <a:latin typeface="Times New Roman" pitchFamily="18" charset="0"/>
              <a:cs typeface="Times New Roman" pitchFamily="18" charset="0"/>
            </a:endParaRPr>
          </a:p>
          <a:p>
            <a:pPr marL="0" indent="0">
              <a:buNone/>
            </a:pPr>
            <a:endParaRPr lang="en-US" sz="1800" dirty="0" smtClean="0">
              <a:latin typeface="Times New Roman" pitchFamily="18" charset="0"/>
              <a:cs typeface="Times New Roman" pitchFamily="18" charset="0"/>
            </a:endParaRPr>
          </a:p>
          <a:p>
            <a:pPr marL="0" indent="0">
              <a:buNone/>
            </a:pPr>
            <a:endParaRPr lang="en-US" sz="1800" dirty="0">
              <a:latin typeface="Times New Roman" pitchFamily="18" charset="0"/>
              <a:cs typeface="Times New Roman" pitchFamily="18" charset="0"/>
            </a:endParaRPr>
          </a:p>
          <a:p>
            <a:pPr marL="0" indent="0">
              <a:buNone/>
            </a:pPr>
            <a:endParaRPr lang="en-US" sz="1800" dirty="0" smtClean="0">
              <a:latin typeface="Times New Roman" pitchFamily="18" charset="0"/>
              <a:cs typeface="Times New Roman" pitchFamily="18" charset="0"/>
            </a:endParaRPr>
          </a:p>
          <a:p>
            <a:pPr marL="0" indent="0">
              <a:buNone/>
            </a:pPr>
            <a:endParaRPr lang="en-US" sz="1800" dirty="0" smtClean="0">
              <a:latin typeface="Times New Roman" pitchFamily="18" charset="0"/>
              <a:cs typeface="Times New Roman" pitchFamily="18" charset="0"/>
            </a:endParaRPr>
          </a:p>
          <a:p>
            <a:pPr marL="0" indent="0">
              <a:buNone/>
            </a:pPr>
            <a:endParaRPr lang="en-US" sz="1800" dirty="0">
              <a:latin typeface="Times New Roman" pitchFamily="18" charset="0"/>
              <a:cs typeface="Times New Roman" pitchFamily="18" charset="0"/>
            </a:endParaRPr>
          </a:p>
          <a:p>
            <a:pPr marL="0" indent="0">
              <a:buNone/>
            </a:pPr>
            <a:endParaRPr lang="en-US" sz="1800" b="1" dirty="0" smtClean="0"/>
          </a:p>
          <a:p>
            <a:pPr marL="0" indent="0">
              <a:buNone/>
            </a:pPr>
            <a:r>
              <a:rPr lang="id-ID" sz="1800" b="1" dirty="0" smtClean="0"/>
              <a:t>BACKWARD </a:t>
            </a:r>
            <a:r>
              <a:rPr lang="id-ID" sz="1800" b="1" dirty="0"/>
              <a:t>PASS </a:t>
            </a:r>
            <a:r>
              <a:rPr lang="id-ID" sz="1800" b="1" dirty="0">
                <a:sym typeface="Wingdings" panose="05000000000000000000" pitchFamily="2" charset="2"/>
              </a:rPr>
              <a:t></a:t>
            </a:r>
            <a:r>
              <a:rPr lang="id-ID" sz="1800" b="1" dirty="0"/>
              <a:t> </a:t>
            </a:r>
            <a:r>
              <a:rPr lang="id-ID" sz="1800" dirty="0"/>
              <a:t> mulai dengan aktivitas terakhir dalam suatu </a:t>
            </a:r>
            <a:r>
              <a:rPr lang="id-ID" sz="1800" dirty="0" smtClean="0"/>
              <a:t>proyek</a:t>
            </a:r>
            <a:endParaRPr lang="en-US" sz="1800" dirty="0" smtClean="0"/>
          </a:p>
          <a:p>
            <a:pPr marL="0" indent="0">
              <a:buNone/>
            </a:pPr>
            <a:endParaRPr lang="en-US" sz="1800"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87822697"/>
              </p:ext>
            </p:extLst>
          </p:nvPr>
        </p:nvGraphicFramePr>
        <p:xfrm>
          <a:off x="381000" y="685800"/>
          <a:ext cx="8458200" cy="2438400"/>
        </p:xfrm>
        <a:graphic>
          <a:graphicData uri="http://schemas.openxmlformats.org/drawingml/2006/table">
            <a:tbl>
              <a:tblPr firstRow="1" firstCol="1" bandRow="1">
                <a:tableStyleId>{5C22544A-7EE6-4342-B048-85BDC9FD1C3A}</a:tableStyleId>
              </a:tblPr>
              <a:tblGrid>
                <a:gridCol w="5337900"/>
                <a:gridCol w="3120300"/>
              </a:tblGrid>
              <a:tr h="409157">
                <a:tc>
                  <a:txBody>
                    <a:bodyPr/>
                    <a:lstStyle/>
                    <a:p>
                      <a:pPr algn="ctr">
                        <a:lnSpc>
                          <a:spcPct val="115000"/>
                        </a:lnSpc>
                        <a:spcAft>
                          <a:spcPts val="0"/>
                        </a:spcAft>
                      </a:pPr>
                      <a:r>
                        <a:rPr lang="en-US" sz="1600" dirty="0">
                          <a:effectLst/>
                        </a:rPr>
                        <a:t> </a:t>
                      </a:r>
                      <a:r>
                        <a:rPr lang="id-ID" sz="2000" dirty="0">
                          <a:effectLst/>
                        </a:rPr>
                        <a:t>ES rule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EF rule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029243">
                <a:tc>
                  <a:txBody>
                    <a:bodyPr/>
                    <a:lstStyle/>
                    <a:p>
                      <a:pPr>
                        <a:lnSpc>
                          <a:spcPct val="115000"/>
                        </a:lnSpc>
                        <a:spcAft>
                          <a:spcPts val="0"/>
                        </a:spcAft>
                      </a:pPr>
                      <a:r>
                        <a:rPr lang="id-ID" sz="1600" dirty="0">
                          <a:effectLst/>
                        </a:rPr>
                        <a:t>Sebelum aktivitas dimulai, semua immediate predecessors-nya harus diselesaikan</a:t>
                      </a:r>
                      <a:endParaRPr lang="en-US" sz="1600" dirty="0">
                        <a:effectLst/>
                      </a:endParaRPr>
                    </a:p>
                    <a:p>
                      <a:pPr marL="342900" lvl="0" indent="-342900">
                        <a:lnSpc>
                          <a:spcPct val="115000"/>
                        </a:lnSpc>
                        <a:spcAft>
                          <a:spcPts val="0"/>
                        </a:spcAft>
                        <a:buFont typeface="Calibri" panose="020F0502020204030204" pitchFamily="34" charset="0"/>
                        <a:buChar char="-"/>
                      </a:pPr>
                      <a:r>
                        <a:rPr lang="id-ID" sz="1600" dirty="0">
                          <a:effectLst/>
                        </a:rPr>
                        <a:t>Kalau hanya ada satu immediate predecessors </a:t>
                      </a:r>
                      <a:r>
                        <a:rPr lang="id-ID" sz="1600" dirty="0">
                          <a:effectLst/>
                          <a:sym typeface="Wingdings" panose="05000000000000000000" pitchFamily="2" charset="2"/>
                        </a:rPr>
                        <a:t></a:t>
                      </a:r>
                      <a:endParaRPr lang="en-US" sz="1600" dirty="0">
                        <a:effectLst/>
                      </a:endParaRPr>
                    </a:p>
                    <a:p>
                      <a:pPr marL="24765" algn="ctr">
                        <a:lnSpc>
                          <a:spcPct val="115000"/>
                        </a:lnSpc>
                        <a:spcAft>
                          <a:spcPts val="0"/>
                        </a:spcAft>
                      </a:pPr>
                      <a:r>
                        <a:rPr lang="id-ID" sz="1600" dirty="0">
                          <a:effectLst/>
                        </a:rPr>
                        <a:t>ES = EF dari predecessors-nya</a:t>
                      </a:r>
                      <a:endParaRPr lang="en-US" sz="1600" dirty="0">
                        <a:effectLst/>
                      </a:endParaRPr>
                    </a:p>
                    <a:p>
                      <a:pPr marL="342900" lvl="0" indent="-342900">
                        <a:lnSpc>
                          <a:spcPct val="115000"/>
                        </a:lnSpc>
                        <a:spcAft>
                          <a:spcPts val="0"/>
                        </a:spcAft>
                        <a:buFont typeface="Calibri" panose="020F0502020204030204" pitchFamily="34" charset="0"/>
                        <a:buChar char="-"/>
                      </a:pPr>
                      <a:r>
                        <a:rPr lang="id-ID" sz="1600" dirty="0">
                          <a:effectLst/>
                        </a:rPr>
                        <a:t>Kalau ada beberapa immediate predecessors </a:t>
                      </a:r>
                      <a:r>
                        <a:rPr lang="id-ID" sz="1600" dirty="0">
                          <a:effectLst/>
                          <a:sym typeface="Wingdings" panose="05000000000000000000" pitchFamily="2" charset="2"/>
                        </a:rPr>
                        <a:t></a:t>
                      </a:r>
                      <a:r>
                        <a:rPr lang="id-ID" sz="1600" dirty="0">
                          <a:effectLst/>
                        </a:rPr>
                        <a:t> </a:t>
                      </a:r>
                      <a:endParaRPr lang="en-US" sz="1600" dirty="0">
                        <a:effectLst/>
                      </a:endParaRPr>
                    </a:p>
                    <a:p>
                      <a:pPr marL="24765" algn="ctr">
                        <a:lnSpc>
                          <a:spcPct val="115000"/>
                        </a:lnSpc>
                        <a:spcAft>
                          <a:spcPts val="0"/>
                        </a:spcAft>
                      </a:pPr>
                      <a:r>
                        <a:rPr lang="id-ID" sz="1600" dirty="0">
                          <a:effectLst/>
                        </a:rPr>
                        <a:t>ES = maks (EF dari semua immediate predecessors-nya)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d-ID" sz="1600" dirty="0">
                          <a:effectLst/>
                        </a:rPr>
                        <a:t>Waktu EF dari suatu aktivitas adalah jumlah dari ES dan waktu aktivitasnya</a:t>
                      </a:r>
                      <a:endParaRPr lang="en-US" sz="1600" dirty="0">
                        <a:effectLst/>
                      </a:endParaRPr>
                    </a:p>
                    <a:p>
                      <a:pPr algn="ctr">
                        <a:lnSpc>
                          <a:spcPct val="115000"/>
                        </a:lnSpc>
                        <a:spcAft>
                          <a:spcPts val="0"/>
                        </a:spcAft>
                      </a:pPr>
                      <a:r>
                        <a:rPr lang="id-ID" sz="1600" dirty="0">
                          <a:effectLst/>
                        </a:rPr>
                        <a:t>EF = ES + activity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99903660"/>
              </p:ext>
            </p:extLst>
          </p:nvPr>
        </p:nvGraphicFramePr>
        <p:xfrm>
          <a:off x="609600" y="3733800"/>
          <a:ext cx="8382000" cy="2819400"/>
        </p:xfrm>
        <a:graphic>
          <a:graphicData uri="http://schemas.openxmlformats.org/drawingml/2006/table">
            <a:tbl>
              <a:tblPr firstRow="1" firstCol="1" bandRow="1">
                <a:tableStyleId>{5C22544A-7EE6-4342-B048-85BDC9FD1C3A}</a:tableStyleId>
              </a:tblPr>
              <a:tblGrid>
                <a:gridCol w="3378920"/>
                <a:gridCol w="5003080"/>
              </a:tblGrid>
              <a:tr h="369560">
                <a:tc>
                  <a:txBody>
                    <a:bodyPr/>
                    <a:lstStyle/>
                    <a:p>
                      <a:pPr algn="ctr">
                        <a:lnSpc>
                          <a:spcPct val="115000"/>
                        </a:lnSpc>
                        <a:spcAft>
                          <a:spcPts val="0"/>
                        </a:spcAft>
                      </a:pPr>
                      <a:r>
                        <a:rPr lang="en-US" sz="1600">
                          <a:effectLst/>
                        </a:rPr>
                        <a:t> </a:t>
                      </a:r>
                      <a:r>
                        <a:rPr lang="id-ID" sz="2000">
                          <a:effectLst/>
                        </a:rPr>
                        <a:t>LS rule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LF rule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49840">
                <a:tc>
                  <a:txBody>
                    <a:bodyPr/>
                    <a:lstStyle/>
                    <a:p>
                      <a:pPr>
                        <a:lnSpc>
                          <a:spcPct val="115000"/>
                        </a:lnSpc>
                        <a:spcAft>
                          <a:spcPts val="0"/>
                        </a:spcAft>
                      </a:pPr>
                      <a:r>
                        <a:rPr lang="id-ID" sz="1600">
                          <a:effectLst/>
                        </a:rPr>
                        <a:t>LS suatu aktivitas adalah selisih dari LF dengan activity time</a:t>
                      </a:r>
                      <a:endParaRPr lang="en-US" sz="1600">
                        <a:effectLst/>
                      </a:endParaRPr>
                    </a:p>
                    <a:p>
                      <a:pPr marL="24765" algn="ctr">
                        <a:lnSpc>
                          <a:spcPct val="115000"/>
                        </a:lnSpc>
                        <a:spcAft>
                          <a:spcPts val="0"/>
                        </a:spcAft>
                      </a:pPr>
                      <a:r>
                        <a:rPr lang="id-ID" sz="1600">
                          <a:effectLst/>
                        </a:rPr>
                        <a:t>LF = LF - activity time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d-ID" sz="1600" dirty="0">
                          <a:effectLst/>
                        </a:rPr>
                        <a:t>Sebelum aktivitas dimulai, semua immediate predecessors-nya harus diselesaikan</a:t>
                      </a:r>
                      <a:endParaRPr lang="en-US" sz="1600" dirty="0">
                        <a:effectLst/>
                      </a:endParaRPr>
                    </a:p>
                    <a:p>
                      <a:pPr marL="342900" lvl="0" indent="-342900">
                        <a:lnSpc>
                          <a:spcPct val="115000"/>
                        </a:lnSpc>
                        <a:spcAft>
                          <a:spcPts val="0"/>
                        </a:spcAft>
                        <a:buFont typeface="Calibri" panose="020F0502020204030204" pitchFamily="34" charset="0"/>
                        <a:buChar char="-"/>
                      </a:pPr>
                      <a:r>
                        <a:rPr lang="id-ID" sz="1600" dirty="0">
                          <a:effectLst/>
                        </a:rPr>
                        <a:t>Kalau hanya ada satu immediate predecessors </a:t>
                      </a:r>
                      <a:r>
                        <a:rPr lang="id-ID" sz="1600" dirty="0">
                          <a:effectLst/>
                          <a:sym typeface="Wingdings" panose="05000000000000000000" pitchFamily="2" charset="2"/>
                        </a:rPr>
                        <a:t></a:t>
                      </a:r>
                      <a:endParaRPr lang="en-US" sz="1600" dirty="0">
                        <a:effectLst/>
                      </a:endParaRPr>
                    </a:p>
                    <a:p>
                      <a:pPr marL="24765" algn="ctr">
                        <a:lnSpc>
                          <a:spcPct val="115000"/>
                        </a:lnSpc>
                        <a:spcAft>
                          <a:spcPts val="0"/>
                        </a:spcAft>
                      </a:pPr>
                      <a:r>
                        <a:rPr lang="id-ID" sz="1600" dirty="0">
                          <a:effectLst/>
                        </a:rPr>
                        <a:t>LF = LS dari aktivitas yang segera mengikutinya</a:t>
                      </a:r>
                      <a:endParaRPr lang="en-US" sz="1600" dirty="0">
                        <a:effectLst/>
                      </a:endParaRPr>
                    </a:p>
                    <a:p>
                      <a:pPr marL="342900" lvl="0" indent="-342900">
                        <a:lnSpc>
                          <a:spcPct val="115000"/>
                        </a:lnSpc>
                        <a:spcAft>
                          <a:spcPts val="0"/>
                        </a:spcAft>
                        <a:buFont typeface="Calibri" panose="020F0502020204030204" pitchFamily="34" charset="0"/>
                        <a:buChar char="-"/>
                      </a:pPr>
                      <a:r>
                        <a:rPr lang="id-ID" sz="1600" dirty="0">
                          <a:effectLst/>
                        </a:rPr>
                        <a:t>Kalau ada beberapa immediate predecessors </a:t>
                      </a:r>
                      <a:r>
                        <a:rPr lang="id-ID" sz="1600" dirty="0">
                          <a:effectLst/>
                          <a:sym typeface="Wingdings" panose="05000000000000000000" pitchFamily="2" charset="2"/>
                        </a:rPr>
                        <a:t></a:t>
                      </a:r>
                      <a:r>
                        <a:rPr lang="id-ID" sz="1600" dirty="0">
                          <a:effectLst/>
                        </a:rPr>
                        <a:t> </a:t>
                      </a:r>
                      <a:endParaRPr lang="en-US" sz="1600" dirty="0">
                        <a:effectLst/>
                      </a:endParaRPr>
                    </a:p>
                    <a:p>
                      <a:pPr algn="ctr">
                        <a:lnSpc>
                          <a:spcPct val="115000"/>
                        </a:lnSpc>
                        <a:spcAft>
                          <a:spcPts val="0"/>
                        </a:spcAft>
                      </a:pPr>
                      <a:r>
                        <a:rPr lang="id-ID" sz="1600" dirty="0">
                          <a:effectLst/>
                        </a:rPr>
                        <a:t>LF = min (LS dari semua aktivitas yang mengikutinya segera)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97746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rmAutofit/>
          </a:bodyPr>
          <a:lstStyle/>
          <a:p>
            <a:pPr marL="0" indent="0">
              <a:buNone/>
            </a:pPr>
            <a:r>
              <a:rPr lang="id-ID" sz="1800" b="1" dirty="0"/>
              <a:t>MENGHITUNG </a:t>
            </a:r>
            <a:r>
              <a:rPr lang="id-ID" sz="1800" b="1" i="1" dirty="0"/>
              <a:t>SLACK TIME </a:t>
            </a:r>
            <a:r>
              <a:rPr lang="id-ID" sz="1800" b="1" dirty="0"/>
              <a:t>dan MENENTUKAN </a:t>
            </a:r>
            <a:r>
              <a:rPr lang="id-ID" sz="1800" b="1" i="1" dirty="0"/>
              <a:t>CRITCAL PATH</a:t>
            </a:r>
            <a:r>
              <a:rPr lang="id-ID" sz="1800" b="1" dirty="0"/>
              <a:t> </a:t>
            </a:r>
            <a:endParaRPr lang="en-US" sz="1800" b="1" dirty="0" smtClean="0"/>
          </a:p>
          <a:p>
            <a:r>
              <a:rPr lang="id-ID" sz="1800" dirty="0"/>
              <a:t>Setelah menghitung </a:t>
            </a:r>
            <a:r>
              <a:rPr lang="id-ID" sz="1800" i="1" dirty="0"/>
              <a:t>earliest </a:t>
            </a:r>
            <a:r>
              <a:rPr lang="id-ID" sz="1800" dirty="0"/>
              <a:t>dan </a:t>
            </a:r>
            <a:r>
              <a:rPr lang="id-ID" sz="1800" i="1" dirty="0"/>
              <a:t>latest time </a:t>
            </a:r>
            <a:r>
              <a:rPr lang="id-ID" sz="1800" dirty="0"/>
              <a:t>untuk semua aktivitas, waktunya kita menghitung </a:t>
            </a:r>
            <a:r>
              <a:rPr lang="id-ID" sz="1800" i="1" dirty="0"/>
              <a:t>slack time </a:t>
            </a:r>
            <a:r>
              <a:rPr lang="id-ID" sz="1800" dirty="0"/>
              <a:t>dari masing-masing aktivitas</a:t>
            </a:r>
            <a:r>
              <a:rPr lang="id-ID" sz="1800" dirty="0" smtClean="0"/>
              <a:t>.</a:t>
            </a:r>
            <a:endParaRPr lang="en-US" sz="1800" dirty="0" smtClean="0"/>
          </a:p>
          <a:p>
            <a:r>
              <a:rPr lang="id-ID" sz="1800" i="1" dirty="0"/>
              <a:t>Slack </a:t>
            </a:r>
            <a:r>
              <a:rPr lang="id-ID" sz="1800" i="1" dirty="0">
                <a:sym typeface="Wingdings" panose="05000000000000000000" pitchFamily="2" charset="2"/>
              </a:rPr>
              <a:t></a:t>
            </a:r>
            <a:r>
              <a:rPr lang="id-ID" sz="1800" i="1" dirty="0"/>
              <a:t>  </a:t>
            </a:r>
            <a:r>
              <a:rPr lang="id-ID" sz="1800" dirty="0"/>
              <a:t>lama waktu dari suatu aktivitas yang dapat ditunda tanpa menunda keseluruhan </a:t>
            </a:r>
            <a:r>
              <a:rPr lang="id-ID" sz="1800" dirty="0" smtClean="0"/>
              <a:t>proyek</a:t>
            </a:r>
            <a:endParaRPr lang="en-US" sz="1800" dirty="0" smtClean="0"/>
          </a:p>
          <a:p>
            <a:endParaRPr lang="en-US" sz="1800" dirty="0"/>
          </a:p>
          <a:p>
            <a:endParaRPr lang="en-US" sz="1800" dirty="0" smtClean="0"/>
          </a:p>
          <a:p>
            <a:pPr marL="0" indent="0">
              <a:buNone/>
            </a:pPr>
            <a:r>
              <a:rPr lang="en-US" sz="1800" dirty="0" smtClean="0"/>
              <a:t>                                                         </a:t>
            </a:r>
            <a:r>
              <a:rPr lang="en-US" sz="1800" dirty="0" err="1" smtClean="0"/>
              <a:t>atau</a:t>
            </a:r>
            <a:endParaRPr lang="en-US" sz="1800" dirty="0"/>
          </a:p>
          <a:p>
            <a:endParaRPr lang="en-US" sz="1800" dirty="0" smtClean="0"/>
          </a:p>
          <a:p>
            <a:endParaRPr lang="en-US" sz="1800" dirty="0" smtClean="0"/>
          </a:p>
          <a:p>
            <a:pPr lvl="0"/>
            <a:r>
              <a:rPr lang="id-ID" sz="1800" dirty="0"/>
              <a:t>Aktivitas dengan </a:t>
            </a:r>
            <a:r>
              <a:rPr lang="id-ID" sz="1800" i="1" dirty="0"/>
              <a:t>zero slack </a:t>
            </a:r>
            <a:r>
              <a:rPr lang="id-ID" sz="1800" dirty="0">
                <a:sym typeface="Wingdings" panose="05000000000000000000" pitchFamily="2" charset="2"/>
              </a:rPr>
              <a:t></a:t>
            </a:r>
            <a:r>
              <a:rPr lang="id-ID" sz="1800" dirty="0"/>
              <a:t> </a:t>
            </a:r>
            <a:r>
              <a:rPr lang="id-ID" sz="1800" i="1" dirty="0"/>
              <a:t>critical activity </a:t>
            </a:r>
            <a:endParaRPr lang="en-US" sz="1800" dirty="0"/>
          </a:p>
          <a:p>
            <a:r>
              <a:rPr lang="id-ID" sz="1800" i="1" dirty="0"/>
              <a:t>TOTAL SLACK  </a:t>
            </a:r>
            <a:r>
              <a:rPr lang="id-ID" sz="1800" dirty="0">
                <a:sym typeface="Wingdings" panose="05000000000000000000" pitchFamily="2" charset="2"/>
              </a:rPr>
              <a:t></a:t>
            </a:r>
            <a:r>
              <a:rPr lang="id-ID" sz="1800" dirty="0"/>
              <a:t> penundaan aktivitas yang menyebabkan tidak hanya aktivitas tersebut yang kehilangan </a:t>
            </a:r>
            <a:r>
              <a:rPr lang="id-ID" sz="1800" i="1" dirty="0"/>
              <a:t>time slack-</a:t>
            </a:r>
            <a:r>
              <a:rPr lang="id-ID" sz="1800" dirty="0"/>
              <a:t>nya tetapi aktivitas lain juga kehilangan.</a:t>
            </a:r>
            <a:endParaRPr lang="en-US" sz="1800" dirty="0">
              <a:latin typeface="Times New Roman" pitchFamily="18" charset="0"/>
              <a:cs typeface="Times New Roman" pitchFamily="18" charset="0"/>
            </a:endParaRPr>
          </a:p>
        </p:txBody>
      </p:sp>
      <p:sp>
        <p:nvSpPr>
          <p:cNvPr id="10" name="Rectangle 8"/>
          <p:cNvSpPr>
            <a:spLocks noChangeArrowheads="1"/>
          </p:cNvSpPr>
          <p:nvPr/>
        </p:nvSpPr>
        <p:spPr bwMode="auto">
          <a:xfrm>
            <a:off x="1371600" y="2438400"/>
            <a:ext cx="1981200" cy="533400"/>
          </a:xfrm>
          <a:prstGeom prst="rect">
            <a:avLst/>
          </a:prstGeom>
          <a:solidFill>
            <a:srgbClr val="FFFFFF"/>
          </a:solidFill>
          <a:ln w="19050">
            <a:solidFill>
              <a:srgbClr val="C4BC96"/>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smtClean="0">
                <a:ln>
                  <a:noFill/>
                </a:ln>
                <a:solidFill>
                  <a:schemeClr val="tx1"/>
                </a:solidFill>
                <a:effectLst/>
                <a:latin typeface="Calibri" panose="020F0502020204030204" pitchFamily="34" charset="0"/>
              </a:rPr>
              <a:t>Slack = LS - ES</a:t>
            </a:r>
            <a:endParaRPr kumimoji="0" lang="en-US" altLang="en-US" sz="36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4114800" y="2476500"/>
            <a:ext cx="1905000" cy="495300"/>
          </a:xfrm>
          <a:prstGeom prst="rect">
            <a:avLst/>
          </a:prstGeom>
          <a:solidFill>
            <a:srgbClr val="FFFFFF"/>
          </a:solidFill>
          <a:ln w="19050">
            <a:solidFill>
              <a:srgbClr val="C4BC96"/>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smtClean="0">
                <a:ln>
                  <a:noFill/>
                </a:ln>
                <a:solidFill>
                  <a:schemeClr val="tx1"/>
                </a:solidFill>
                <a:effectLst/>
                <a:latin typeface="Calibri" panose="020F0502020204030204" pitchFamily="34" charset="0"/>
              </a:rPr>
              <a:t>Slack = LF - EF</a:t>
            </a:r>
            <a:endParaRPr kumimoji="0" lang="en-US" altLang="en-US" sz="3600" b="1"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2531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algn="just">
              <a:lnSpc>
                <a:spcPct val="90000"/>
              </a:lnSpc>
              <a:buNone/>
            </a:pPr>
            <a:r>
              <a:rPr lang="en-US" sz="1800" b="1" dirty="0" smtClean="0">
                <a:latin typeface="Times New Roman" pitchFamily="18" charset="0"/>
                <a:cs typeface="Times New Roman" pitchFamily="18" charset="0"/>
              </a:rPr>
              <a:t>3.3. </a:t>
            </a:r>
            <a:r>
              <a:rPr lang="en-US" sz="1800" b="1" dirty="0" err="1" smtClean="0">
                <a:latin typeface="Times New Roman" pitchFamily="18" charset="0"/>
                <a:cs typeface="Times New Roman" pitchFamily="18" charset="0"/>
              </a:rPr>
              <a:t>Teknik</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Manajemen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Proyek</a:t>
            </a:r>
            <a:endParaRPr lang="en-US" sz="1800" b="1" dirty="0" smtClean="0">
              <a:latin typeface="Times New Roman" pitchFamily="18" charset="0"/>
              <a:cs typeface="Times New Roman" pitchFamily="18" charset="0"/>
            </a:endParaRPr>
          </a:p>
          <a:p>
            <a:pPr algn="just">
              <a:lnSpc>
                <a:spcPct val="90000"/>
              </a:lnSpc>
              <a:buAutoNum type="arabicPeriod"/>
            </a:pPr>
            <a:r>
              <a:rPr lang="en-US" sz="1800" dirty="0" smtClean="0">
                <a:latin typeface="Times New Roman" pitchFamily="18" charset="0"/>
                <a:cs typeface="Times New Roman" pitchFamily="18" charset="0"/>
              </a:rPr>
              <a:t>PERT (</a:t>
            </a:r>
            <a:r>
              <a:rPr lang="en-US" sz="1800" i="1" dirty="0" smtClean="0">
                <a:latin typeface="Times New Roman" pitchFamily="18" charset="0"/>
                <a:cs typeface="Times New Roman" pitchFamily="18" charset="0"/>
              </a:rPr>
              <a:t>Program Evaluation Review Technique</a:t>
            </a:r>
            <a:r>
              <a:rPr lang="en-US" sz="1800" dirty="0" smtClean="0">
                <a:latin typeface="Times New Roman" pitchFamily="18" charset="0"/>
                <a:cs typeface="Times New Roman" pitchFamily="18" charset="0"/>
              </a:rPr>
              <a:t>)</a:t>
            </a:r>
          </a:p>
          <a:p>
            <a:pPr algn="just">
              <a:lnSpc>
                <a:spcPct val="90000"/>
              </a:lnSpc>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Yaitu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teknik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manajemen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menggunakan</a:t>
            </a:r>
            <a:r>
              <a:rPr lang="en-US" sz="1800" dirty="0" smtClean="0">
                <a:latin typeface="Times New Roman" pitchFamily="18" charset="0"/>
                <a:cs typeface="Times New Roman" pitchFamily="18" charset="0"/>
              </a:rPr>
              <a:t> 3 </a:t>
            </a:r>
            <a:r>
              <a:rPr lang="en-US" sz="1800" dirty="0" err="1" smtClean="0">
                <a:latin typeface="Times New Roman" pitchFamily="18" charset="0"/>
                <a:cs typeface="Times New Roman" pitchFamily="18" charset="0"/>
              </a:rPr>
              <a:t>perkiraan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tiap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dikembangkan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oleh</a:t>
            </a:r>
            <a:r>
              <a:rPr lang="en-US" sz="1800" dirty="0" smtClean="0">
                <a:latin typeface="Times New Roman" pitchFamily="18" charset="0"/>
                <a:cs typeface="Times New Roman" pitchFamily="18" charset="0"/>
              </a:rPr>
              <a:t> Booz, Allen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Hamilton (1958). </a:t>
            </a:r>
            <a:r>
              <a:rPr lang="en-US" sz="1800" dirty="0" err="1" smtClean="0">
                <a:latin typeface="Times New Roman" pitchFamily="18" charset="0"/>
                <a:cs typeface="Times New Roman" pitchFamily="18" charset="0"/>
              </a:rPr>
              <a:t>Perkiraan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digunakan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menghitung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nilai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diharapkan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penyimpangan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standar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tsb</a:t>
            </a:r>
            <a:r>
              <a:rPr lang="en-US" sz="1800" dirty="0" smtClean="0">
                <a:latin typeface="Times New Roman" pitchFamily="18" charset="0"/>
                <a:cs typeface="Times New Roman" pitchFamily="18" charset="0"/>
              </a:rPr>
              <a:t>.</a:t>
            </a:r>
          </a:p>
          <a:p>
            <a:pPr algn="just">
              <a:lnSpc>
                <a:spcPct val="90000"/>
              </a:lnSpc>
              <a:buNone/>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Syarat</a:t>
            </a:r>
            <a:r>
              <a:rPr lang="en-US" sz="1800" dirty="0">
                <a:latin typeface="Times New Roman" pitchFamily="18" charset="0"/>
                <a:cs typeface="Times New Roman" pitchFamily="18" charset="0"/>
              </a:rPr>
              <a:t> PERT agar </a:t>
            </a:r>
            <a:r>
              <a:rPr lang="en-US" sz="1800" dirty="0" err="1">
                <a:latin typeface="Times New Roman" pitchFamily="18" charset="0"/>
                <a:cs typeface="Times New Roman" pitchFamily="18" charset="0"/>
              </a:rPr>
              <a:t>dapat</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digunakan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adalah</a:t>
            </a:r>
            <a:r>
              <a:rPr lang="en-US" sz="1800" dirty="0" smtClean="0">
                <a:latin typeface="Times New Roman" pitchFamily="18" charset="0"/>
                <a:cs typeface="Times New Roman" pitchFamily="18" charset="0"/>
              </a:rPr>
              <a:t> :</a:t>
            </a:r>
          </a:p>
          <a:p>
            <a:pPr marL="463550" indent="-122238" algn="just"/>
            <a:r>
              <a:rPr lang="en-US" sz="1800" dirty="0" err="1" smtClean="0">
                <a:latin typeface="Times New Roman" pitchFamily="18" charset="0"/>
                <a:cs typeface="Times New Roman" pitchFamily="18" charset="0"/>
              </a:rPr>
              <a:t>Masalah</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scheduling</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hrs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sebuah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dpt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diidentifikasi</a:t>
            </a:r>
            <a:r>
              <a:rPr lang="en-US" sz="1800" dirty="0">
                <a:latin typeface="Times New Roman" pitchFamily="18" charset="0"/>
                <a:cs typeface="Times New Roman" pitchFamily="18" charset="0"/>
              </a:rPr>
              <a:t>.</a:t>
            </a:r>
          </a:p>
          <a:p>
            <a:pPr indent="-1588" algn="just"/>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keduanya</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hrs </a:t>
            </a:r>
            <a:r>
              <a:rPr lang="en-US" sz="1800" dirty="0" err="1">
                <a:latin typeface="Times New Roman" pitchFamily="18" charset="0"/>
                <a:cs typeface="Times New Roman" pitchFamily="18" charset="0"/>
              </a:rPr>
              <a:t>memiliki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titik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awal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titik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akhir</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jelas</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indent="-1588" algn="just">
              <a:lnSpc>
                <a:spcPct val="90000"/>
              </a:lnSpc>
              <a:buNone/>
            </a:pPr>
            <a:r>
              <a:rPr lang="en-US" sz="1800" dirty="0" smtClean="0">
                <a:latin typeface="Times New Roman" pitchFamily="18" charset="0"/>
                <a:cs typeface="Times New Roman" pitchFamily="18" charset="0"/>
              </a:rPr>
              <a:t>PERT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bagian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i="1" dirty="0">
                <a:latin typeface="Times New Roman" pitchFamily="18" charset="0"/>
                <a:cs typeface="Times New Roman" pitchFamily="18" charset="0"/>
              </a:rPr>
              <a:t>network planning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menggunakan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bahasa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simbol</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termin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dimana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dianggap</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sbg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kumpulan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peristiwa–peristiwa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susul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menyusul</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kmd</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divisualisasikan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bentuk</a:t>
            </a:r>
            <a:r>
              <a:rPr lang="en-US" sz="1800" dirty="0">
                <a:latin typeface="Times New Roman" pitchFamily="18" charset="0"/>
                <a:cs typeface="Times New Roman" pitchFamily="18" charset="0"/>
              </a:rPr>
              <a:t> diagram network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Simbol–simbol</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kunci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PERT </a:t>
            </a:r>
            <a:r>
              <a:rPr lang="en-US" sz="1800" dirty="0" err="1">
                <a:latin typeface="Times New Roman" pitchFamily="18" charset="0"/>
                <a:cs typeface="Times New Roman" pitchFamily="18" charset="0"/>
              </a:rPr>
              <a:t>meliputi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penandaan</a:t>
            </a:r>
            <a:r>
              <a:rPr lang="en-US" sz="1800" dirty="0" smtClean="0">
                <a:latin typeface="Times New Roman" pitchFamily="18" charset="0"/>
                <a:cs typeface="Times New Roman" pitchFamily="18" charset="0"/>
              </a:rPr>
              <a:t> : </a:t>
            </a:r>
          </a:p>
          <a:p>
            <a:pPr indent="-1588" algn="just">
              <a:lnSpc>
                <a:spcPct val="90000"/>
              </a:lnSpc>
              <a:buFontTx/>
              <a:buChar char="-"/>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a:t>
            </a:r>
            <a:r>
              <a:rPr lang="en-US" sz="1800" i="1" dirty="0">
                <a:latin typeface="Times New Roman" pitchFamily="18" charset="0"/>
                <a:cs typeface="Times New Roman" pitchFamily="18" charset="0"/>
              </a:rPr>
              <a:t>activity</a:t>
            </a:r>
            <a:r>
              <a:rPr lang="en-US" sz="1800" dirty="0" smtClean="0">
                <a:latin typeface="Times New Roman" pitchFamily="18" charset="0"/>
                <a:cs typeface="Times New Roman" pitchFamily="18" charset="0"/>
              </a:rPr>
              <a:t>)</a:t>
            </a:r>
          </a:p>
          <a:p>
            <a:pPr marL="463550" indent="-122238" algn="just">
              <a:lnSpc>
                <a:spcPct val="90000"/>
              </a:lnSpc>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Aktivitas</a:t>
            </a:r>
            <a:r>
              <a:rPr lang="en-US" sz="1800" dirty="0">
                <a:latin typeface="Times New Roman" pitchFamily="18" charset="0"/>
                <a:cs typeface="Times New Roman" pitchFamily="18" charset="0"/>
              </a:rPr>
              <a:t>/</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adalah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suatu</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pekerjaan</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tugas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dimana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penyelesaianya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membutuhkan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durasi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sumber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daya</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tenaga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peralatan,material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serta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biaya</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tertentu</a:t>
            </a:r>
            <a:r>
              <a:rPr lang="en-US" sz="1800" dirty="0" smtClean="0">
                <a:latin typeface="Times New Roman" pitchFamily="18" charset="0"/>
                <a:cs typeface="Times New Roman" pitchFamily="18" charset="0"/>
              </a:rPr>
              <a:t>.		       </a:t>
            </a:r>
          </a:p>
          <a:p>
            <a:pPr marL="463550" indent="-122238" algn="just">
              <a:lnSpc>
                <a:spcPct val="90000"/>
              </a:lnSpc>
              <a:buFontTx/>
              <a:buChar char="-"/>
            </a:pPr>
            <a:r>
              <a:rPr lang="en-US" sz="1800" dirty="0" err="1" smtClean="0">
                <a:latin typeface="Times New Roman" pitchFamily="18" charset="0"/>
                <a:cs typeface="Times New Roman" pitchFamily="18" charset="0"/>
              </a:rPr>
              <a:t>Peristiwa</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a:t>
            </a:r>
            <a:r>
              <a:rPr lang="en-US" sz="1800" i="1" dirty="0">
                <a:latin typeface="Times New Roman" pitchFamily="18" charset="0"/>
                <a:cs typeface="Times New Roman" pitchFamily="18" charset="0"/>
              </a:rPr>
              <a:t>event</a:t>
            </a:r>
            <a:r>
              <a:rPr lang="en-US" sz="1800" dirty="0" smtClean="0">
                <a:latin typeface="Times New Roman" pitchFamily="18" charset="0"/>
                <a:cs typeface="Times New Roman" pitchFamily="18" charset="0"/>
              </a:rPr>
              <a:t>)</a:t>
            </a:r>
          </a:p>
          <a:p>
            <a:pPr marL="463550" indent="-122238" algn="just">
              <a:lnSpc>
                <a:spcPct val="90000"/>
              </a:lnSpc>
              <a:buNone/>
            </a:pPr>
            <a:r>
              <a:rPr lang="en-US" sz="1800" dirty="0">
                <a:latin typeface="Times New Roman" pitchFamily="18" charset="0"/>
                <a:cs typeface="Times New Roman" pitchFamily="18" charset="0"/>
              </a:rPr>
              <a:t>	</a:t>
            </a:r>
            <a:r>
              <a:rPr lang="en-US" sz="1800" i="1" dirty="0">
                <a:latin typeface="Times New Roman" pitchFamily="18" charset="0"/>
                <a:cs typeface="Times New Roman" pitchFamily="18" charset="0"/>
              </a:rPr>
              <a:t>Event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permulaan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atau</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akhir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dari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satu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lebih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Peristiwa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diberi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simbol</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lingkaran</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nodes)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nomor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dimana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nomor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dimulai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nomor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kecil</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bagi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peristiwa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mendahuluinya</a:t>
            </a:r>
            <a:r>
              <a:rPr lang="en-US" sz="1800" dirty="0" smtClean="0">
                <a:latin typeface="Times New Roman" pitchFamily="18" charset="0"/>
                <a:cs typeface="Times New Roman" pitchFamily="18" charset="0"/>
              </a:rPr>
              <a:t>.</a:t>
            </a:r>
          </a:p>
          <a:p>
            <a:pPr indent="-1588" algn="just">
              <a:lnSpc>
                <a:spcPct val="90000"/>
              </a:lnSpc>
              <a:buNone/>
            </a:pPr>
            <a:r>
              <a:rPr lang="en-US" sz="1800" dirty="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noAutofit/>
          </a:bodyPr>
          <a:lstStyle/>
          <a:p>
            <a:pPr>
              <a:buNone/>
            </a:pPr>
            <a:r>
              <a:rPr lang="en-US" sz="1800" dirty="0" err="1" smtClean="0">
                <a:latin typeface="Times New Roman" pitchFamily="18" charset="0"/>
                <a:cs typeface="Times New Roman" pitchFamily="18" charset="0"/>
              </a:rPr>
              <a:t>Contoh</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Pekerjaan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membangun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rumah</a:t>
            </a: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r>
              <a:rPr lang="en-US" sz="1800" dirty="0" err="1" smtClean="0">
                <a:latin typeface="Times New Roman" pitchFamily="18" charset="0"/>
                <a:cs typeface="Times New Roman" pitchFamily="18" charset="0"/>
              </a:rPr>
              <a:t>Gambar</a:t>
            </a:r>
            <a:r>
              <a:rPr lang="en-US" sz="1800" dirty="0" smtClean="0">
                <a:latin typeface="Times New Roman" pitchFamily="18" charset="0"/>
                <a:cs typeface="Times New Roman" pitchFamily="18" charset="0"/>
              </a:rPr>
              <a:t> Network </a:t>
            </a:r>
            <a:r>
              <a:rPr lang="en-US" sz="1800" dirty="0" err="1">
                <a:latin typeface="Times New Roman" pitchFamily="18" charset="0"/>
                <a:cs typeface="Times New Roman" pitchFamily="18" charset="0"/>
              </a:rPr>
              <a:t>Pembuatan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Rumah</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p>
          <a:p>
            <a:pPr>
              <a:buNone/>
            </a:pP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2                    5</a:t>
            </a: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3</a:t>
            </a:r>
            <a:endParaRPr lang="en-US" sz="1800" dirty="0">
              <a:latin typeface="Times New Roman" pitchFamily="18" charset="0"/>
              <a:cs typeface="Times New Roman" pitchFamily="18" charset="0"/>
            </a:endParaRPr>
          </a:p>
          <a:p>
            <a:pPr>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4                        5</a:t>
            </a:r>
          </a:p>
          <a:p>
            <a:pPr>
              <a:buNone/>
            </a:pP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0" y="762000"/>
          <a:ext cx="8382000" cy="2397760"/>
        </p:xfrm>
        <a:graphic>
          <a:graphicData uri="http://schemas.openxmlformats.org/drawingml/2006/table">
            <a:tbl>
              <a:tblPr firstRow="1" bandRow="1">
                <a:tableStyleId>{5C22544A-7EE6-4342-B048-85BDC9FD1C3A}</a:tableStyleId>
              </a:tblPr>
              <a:tblGrid>
                <a:gridCol w="1143000"/>
                <a:gridCol w="2819400"/>
                <a:gridCol w="2895600"/>
                <a:gridCol w="1524000"/>
              </a:tblGrid>
              <a:tr h="685800">
                <a:tc>
                  <a:txBody>
                    <a:bodyPr/>
                    <a:lstStyle/>
                    <a:p>
                      <a:r>
                        <a:rPr lang="en-US" sz="1800" dirty="0" err="1" smtClean="0">
                          <a:latin typeface="Times New Roman" pitchFamily="18" charset="0"/>
                          <a:cs typeface="Times New Roman" pitchFamily="18" charset="0"/>
                        </a:rPr>
                        <a:t>Kegiatan</a:t>
                      </a:r>
                      <a:endParaRPr lang="en-US" dirty="0"/>
                    </a:p>
                  </a:txBody>
                  <a:tcPr/>
                </a:tc>
                <a:tc>
                  <a:txBody>
                    <a:bodyPr/>
                    <a:lstStyle/>
                    <a:p>
                      <a:r>
                        <a:rPr lang="en-US" sz="1800" dirty="0" err="1" smtClean="0">
                          <a:latin typeface="Times New Roman" pitchFamily="18" charset="0"/>
                          <a:cs typeface="Times New Roman" pitchFamily="18" charset="0"/>
                        </a:rPr>
                        <a:t>Keterangan</a:t>
                      </a:r>
                      <a:endParaRPr lang="en-US" dirty="0"/>
                    </a:p>
                  </a:txBody>
                  <a:tcPr/>
                </a:tc>
                <a:tc>
                  <a:txBody>
                    <a:bodyPr/>
                    <a:lstStyle/>
                    <a:p>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baseline="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mendahului</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Jk.wkt (</a:t>
                      </a:r>
                      <a:r>
                        <a:rPr lang="en-US" sz="1800" dirty="0" err="1" smtClean="0">
                          <a:latin typeface="Times New Roman" pitchFamily="18" charset="0"/>
                          <a:cs typeface="Times New Roman" pitchFamily="18" charset="0"/>
                        </a:rPr>
                        <a:t>minggu</a:t>
                      </a:r>
                      <a:r>
                        <a:rPr lang="en-US" sz="1800" dirty="0" smtClean="0">
                          <a:latin typeface="Times New Roman" pitchFamily="18" charset="0"/>
                          <a:cs typeface="Times New Roman" pitchFamily="18" charset="0"/>
                        </a:rPr>
                        <a:t>)</a:t>
                      </a:r>
                    </a:p>
                    <a:p>
                      <a:endParaRPr lang="en-US" dirty="0"/>
                    </a:p>
                  </a:txBody>
                  <a:tcPr/>
                </a:tc>
              </a:tr>
              <a:tr h="370840">
                <a:tc>
                  <a:txBody>
                    <a:bodyPr/>
                    <a:lstStyle/>
                    <a:p>
                      <a:r>
                        <a:rPr lang="en-US" dirty="0" smtClean="0">
                          <a:latin typeface="Times New Roman" pitchFamily="18" charset="0"/>
                          <a:cs typeface="Times New Roman" pitchFamily="18" charset="0"/>
                        </a:rPr>
                        <a:t>1-2</a:t>
                      </a:r>
                      <a:endParaRPr lang="en-US" dirty="0">
                        <a:latin typeface="Times New Roman" pitchFamily="18" charset="0"/>
                        <a:cs typeface="Times New Roman" pitchFamily="18" charset="0"/>
                      </a:endParaRPr>
                    </a:p>
                  </a:txBody>
                  <a:tcPr>
                    <a:solidFill>
                      <a:schemeClr val="tx2">
                        <a:lumMod val="20000"/>
                        <a:lumOff val="80000"/>
                      </a:schemeClr>
                    </a:solidFill>
                  </a:tcPr>
                </a:tc>
                <a:tc>
                  <a:txBody>
                    <a:bodyPr/>
                    <a:lstStyle/>
                    <a:p>
                      <a:r>
                        <a:rPr lang="en-US" dirty="0" err="1" smtClean="0"/>
                        <a:t>Membuat</a:t>
                      </a:r>
                      <a:r>
                        <a:rPr lang="en-US" dirty="0" smtClean="0"/>
                        <a:t> </a:t>
                      </a:r>
                      <a:r>
                        <a:rPr lang="en-US" dirty="0" err="1" smtClean="0"/>
                        <a:t>fondasi</a:t>
                      </a:r>
                      <a:endParaRPr lang="en-US" dirty="0"/>
                    </a:p>
                  </a:txBody>
                  <a:tcPr>
                    <a:solidFill>
                      <a:schemeClr val="tx2">
                        <a:lumMod val="20000"/>
                        <a:lumOff val="80000"/>
                      </a:schemeClr>
                    </a:solidFill>
                  </a:tcPr>
                </a:tc>
                <a:tc>
                  <a:txBody>
                    <a:bodyPr/>
                    <a:lstStyle/>
                    <a:p>
                      <a:r>
                        <a:rPr lang="en-US" smtClean="0"/>
                        <a:t>-</a:t>
                      </a:r>
                      <a:endParaRPr lang="en-US"/>
                    </a:p>
                  </a:txBody>
                  <a:tcPr>
                    <a:solidFill>
                      <a:schemeClr val="tx2">
                        <a:lumMod val="20000"/>
                        <a:lumOff val="80000"/>
                      </a:schemeClr>
                    </a:solidFill>
                  </a:tcPr>
                </a:tc>
                <a:tc>
                  <a:txBody>
                    <a:bodyPr/>
                    <a:lstStyle/>
                    <a:p>
                      <a:r>
                        <a:rPr lang="en-US" dirty="0" smtClean="0"/>
                        <a:t>2</a:t>
                      </a:r>
                      <a:endParaRPr lang="en-US" dirty="0"/>
                    </a:p>
                  </a:txBody>
                  <a:tcPr>
                    <a:solidFill>
                      <a:schemeClr val="tx2">
                        <a:lumMod val="20000"/>
                        <a:lumOff val="80000"/>
                      </a:schemeClr>
                    </a:solidFill>
                  </a:tcPr>
                </a:tc>
              </a:tr>
              <a:tr h="370840">
                <a:tc>
                  <a:txBody>
                    <a:bodyPr/>
                    <a:lstStyle/>
                    <a:p>
                      <a:r>
                        <a:rPr lang="en-US" dirty="0" smtClean="0">
                          <a:latin typeface="Times New Roman" pitchFamily="18" charset="0"/>
                          <a:cs typeface="Times New Roman" pitchFamily="18" charset="0"/>
                        </a:rPr>
                        <a:t>1-3</a:t>
                      </a:r>
                      <a:endParaRPr lang="en-US" dirty="0">
                        <a:latin typeface="Times New Roman" pitchFamily="18" charset="0"/>
                        <a:cs typeface="Times New Roman" pitchFamily="18" charset="0"/>
                      </a:endParaRPr>
                    </a:p>
                  </a:txBody>
                  <a:tcPr/>
                </a:tc>
                <a:tc>
                  <a:txBody>
                    <a:bodyPr/>
                    <a:lstStyle/>
                    <a:p>
                      <a:r>
                        <a:rPr lang="en-US" smtClean="0"/>
                        <a:t>Membuat atap</a:t>
                      </a:r>
                      <a:endParaRPr lang="en-US" dirty="0"/>
                    </a:p>
                  </a:txBody>
                  <a:tcPr/>
                </a:tc>
                <a:tc>
                  <a:txBody>
                    <a:bodyPr/>
                    <a:lstStyle/>
                    <a:p>
                      <a:r>
                        <a:rPr lang="en-US" dirty="0" smtClean="0"/>
                        <a:t>-</a:t>
                      </a:r>
                      <a:endParaRPr lang="en-US" dirty="0"/>
                    </a:p>
                  </a:txBody>
                  <a:tcPr/>
                </a:tc>
                <a:tc>
                  <a:txBody>
                    <a:bodyPr/>
                    <a:lstStyle/>
                    <a:p>
                      <a:r>
                        <a:rPr lang="en-US" dirty="0" smtClean="0"/>
                        <a:t>4</a:t>
                      </a:r>
                      <a:endParaRPr lang="en-US" dirty="0"/>
                    </a:p>
                  </a:txBody>
                  <a:tcPr/>
                </a:tc>
              </a:tr>
              <a:tr h="370840">
                <a:tc>
                  <a:txBody>
                    <a:bodyPr/>
                    <a:lstStyle/>
                    <a:p>
                      <a:r>
                        <a:rPr lang="en-US" dirty="0" smtClean="0">
                          <a:latin typeface="Times New Roman" pitchFamily="18" charset="0"/>
                          <a:cs typeface="Times New Roman" pitchFamily="18" charset="0"/>
                        </a:rPr>
                        <a:t>2-3</a:t>
                      </a:r>
                      <a:endParaRPr lang="en-US" dirty="0">
                        <a:latin typeface="Times New Roman" pitchFamily="18" charset="0"/>
                        <a:cs typeface="Times New Roman" pitchFamily="18" charset="0"/>
                      </a:endParaRPr>
                    </a:p>
                  </a:txBody>
                  <a:tcPr>
                    <a:solidFill>
                      <a:schemeClr val="tx2">
                        <a:lumMod val="20000"/>
                        <a:lumOff val="80000"/>
                      </a:schemeClr>
                    </a:solidFill>
                  </a:tcPr>
                </a:tc>
                <a:tc>
                  <a:txBody>
                    <a:bodyPr/>
                    <a:lstStyle/>
                    <a:p>
                      <a:r>
                        <a:rPr lang="en-US" dirty="0" err="1" smtClean="0"/>
                        <a:t>Membangun</a:t>
                      </a:r>
                      <a:r>
                        <a:rPr lang="en-US" baseline="0" dirty="0" smtClean="0"/>
                        <a:t> </a:t>
                      </a:r>
                      <a:r>
                        <a:rPr lang="en-US" baseline="0" dirty="0" err="1" smtClean="0"/>
                        <a:t>tembok</a:t>
                      </a:r>
                      <a:endParaRPr lang="en-US" dirty="0"/>
                    </a:p>
                  </a:txBody>
                  <a:tcPr>
                    <a:solidFill>
                      <a:schemeClr val="tx2">
                        <a:lumMod val="20000"/>
                        <a:lumOff val="80000"/>
                      </a:schemeClr>
                    </a:solidFill>
                  </a:tcPr>
                </a:tc>
                <a:tc>
                  <a:txBody>
                    <a:bodyPr/>
                    <a:lstStyle/>
                    <a:p>
                      <a:r>
                        <a:rPr lang="en-US" dirty="0" smtClean="0"/>
                        <a:t>1-2</a:t>
                      </a:r>
                      <a:endParaRPr lang="en-US" dirty="0"/>
                    </a:p>
                  </a:txBody>
                  <a:tcPr>
                    <a:solidFill>
                      <a:schemeClr val="tx2">
                        <a:lumMod val="20000"/>
                        <a:lumOff val="80000"/>
                      </a:schemeClr>
                    </a:solidFill>
                  </a:tcPr>
                </a:tc>
                <a:tc>
                  <a:txBody>
                    <a:bodyPr/>
                    <a:lstStyle/>
                    <a:p>
                      <a:r>
                        <a:rPr lang="en-US" dirty="0" smtClean="0"/>
                        <a:t>3</a:t>
                      </a:r>
                      <a:endParaRPr lang="en-US" dirty="0"/>
                    </a:p>
                  </a:txBody>
                  <a:tcPr>
                    <a:solidFill>
                      <a:schemeClr val="tx2">
                        <a:lumMod val="20000"/>
                        <a:lumOff val="80000"/>
                      </a:schemeClr>
                    </a:solidFill>
                  </a:tcPr>
                </a:tc>
              </a:tr>
              <a:tr h="370840">
                <a:tc>
                  <a:txBody>
                    <a:bodyPr/>
                    <a:lstStyle/>
                    <a:p>
                      <a:r>
                        <a:rPr lang="en-US" dirty="0" smtClean="0">
                          <a:latin typeface="Times New Roman" pitchFamily="18" charset="0"/>
                          <a:cs typeface="Times New Roman" pitchFamily="18" charset="0"/>
                        </a:rPr>
                        <a:t>2-4</a:t>
                      </a:r>
                      <a:endParaRPr lang="en-US" dirty="0">
                        <a:latin typeface="Times New Roman" pitchFamily="18" charset="0"/>
                        <a:cs typeface="Times New Roman" pitchFamily="18" charset="0"/>
                      </a:endParaRPr>
                    </a:p>
                  </a:txBody>
                  <a:tcPr/>
                </a:tc>
                <a:tc>
                  <a:txBody>
                    <a:bodyPr/>
                    <a:lstStyle/>
                    <a:p>
                      <a:r>
                        <a:rPr lang="en-US" dirty="0" err="1" smtClean="0"/>
                        <a:t>Meratakan</a:t>
                      </a:r>
                      <a:r>
                        <a:rPr lang="en-US" dirty="0" smtClean="0"/>
                        <a:t> </a:t>
                      </a:r>
                      <a:r>
                        <a:rPr lang="en-US" dirty="0" err="1" smtClean="0"/>
                        <a:t>tanah</a:t>
                      </a:r>
                      <a:endParaRPr lang="en-US" dirty="0"/>
                    </a:p>
                  </a:txBody>
                  <a:tcPr/>
                </a:tc>
                <a:tc>
                  <a:txBody>
                    <a:bodyPr/>
                    <a:lstStyle/>
                    <a:p>
                      <a:r>
                        <a:rPr lang="en-US" dirty="0" smtClean="0"/>
                        <a:t>1-2</a:t>
                      </a:r>
                      <a:endParaRPr lang="en-US" dirty="0"/>
                    </a:p>
                  </a:txBody>
                  <a:tcPr/>
                </a:tc>
                <a:tc>
                  <a:txBody>
                    <a:bodyPr/>
                    <a:lstStyle/>
                    <a:p>
                      <a:r>
                        <a:rPr lang="en-US" dirty="0" smtClean="0"/>
                        <a:t>5</a:t>
                      </a:r>
                      <a:endParaRPr lang="en-US" dirty="0"/>
                    </a:p>
                  </a:txBody>
                  <a:tcPr/>
                </a:tc>
              </a:tr>
            </a:tbl>
          </a:graphicData>
        </a:graphic>
      </p:graphicFrame>
      <p:graphicFrame>
        <p:nvGraphicFramePr>
          <p:cNvPr id="5" name="Table 4"/>
          <p:cNvGraphicFramePr>
            <a:graphicFrameLocks noGrp="1"/>
          </p:cNvGraphicFramePr>
          <p:nvPr/>
        </p:nvGraphicFramePr>
        <p:xfrm>
          <a:off x="381000" y="3124200"/>
          <a:ext cx="8382000" cy="370840"/>
        </p:xfrm>
        <a:graphic>
          <a:graphicData uri="http://schemas.openxmlformats.org/drawingml/2006/table">
            <a:tbl>
              <a:tblPr firstRow="1" bandRow="1">
                <a:tableStyleId>{5C22544A-7EE6-4342-B048-85BDC9FD1C3A}</a:tableStyleId>
              </a:tblPr>
              <a:tblGrid>
                <a:gridCol w="1143000"/>
                <a:gridCol w="2819400"/>
                <a:gridCol w="2881745"/>
                <a:gridCol w="1537855"/>
              </a:tblGrid>
              <a:tr h="370840">
                <a:tc>
                  <a:txBody>
                    <a:bodyPr/>
                    <a:lstStyle/>
                    <a:p>
                      <a:r>
                        <a:rPr lang="en-US" b="0" baseline="0" dirty="0" smtClean="0">
                          <a:solidFill>
                            <a:schemeClr val="tx1"/>
                          </a:solidFill>
                          <a:latin typeface="Times New Roman" pitchFamily="18" charset="0"/>
                          <a:cs typeface="Times New Roman" pitchFamily="18" charset="0"/>
                        </a:rPr>
                        <a:t>3-4</a:t>
                      </a:r>
                      <a:endParaRPr lang="en-US" b="0" baseline="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a:txBody>
                    <a:bodyPr/>
                    <a:lstStyle/>
                    <a:p>
                      <a:r>
                        <a:rPr lang="en-US" b="0" baseline="0" dirty="0" smtClean="0">
                          <a:solidFill>
                            <a:schemeClr val="tx1"/>
                          </a:solidFill>
                          <a:latin typeface="Times New Roman" pitchFamily="18" charset="0"/>
                          <a:cs typeface="Times New Roman" pitchFamily="18" charset="0"/>
                        </a:rPr>
                        <a:t>Finishing</a:t>
                      </a:r>
                      <a:endParaRPr lang="en-US" b="0" baseline="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a:txBody>
                    <a:bodyPr/>
                    <a:lstStyle/>
                    <a:p>
                      <a:r>
                        <a:rPr lang="en-US" b="0" baseline="0" dirty="0" smtClean="0">
                          <a:solidFill>
                            <a:schemeClr val="tx1"/>
                          </a:solidFill>
                          <a:latin typeface="Times New Roman" pitchFamily="18" charset="0"/>
                          <a:cs typeface="Times New Roman" pitchFamily="18" charset="0"/>
                        </a:rPr>
                        <a:t>1-3, 2-3</a:t>
                      </a:r>
                      <a:endParaRPr lang="en-US" b="0" baseline="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a:txBody>
                    <a:bodyPr/>
                    <a:lstStyle/>
                    <a:p>
                      <a:r>
                        <a:rPr lang="en-US" b="0" baseline="0" dirty="0" smtClean="0">
                          <a:solidFill>
                            <a:schemeClr val="tx1"/>
                          </a:solidFill>
                          <a:latin typeface="Times New Roman" pitchFamily="18" charset="0"/>
                          <a:cs typeface="Times New Roman" pitchFamily="18" charset="0"/>
                        </a:rPr>
                        <a:t>5</a:t>
                      </a:r>
                      <a:endParaRPr lang="en-US" b="0" baseline="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r>
            </a:tbl>
          </a:graphicData>
        </a:graphic>
      </p:graphicFrame>
      <p:sp>
        <p:nvSpPr>
          <p:cNvPr id="6" name="Flowchart: Connector 5"/>
          <p:cNvSpPr/>
          <p:nvPr/>
        </p:nvSpPr>
        <p:spPr>
          <a:xfrm>
            <a:off x="381000" y="4648200"/>
            <a:ext cx="381000" cy="3810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7" name="Flowchart: Connector 6"/>
          <p:cNvSpPr/>
          <p:nvPr/>
        </p:nvSpPr>
        <p:spPr>
          <a:xfrm>
            <a:off x="2438400" y="4724400"/>
            <a:ext cx="381000" cy="3810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8" name="Flowchart: Connector 7"/>
          <p:cNvSpPr/>
          <p:nvPr/>
        </p:nvSpPr>
        <p:spPr>
          <a:xfrm>
            <a:off x="1447800" y="5410200"/>
            <a:ext cx="381000" cy="3810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9" name="Flowchart: Connector 8"/>
          <p:cNvSpPr/>
          <p:nvPr/>
        </p:nvSpPr>
        <p:spPr>
          <a:xfrm>
            <a:off x="1447800" y="4114800"/>
            <a:ext cx="381000" cy="3810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cxnSp>
        <p:nvCxnSpPr>
          <p:cNvPr id="11" name="Straight Arrow Connector 10"/>
          <p:cNvCxnSpPr>
            <a:stCxn id="6" idx="7"/>
          </p:cNvCxnSpPr>
          <p:nvPr/>
        </p:nvCxnSpPr>
        <p:spPr>
          <a:xfrm rot="5400000" flipH="1" flipV="1">
            <a:off x="858604" y="4191000"/>
            <a:ext cx="360596" cy="6653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a:stCxn id="6" idx="5"/>
          </p:cNvCxnSpPr>
          <p:nvPr/>
        </p:nvCxnSpPr>
        <p:spPr>
          <a:xfrm rot="16200000" flipH="1">
            <a:off x="744304" y="4935304"/>
            <a:ext cx="589196" cy="6653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1828800" y="4343400"/>
            <a:ext cx="60960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flipV="1">
            <a:off x="1828800" y="5105400"/>
            <a:ext cx="685800"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rot="5400000">
            <a:off x="1219200" y="4953000"/>
            <a:ext cx="762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324600"/>
          </a:xfrm>
        </p:spPr>
        <p:txBody>
          <a:bodyPr>
            <a:normAutofit/>
          </a:bodyPr>
          <a:lstStyle/>
          <a:p>
            <a:pPr marL="0" indent="0">
              <a:buNone/>
            </a:pPr>
            <a:r>
              <a:rPr lang="id-ID" sz="1800" b="1" i="1" dirty="0"/>
              <a:t>VARIABILITY IN ACTIVITY TIMES</a:t>
            </a:r>
            <a:endParaRPr lang="en-US" sz="1800" dirty="0"/>
          </a:p>
          <a:p>
            <a:pPr lvl="0"/>
            <a:r>
              <a:rPr lang="id-ID" sz="1800" dirty="0"/>
              <a:t>Dalam menentukan semua </a:t>
            </a:r>
            <a:r>
              <a:rPr lang="id-ID" sz="1800" i="1" dirty="0"/>
              <a:t>earliest &amp; latest time, </a:t>
            </a:r>
            <a:r>
              <a:rPr lang="id-ID" sz="1800" dirty="0"/>
              <a:t>kita mengadopsi pendekatan CPM dengan mengasumsikan semua </a:t>
            </a:r>
            <a:r>
              <a:rPr lang="id-ID" sz="1800" i="1" dirty="0"/>
              <a:t>activity time </a:t>
            </a:r>
            <a:r>
              <a:rPr lang="id-ID" sz="1800" dirty="0"/>
              <a:t>diketahui dan tetap secara konstan. Padahal dalam praktiknya, waktu penyelesaian suatu aktivitas tergantung pada berbagai macam faktor. Kita tidak dapat mengabaikan efek dari variabilitas dalam waktu aktivitas ini ketika menentukan jadwal suatu proyek. Namun untungnya, PERT menempatkan isu-isu ini.</a:t>
            </a:r>
            <a:endParaRPr lang="en-US" sz="1800" dirty="0"/>
          </a:p>
          <a:p>
            <a:r>
              <a:rPr lang="id-ID" sz="1800" b="1" dirty="0"/>
              <a:t>PERKIRAAN TIGA WAKTU DALAM </a:t>
            </a:r>
            <a:r>
              <a:rPr lang="id-ID" sz="1800" b="1" dirty="0" smtClean="0"/>
              <a:t>PERT</a:t>
            </a:r>
            <a:endParaRPr lang="en-US" sz="1800" b="1" dirty="0" smtClean="0"/>
          </a:p>
          <a:p>
            <a:pPr marL="0" indent="0">
              <a:buNone/>
            </a:pPr>
            <a:r>
              <a:rPr lang="id-ID" sz="1800" dirty="0" smtClean="0"/>
              <a:t>PERT </a:t>
            </a:r>
            <a:r>
              <a:rPr lang="id-ID" sz="1800" dirty="0"/>
              <a:t>menggunakan kemungkinan distribusi berdasarkan tiga perkiraan untuk masing-masing aktivitas seperti berikut ini</a:t>
            </a:r>
            <a:r>
              <a:rPr lang="id-ID" sz="1800" dirty="0" smtClean="0"/>
              <a:t>:</a:t>
            </a:r>
            <a:endParaRPr lang="en-US" sz="1800" dirty="0" smtClean="0"/>
          </a:p>
          <a:p>
            <a:pPr marL="714375" lvl="0">
              <a:buFont typeface="+mj-lt"/>
              <a:buAutoNum type="arabicPeriod"/>
            </a:pPr>
            <a:r>
              <a:rPr lang="id-ID" sz="1800" i="1" dirty="0"/>
              <a:t>Optimistic time (a) = </a:t>
            </a:r>
            <a:r>
              <a:rPr lang="id-ID" sz="1800" dirty="0"/>
              <a:t>Waktu suatu aktivitas yang akan dipakai jika semuanya berjalan sesuai dengan apa yang telah direncanakan. Dalam memperkirakan nilai ini, seharusnya menggunakan kemungkinan yang kecil (katakan, 1/100) yang </a:t>
            </a:r>
            <a:r>
              <a:rPr lang="id-ID" sz="1800" i="1" dirty="0"/>
              <a:t>activity time</a:t>
            </a:r>
            <a:r>
              <a:rPr lang="id-ID" sz="1800" dirty="0"/>
              <a:t> ini akan ambil &lt; a. </a:t>
            </a:r>
            <a:endParaRPr lang="en-US" sz="1800" dirty="0"/>
          </a:p>
          <a:p>
            <a:pPr marL="714375" lvl="0">
              <a:buFont typeface="+mj-lt"/>
              <a:buAutoNum type="arabicPeriod"/>
            </a:pPr>
            <a:r>
              <a:rPr lang="id-ID" sz="1800" i="1" dirty="0"/>
              <a:t>Pessimistic time(b) = </a:t>
            </a:r>
            <a:r>
              <a:rPr lang="id-ID" sz="1800" dirty="0"/>
              <a:t>Waktu suatu aktivitas yang akan dipakai  dengan mengasumsikan suatu kondisi yang sangat tidak diinginkan terjadi (</a:t>
            </a:r>
            <a:r>
              <a:rPr lang="id-ID" sz="1800" i="1" dirty="0"/>
              <a:t>unfavorable condition). </a:t>
            </a:r>
            <a:r>
              <a:rPr lang="id-ID" sz="1800" dirty="0"/>
              <a:t>Dalam memperkirakan nilai ini juga seharusnya menggunakan kemungkinan yang kecil (katakan, 1/100) yang </a:t>
            </a:r>
            <a:r>
              <a:rPr lang="id-ID" sz="1800" i="1" dirty="0"/>
              <a:t>activity time </a:t>
            </a:r>
            <a:r>
              <a:rPr lang="id-ID" sz="1800" dirty="0"/>
              <a:t>akan ambil &gt;b.</a:t>
            </a:r>
            <a:endParaRPr lang="en-US" sz="1800" dirty="0"/>
          </a:p>
          <a:p>
            <a:pPr marL="714375">
              <a:buFont typeface="+mj-lt"/>
              <a:buAutoNum type="arabicPeriod"/>
            </a:pPr>
            <a:r>
              <a:rPr lang="id-ID" sz="1800" i="1" dirty="0"/>
              <a:t>Most likely time (m) = </a:t>
            </a:r>
            <a:r>
              <a:rPr lang="id-ID" sz="1800" dirty="0"/>
              <a:t>perkiraan yang palking realistis dari waktu yang dibutuhkan untuk menyelesaikan suatu aktivitas.</a:t>
            </a:r>
            <a:endParaRPr lang="en-US" sz="1800" b="1"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324600"/>
          </a:xfrm>
        </p:spPr>
        <p:txBody>
          <a:bodyPr>
            <a:normAutofit/>
          </a:bodyPr>
          <a:lstStyle/>
          <a:p>
            <a:pPr lvl="0"/>
            <a:r>
              <a:rPr lang="id-ID" sz="2800" dirty="0"/>
              <a:t>Ketika menggunakan PERT, kita biasanya mengasumsikan bahwa perkiraan waktu mengikuti distribusi kemungkinan beta seperti pada gambar di bawah. Cara berikut digunakan untuk menghitung </a:t>
            </a:r>
            <a:r>
              <a:rPr lang="id-ID" sz="2800" i="1" dirty="0"/>
              <a:t>expected activity time</a:t>
            </a:r>
            <a:endParaRPr lang="en-US" sz="2800" dirty="0"/>
          </a:p>
          <a:p>
            <a:r>
              <a:rPr lang="id-ID" sz="2800" i="1" dirty="0"/>
              <a:t>t = (a + 4m + b)/6</a:t>
            </a:r>
            <a:endParaRPr lang="en-US" sz="2800" dirty="0"/>
          </a:p>
          <a:p>
            <a:pPr lvl="0"/>
            <a:r>
              <a:rPr lang="id-ID" sz="2800" dirty="0"/>
              <a:t>Untuk menghitung </a:t>
            </a:r>
            <a:r>
              <a:rPr lang="id-ID" sz="2800" i="1" dirty="0"/>
              <a:t>dispersion </a:t>
            </a:r>
            <a:r>
              <a:rPr lang="id-ID" sz="2800" dirty="0"/>
              <a:t>atau </a:t>
            </a:r>
            <a:r>
              <a:rPr lang="id-ID" sz="2800" i="1" dirty="0"/>
              <a:t>variance of conmpletion time</a:t>
            </a:r>
            <a:r>
              <a:rPr lang="id-ID" sz="2800" dirty="0"/>
              <a:t>, kita menggunakan formula yang sama berdasarkan konsep statistika,</a:t>
            </a:r>
            <a:endParaRPr lang="en-US" sz="2800" dirty="0"/>
          </a:p>
          <a:p>
            <a:r>
              <a:rPr lang="id-ID" sz="2800" i="1" dirty="0"/>
              <a:t>Variance = [(b-a)/6]</a:t>
            </a:r>
            <a:r>
              <a:rPr lang="id-ID" sz="2800" i="1" baseline="30000" dirty="0"/>
              <a:t>3</a:t>
            </a:r>
            <a:endParaRPr lang="en-US" sz="2800" dirty="0"/>
          </a:p>
          <a:p>
            <a:pPr indent="-1588" algn="just">
              <a:lnSpc>
                <a:spcPct val="90000"/>
              </a:lnSpc>
              <a:buNone/>
            </a:pP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09612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rmAutofit fontScale="92500" lnSpcReduction="10000"/>
          </a:bodyPr>
          <a:lstStyle/>
          <a:p>
            <a:pPr algn="just">
              <a:buNone/>
            </a:pPr>
            <a:r>
              <a:rPr lang="en-US" sz="1800" b="1" dirty="0" smtClean="0">
                <a:latin typeface="Times New Roman" pitchFamily="18" charset="0"/>
                <a:cs typeface="Times New Roman" pitchFamily="18" charset="0"/>
              </a:rPr>
              <a:t>3.1. </a:t>
            </a:r>
            <a:r>
              <a:rPr lang="en-US" sz="1800" b="1" dirty="0" err="1" smtClean="0">
                <a:latin typeface="Times New Roman" pitchFamily="18" charset="0"/>
                <a:cs typeface="Times New Roman" pitchFamily="18" charset="0"/>
              </a:rPr>
              <a:t>Definisi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Manajemen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Proyek</a:t>
            </a:r>
            <a:endParaRPr lang="en-US" sz="1800" b="1" dirty="0" smtClean="0">
              <a:latin typeface="Times New Roman" pitchFamily="18" charset="0"/>
              <a:cs typeface="Times New Roman" pitchFamily="18" charset="0"/>
            </a:endParaRPr>
          </a:p>
          <a:p>
            <a:pPr marL="0" indent="0" algn="just">
              <a:buNone/>
            </a:pPr>
            <a:r>
              <a:rPr lang="en-US" sz="1800" dirty="0" err="1">
                <a:latin typeface="Times New Roman" pitchFamily="18" charset="0"/>
                <a:cs typeface="Times New Roman" pitchFamily="18" charset="0"/>
              </a:rPr>
              <a:t>M</a:t>
            </a:r>
            <a:r>
              <a:rPr lang="en-US" sz="1800" dirty="0" err="1" smtClean="0">
                <a:latin typeface="Times New Roman" pitchFamily="18" charset="0"/>
                <a:cs typeface="Times New Roman" pitchFamily="18" charset="0"/>
              </a:rPr>
              <a:t>anajemen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yaitu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penerapan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ilmu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pengetahuan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keahlian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ketrampilan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cara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teknis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terbaik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sumber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daya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terbatas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mencapai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sasaran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telah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ditentukan</a:t>
            </a:r>
            <a:r>
              <a:rPr lang="en-US" sz="1800" dirty="0">
                <a:latin typeface="Times New Roman" pitchFamily="18" charset="0"/>
                <a:cs typeface="Times New Roman" pitchFamily="18" charset="0"/>
              </a:rPr>
              <a:t> agar </a:t>
            </a:r>
            <a:r>
              <a:rPr lang="en-US" sz="1800" dirty="0" err="1" smtClean="0">
                <a:latin typeface="Times New Roman" pitchFamily="18" charset="0"/>
                <a:cs typeface="Times New Roman" pitchFamily="18" charset="0"/>
              </a:rPr>
              <a:t>mendptkan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hasil</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optimal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hal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kinerja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waktu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keselamatan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kerja</a:t>
            </a:r>
            <a:r>
              <a:rPr lang="en-US" sz="1800" dirty="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marL="0" indent="0" algn="just">
              <a:buNone/>
            </a:pP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manajemen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perlu</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pengelolaan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baik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terarah</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krn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suatu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memiliki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keterbatasan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shg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tujuan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akhir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suatu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bisa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tercapai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perlu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dikelola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manajemen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yaitu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biaya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waktu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kesehatan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keselamatan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kerja</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SD, </a:t>
            </a:r>
            <a:r>
              <a:rPr lang="en-US" sz="1800" dirty="0" err="1">
                <a:latin typeface="Times New Roman" pitchFamily="18" charset="0"/>
                <a:cs typeface="Times New Roman" pitchFamily="18" charset="0"/>
              </a:rPr>
              <a:t>lingkungan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resiko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sistem</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informasi</a:t>
            </a:r>
            <a:r>
              <a:rPr lang="en-US"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marL="0" lvl="0" indent="0">
              <a:buNone/>
            </a:pPr>
            <a:r>
              <a:rPr lang="id-ID" sz="1800" dirty="0"/>
              <a:t>Manajemen proyek meliputi tiga fase, yaitu:</a:t>
            </a:r>
            <a:endParaRPr lang="en-US" sz="1800" dirty="0"/>
          </a:p>
          <a:p>
            <a:pPr lvl="0"/>
            <a:r>
              <a:rPr lang="id-ID" sz="1800" i="1" dirty="0"/>
              <a:t>Planning</a:t>
            </a:r>
            <a:r>
              <a:rPr lang="id-ID" sz="1800" dirty="0"/>
              <a:t> (perencanaan): Fase ini meliputi mengatur tujuan, menentukan proyek, dan pengorganisasian tim.</a:t>
            </a:r>
            <a:endParaRPr lang="en-US" sz="1800" dirty="0"/>
          </a:p>
          <a:p>
            <a:pPr lvl="0"/>
            <a:r>
              <a:rPr lang="id-ID" sz="1800" i="1" dirty="0"/>
              <a:t>Scheduling </a:t>
            </a:r>
            <a:r>
              <a:rPr lang="id-ID" sz="1800" dirty="0"/>
              <a:t>(penjadwalan): fase ini menghubungkan antara orang, uang dan persediaan dengan kegiatan atau aktifitas yang spesifik dan berhubungan antar satu sama lain.</a:t>
            </a:r>
            <a:endParaRPr lang="en-US" sz="1800" dirty="0"/>
          </a:p>
          <a:p>
            <a:r>
              <a:rPr lang="id-ID" sz="1800" i="1" dirty="0"/>
              <a:t>Controlling </a:t>
            </a:r>
            <a:r>
              <a:rPr lang="id-ID" sz="1800" dirty="0"/>
              <a:t>(pengontrolan): Di sini perusahaan memonitor sumber daya, biaya, kualitas dan anggaran. Di sini juga merevisi atau mengganti rencana dan menggeser sumber daya dalam menghadapi waktu dan permintaan biaya.</a:t>
            </a:r>
            <a:endParaRPr lang="en-US" sz="1800" dirty="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dirty="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endParaRPr lang="en-US" sz="1800" b="1" dirty="0">
              <a:latin typeface="Times New Roman" pitchFamily="18" charset="0"/>
              <a:cs typeface="Times New Roman" pitchFamily="18" charset="0"/>
            </a:endParaRPr>
          </a:p>
          <a:p>
            <a:pPr algn="just">
              <a:buNone/>
            </a:pPr>
            <a:endParaRPr lang="en-US" sz="1800" b="1" dirty="0" smtClean="0">
              <a:latin typeface="Times New Roman" pitchFamily="18" charset="0"/>
              <a:cs typeface="Times New Roman" pitchFamily="18" charset="0"/>
            </a:endParaRPr>
          </a:p>
          <a:p>
            <a:pPr algn="just">
              <a:buNone/>
            </a:pPr>
            <a:endParaRPr lang="en-US" sz="1800" b="1" dirty="0" smtClean="0">
              <a:latin typeface="Times New Roman" pitchFamily="18" charset="0"/>
              <a:cs typeface="Times New Roman" pitchFamily="18" charset="0"/>
            </a:endParaRPr>
          </a:p>
          <a:p>
            <a:pPr marL="0" indent="0" algn="just">
              <a:buNone/>
            </a:pPr>
            <a:r>
              <a:rPr lang="en-US" sz="1800" dirty="0" smtClean="0">
                <a:latin typeface="Times New Roman" pitchFamily="18" charset="0"/>
                <a:cs typeface="Times New Roman" pitchFamily="18" charset="0"/>
              </a:rPr>
              <a:t>Ke-3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atas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bertujuan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menyelaraskan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antara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biaya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yang </a:t>
            </a:r>
            <a:r>
              <a:rPr lang="en-US" sz="1800" dirty="0" smtClean="0">
                <a:latin typeface="Times New Roman" pitchFamily="18" charset="0"/>
                <a:cs typeface="Times New Roman" pitchFamily="18" charset="0"/>
              </a:rPr>
              <a:t>optimal, </a:t>
            </a:r>
            <a:r>
              <a:rPr lang="en-US" sz="1800" dirty="0" err="1">
                <a:latin typeface="Times New Roman" pitchFamily="18" charset="0"/>
                <a:cs typeface="Times New Roman" pitchFamily="18" charset="0"/>
              </a:rPr>
              <a:t>mutu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pekerjaan</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baik</a:t>
            </a:r>
            <a:r>
              <a:rPr lang="en-US" sz="1800" dirty="0">
                <a:latin typeface="Times New Roman" pitchFamily="18" charset="0"/>
                <a:cs typeface="Times New Roman" pitchFamily="18" charset="0"/>
              </a:rPr>
              <a:t>/</a:t>
            </a:r>
            <a:r>
              <a:rPr lang="en-US" sz="1800" dirty="0" err="1">
                <a:latin typeface="Times New Roman" pitchFamily="18" charset="0"/>
                <a:cs typeface="Times New Roman" pitchFamily="18" charset="0"/>
              </a:rPr>
              <a:t>berkualitas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waktu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pelaksanaan</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tepat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Karena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ketiganya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adalah</a:t>
            </a:r>
            <a:r>
              <a:rPr lang="en-US" sz="1800" dirty="0">
                <a:latin typeface="Times New Roman" pitchFamily="18" charset="0"/>
                <a:cs typeface="Times New Roman" pitchFamily="18" charset="0"/>
              </a:rPr>
              <a:t> 3 </a:t>
            </a:r>
            <a:r>
              <a:rPr lang="en-US" sz="1800" dirty="0" err="1">
                <a:latin typeface="Times New Roman" pitchFamily="18" charset="0"/>
                <a:cs typeface="Times New Roman" pitchFamily="18" charset="0"/>
              </a:rPr>
              <a:t>elemen</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saling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mempengaruhi</a:t>
            </a:r>
            <a:r>
              <a:rPr lang="en-US" sz="1800" dirty="0">
                <a:latin typeface="Times New Roman" pitchFamily="18" charset="0"/>
                <a:cs typeface="Times New Roman" pitchFamily="18" charset="0"/>
              </a:rPr>
              <a:t>.</a:t>
            </a:r>
          </a:p>
        </p:txBody>
      </p:sp>
      <p:sp>
        <p:nvSpPr>
          <p:cNvPr id="4" name="Oval 3"/>
          <p:cNvSpPr/>
          <p:nvPr/>
        </p:nvSpPr>
        <p:spPr>
          <a:xfrm>
            <a:off x="2209800" y="4419600"/>
            <a:ext cx="1066800" cy="5334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t>Biaya</a:t>
            </a:r>
            <a:endParaRPr lang="en-US" dirty="0"/>
          </a:p>
        </p:txBody>
      </p:sp>
      <p:sp>
        <p:nvSpPr>
          <p:cNvPr id="5" name="Oval 4"/>
          <p:cNvSpPr/>
          <p:nvPr/>
        </p:nvSpPr>
        <p:spPr>
          <a:xfrm>
            <a:off x="4495800" y="4495800"/>
            <a:ext cx="1066800" cy="5334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t>Mutu</a:t>
            </a:r>
            <a:endParaRPr lang="en-US" dirty="0"/>
          </a:p>
        </p:txBody>
      </p:sp>
      <p:sp>
        <p:nvSpPr>
          <p:cNvPr id="6" name="Oval 5"/>
          <p:cNvSpPr/>
          <p:nvPr/>
        </p:nvSpPr>
        <p:spPr>
          <a:xfrm flipH="1">
            <a:off x="3200400" y="5410200"/>
            <a:ext cx="1143000" cy="5334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smtClean="0"/>
              <a:t>Waktu</a:t>
            </a:r>
            <a:endParaRPr lang="en-US" dirty="0"/>
          </a:p>
        </p:txBody>
      </p:sp>
      <p:cxnSp>
        <p:nvCxnSpPr>
          <p:cNvPr id="8" name="Straight Arrow Connector 7"/>
          <p:cNvCxnSpPr/>
          <p:nvPr/>
        </p:nvCxnSpPr>
        <p:spPr>
          <a:xfrm>
            <a:off x="3505200" y="4648200"/>
            <a:ext cx="762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rot="10800000">
            <a:off x="3581400" y="4800600"/>
            <a:ext cx="6858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rot="5400000" flipH="1" flipV="1">
            <a:off x="4229100" y="5143500"/>
            <a:ext cx="3810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rot="5400000">
            <a:off x="4343400" y="5181600"/>
            <a:ext cx="533400" cy="381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rot="16200000" flipH="1">
            <a:off x="3009900" y="5067300"/>
            <a:ext cx="3810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rot="16200000" flipV="1">
            <a:off x="2781300" y="5143500"/>
            <a:ext cx="457200" cy="381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04800" y="685800"/>
            <a:ext cx="8610600" cy="5638800"/>
          </a:xfrm>
        </p:spPr>
        <p:txBody>
          <a:bodyPr>
            <a:normAutofit/>
          </a:bodyPr>
          <a:lstStyle/>
          <a:p>
            <a:pPr>
              <a:buFont typeface="Wingdings" pitchFamily="2" charset="2"/>
              <a:buNone/>
            </a:pPr>
            <a:r>
              <a:rPr lang="en-US" dirty="0"/>
              <a:t>	PERT </a:t>
            </a:r>
            <a:r>
              <a:rPr lang="en-US" dirty="0" err="1"/>
              <a:t>dan</a:t>
            </a:r>
            <a:r>
              <a:rPr lang="en-US" dirty="0"/>
              <a:t> CPM</a:t>
            </a:r>
            <a:r>
              <a:rPr lang="id-ID" dirty="0"/>
              <a:t> </a:t>
            </a:r>
            <a:r>
              <a:rPr lang="id-ID" dirty="0" smtClean="0"/>
              <a:t>adalah </a:t>
            </a:r>
            <a:r>
              <a:rPr lang="id-ID" dirty="0"/>
              <a:t>suatu alat manajemen proyek yang digunakan untuk melakukan penjadwalan, mengatur dan mengkoordinasi bagian-bagian pekerjaan yang ada didalam suatu proyek. PERT yang memiliki kepanjangan </a:t>
            </a:r>
            <a:r>
              <a:rPr lang="id-ID" i="1" dirty="0"/>
              <a:t>Program Evalution Review Technique</a:t>
            </a:r>
            <a:r>
              <a:rPr lang="en-US" dirty="0"/>
              <a:t> </a:t>
            </a:r>
            <a:r>
              <a:rPr lang="en-US" dirty="0" err="1"/>
              <a:t>sedangkan</a:t>
            </a:r>
            <a:r>
              <a:rPr lang="en-US" dirty="0"/>
              <a:t> CPM </a:t>
            </a:r>
            <a:r>
              <a:rPr lang="en-US" dirty="0" err="1"/>
              <a:t>merupakan</a:t>
            </a:r>
            <a:r>
              <a:rPr lang="en-US" dirty="0"/>
              <a:t> </a:t>
            </a:r>
            <a:r>
              <a:rPr lang="en-US" dirty="0" err="1"/>
              <a:t>kepanjangan</a:t>
            </a:r>
            <a:r>
              <a:rPr lang="en-US" dirty="0"/>
              <a:t> </a:t>
            </a:r>
            <a:r>
              <a:rPr lang="en-US" dirty="0" err="1"/>
              <a:t>dari</a:t>
            </a:r>
            <a:r>
              <a:rPr lang="id-ID" i="1" dirty="0"/>
              <a:t>Critical Path Method</a:t>
            </a:r>
            <a:r>
              <a:rPr lang="en-US" dirty="0"/>
              <a:t> </a:t>
            </a:r>
          </a:p>
        </p:txBody>
      </p:sp>
    </p:spTree>
    <p:extLst>
      <p:ext uri="{BB962C8B-B14F-4D97-AF65-F5344CB8AC3E}">
        <p14:creationId xmlns:p14="http://schemas.microsoft.com/office/powerpoint/2010/main" val="393131339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066800" y="228600"/>
            <a:ext cx="8077200" cy="1066800"/>
          </a:xfrm>
        </p:spPr>
        <p:txBody>
          <a:bodyPr>
            <a:noAutofit/>
          </a:bodyPr>
          <a:lstStyle/>
          <a:p>
            <a:r>
              <a:rPr lang="id-ID" sz="3200"/>
              <a:t>PERT dan CPM keduanya mengikuti enam langkah dasar</a:t>
            </a:r>
            <a:r>
              <a:rPr lang="en-US" sz="3200"/>
              <a:t>, yakni</a:t>
            </a:r>
            <a:r>
              <a:rPr lang="id-ID" sz="3200" smtClean="0"/>
              <a:t>:</a:t>
            </a:r>
            <a:endParaRPr lang="en-US" sz="3200"/>
          </a:p>
        </p:txBody>
      </p:sp>
      <p:sp>
        <p:nvSpPr>
          <p:cNvPr id="8195" name="Rectangle 3"/>
          <p:cNvSpPr>
            <a:spLocks noGrp="1" noChangeArrowheads="1"/>
          </p:cNvSpPr>
          <p:nvPr>
            <p:ph idx="1"/>
          </p:nvPr>
        </p:nvSpPr>
        <p:spPr>
          <a:xfrm>
            <a:off x="1066800" y="1752600"/>
            <a:ext cx="7848600" cy="4876800"/>
          </a:xfrm>
        </p:spPr>
        <p:txBody>
          <a:bodyPr>
            <a:normAutofit/>
          </a:bodyPr>
          <a:lstStyle/>
          <a:p>
            <a:pPr>
              <a:lnSpc>
                <a:spcPct val="80000"/>
              </a:lnSpc>
            </a:pPr>
            <a:r>
              <a:rPr lang="id-ID" sz="2400"/>
              <a:t>Mengidentifkasikan proyek dan menyiapkan struktur pecahan kerja,</a:t>
            </a:r>
          </a:p>
          <a:p>
            <a:pPr>
              <a:lnSpc>
                <a:spcPct val="80000"/>
              </a:lnSpc>
            </a:pPr>
            <a:r>
              <a:rPr lang="id-ID" sz="2400"/>
              <a:t>Membangun hubungan antara kegiatan, memutuskan kegiatan mana yang harus terlebih dahulu dan mana yang mengikuti yang lain,</a:t>
            </a:r>
          </a:p>
          <a:p>
            <a:pPr>
              <a:lnSpc>
                <a:spcPct val="80000"/>
              </a:lnSpc>
            </a:pPr>
            <a:r>
              <a:rPr lang="id-ID" sz="2400"/>
              <a:t>Menggambarkan jaringan yang menghubungkan keseluruhan kegiatan,</a:t>
            </a:r>
          </a:p>
          <a:p>
            <a:pPr>
              <a:lnSpc>
                <a:spcPct val="80000"/>
              </a:lnSpc>
            </a:pPr>
            <a:r>
              <a:rPr lang="id-ID" sz="2400"/>
              <a:t>Menetapkan perkiraan waktu dan/atau biaya untuk tiap kegiatan,</a:t>
            </a:r>
          </a:p>
          <a:p>
            <a:pPr>
              <a:lnSpc>
                <a:spcPct val="80000"/>
              </a:lnSpc>
            </a:pPr>
            <a:r>
              <a:rPr lang="id-ID" sz="2400"/>
              <a:t>Menghitung jalur waktu terpanjang melalui jaringan. Ini yang disebut jalur kritis</a:t>
            </a:r>
          </a:p>
          <a:p>
            <a:pPr>
              <a:lnSpc>
                <a:spcPct val="80000"/>
              </a:lnSpc>
            </a:pPr>
            <a:r>
              <a:rPr lang="id-ID" sz="2400"/>
              <a:t>Menggunakan jaringan untuk membantu perencanaan, penjadwalan, dan pengendalian proyek.</a:t>
            </a:r>
            <a:endParaRPr lang="en-US" sz="2400"/>
          </a:p>
        </p:txBody>
      </p:sp>
    </p:spTree>
    <p:extLst>
      <p:ext uri="{BB962C8B-B14F-4D97-AF65-F5344CB8AC3E}">
        <p14:creationId xmlns:p14="http://schemas.microsoft.com/office/powerpoint/2010/main" val="258943754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marL="720000" indent="-576000"/>
            <a:r>
              <a:rPr lang="id-ID" sz="4000" b="1" smtClean="0">
                <a:effectLst/>
                <a:latin typeface="Bangkok" pitchFamily="34" charset="0"/>
              </a:rPr>
              <a:t>1</a:t>
            </a:r>
            <a:r>
              <a:rPr lang="en-US" sz="4000" b="1" smtClean="0">
                <a:effectLst/>
                <a:latin typeface="Bangkok" pitchFamily="34" charset="0"/>
              </a:rPr>
              <a:t>.</a:t>
            </a:r>
            <a:r>
              <a:rPr lang="id-ID" sz="4000" b="1" smtClean="0">
                <a:effectLst/>
                <a:latin typeface="Bangkok" pitchFamily="34" charset="0"/>
              </a:rPr>
              <a:t> Komponen </a:t>
            </a:r>
            <a:r>
              <a:rPr lang="id-ID" sz="4000" b="1">
                <a:effectLst/>
                <a:latin typeface="Bangkok" pitchFamily="34" charset="0"/>
              </a:rPr>
              <a:t>jaringan</a:t>
            </a:r>
            <a:r>
              <a:rPr lang="en-US" sz="4000" b="1">
                <a:effectLst/>
                <a:latin typeface="Bangkok" pitchFamily="34" charset="0"/>
              </a:rPr>
              <a:t> </a:t>
            </a:r>
            <a:r>
              <a:rPr lang="id-ID" sz="4000" b="1">
                <a:effectLst/>
                <a:latin typeface="Bangkok" pitchFamily="34" charset="0"/>
              </a:rPr>
              <a:t>(network </a:t>
            </a:r>
            <a:r>
              <a:rPr lang="id-ID" sz="4000" b="1" smtClean="0">
                <a:effectLst/>
                <a:latin typeface="Bangkok" pitchFamily="34" charset="0"/>
              </a:rPr>
              <a:t>component</a:t>
            </a:r>
            <a:r>
              <a:rPr lang="id-ID" sz="4000" b="1">
                <a:effectLst/>
                <a:latin typeface="Bangkok" pitchFamily="34" charset="0"/>
              </a:rPr>
              <a:t>)</a:t>
            </a:r>
            <a:endParaRPr lang="en-US" sz="4000" b="1">
              <a:effectLst/>
              <a:latin typeface="Bangkok" pitchFamily="34" charset="0"/>
            </a:endParaRPr>
          </a:p>
        </p:txBody>
      </p:sp>
      <p:sp>
        <p:nvSpPr>
          <p:cNvPr id="11267" name="Rectangle 3"/>
          <p:cNvSpPr>
            <a:spLocks noGrp="1" noChangeArrowheads="1"/>
          </p:cNvSpPr>
          <p:nvPr>
            <p:ph idx="1"/>
          </p:nvPr>
        </p:nvSpPr>
        <p:spPr>
          <a:xfrm>
            <a:off x="1066800" y="1752600"/>
            <a:ext cx="7620000" cy="4953000"/>
          </a:xfrm>
        </p:spPr>
        <p:txBody>
          <a:bodyPr>
            <a:normAutofit lnSpcReduction="10000"/>
          </a:bodyPr>
          <a:lstStyle/>
          <a:p>
            <a:pPr>
              <a:lnSpc>
                <a:spcPct val="90000"/>
              </a:lnSpc>
              <a:buFont typeface="Wingdings" pitchFamily="2" charset="2"/>
              <a:buNone/>
            </a:pPr>
            <a:r>
              <a:rPr lang="en-US"/>
              <a:t>	J</a:t>
            </a:r>
            <a:r>
              <a:rPr lang="id-ID"/>
              <a:t>aringan </a:t>
            </a:r>
            <a:r>
              <a:rPr lang="en-US"/>
              <a:t>CPM/</a:t>
            </a:r>
            <a:r>
              <a:rPr lang="id-ID"/>
              <a:t>PERT</a:t>
            </a:r>
            <a:r>
              <a:rPr lang="en-US"/>
              <a:t> </a:t>
            </a:r>
            <a:r>
              <a:rPr lang="id-ID"/>
              <a:t>menunjukkan saling </a:t>
            </a:r>
            <a:r>
              <a:rPr lang="en-US"/>
              <a:t>berhubungnya</a:t>
            </a:r>
            <a:r>
              <a:rPr lang="id-ID"/>
              <a:t> antara satu kegiatan dengan kegiatan lainnya</a:t>
            </a:r>
            <a:r>
              <a:rPr lang="en-US"/>
              <a:t> dalam suatu proyek</a:t>
            </a:r>
          </a:p>
          <a:p>
            <a:pPr>
              <a:lnSpc>
                <a:spcPct val="90000"/>
              </a:lnSpc>
              <a:buFont typeface="Wingdings" pitchFamily="2" charset="2"/>
              <a:buNone/>
            </a:pPr>
            <a:r>
              <a:rPr lang="en-US"/>
              <a:t>	</a:t>
            </a:r>
            <a:r>
              <a:rPr lang="id-ID"/>
              <a:t>Ada dua pendekatan untuk menggambarkan jaringan proyek yakni kegiatan pada titik (activity on node – AON) dan kegiatan pada panah (activity on arrow – AOA). Pada konvensi AON, titik menunjukan kegiatan, sedangkan pada AOA panah menunjukan kegiatan. </a:t>
            </a:r>
            <a:endParaRPr lang="en-US"/>
          </a:p>
        </p:txBody>
      </p:sp>
    </p:spTree>
    <p:extLst>
      <p:ext uri="{BB962C8B-B14F-4D97-AF65-F5344CB8AC3E}">
        <p14:creationId xmlns:p14="http://schemas.microsoft.com/office/powerpoint/2010/main" val="175636953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228600" y="0"/>
            <a:ext cx="8915400" cy="6858000"/>
          </a:xfrm>
          <a:solidFill>
            <a:schemeClr val="bg1"/>
          </a:solidFill>
        </p:spPr>
        <p:txBody>
          <a:bodyPr/>
          <a:lstStyle/>
          <a:p>
            <a:pPr>
              <a:buFont typeface="Wingdings" pitchFamily="2" charset="2"/>
              <a:buNone/>
            </a:pPr>
            <a:r>
              <a:rPr lang="en-US"/>
              <a:t>Pebandingan antara konvensi jaringan AON dan AOA</a:t>
            </a:r>
          </a:p>
          <a:p>
            <a:pPr>
              <a:buFont typeface="Wingdings" pitchFamily="2" charset="2"/>
              <a:buNone/>
            </a:pPr>
            <a:endParaRPr lang="en-US"/>
          </a:p>
        </p:txBody>
      </p:sp>
      <p:grpSp>
        <p:nvGrpSpPr>
          <p:cNvPr id="12292" name="Group 4"/>
          <p:cNvGrpSpPr>
            <a:grpSpLocks/>
          </p:cNvGrpSpPr>
          <p:nvPr/>
        </p:nvGrpSpPr>
        <p:grpSpPr bwMode="auto">
          <a:xfrm>
            <a:off x="304800" y="2438400"/>
            <a:ext cx="8537575" cy="1025525"/>
            <a:chOff x="182" y="1310"/>
            <a:chExt cx="5138" cy="646"/>
          </a:xfrm>
        </p:grpSpPr>
        <p:grpSp>
          <p:nvGrpSpPr>
            <p:cNvPr id="12293" name="Group 5"/>
            <p:cNvGrpSpPr>
              <a:grpSpLocks/>
            </p:cNvGrpSpPr>
            <p:nvPr/>
          </p:nvGrpSpPr>
          <p:grpSpPr bwMode="auto">
            <a:xfrm>
              <a:off x="552" y="1452"/>
              <a:ext cx="1288" cy="264"/>
              <a:chOff x="552" y="1452"/>
              <a:chExt cx="1288" cy="264"/>
            </a:xfrm>
          </p:grpSpPr>
          <p:sp>
            <p:nvSpPr>
              <p:cNvPr id="12294" name="Line 6"/>
              <p:cNvSpPr>
                <a:spLocks noChangeShapeType="1"/>
              </p:cNvSpPr>
              <p:nvPr/>
            </p:nvSpPr>
            <p:spPr bwMode="auto">
              <a:xfrm>
                <a:off x="764" y="1584"/>
                <a:ext cx="296" cy="0"/>
              </a:xfrm>
              <a:prstGeom prst="line">
                <a:avLst/>
              </a:prstGeom>
              <a:noFill/>
              <a:ln w="57150">
                <a:solidFill>
                  <a:schemeClr val="tx1"/>
                </a:solidFill>
                <a:round/>
                <a:headEnd/>
                <a:tailEnd type="triangle" w="med" len="med"/>
              </a:ln>
              <a:effectLst/>
            </p:spPr>
            <p:txBody>
              <a:bodyPr/>
              <a:lstStyle/>
              <a:p>
                <a:endParaRPr lang="id-ID"/>
              </a:p>
            </p:txBody>
          </p:sp>
          <p:sp>
            <p:nvSpPr>
              <p:cNvPr id="12295" name="Line 7"/>
              <p:cNvSpPr>
                <a:spLocks noChangeShapeType="1"/>
              </p:cNvSpPr>
              <p:nvPr/>
            </p:nvSpPr>
            <p:spPr bwMode="auto">
              <a:xfrm>
                <a:off x="1276" y="1584"/>
                <a:ext cx="296" cy="0"/>
              </a:xfrm>
              <a:prstGeom prst="line">
                <a:avLst/>
              </a:prstGeom>
              <a:noFill/>
              <a:ln w="57150">
                <a:solidFill>
                  <a:schemeClr val="tx1"/>
                </a:solidFill>
                <a:round/>
                <a:headEnd/>
                <a:tailEnd type="triangle" w="med" len="med"/>
              </a:ln>
              <a:effectLst/>
            </p:spPr>
            <p:txBody>
              <a:bodyPr/>
              <a:lstStyle/>
              <a:p>
                <a:endParaRPr lang="id-ID"/>
              </a:p>
            </p:txBody>
          </p:sp>
          <p:grpSp>
            <p:nvGrpSpPr>
              <p:cNvPr id="12296" name="Group 8"/>
              <p:cNvGrpSpPr>
                <a:grpSpLocks/>
              </p:cNvGrpSpPr>
              <p:nvPr/>
            </p:nvGrpSpPr>
            <p:grpSpPr bwMode="auto">
              <a:xfrm>
                <a:off x="552" y="1452"/>
                <a:ext cx="1288" cy="264"/>
                <a:chOff x="552" y="1452"/>
                <a:chExt cx="1288" cy="264"/>
              </a:xfrm>
            </p:grpSpPr>
            <p:sp>
              <p:nvSpPr>
                <p:cNvPr id="12297" name="Oval 9"/>
                <p:cNvSpPr>
                  <a:spLocks noChangeArrowheads="1"/>
                </p:cNvSpPr>
                <p:nvPr/>
              </p:nvSpPr>
              <p:spPr bwMode="auto">
                <a:xfrm>
                  <a:off x="552"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298" name="Oval 10"/>
                <p:cNvSpPr>
                  <a:spLocks noChangeArrowheads="1"/>
                </p:cNvSpPr>
                <p:nvPr/>
              </p:nvSpPr>
              <p:spPr bwMode="auto">
                <a:xfrm>
                  <a:off x="1064"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299" name="Oval 11"/>
                <p:cNvSpPr>
                  <a:spLocks noChangeArrowheads="1"/>
                </p:cNvSpPr>
                <p:nvPr/>
              </p:nvSpPr>
              <p:spPr bwMode="auto">
                <a:xfrm>
                  <a:off x="1576"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grpSp>
          <p:nvGrpSpPr>
            <p:cNvPr id="12300" name="Group 12"/>
            <p:cNvGrpSpPr>
              <a:grpSpLocks/>
            </p:cNvGrpSpPr>
            <p:nvPr/>
          </p:nvGrpSpPr>
          <p:grpSpPr bwMode="auto">
            <a:xfrm>
              <a:off x="3472" y="1452"/>
              <a:ext cx="1848" cy="264"/>
              <a:chOff x="3368" y="1452"/>
              <a:chExt cx="1848" cy="264"/>
            </a:xfrm>
          </p:grpSpPr>
          <p:sp>
            <p:nvSpPr>
              <p:cNvPr id="12301" name="Line 13"/>
              <p:cNvSpPr>
                <a:spLocks noChangeShapeType="1"/>
              </p:cNvSpPr>
              <p:nvPr/>
            </p:nvSpPr>
            <p:spPr bwMode="auto">
              <a:xfrm>
                <a:off x="3596" y="1584"/>
                <a:ext cx="296" cy="0"/>
              </a:xfrm>
              <a:prstGeom prst="line">
                <a:avLst/>
              </a:prstGeom>
              <a:noFill/>
              <a:ln w="57150">
                <a:solidFill>
                  <a:schemeClr val="tx1"/>
                </a:solidFill>
                <a:round/>
                <a:headEnd/>
                <a:tailEnd type="triangle" w="med" len="med"/>
              </a:ln>
              <a:effectLst/>
            </p:spPr>
            <p:txBody>
              <a:bodyPr/>
              <a:lstStyle/>
              <a:p>
                <a:endParaRPr lang="id-ID"/>
              </a:p>
            </p:txBody>
          </p:sp>
          <p:sp>
            <p:nvSpPr>
              <p:cNvPr id="12302" name="Line 14"/>
              <p:cNvSpPr>
                <a:spLocks noChangeShapeType="1"/>
              </p:cNvSpPr>
              <p:nvPr/>
            </p:nvSpPr>
            <p:spPr bwMode="auto">
              <a:xfrm>
                <a:off x="4124" y="1584"/>
                <a:ext cx="296" cy="0"/>
              </a:xfrm>
              <a:prstGeom prst="line">
                <a:avLst/>
              </a:prstGeom>
              <a:noFill/>
              <a:ln w="57150">
                <a:solidFill>
                  <a:schemeClr val="tx1"/>
                </a:solidFill>
                <a:round/>
                <a:headEnd/>
                <a:tailEnd type="triangle" w="med" len="med"/>
              </a:ln>
              <a:effectLst/>
            </p:spPr>
            <p:txBody>
              <a:bodyPr/>
              <a:lstStyle/>
              <a:p>
                <a:endParaRPr lang="id-ID"/>
              </a:p>
            </p:txBody>
          </p:sp>
          <p:sp>
            <p:nvSpPr>
              <p:cNvPr id="12303" name="Line 15"/>
              <p:cNvSpPr>
                <a:spLocks noChangeShapeType="1"/>
              </p:cNvSpPr>
              <p:nvPr/>
            </p:nvSpPr>
            <p:spPr bwMode="auto">
              <a:xfrm>
                <a:off x="4652" y="1584"/>
                <a:ext cx="296" cy="0"/>
              </a:xfrm>
              <a:prstGeom prst="line">
                <a:avLst/>
              </a:prstGeom>
              <a:noFill/>
              <a:ln w="57150">
                <a:solidFill>
                  <a:schemeClr val="tx1"/>
                </a:solidFill>
                <a:round/>
                <a:headEnd/>
                <a:tailEnd type="triangle" w="med" len="med"/>
              </a:ln>
              <a:effectLst/>
            </p:spPr>
            <p:txBody>
              <a:bodyPr/>
              <a:lstStyle/>
              <a:p>
                <a:endParaRPr lang="id-ID"/>
              </a:p>
            </p:txBody>
          </p:sp>
          <p:grpSp>
            <p:nvGrpSpPr>
              <p:cNvPr id="12304" name="Group 16"/>
              <p:cNvGrpSpPr>
                <a:grpSpLocks/>
              </p:cNvGrpSpPr>
              <p:nvPr/>
            </p:nvGrpSpPr>
            <p:grpSpPr bwMode="auto">
              <a:xfrm>
                <a:off x="3368" y="1452"/>
                <a:ext cx="1848" cy="264"/>
                <a:chOff x="3368" y="1452"/>
                <a:chExt cx="1848" cy="264"/>
              </a:xfrm>
            </p:grpSpPr>
            <p:sp>
              <p:nvSpPr>
                <p:cNvPr id="12305" name="Oval 17"/>
                <p:cNvSpPr>
                  <a:spLocks noChangeArrowheads="1"/>
                </p:cNvSpPr>
                <p:nvPr/>
              </p:nvSpPr>
              <p:spPr bwMode="auto">
                <a:xfrm>
                  <a:off x="3368"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06" name="Oval 18"/>
                <p:cNvSpPr>
                  <a:spLocks noChangeArrowheads="1"/>
                </p:cNvSpPr>
                <p:nvPr/>
              </p:nvSpPr>
              <p:spPr bwMode="auto">
                <a:xfrm>
                  <a:off x="3896"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07" name="Oval 19"/>
                <p:cNvSpPr>
                  <a:spLocks noChangeArrowheads="1"/>
                </p:cNvSpPr>
                <p:nvPr/>
              </p:nvSpPr>
              <p:spPr bwMode="auto">
                <a:xfrm>
                  <a:off x="4424"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08" name="Oval 20"/>
                <p:cNvSpPr>
                  <a:spLocks noChangeArrowheads="1"/>
                </p:cNvSpPr>
                <p:nvPr/>
              </p:nvSpPr>
              <p:spPr bwMode="auto">
                <a:xfrm>
                  <a:off x="4952" y="145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sp>
          <p:nvSpPr>
            <p:cNvPr id="12309" name="Text Box 21"/>
            <p:cNvSpPr txBox="1">
              <a:spLocks noChangeArrowheads="1"/>
            </p:cNvSpPr>
            <p:nvPr/>
          </p:nvSpPr>
          <p:spPr bwMode="auto">
            <a:xfrm>
              <a:off x="1959" y="1310"/>
              <a:ext cx="1333" cy="646"/>
            </a:xfrm>
            <a:prstGeom prst="rect">
              <a:avLst/>
            </a:prstGeom>
            <a:noFill/>
            <a:ln w="9525">
              <a:noFill/>
              <a:miter lim="800000"/>
              <a:headEnd/>
              <a:tailEnd/>
            </a:ln>
            <a:effectLst/>
          </p:spPr>
          <p:txBody>
            <a:bodyPr>
              <a:spAutoFit/>
            </a:bodyPr>
            <a:lstStyle/>
            <a:p>
              <a:pPr>
                <a:lnSpc>
                  <a:spcPct val="85000"/>
                </a:lnSpc>
              </a:pPr>
              <a:r>
                <a:rPr lang="id-ID" b="1"/>
                <a:t>A datang sebelum B, yang datang sebelum C</a:t>
              </a:r>
              <a:r>
                <a:rPr lang="en-US" b="1"/>
                <a:t> </a:t>
              </a:r>
              <a:endParaRPr lang="en-AU" b="1"/>
            </a:p>
          </p:txBody>
        </p:sp>
        <p:sp>
          <p:nvSpPr>
            <p:cNvPr id="12310" name="Text Box 22"/>
            <p:cNvSpPr txBox="1">
              <a:spLocks noChangeArrowheads="1"/>
            </p:cNvSpPr>
            <p:nvPr/>
          </p:nvSpPr>
          <p:spPr bwMode="auto">
            <a:xfrm>
              <a:off x="182" y="1440"/>
              <a:ext cx="351" cy="288"/>
            </a:xfrm>
            <a:prstGeom prst="rect">
              <a:avLst/>
            </a:prstGeom>
            <a:noFill/>
            <a:ln w="9525">
              <a:noFill/>
              <a:miter lim="800000"/>
              <a:headEnd/>
              <a:tailEnd/>
            </a:ln>
            <a:effectLst/>
          </p:spPr>
          <p:txBody>
            <a:bodyPr>
              <a:spAutoFit/>
            </a:bodyPr>
            <a:lstStyle/>
            <a:p>
              <a:r>
                <a:rPr lang="en-AU" sz="2400" b="1" i="1">
                  <a:latin typeface="Arial" charset="0"/>
                </a:rPr>
                <a:t>(a)</a:t>
              </a:r>
            </a:p>
          </p:txBody>
        </p:sp>
        <p:sp>
          <p:nvSpPr>
            <p:cNvPr id="12311" name="Text Box 23"/>
            <p:cNvSpPr txBox="1">
              <a:spLocks noChangeArrowheads="1"/>
            </p:cNvSpPr>
            <p:nvPr/>
          </p:nvSpPr>
          <p:spPr bwMode="auto">
            <a:xfrm>
              <a:off x="550" y="1429"/>
              <a:ext cx="243" cy="288"/>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2312" name="Text Box 24"/>
            <p:cNvSpPr txBox="1">
              <a:spLocks noChangeArrowheads="1"/>
            </p:cNvSpPr>
            <p:nvPr/>
          </p:nvSpPr>
          <p:spPr bwMode="auto">
            <a:xfrm>
              <a:off x="1066" y="1445"/>
              <a:ext cx="243" cy="288"/>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2313" name="Text Box 25"/>
            <p:cNvSpPr txBox="1">
              <a:spLocks noChangeArrowheads="1"/>
            </p:cNvSpPr>
            <p:nvPr/>
          </p:nvSpPr>
          <p:spPr bwMode="auto">
            <a:xfrm>
              <a:off x="1574" y="1437"/>
              <a:ext cx="244" cy="288"/>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2314" name="Text Box 26"/>
            <p:cNvSpPr txBox="1">
              <a:spLocks noChangeArrowheads="1"/>
            </p:cNvSpPr>
            <p:nvPr/>
          </p:nvSpPr>
          <p:spPr bwMode="auto">
            <a:xfrm>
              <a:off x="4266" y="1593"/>
              <a:ext cx="244" cy="288"/>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2315" name="Text Box 27"/>
            <p:cNvSpPr txBox="1">
              <a:spLocks noChangeArrowheads="1"/>
            </p:cNvSpPr>
            <p:nvPr/>
          </p:nvSpPr>
          <p:spPr bwMode="auto">
            <a:xfrm>
              <a:off x="3718" y="1593"/>
              <a:ext cx="243" cy="288"/>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2316" name="Text Box 28"/>
            <p:cNvSpPr txBox="1">
              <a:spLocks noChangeArrowheads="1"/>
            </p:cNvSpPr>
            <p:nvPr/>
          </p:nvSpPr>
          <p:spPr bwMode="auto">
            <a:xfrm>
              <a:off x="4766" y="1593"/>
              <a:ext cx="244" cy="288"/>
            </a:xfrm>
            <a:prstGeom prst="rect">
              <a:avLst/>
            </a:prstGeom>
            <a:noFill/>
            <a:ln w="9525">
              <a:noFill/>
              <a:miter lim="800000"/>
              <a:headEnd/>
              <a:tailEnd/>
            </a:ln>
            <a:effectLst/>
          </p:spPr>
          <p:txBody>
            <a:bodyPr wrap="none">
              <a:spAutoFit/>
            </a:bodyPr>
            <a:lstStyle/>
            <a:p>
              <a:r>
                <a:rPr lang="en-AU" sz="2400" b="1" i="1">
                  <a:latin typeface="Arial" charset="0"/>
                </a:rPr>
                <a:t>C</a:t>
              </a:r>
            </a:p>
          </p:txBody>
        </p:sp>
      </p:grpSp>
      <p:grpSp>
        <p:nvGrpSpPr>
          <p:cNvPr id="12317" name="Group 29"/>
          <p:cNvGrpSpPr>
            <a:grpSpLocks/>
          </p:cNvGrpSpPr>
          <p:nvPr/>
        </p:nvGrpSpPr>
        <p:grpSpPr bwMode="auto">
          <a:xfrm>
            <a:off x="381000" y="3733800"/>
            <a:ext cx="7978775" cy="1377950"/>
            <a:chOff x="174" y="1973"/>
            <a:chExt cx="4834" cy="868"/>
          </a:xfrm>
        </p:grpSpPr>
        <p:grpSp>
          <p:nvGrpSpPr>
            <p:cNvPr id="12318" name="Group 30"/>
            <p:cNvGrpSpPr>
              <a:grpSpLocks/>
            </p:cNvGrpSpPr>
            <p:nvPr/>
          </p:nvGrpSpPr>
          <p:grpSpPr bwMode="auto">
            <a:xfrm>
              <a:off x="749" y="1992"/>
              <a:ext cx="798" cy="840"/>
              <a:chOff x="824" y="1792"/>
              <a:chExt cx="768" cy="840"/>
            </a:xfrm>
          </p:grpSpPr>
          <p:sp>
            <p:nvSpPr>
              <p:cNvPr id="12319" name="Line 31"/>
              <p:cNvSpPr>
                <a:spLocks noChangeShapeType="1"/>
              </p:cNvSpPr>
              <p:nvPr/>
            </p:nvSpPr>
            <p:spPr bwMode="auto">
              <a:xfrm>
                <a:off x="1008" y="1952"/>
                <a:ext cx="336" cy="188"/>
              </a:xfrm>
              <a:prstGeom prst="line">
                <a:avLst/>
              </a:prstGeom>
              <a:noFill/>
              <a:ln w="57150">
                <a:solidFill>
                  <a:schemeClr val="tx1"/>
                </a:solidFill>
                <a:round/>
                <a:headEnd/>
                <a:tailEnd type="triangle" w="med" len="med"/>
              </a:ln>
              <a:effectLst/>
            </p:spPr>
            <p:txBody>
              <a:bodyPr/>
              <a:lstStyle/>
              <a:p>
                <a:endParaRPr lang="id-ID"/>
              </a:p>
            </p:txBody>
          </p:sp>
          <p:sp>
            <p:nvSpPr>
              <p:cNvPr id="12320" name="Line 32"/>
              <p:cNvSpPr>
                <a:spLocks noChangeShapeType="1"/>
              </p:cNvSpPr>
              <p:nvPr/>
            </p:nvSpPr>
            <p:spPr bwMode="auto">
              <a:xfrm flipV="1">
                <a:off x="984" y="2284"/>
                <a:ext cx="356" cy="212"/>
              </a:xfrm>
              <a:prstGeom prst="line">
                <a:avLst/>
              </a:prstGeom>
              <a:noFill/>
              <a:ln w="57150">
                <a:solidFill>
                  <a:schemeClr val="tx1"/>
                </a:solidFill>
                <a:round/>
                <a:headEnd/>
                <a:tailEnd type="triangle" w="med" len="med"/>
              </a:ln>
              <a:effectLst/>
            </p:spPr>
            <p:txBody>
              <a:bodyPr/>
              <a:lstStyle/>
              <a:p>
                <a:endParaRPr lang="id-ID"/>
              </a:p>
            </p:txBody>
          </p:sp>
          <p:grpSp>
            <p:nvGrpSpPr>
              <p:cNvPr id="12321" name="Group 33"/>
              <p:cNvGrpSpPr>
                <a:grpSpLocks/>
              </p:cNvGrpSpPr>
              <p:nvPr/>
            </p:nvGrpSpPr>
            <p:grpSpPr bwMode="auto">
              <a:xfrm>
                <a:off x="824" y="1792"/>
                <a:ext cx="768" cy="840"/>
                <a:chOff x="824" y="1792"/>
                <a:chExt cx="768" cy="840"/>
              </a:xfrm>
            </p:grpSpPr>
            <p:sp>
              <p:nvSpPr>
                <p:cNvPr id="12322" name="Oval 34"/>
                <p:cNvSpPr>
                  <a:spLocks noChangeArrowheads="1"/>
                </p:cNvSpPr>
                <p:nvPr/>
              </p:nvSpPr>
              <p:spPr bwMode="auto">
                <a:xfrm>
                  <a:off x="840" y="17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23" name="Oval 35"/>
                <p:cNvSpPr>
                  <a:spLocks noChangeArrowheads="1"/>
                </p:cNvSpPr>
                <p:nvPr/>
              </p:nvSpPr>
              <p:spPr bwMode="auto">
                <a:xfrm>
                  <a:off x="824" y="2368"/>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24" name="Oval 36"/>
                <p:cNvSpPr>
                  <a:spLocks noChangeArrowheads="1"/>
                </p:cNvSpPr>
                <p:nvPr/>
              </p:nvSpPr>
              <p:spPr bwMode="auto">
                <a:xfrm>
                  <a:off x="1328" y="208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grpSp>
          <p:nvGrpSpPr>
            <p:cNvPr id="12325" name="Group 37"/>
            <p:cNvGrpSpPr>
              <a:grpSpLocks/>
            </p:cNvGrpSpPr>
            <p:nvPr/>
          </p:nvGrpSpPr>
          <p:grpSpPr bwMode="auto">
            <a:xfrm>
              <a:off x="3768" y="1991"/>
              <a:ext cx="1240" cy="840"/>
              <a:chOff x="3688" y="1792"/>
              <a:chExt cx="1240" cy="840"/>
            </a:xfrm>
          </p:grpSpPr>
          <p:sp>
            <p:nvSpPr>
              <p:cNvPr id="12326" name="Line 38"/>
              <p:cNvSpPr>
                <a:spLocks noChangeShapeType="1"/>
              </p:cNvSpPr>
              <p:nvPr/>
            </p:nvSpPr>
            <p:spPr bwMode="auto">
              <a:xfrm>
                <a:off x="3892" y="1964"/>
                <a:ext cx="304" cy="184"/>
              </a:xfrm>
              <a:prstGeom prst="line">
                <a:avLst/>
              </a:prstGeom>
              <a:noFill/>
              <a:ln w="57150">
                <a:solidFill>
                  <a:schemeClr val="tx1"/>
                </a:solidFill>
                <a:round/>
                <a:headEnd/>
                <a:tailEnd type="triangle" w="med" len="med"/>
              </a:ln>
              <a:effectLst/>
            </p:spPr>
            <p:txBody>
              <a:bodyPr/>
              <a:lstStyle/>
              <a:p>
                <a:endParaRPr lang="id-ID"/>
              </a:p>
            </p:txBody>
          </p:sp>
          <p:sp>
            <p:nvSpPr>
              <p:cNvPr id="12327" name="Line 39"/>
              <p:cNvSpPr>
                <a:spLocks noChangeShapeType="1"/>
              </p:cNvSpPr>
              <p:nvPr/>
            </p:nvSpPr>
            <p:spPr bwMode="auto">
              <a:xfrm flipV="1">
                <a:off x="3908" y="2288"/>
                <a:ext cx="288" cy="172"/>
              </a:xfrm>
              <a:prstGeom prst="line">
                <a:avLst/>
              </a:prstGeom>
              <a:noFill/>
              <a:ln w="57150">
                <a:solidFill>
                  <a:schemeClr val="tx1"/>
                </a:solidFill>
                <a:round/>
                <a:headEnd/>
                <a:tailEnd type="triangle" w="med" len="med"/>
              </a:ln>
              <a:effectLst/>
            </p:spPr>
            <p:txBody>
              <a:bodyPr/>
              <a:lstStyle/>
              <a:p>
                <a:endParaRPr lang="id-ID"/>
              </a:p>
            </p:txBody>
          </p:sp>
          <p:sp>
            <p:nvSpPr>
              <p:cNvPr id="12328" name="Line 40"/>
              <p:cNvSpPr>
                <a:spLocks noChangeShapeType="1"/>
              </p:cNvSpPr>
              <p:nvPr/>
            </p:nvSpPr>
            <p:spPr bwMode="auto">
              <a:xfrm>
                <a:off x="4368" y="2212"/>
                <a:ext cx="296" cy="0"/>
              </a:xfrm>
              <a:prstGeom prst="line">
                <a:avLst/>
              </a:prstGeom>
              <a:noFill/>
              <a:ln w="57150">
                <a:solidFill>
                  <a:schemeClr val="tx1"/>
                </a:solidFill>
                <a:round/>
                <a:headEnd/>
                <a:tailEnd type="triangle" w="med" len="med"/>
              </a:ln>
              <a:effectLst/>
            </p:spPr>
            <p:txBody>
              <a:bodyPr/>
              <a:lstStyle/>
              <a:p>
                <a:endParaRPr lang="id-ID"/>
              </a:p>
            </p:txBody>
          </p:sp>
          <p:grpSp>
            <p:nvGrpSpPr>
              <p:cNvPr id="12329" name="Group 41"/>
              <p:cNvGrpSpPr>
                <a:grpSpLocks/>
              </p:cNvGrpSpPr>
              <p:nvPr/>
            </p:nvGrpSpPr>
            <p:grpSpPr bwMode="auto">
              <a:xfrm>
                <a:off x="3688" y="1792"/>
                <a:ext cx="1240" cy="840"/>
                <a:chOff x="3688" y="1792"/>
                <a:chExt cx="1240" cy="840"/>
              </a:xfrm>
            </p:grpSpPr>
            <p:sp>
              <p:nvSpPr>
                <p:cNvPr id="12330" name="Oval 42"/>
                <p:cNvSpPr>
                  <a:spLocks noChangeArrowheads="1"/>
                </p:cNvSpPr>
                <p:nvPr/>
              </p:nvSpPr>
              <p:spPr bwMode="auto">
                <a:xfrm>
                  <a:off x="4176" y="208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31" name="Oval 43"/>
                <p:cNvSpPr>
                  <a:spLocks noChangeArrowheads="1"/>
                </p:cNvSpPr>
                <p:nvPr/>
              </p:nvSpPr>
              <p:spPr bwMode="auto">
                <a:xfrm>
                  <a:off x="4664" y="208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nvGrpSpPr>
                <p:cNvPr id="12332" name="Group 44"/>
                <p:cNvGrpSpPr>
                  <a:grpSpLocks/>
                </p:cNvGrpSpPr>
                <p:nvPr/>
              </p:nvGrpSpPr>
              <p:grpSpPr bwMode="auto">
                <a:xfrm>
                  <a:off x="3688" y="1792"/>
                  <a:ext cx="264" cy="840"/>
                  <a:chOff x="3688" y="1792"/>
                  <a:chExt cx="264" cy="840"/>
                </a:xfrm>
              </p:grpSpPr>
              <p:sp>
                <p:nvSpPr>
                  <p:cNvPr id="12333" name="Oval 45"/>
                  <p:cNvSpPr>
                    <a:spLocks noChangeArrowheads="1"/>
                  </p:cNvSpPr>
                  <p:nvPr/>
                </p:nvSpPr>
                <p:spPr bwMode="auto">
                  <a:xfrm>
                    <a:off x="3688" y="17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34" name="Oval 46"/>
                  <p:cNvSpPr>
                    <a:spLocks noChangeArrowheads="1"/>
                  </p:cNvSpPr>
                  <p:nvPr/>
                </p:nvSpPr>
                <p:spPr bwMode="auto">
                  <a:xfrm>
                    <a:off x="3688" y="2368"/>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grpSp>
        <p:sp>
          <p:nvSpPr>
            <p:cNvPr id="12335" name="Text Box 47"/>
            <p:cNvSpPr txBox="1">
              <a:spLocks noChangeArrowheads="1"/>
            </p:cNvSpPr>
            <p:nvPr/>
          </p:nvSpPr>
          <p:spPr bwMode="auto">
            <a:xfrm>
              <a:off x="1951" y="2138"/>
              <a:ext cx="1547" cy="646"/>
            </a:xfrm>
            <a:prstGeom prst="rect">
              <a:avLst/>
            </a:prstGeom>
            <a:noFill/>
            <a:ln w="9525">
              <a:noFill/>
              <a:miter lim="800000"/>
              <a:headEnd/>
              <a:tailEnd/>
            </a:ln>
            <a:effectLst/>
          </p:spPr>
          <p:txBody>
            <a:bodyPr>
              <a:spAutoFit/>
            </a:bodyPr>
            <a:lstStyle/>
            <a:p>
              <a:pPr>
                <a:lnSpc>
                  <a:spcPct val="85000"/>
                </a:lnSpc>
              </a:pPr>
              <a:r>
                <a:rPr lang="id-ID" b="1"/>
                <a:t>A dan B keduanya harus diselesaikan sebelum C dapat dimulai</a:t>
              </a:r>
              <a:r>
                <a:rPr lang="en-US" b="1"/>
                <a:t> </a:t>
              </a:r>
              <a:endParaRPr lang="en-AU" b="1"/>
            </a:p>
          </p:txBody>
        </p:sp>
        <p:sp>
          <p:nvSpPr>
            <p:cNvPr id="12336" name="Text Box 48"/>
            <p:cNvSpPr txBox="1">
              <a:spLocks noChangeArrowheads="1"/>
            </p:cNvSpPr>
            <p:nvPr/>
          </p:nvSpPr>
          <p:spPr bwMode="auto">
            <a:xfrm>
              <a:off x="174" y="2267"/>
              <a:ext cx="361" cy="288"/>
            </a:xfrm>
            <a:prstGeom prst="rect">
              <a:avLst/>
            </a:prstGeom>
            <a:noFill/>
            <a:ln w="9525">
              <a:noFill/>
              <a:miter lim="800000"/>
              <a:headEnd/>
              <a:tailEnd/>
            </a:ln>
            <a:effectLst/>
          </p:spPr>
          <p:txBody>
            <a:bodyPr>
              <a:spAutoFit/>
            </a:bodyPr>
            <a:lstStyle/>
            <a:p>
              <a:r>
                <a:rPr lang="en-AU" sz="2400" b="1" i="1">
                  <a:latin typeface="Arial" charset="0"/>
                </a:rPr>
                <a:t>(b)</a:t>
              </a:r>
            </a:p>
          </p:txBody>
        </p:sp>
        <p:sp>
          <p:nvSpPr>
            <p:cNvPr id="12337" name="Text Box 49"/>
            <p:cNvSpPr txBox="1">
              <a:spLocks noChangeArrowheads="1"/>
            </p:cNvSpPr>
            <p:nvPr/>
          </p:nvSpPr>
          <p:spPr bwMode="auto">
            <a:xfrm>
              <a:off x="770" y="1973"/>
              <a:ext cx="246" cy="288"/>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2338" name="Text Box 50"/>
            <p:cNvSpPr txBox="1">
              <a:spLocks noChangeArrowheads="1"/>
            </p:cNvSpPr>
            <p:nvPr/>
          </p:nvSpPr>
          <p:spPr bwMode="auto">
            <a:xfrm>
              <a:off x="1270" y="2269"/>
              <a:ext cx="246" cy="288"/>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2339" name="Text Box 51"/>
            <p:cNvSpPr txBox="1">
              <a:spLocks noChangeArrowheads="1"/>
            </p:cNvSpPr>
            <p:nvPr/>
          </p:nvSpPr>
          <p:spPr bwMode="auto">
            <a:xfrm>
              <a:off x="4478" y="2433"/>
              <a:ext cx="245" cy="288"/>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2340" name="Text Box 52"/>
            <p:cNvSpPr txBox="1">
              <a:spLocks noChangeArrowheads="1"/>
            </p:cNvSpPr>
            <p:nvPr/>
          </p:nvSpPr>
          <p:spPr bwMode="auto">
            <a:xfrm>
              <a:off x="754" y="2553"/>
              <a:ext cx="245" cy="288"/>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2341" name="Text Box 53"/>
            <p:cNvSpPr txBox="1">
              <a:spLocks noChangeArrowheads="1"/>
            </p:cNvSpPr>
            <p:nvPr/>
          </p:nvSpPr>
          <p:spPr bwMode="auto">
            <a:xfrm>
              <a:off x="4062" y="1981"/>
              <a:ext cx="245" cy="288"/>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2342" name="Text Box 54"/>
            <p:cNvSpPr txBox="1">
              <a:spLocks noChangeArrowheads="1"/>
            </p:cNvSpPr>
            <p:nvPr/>
          </p:nvSpPr>
          <p:spPr bwMode="auto">
            <a:xfrm>
              <a:off x="4066" y="2549"/>
              <a:ext cx="246" cy="288"/>
            </a:xfrm>
            <a:prstGeom prst="rect">
              <a:avLst/>
            </a:prstGeom>
            <a:noFill/>
            <a:ln w="9525">
              <a:noFill/>
              <a:miter lim="800000"/>
              <a:headEnd/>
              <a:tailEnd/>
            </a:ln>
            <a:effectLst/>
          </p:spPr>
          <p:txBody>
            <a:bodyPr wrap="none">
              <a:spAutoFit/>
            </a:bodyPr>
            <a:lstStyle/>
            <a:p>
              <a:r>
                <a:rPr lang="en-AU" sz="2400" b="1" i="1">
                  <a:latin typeface="Arial" charset="0"/>
                </a:rPr>
                <a:t>B</a:t>
              </a:r>
            </a:p>
          </p:txBody>
        </p:sp>
      </p:grpSp>
      <p:grpSp>
        <p:nvGrpSpPr>
          <p:cNvPr id="12343" name="Group 55"/>
          <p:cNvGrpSpPr>
            <a:grpSpLocks/>
          </p:cNvGrpSpPr>
          <p:nvPr/>
        </p:nvGrpSpPr>
        <p:grpSpPr bwMode="auto">
          <a:xfrm>
            <a:off x="381000" y="5181600"/>
            <a:ext cx="7997825" cy="1422400"/>
            <a:chOff x="174" y="2949"/>
            <a:chExt cx="4846" cy="896"/>
          </a:xfrm>
        </p:grpSpPr>
        <p:grpSp>
          <p:nvGrpSpPr>
            <p:cNvPr id="12344" name="Group 56"/>
            <p:cNvGrpSpPr>
              <a:grpSpLocks/>
            </p:cNvGrpSpPr>
            <p:nvPr/>
          </p:nvGrpSpPr>
          <p:grpSpPr bwMode="auto">
            <a:xfrm>
              <a:off x="771" y="2964"/>
              <a:ext cx="773" cy="872"/>
              <a:chOff x="832" y="2576"/>
              <a:chExt cx="728" cy="872"/>
            </a:xfrm>
          </p:grpSpPr>
          <p:sp>
            <p:nvSpPr>
              <p:cNvPr id="12345" name="Line 57"/>
              <p:cNvSpPr>
                <a:spLocks noChangeShapeType="1"/>
              </p:cNvSpPr>
              <p:nvPr/>
            </p:nvSpPr>
            <p:spPr bwMode="auto">
              <a:xfrm flipV="1">
                <a:off x="1040" y="2788"/>
                <a:ext cx="284" cy="180"/>
              </a:xfrm>
              <a:prstGeom prst="line">
                <a:avLst/>
              </a:prstGeom>
              <a:noFill/>
              <a:ln w="57150">
                <a:solidFill>
                  <a:schemeClr val="tx1"/>
                </a:solidFill>
                <a:round/>
                <a:headEnd/>
                <a:tailEnd type="triangle" w="med" len="med"/>
              </a:ln>
              <a:effectLst/>
            </p:spPr>
            <p:txBody>
              <a:bodyPr/>
              <a:lstStyle/>
              <a:p>
                <a:endParaRPr lang="id-ID"/>
              </a:p>
            </p:txBody>
          </p:sp>
          <p:sp>
            <p:nvSpPr>
              <p:cNvPr id="12346" name="Line 58"/>
              <p:cNvSpPr>
                <a:spLocks noChangeShapeType="1"/>
              </p:cNvSpPr>
              <p:nvPr/>
            </p:nvSpPr>
            <p:spPr bwMode="auto">
              <a:xfrm>
                <a:off x="1032" y="3064"/>
                <a:ext cx="276" cy="180"/>
              </a:xfrm>
              <a:prstGeom prst="line">
                <a:avLst/>
              </a:prstGeom>
              <a:noFill/>
              <a:ln w="57150">
                <a:solidFill>
                  <a:schemeClr val="tx1"/>
                </a:solidFill>
                <a:round/>
                <a:headEnd/>
                <a:tailEnd type="triangle" w="med" len="med"/>
              </a:ln>
              <a:effectLst/>
            </p:spPr>
            <p:txBody>
              <a:bodyPr/>
              <a:lstStyle/>
              <a:p>
                <a:endParaRPr lang="id-ID"/>
              </a:p>
            </p:txBody>
          </p:sp>
          <p:grpSp>
            <p:nvGrpSpPr>
              <p:cNvPr id="12347" name="Group 59"/>
              <p:cNvGrpSpPr>
                <a:grpSpLocks/>
              </p:cNvGrpSpPr>
              <p:nvPr/>
            </p:nvGrpSpPr>
            <p:grpSpPr bwMode="auto">
              <a:xfrm>
                <a:off x="832" y="2576"/>
                <a:ext cx="728" cy="872"/>
                <a:chOff x="832" y="2576"/>
                <a:chExt cx="728" cy="872"/>
              </a:xfrm>
            </p:grpSpPr>
            <p:sp>
              <p:nvSpPr>
                <p:cNvPr id="12348" name="Oval 60"/>
                <p:cNvSpPr>
                  <a:spLocks noChangeArrowheads="1"/>
                </p:cNvSpPr>
                <p:nvPr/>
              </p:nvSpPr>
              <p:spPr bwMode="auto">
                <a:xfrm>
                  <a:off x="1296" y="257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49" name="Oval 61"/>
                <p:cNvSpPr>
                  <a:spLocks noChangeArrowheads="1"/>
                </p:cNvSpPr>
                <p:nvPr/>
              </p:nvSpPr>
              <p:spPr bwMode="auto">
                <a:xfrm>
                  <a:off x="832" y="288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50" name="Oval 62"/>
                <p:cNvSpPr>
                  <a:spLocks noChangeArrowheads="1"/>
                </p:cNvSpPr>
                <p:nvPr/>
              </p:nvSpPr>
              <p:spPr bwMode="auto">
                <a:xfrm>
                  <a:off x="1296" y="3184"/>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grpSp>
          <p:nvGrpSpPr>
            <p:cNvPr id="12351" name="Group 63"/>
            <p:cNvGrpSpPr>
              <a:grpSpLocks/>
            </p:cNvGrpSpPr>
            <p:nvPr/>
          </p:nvGrpSpPr>
          <p:grpSpPr bwMode="auto">
            <a:xfrm>
              <a:off x="3756" y="2964"/>
              <a:ext cx="1264" cy="872"/>
              <a:chOff x="3688" y="2576"/>
              <a:chExt cx="1264" cy="872"/>
            </a:xfrm>
          </p:grpSpPr>
          <p:sp>
            <p:nvSpPr>
              <p:cNvPr id="12352" name="Line 64"/>
              <p:cNvSpPr>
                <a:spLocks noChangeShapeType="1"/>
              </p:cNvSpPr>
              <p:nvPr/>
            </p:nvSpPr>
            <p:spPr bwMode="auto">
              <a:xfrm>
                <a:off x="3892" y="3016"/>
                <a:ext cx="296" cy="0"/>
              </a:xfrm>
              <a:prstGeom prst="line">
                <a:avLst/>
              </a:prstGeom>
              <a:noFill/>
              <a:ln w="57150">
                <a:solidFill>
                  <a:schemeClr val="tx1"/>
                </a:solidFill>
                <a:round/>
                <a:headEnd/>
                <a:tailEnd type="triangle" w="med" len="med"/>
              </a:ln>
              <a:effectLst/>
            </p:spPr>
            <p:txBody>
              <a:bodyPr/>
              <a:lstStyle/>
              <a:p>
                <a:endParaRPr lang="id-ID"/>
              </a:p>
            </p:txBody>
          </p:sp>
          <p:sp>
            <p:nvSpPr>
              <p:cNvPr id="12353" name="Line 65"/>
              <p:cNvSpPr>
                <a:spLocks noChangeShapeType="1"/>
              </p:cNvSpPr>
              <p:nvPr/>
            </p:nvSpPr>
            <p:spPr bwMode="auto">
              <a:xfrm flipV="1">
                <a:off x="4392" y="2764"/>
                <a:ext cx="304" cy="200"/>
              </a:xfrm>
              <a:prstGeom prst="line">
                <a:avLst/>
              </a:prstGeom>
              <a:noFill/>
              <a:ln w="57150">
                <a:solidFill>
                  <a:schemeClr val="tx1"/>
                </a:solidFill>
                <a:round/>
                <a:headEnd/>
                <a:tailEnd type="triangle" w="med" len="med"/>
              </a:ln>
              <a:effectLst/>
            </p:spPr>
            <p:txBody>
              <a:bodyPr/>
              <a:lstStyle/>
              <a:p>
                <a:endParaRPr lang="id-ID"/>
              </a:p>
            </p:txBody>
          </p:sp>
          <p:sp>
            <p:nvSpPr>
              <p:cNvPr id="12354" name="Line 66"/>
              <p:cNvSpPr>
                <a:spLocks noChangeShapeType="1"/>
              </p:cNvSpPr>
              <p:nvPr/>
            </p:nvSpPr>
            <p:spPr bwMode="auto">
              <a:xfrm>
                <a:off x="4392" y="3056"/>
                <a:ext cx="308" cy="196"/>
              </a:xfrm>
              <a:prstGeom prst="line">
                <a:avLst/>
              </a:prstGeom>
              <a:noFill/>
              <a:ln w="57150">
                <a:solidFill>
                  <a:schemeClr val="tx1"/>
                </a:solidFill>
                <a:round/>
                <a:headEnd/>
                <a:tailEnd type="triangle" w="med" len="med"/>
              </a:ln>
              <a:effectLst/>
            </p:spPr>
            <p:txBody>
              <a:bodyPr/>
              <a:lstStyle/>
              <a:p>
                <a:endParaRPr lang="id-ID"/>
              </a:p>
            </p:txBody>
          </p:sp>
          <p:grpSp>
            <p:nvGrpSpPr>
              <p:cNvPr id="12355" name="Group 67"/>
              <p:cNvGrpSpPr>
                <a:grpSpLocks/>
              </p:cNvGrpSpPr>
              <p:nvPr/>
            </p:nvGrpSpPr>
            <p:grpSpPr bwMode="auto">
              <a:xfrm>
                <a:off x="3688" y="2576"/>
                <a:ext cx="1264" cy="872"/>
                <a:chOff x="3688" y="2576"/>
                <a:chExt cx="1264" cy="872"/>
              </a:xfrm>
            </p:grpSpPr>
            <p:sp>
              <p:nvSpPr>
                <p:cNvPr id="12356" name="Oval 68"/>
                <p:cNvSpPr>
                  <a:spLocks noChangeArrowheads="1"/>
                </p:cNvSpPr>
                <p:nvPr/>
              </p:nvSpPr>
              <p:spPr bwMode="auto">
                <a:xfrm>
                  <a:off x="3688" y="288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57" name="Oval 69"/>
                <p:cNvSpPr>
                  <a:spLocks noChangeArrowheads="1"/>
                </p:cNvSpPr>
                <p:nvPr/>
              </p:nvSpPr>
              <p:spPr bwMode="auto">
                <a:xfrm>
                  <a:off x="4188" y="288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nvGrpSpPr>
                <p:cNvPr id="12358" name="Group 70"/>
                <p:cNvGrpSpPr>
                  <a:grpSpLocks/>
                </p:cNvGrpSpPr>
                <p:nvPr/>
              </p:nvGrpSpPr>
              <p:grpSpPr bwMode="auto">
                <a:xfrm>
                  <a:off x="4688" y="2576"/>
                  <a:ext cx="264" cy="872"/>
                  <a:chOff x="4688" y="2576"/>
                  <a:chExt cx="264" cy="872"/>
                </a:xfrm>
              </p:grpSpPr>
              <p:sp>
                <p:nvSpPr>
                  <p:cNvPr id="12359" name="Oval 71"/>
                  <p:cNvSpPr>
                    <a:spLocks noChangeArrowheads="1"/>
                  </p:cNvSpPr>
                  <p:nvPr/>
                </p:nvSpPr>
                <p:spPr bwMode="auto">
                  <a:xfrm>
                    <a:off x="4688" y="257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2360" name="Oval 72"/>
                  <p:cNvSpPr>
                    <a:spLocks noChangeArrowheads="1"/>
                  </p:cNvSpPr>
                  <p:nvPr/>
                </p:nvSpPr>
                <p:spPr bwMode="auto">
                  <a:xfrm>
                    <a:off x="4688" y="3184"/>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grpSp>
        <p:sp>
          <p:nvSpPr>
            <p:cNvPr id="12361" name="Text Box 73"/>
            <p:cNvSpPr txBox="1">
              <a:spLocks noChangeArrowheads="1"/>
            </p:cNvSpPr>
            <p:nvPr/>
          </p:nvSpPr>
          <p:spPr bwMode="auto">
            <a:xfrm>
              <a:off x="1951" y="3126"/>
              <a:ext cx="1371" cy="499"/>
            </a:xfrm>
            <a:prstGeom prst="rect">
              <a:avLst/>
            </a:prstGeom>
            <a:noFill/>
            <a:ln w="9525">
              <a:noFill/>
              <a:miter lim="800000"/>
              <a:headEnd/>
              <a:tailEnd/>
            </a:ln>
            <a:effectLst/>
          </p:spPr>
          <p:txBody>
            <a:bodyPr>
              <a:spAutoFit/>
            </a:bodyPr>
            <a:lstStyle/>
            <a:p>
              <a:pPr>
                <a:lnSpc>
                  <a:spcPct val="85000"/>
                </a:lnSpc>
              </a:pPr>
              <a:r>
                <a:rPr lang="id-ID" b="1"/>
                <a:t>B dan C tidak dapat di mulai sebelum A selesai</a:t>
              </a:r>
              <a:r>
                <a:rPr lang="en-US" b="1"/>
                <a:t> </a:t>
              </a:r>
              <a:endParaRPr lang="en-AU" b="1"/>
            </a:p>
          </p:txBody>
        </p:sp>
        <p:sp>
          <p:nvSpPr>
            <p:cNvPr id="12362" name="Text Box 74"/>
            <p:cNvSpPr txBox="1">
              <a:spLocks noChangeArrowheads="1"/>
            </p:cNvSpPr>
            <p:nvPr/>
          </p:nvSpPr>
          <p:spPr bwMode="auto">
            <a:xfrm>
              <a:off x="174" y="3256"/>
              <a:ext cx="338" cy="288"/>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2363" name="Text Box 75"/>
            <p:cNvSpPr txBox="1">
              <a:spLocks noChangeArrowheads="1"/>
            </p:cNvSpPr>
            <p:nvPr/>
          </p:nvSpPr>
          <p:spPr bwMode="auto">
            <a:xfrm>
              <a:off x="1274" y="2949"/>
              <a:ext cx="246" cy="288"/>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2364" name="Text Box 76"/>
            <p:cNvSpPr txBox="1">
              <a:spLocks noChangeArrowheads="1"/>
            </p:cNvSpPr>
            <p:nvPr/>
          </p:nvSpPr>
          <p:spPr bwMode="auto">
            <a:xfrm>
              <a:off x="778" y="3245"/>
              <a:ext cx="245" cy="288"/>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2365" name="Text Box 77"/>
            <p:cNvSpPr txBox="1">
              <a:spLocks noChangeArrowheads="1"/>
            </p:cNvSpPr>
            <p:nvPr/>
          </p:nvSpPr>
          <p:spPr bwMode="auto">
            <a:xfrm>
              <a:off x="1266" y="3557"/>
              <a:ext cx="245" cy="288"/>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2366" name="Text Box 78"/>
            <p:cNvSpPr txBox="1">
              <a:spLocks noChangeArrowheads="1"/>
            </p:cNvSpPr>
            <p:nvPr/>
          </p:nvSpPr>
          <p:spPr bwMode="auto">
            <a:xfrm>
              <a:off x="3982" y="3413"/>
              <a:ext cx="245" cy="288"/>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2367" name="Text Box 79"/>
            <p:cNvSpPr txBox="1">
              <a:spLocks noChangeArrowheads="1"/>
            </p:cNvSpPr>
            <p:nvPr/>
          </p:nvSpPr>
          <p:spPr bwMode="auto">
            <a:xfrm>
              <a:off x="4554" y="3209"/>
              <a:ext cx="246" cy="288"/>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2368" name="Text Box 80"/>
            <p:cNvSpPr txBox="1">
              <a:spLocks noChangeArrowheads="1"/>
            </p:cNvSpPr>
            <p:nvPr/>
          </p:nvSpPr>
          <p:spPr bwMode="auto">
            <a:xfrm>
              <a:off x="4442" y="3557"/>
              <a:ext cx="245" cy="288"/>
            </a:xfrm>
            <a:prstGeom prst="rect">
              <a:avLst/>
            </a:prstGeom>
            <a:noFill/>
            <a:ln w="9525">
              <a:noFill/>
              <a:miter lim="800000"/>
              <a:headEnd/>
              <a:tailEnd/>
            </a:ln>
            <a:effectLst/>
          </p:spPr>
          <p:txBody>
            <a:bodyPr wrap="none">
              <a:spAutoFit/>
            </a:bodyPr>
            <a:lstStyle/>
            <a:p>
              <a:r>
                <a:rPr lang="en-AU" sz="2400" b="1" i="1">
                  <a:latin typeface="Arial" charset="0"/>
                </a:rPr>
                <a:t>C</a:t>
              </a:r>
            </a:p>
          </p:txBody>
        </p:sp>
      </p:grpSp>
      <p:sp>
        <p:nvSpPr>
          <p:cNvPr id="12369" name="Text Box 81"/>
          <p:cNvSpPr txBox="1">
            <a:spLocks noChangeArrowheads="1"/>
          </p:cNvSpPr>
          <p:nvPr/>
        </p:nvSpPr>
        <p:spPr bwMode="auto">
          <a:xfrm>
            <a:off x="762000" y="1295400"/>
            <a:ext cx="7772400" cy="869950"/>
          </a:xfrm>
          <a:prstGeom prst="rect">
            <a:avLst/>
          </a:prstGeom>
          <a:solidFill>
            <a:schemeClr val="hlink"/>
          </a:solidFill>
          <a:ln w="9525">
            <a:solidFill>
              <a:schemeClr val="tx1"/>
            </a:solidFill>
            <a:miter lim="800000"/>
            <a:headEnd/>
            <a:tailEnd/>
          </a:ln>
          <a:effectLst/>
        </p:spPr>
        <p:txBody>
          <a:bodyPr lIns="234000" tIns="118800" rIns="234000" bIns="118800">
            <a:spAutoFit/>
          </a:bodyPr>
          <a:lstStyle/>
          <a:p>
            <a:pPr>
              <a:lnSpc>
                <a:spcPct val="85000"/>
              </a:lnSpc>
              <a:tabLst>
                <a:tab pos="1079500" algn="ctr"/>
                <a:tab pos="3314700" algn="ctr"/>
                <a:tab pos="6096000" algn="ctr"/>
              </a:tabLst>
            </a:pPr>
            <a:r>
              <a:rPr lang="en-AU" sz="2400" b="1" i="1">
                <a:solidFill>
                  <a:schemeClr val="bg1"/>
                </a:solidFill>
                <a:latin typeface="Arial" charset="0"/>
              </a:rPr>
              <a:t>	Activity on	Arti dari	Activity on</a:t>
            </a:r>
          </a:p>
          <a:p>
            <a:pPr>
              <a:lnSpc>
                <a:spcPct val="85000"/>
              </a:lnSpc>
              <a:tabLst>
                <a:tab pos="1079500" algn="ctr"/>
                <a:tab pos="3314700" algn="ctr"/>
                <a:tab pos="6096000" algn="ctr"/>
              </a:tabLst>
            </a:pPr>
            <a:r>
              <a:rPr lang="en-AU" sz="2400" b="1" i="1">
                <a:solidFill>
                  <a:schemeClr val="bg1"/>
                </a:solidFill>
                <a:latin typeface="Arial" charset="0"/>
              </a:rPr>
              <a:t>	Node (AON)	Aktivitas	Arrow (AOA)</a:t>
            </a:r>
          </a:p>
        </p:txBody>
      </p:sp>
    </p:spTree>
    <p:extLst>
      <p:ext uri="{BB962C8B-B14F-4D97-AF65-F5344CB8AC3E}">
        <p14:creationId xmlns:p14="http://schemas.microsoft.com/office/powerpoint/2010/main" val="286790234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3"/>
          <p:cNvSpPr txBox="1">
            <a:spLocks noChangeArrowheads="1"/>
          </p:cNvSpPr>
          <p:nvPr/>
        </p:nvSpPr>
        <p:spPr>
          <a:xfrm>
            <a:off x="228600" y="0"/>
            <a:ext cx="8915400" cy="6858000"/>
          </a:xfrm>
          <a:prstGeom prst="rect">
            <a:avLst/>
          </a:prstGeom>
          <a:solidFill>
            <a:schemeClr val="bg1"/>
          </a:solidFill>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pitchFamily="2" charset="2"/>
              <a:buNone/>
              <a:tabLst/>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3324" name="Rectangle 12"/>
          <p:cNvSpPr>
            <a:spLocks noGrp="1" noChangeArrowheads="1"/>
          </p:cNvSpPr>
          <p:nvPr>
            <p:ph idx="1"/>
          </p:nvPr>
        </p:nvSpPr>
        <p:spPr>
          <a:xfrm>
            <a:off x="457200" y="609600"/>
            <a:ext cx="8229600" cy="5791200"/>
          </a:xfrm>
        </p:spPr>
        <p:txBody>
          <a:bodyPr/>
          <a:lstStyle/>
          <a:p>
            <a:pPr>
              <a:buFont typeface="Wingdings" pitchFamily="2" charset="2"/>
              <a:buNone/>
            </a:pPr>
            <a:endParaRPr lang="en-US"/>
          </a:p>
          <a:p>
            <a:pPr>
              <a:buFont typeface="Wingdings" pitchFamily="2" charset="2"/>
              <a:buNone/>
            </a:pPr>
            <a:endParaRPr lang="en-US"/>
          </a:p>
        </p:txBody>
      </p:sp>
      <p:grpSp>
        <p:nvGrpSpPr>
          <p:cNvPr id="13327" name="Group 15"/>
          <p:cNvGrpSpPr>
            <a:grpSpLocks/>
          </p:cNvGrpSpPr>
          <p:nvPr/>
        </p:nvGrpSpPr>
        <p:grpSpPr bwMode="auto">
          <a:xfrm>
            <a:off x="276225" y="1828800"/>
            <a:ext cx="8785225" cy="4330700"/>
            <a:chOff x="174" y="1817"/>
            <a:chExt cx="5534" cy="2104"/>
          </a:xfrm>
        </p:grpSpPr>
        <p:sp>
          <p:nvSpPr>
            <p:cNvPr id="13328" name="Text Box 16"/>
            <p:cNvSpPr txBox="1">
              <a:spLocks noChangeArrowheads="1"/>
            </p:cNvSpPr>
            <p:nvPr/>
          </p:nvSpPr>
          <p:spPr bwMode="auto">
            <a:xfrm>
              <a:off x="1959" y="1817"/>
              <a:ext cx="1333" cy="612"/>
            </a:xfrm>
            <a:prstGeom prst="rect">
              <a:avLst/>
            </a:prstGeom>
            <a:noFill/>
            <a:ln w="9525">
              <a:noFill/>
              <a:miter lim="800000"/>
              <a:headEnd/>
              <a:tailEnd/>
            </a:ln>
            <a:effectLst/>
          </p:spPr>
          <p:txBody>
            <a:bodyPr>
              <a:spAutoFit/>
            </a:bodyPr>
            <a:lstStyle/>
            <a:p>
              <a:pPr>
                <a:lnSpc>
                  <a:spcPct val="85000"/>
                </a:lnSpc>
              </a:pPr>
              <a:r>
                <a:rPr lang="id-ID" b="1"/>
                <a:t>C dan D tidak dapat dimulai hingga A dan B keduanya selesai</a:t>
              </a:r>
              <a:r>
                <a:rPr lang="en-US"/>
                <a:t> </a:t>
              </a:r>
              <a:endParaRPr lang="en-AU"/>
            </a:p>
          </p:txBody>
        </p:sp>
        <p:sp>
          <p:nvSpPr>
            <p:cNvPr id="13329" name="Text Box 17"/>
            <p:cNvSpPr txBox="1">
              <a:spLocks noChangeArrowheads="1"/>
            </p:cNvSpPr>
            <p:nvPr/>
          </p:nvSpPr>
          <p:spPr bwMode="auto">
            <a:xfrm>
              <a:off x="182" y="2109"/>
              <a:ext cx="361" cy="222"/>
            </a:xfrm>
            <a:prstGeom prst="rect">
              <a:avLst/>
            </a:prstGeom>
            <a:noFill/>
            <a:ln w="9525">
              <a:noFill/>
              <a:miter lim="800000"/>
              <a:headEnd/>
              <a:tailEnd/>
            </a:ln>
            <a:effectLst/>
          </p:spPr>
          <p:txBody>
            <a:bodyPr wrap="none">
              <a:spAutoFit/>
            </a:bodyPr>
            <a:lstStyle/>
            <a:p>
              <a:r>
                <a:rPr lang="en-AU" sz="2400" b="1" i="1">
                  <a:latin typeface="Arial" charset="0"/>
                </a:rPr>
                <a:t>(d)</a:t>
              </a:r>
            </a:p>
          </p:txBody>
        </p:sp>
        <p:grpSp>
          <p:nvGrpSpPr>
            <p:cNvPr id="13330" name="Group 18"/>
            <p:cNvGrpSpPr>
              <a:grpSpLocks/>
            </p:cNvGrpSpPr>
            <p:nvPr/>
          </p:nvGrpSpPr>
          <p:grpSpPr bwMode="auto">
            <a:xfrm>
              <a:off x="615" y="1872"/>
              <a:ext cx="1066" cy="755"/>
              <a:chOff x="615" y="1897"/>
              <a:chExt cx="1066" cy="755"/>
            </a:xfrm>
          </p:grpSpPr>
          <p:sp>
            <p:nvSpPr>
              <p:cNvPr id="13331" name="Line 19"/>
              <p:cNvSpPr>
                <a:spLocks noChangeShapeType="1"/>
              </p:cNvSpPr>
              <p:nvPr/>
            </p:nvSpPr>
            <p:spPr bwMode="auto">
              <a:xfrm>
                <a:off x="788" y="2077"/>
                <a:ext cx="644" cy="380"/>
              </a:xfrm>
              <a:prstGeom prst="line">
                <a:avLst/>
              </a:prstGeom>
              <a:noFill/>
              <a:ln w="57150">
                <a:solidFill>
                  <a:schemeClr val="tx1"/>
                </a:solidFill>
                <a:round/>
                <a:headEnd/>
                <a:tailEnd type="triangle" w="med" len="med"/>
              </a:ln>
              <a:effectLst/>
            </p:spPr>
            <p:txBody>
              <a:bodyPr/>
              <a:lstStyle/>
              <a:p>
                <a:endParaRPr lang="id-ID"/>
              </a:p>
            </p:txBody>
          </p:sp>
          <p:sp>
            <p:nvSpPr>
              <p:cNvPr id="13332" name="Line 20"/>
              <p:cNvSpPr>
                <a:spLocks noChangeShapeType="1"/>
              </p:cNvSpPr>
              <p:nvPr/>
            </p:nvSpPr>
            <p:spPr bwMode="auto">
              <a:xfrm flipV="1">
                <a:off x="788" y="2109"/>
                <a:ext cx="644" cy="380"/>
              </a:xfrm>
              <a:prstGeom prst="line">
                <a:avLst/>
              </a:prstGeom>
              <a:noFill/>
              <a:ln w="57150">
                <a:solidFill>
                  <a:schemeClr val="tx1"/>
                </a:solidFill>
                <a:round/>
                <a:headEnd/>
                <a:tailEnd type="triangle" w="med" len="med"/>
              </a:ln>
              <a:effectLst/>
            </p:spPr>
            <p:txBody>
              <a:bodyPr/>
              <a:lstStyle/>
              <a:p>
                <a:endParaRPr lang="id-ID"/>
              </a:p>
            </p:txBody>
          </p:sp>
          <p:sp>
            <p:nvSpPr>
              <p:cNvPr id="13333" name="Line 21"/>
              <p:cNvSpPr>
                <a:spLocks noChangeShapeType="1"/>
              </p:cNvSpPr>
              <p:nvPr/>
            </p:nvSpPr>
            <p:spPr bwMode="auto">
              <a:xfrm>
                <a:off x="836" y="2041"/>
                <a:ext cx="576" cy="0"/>
              </a:xfrm>
              <a:prstGeom prst="line">
                <a:avLst/>
              </a:prstGeom>
              <a:noFill/>
              <a:ln w="57150">
                <a:solidFill>
                  <a:schemeClr val="tx1"/>
                </a:solidFill>
                <a:round/>
                <a:headEnd/>
                <a:tailEnd type="triangle" w="med" len="med"/>
              </a:ln>
              <a:effectLst/>
            </p:spPr>
            <p:txBody>
              <a:bodyPr/>
              <a:lstStyle/>
              <a:p>
                <a:endParaRPr lang="id-ID"/>
              </a:p>
            </p:txBody>
          </p:sp>
          <p:sp>
            <p:nvSpPr>
              <p:cNvPr id="13334" name="Line 22"/>
              <p:cNvSpPr>
                <a:spLocks noChangeShapeType="1"/>
              </p:cNvSpPr>
              <p:nvPr/>
            </p:nvSpPr>
            <p:spPr bwMode="auto">
              <a:xfrm>
                <a:off x="844" y="2521"/>
                <a:ext cx="568" cy="0"/>
              </a:xfrm>
              <a:prstGeom prst="line">
                <a:avLst/>
              </a:prstGeom>
              <a:noFill/>
              <a:ln w="57150">
                <a:solidFill>
                  <a:schemeClr val="tx1"/>
                </a:solidFill>
                <a:round/>
                <a:headEnd/>
                <a:tailEnd type="triangle" w="med" len="med"/>
              </a:ln>
              <a:effectLst/>
            </p:spPr>
            <p:txBody>
              <a:bodyPr/>
              <a:lstStyle/>
              <a:p>
                <a:endParaRPr lang="id-ID"/>
              </a:p>
            </p:txBody>
          </p:sp>
          <p:grpSp>
            <p:nvGrpSpPr>
              <p:cNvPr id="13335" name="Group 23"/>
              <p:cNvGrpSpPr>
                <a:grpSpLocks/>
              </p:cNvGrpSpPr>
              <p:nvPr/>
            </p:nvGrpSpPr>
            <p:grpSpPr bwMode="auto">
              <a:xfrm>
                <a:off x="615" y="1897"/>
                <a:ext cx="266" cy="287"/>
                <a:chOff x="550" y="1893"/>
                <a:chExt cx="266" cy="287"/>
              </a:xfrm>
            </p:grpSpPr>
            <p:sp>
              <p:nvSpPr>
                <p:cNvPr id="13336" name="Oval 24"/>
                <p:cNvSpPr>
                  <a:spLocks noChangeArrowheads="1"/>
                </p:cNvSpPr>
                <p:nvPr/>
              </p:nvSpPr>
              <p:spPr bwMode="auto">
                <a:xfrm>
                  <a:off x="552" y="191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37" name="Text Box 25"/>
                <p:cNvSpPr txBox="1">
                  <a:spLocks noChangeArrowheads="1"/>
                </p:cNvSpPr>
                <p:nvPr/>
              </p:nvSpPr>
              <p:spPr bwMode="auto">
                <a:xfrm>
                  <a:off x="550" y="1893"/>
                  <a:ext cx="255" cy="222"/>
                </a:xfrm>
                <a:prstGeom prst="rect">
                  <a:avLst/>
                </a:prstGeom>
                <a:noFill/>
                <a:ln w="9525">
                  <a:noFill/>
                  <a:miter lim="800000"/>
                  <a:headEnd/>
                  <a:tailEnd/>
                </a:ln>
                <a:effectLst/>
              </p:spPr>
              <p:txBody>
                <a:bodyPr wrap="none">
                  <a:spAutoFit/>
                </a:bodyPr>
                <a:lstStyle/>
                <a:p>
                  <a:r>
                    <a:rPr lang="en-AU" sz="2400" b="1" i="1">
                      <a:latin typeface="Arial" charset="0"/>
                    </a:rPr>
                    <a:t>A</a:t>
                  </a:r>
                </a:p>
              </p:txBody>
            </p:sp>
          </p:grpSp>
          <p:grpSp>
            <p:nvGrpSpPr>
              <p:cNvPr id="13338" name="Group 26"/>
              <p:cNvGrpSpPr>
                <a:grpSpLocks/>
              </p:cNvGrpSpPr>
              <p:nvPr/>
            </p:nvGrpSpPr>
            <p:grpSpPr bwMode="auto">
              <a:xfrm>
                <a:off x="616" y="2373"/>
                <a:ext cx="264" cy="271"/>
                <a:chOff x="1064" y="1909"/>
                <a:chExt cx="264" cy="271"/>
              </a:xfrm>
            </p:grpSpPr>
            <p:sp>
              <p:nvSpPr>
                <p:cNvPr id="13339" name="Oval 27"/>
                <p:cNvSpPr>
                  <a:spLocks noChangeArrowheads="1"/>
                </p:cNvSpPr>
                <p:nvPr/>
              </p:nvSpPr>
              <p:spPr bwMode="auto">
                <a:xfrm>
                  <a:off x="1064" y="191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40" name="Text Box 28"/>
                <p:cNvSpPr txBox="1">
                  <a:spLocks noChangeArrowheads="1"/>
                </p:cNvSpPr>
                <p:nvPr/>
              </p:nvSpPr>
              <p:spPr bwMode="auto">
                <a:xfrm>
                  <a:off x="1066" y="1909"/>
                  <a:ext cx="255" cy="222"/>
                </a:xfrm>
                <a:prstGeom prst="rect">
                  <a:avLst/>
                </a:prstGeom>
                <a:noFill/>
                <a:ln w="9525">
                  <a:noFill/>
                  <a:miter lim="800000"/>
                  <a:headEnd/>
                  <a:tailEnd/>
                </a:ln>
                <a:effectLst/>
              </p:spPr>
              <p:txBody>
                <a:bodyPr wrap="none">
                  <a:spAutoFit/>
                </a:bodyPr>
                <a:lstStyle/>
                <a:p>
                  <a:r>
                    <a:rPr lang="en-AU" sz="2400" b="1" i="1">
                      <a:latin typeface="Arial" charset="0"/>
                    </a:rPr>
                    <a:t>B</a:t>
                  </a:r>
                </a:p>
              </p:txBody>
            </p:sp>
          </p:grpSp>
          <p:grpSp>
            <p:nvGrpSpPr>
              <p:cNvPr id="13341" name="Group 29"/>
              <p:cNvGrpSpPr>
                <a:grpSpLocks/>
              </p:cNvGrpSpPr>
              <p:nvPr/>
            </p:nvGrpSpPr>
            <p:grpSpPr bwMode="auto">
              <a:xfrm>
                <a:off x="1415" y="1897"/>
                <a:ext cx="266" cy="279"/>
                <a:chOff x="1574" y="1901"/>
                <a:chExt cx="266" cy="279"/>
              </a:xfrm>
            </p:grpSpPr>
            <p:sp>
              <p:nvSpPr>
                <p:cNvPr id="13342" name="Oval 30"/>
                <p:cNvSpPr>
                  <a:spLocks noChangeArrowheads="1"/>
                </p:cNvSpPr>
                <p:nvPr/>
              </p:nvSpPr>
              <p:spPr bwMode="auto">
                <a:xfrm>
                  <a:off x="1576" y="191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43" name="Text Box 31"/>
                <p:cNvSpPr txBox="1">
                  <a:spLocks noChangeArrowheads="1"/>
                </p:cNvSpPr>
                <p:nvPr/>
              </p:nvSpPr>
              <p:spPr bwMode="auto">
                <a:xfrm>
                  <a:off x="1574" y="1901"/>
                  <a:ext cx="255" cy="222"/>
                </a:xfrm>
                <a:prstGeom prst="rect">
                  <a:avLst/>
                </a:prstGeom>
                <a:noFill/>
                <a:ln w="9525">
                  <a:noFill/>
                  <a:miter lim="800000"/>
                  <a:headEnd/>
                  <a:tailEnd/>
                </a:ln>
                <a:effectLst/>
              </p:spPr>
              <p:txBody>
                <a:bodyPr wrap="none">
                  <a:spAutoFit/>
                </a:bodyPr>
                <a:lstStyle/>
                <a:p>
                  <a:r>
                    <a:rPr lang="en-AU" sz="2400" b="1" i="1">
                      <a:latin typeface="Arial" charset="0"/>
                    </a:rPr>
                    <a:t>C</a:t>
                  </a:r>
                </a:p>
              </p:txBody>
            </p:sp>
          </p:grpSp>
          <p:grpSp>
            <p:nvGrpSpPr>
              <p:cNvPr id="13344" name="Group 32"/>
              <p:cNvGrpSpPr>
                <a:grpSpLocks/>
              </p:cNvGrpSpPr>
              <p:nvPr/>
            </p:nvGrpSpPr>
            <p:grpSpPr bwMode="auto">
              <a:xfrm>
                <a:off x="1416" y="2373"/>
                <a:ext cx="264" cy="279"/>
                <a:chOff x="1272" y="2333"/>
                <a:chExt cx="264" cy="279"/>
              </a:xfrm>
            </p:grpSpPr>
            <p:sp>
              <p:nvSpPr>
                <p:cNvPr id="13345" name="Oval 33"/>
                <p:cNvSpPr>
                  <a:spLocks noChangeArrowheads="1"/>
                </p:cNvSpPr>
                <p:nvPr/>
              </p:nvSpPr>
              <p:spPr bwMode="auto">
                <a:xfrm>
                  <a:off x="1272" y="2348"/>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46" name="Text Box 34"/>
                <p:cNvSpPr txBox="1">
                  <a:spLocks noChangeArrowheads="1"/>
                </p:cNvSpPr>
                <p:nvPr/>
              </p:nvSpPr>
              <p:spPr bwMode="auto">
                <a:xfrm>
                  <a:off x="1278" y="2333"/>
                  <a:ext cx="255" cy="222"/>
                </a:xfrm>
                <a:prstGeom prst="rect">
                  <a:avLst/>
                </a:prstGeom>
                <a:noFill/>
                <a:ln w="9525">
                  <a:noFill/>
                  <a:miter lim="800000"/>
                  <a:headEnd/>
                  <a:tailEnd/>
                </a:ln>
                <a:effectLst/>
              </p:spPr>
              <p:txBody>
                <a:bodyPr wrap="none">
                  <a:spAutoFit/>
                </a:bodyPr>
                <a:lstStyle/>
                <a:p>
                  <a:r>
                    <a:rPr lang="en-AU" sz="2400" b="1" i="1">
                      <a:latin typeface="Arial" charset="0"/>
                    </a:rPr>
                    <a:t>D</a:t>
                  </a:r>
                </a:p>
              </p:txBody>
            </p:sp>
          </p:grpSp>
        </p:grpSp>
        <p:grpSp>
          <p:nvGrpSpPr>
            <p:cNvPr id="13347" name="Group 35"/>
            <p:cNvGrpSpPr>
              <a:grpSpLocks/>
            </p:cNvGrpSpPr>
            <p:nvPr/>
          </p:nvGrpSpPr>
          <p:grpSpPr bwMode="auto">
            <a:xfrm>
              <a:off x="3660" y="1842"/>
              <a:ext cx="1452" cy="817"/>
              <a:chOff x="3540" y="1909"/>
              <a:chExt cx="1452" cy="817"/>
            </a:xfrm>
          </p:grpSpPr>
          <p:sp>
            <p:nvSpPr>
              <p:cNvPr id="13348" name="Line 36"/>
              <p:cNvSpPr>
                <a:spLocks noChangeShapeType="1"/>
              </p:cNvSpPr>
              <p:nvPr/>
            </p:nvSpPr>
            <p:spPr bwMode="auto">
              <a:xfrm>
                <a:off x="4308" y="2340"/>
                <a:ext cx="424" cy="200"/>
              </a:xfrm>
              <a:prstGeom prst="line">
                <a:avLst/>
              </a:prstGeom>
              <a:noFill/>
              <a:ln w="57150">
                <a:solidFill>
                  <a:schemeClr val="tx1"/>
                </a:solidFill>
                <a:round/>
                <a:headEnd/>
                <a:tailEnd type="triangle" w="med" len="med"/>
              </a:ln>
              <a:effectLst/>
            </p:spPr>
            <p:txBody>
              <a:bodyPr/>
              <a:lstStyle/>
              <a:p>
                <a:endParaRPr lang="id-ID"/>
              </a:p>
            </p:txBody>
          </p:sp>
          <p:sp>
            <p:nvSpPr>
              <p:cNvPr id="13349" name="Line 37"/>
              <p:cNvSpPr>
                <a:spLocks noChangeShapeType="1"/>
              </p:cNvSpPr>
              <p:nvPr/>
            </p:nvSpPr>
            <p:spPr bwMode="auto">
              <a:xfrm flipV="1">
                <a:off x="4316" y="2096"/>
                <a:ext cx="416" cy="200"/>
              </a:xfrm>
              <a:prstGeom prst="line">
                <a:avLst/>
              </a:prstGeom>
              <a:noFill/>
              <a:ln w="57150">
                <a:solidFill>
                  <a:schemeClr val="tx1"/>
                </a:solidFill>
                <a:round/>
                <a:headEnd/>
                <a:tailEnd type="triangle" w="med" len="med"/>
              </a:ln>
              <a:effectLst/>
            </p:spPr>
            <p:txBody>
              <a:bodyPr/>
              <a:lstStyle/>
              <a:p>
                <a:endParaRPr lang="id-ID"/>
              </a:p>
            </p:txBody>
          </p:sp>
          <p:sp>
            <p:nvSpPr>
              <p:cNvPr id="13350" name="Line 38"/>
              <p:cNvSpPr>
                <a:spLocks noChangeShapeType="1"/>
              </p:cNvSpPr>
              <p:nvPr/>
            </p:nvSpPr>
            <p:spPr bwMode="auto">
              <a:xfrm>
                <a:off x="3712" y="2072"/>
                <a:ext cx="424" cy="200"/>
              </a:xfrm>
              <a:prstGeom prst="line">
                <a:avLst/>
              </a:prstGeom>
              <a:noFill/>
              <a:ln w="57150">
                <a:solidFill>
                  <a:schemeClr val="tx1"/>
                </a:solidFill>
                <a:round/>
                <a:headEnd/>
                <a:tailEnd type="triangle" w="med" len="med"/>
              </a:ln>
              <a:effectLst/>
            </p:spPr>
            <p:txBody>
              <a:bodyPr/>
              <a:lstStyle/>
              <a:p>
                <a:endParaRPr lang="id-ID"/>
              </a:p>
            </p:txBody>
          </p:sp>
          <p:sp>
            <p:nvSpPr>
              <p:cNvPr id="13351" name="Line 39"/>
              <p:cNvSpPr>
                <a:spLocks noChangeShapeType="1"/>
              </p:cNvSpPr>
              <p:nvPr/>
            </p:nvSpPr>
            <p:spPr bwMode="auto">
              <a:xfrm flipV="1">
                <a:off x="3728" y="2380"/>
                <a:ext cx="416" cy="200"/>
              </a:xfrm>
              <a:prstGeom prst="line">
                <a:avLst/>
              </a:prstGeom>
              <a:noFill/>
              <a:ln w="57150">
                <a:solidFill>
                  <a:schemeClr val="tx1"/>
                </a:solidFill>
                <a:round/>
                <a:headEnd/>
                <a:tailEnd type="triangle" w="med" len="med"/>
              </a:ln>
              <a:effectLst/>
            </p:spPr>
            <p:txBody>
              <a:bodyPr/>
              <a:lstStyle/>
              <a:p>
                <a:endParaRPr lang="id-ID"/>
              </a:p>
            </p:txBody>
          </p:sp>
          <p:sp>
            <p:nvSpPr>
              <p:cNvPr id="13352" name="Oval 40"/>
              <p:cNvSpPr>
                <a:spLocks noChangeArrowheads="1"/>
              </p:cNvSpPr>
              <p:nvPr/>
            </p:nvSpPr>
            <p:spPr bwMode="auto">
              <a:xfrm>
                <a:off x="4134" y="2204"/>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nvGrpSpPr>
              <p:cNvPr id="13353" name="Group 41"/>
              <p:cNvGrpSpPr>
                <a:grpSpLocks/>
              </p:cNvGrpSpPr>
              <p:nvPr/>
            </p:nvGrpSpPr>
            <p:grpSpPr bwMode="auto">
              <a:xfrm>
                <a:off x="4728" y="1916"/>
                <a:ext cx="264" cy="810"/>
                <a:chOff x="4776" y="1916"/>
                <a:chExt cx="264" cy="810"/>
              </a:xfrm>
            </p:grpSpPr>
            <p:sp>
              <p:nvSpPr>
                <p:cNvPr id="13354" name="Oval 42"/>
                <p:cNvSpPr>
                  <a:spLocks noChangeArrowheads="1"/>
                </p:cNvSpPr>
                <p:nvPr/>
              </p:nvSpPr>
              <p:spPr bwMode="auto">
                <a:xfrm>
                  <a:off x="4776" y="191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55" name="Oval 43"/>
                <p:cNvSpPr>
                  <a:spLocks noChangeArrowheads="1"/>
                </p:cNvSpPr>
                <p:nvPr/>
              </p:nvSpPr>
              <p:spPr bwMode="auto">
                <a:xfrm>
                  <a:off x="4776" y="246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sp>
            <p:nvSpPr>
              <p:cNvPr id="13356" name="Text Box 44"/>
              <p:cNvSpPr txBox="1">
                <a:spLocks noChangeArrowheads="1"/>
              </p:cNvSpPr>
              <p:nvPr/>
            </p:nvSpPr>
            <p:spPr bwMode="auto">
              <a:xfrm>
                <a:off x="3878" y="2445"/>
                <a:ext cx="255" cy="222"/>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3357" name="Text Box 45"/>
              <p:cNvSpPr txBox="1">
                <a:spLocks noChangeArrowheads="1"/>
              </p:cNvSpPr>
              <p:nvPr/>
            </p:nvSpPr>
            <p:spPr bwMode="auto">
              <a:xfrm>
                <a:off x="3866" y="1909"/>
                <a:ext cx="255" cy="222"/>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3358" name="Text Box 46"/>
              <p:cNvSpPr txBox="1">
                <a:spLocks noChangeArrowheads="1"/>
              </p:cNvSpPr>
              <p:nvPr/>
            </p:nvSpPr>
            <p:spPr bwMode="auto">
              <a:xfrm>
                <a:off x="4386" y="1909"/>
                <a:ext cx="255" cy="222"/>
              </a:xfrm>
              <a:prstGeom prst="rect">
                <a:avLst/>
              </a:prstGeom>
              <a:noFill/>
              <a:ln w="9525">
                <a:noFill/>
                <a:miter lim="800000"/>
                <a:headEnd/>
                <a:tailEnd/>
              </a:ln>
              <a:effectLst/>
            </p:spPr>
            <p:txBody>
              <a:bodyPr wrap="none">
                <a:spAutoFit/>
              </a:bodyPr>
              <a:lstStyle/>
              <a:p>
                <a:r>
                  <a:rPr lang="en-AU" sz="2400" b="1" i="1">
                    <a:latin typeface="Arial" charset="0"/>
                  </a:rPr>
                  <a:t>C</a:t>
                </a:r>
              </a:p>
            </p:txBody>
          </p:sp>
          <p:grpSp>
            <p:nvGrpSpPr>
              <p:cNvPr id="13359" name="Group 47"/>
              <p:cNvGrpSpPr>
                <a:grpSpLocks/>
              </p:cNvGrpSpPr>
              <p:nvPr/>
            </p:nvGrpSpPr>
            <p:grpSpPr bwMode="auto">
              <a:xfrm>
                <a:off x="3540" y="1916"/>
                <a:ext cx="264" cy="810"/>
                <a:chOff x="3540" y="1916"/>
                <a:chExt cx="264" cy="810"/>
              </a:xfrm>
            </p:grpSpPr>
            <p:sp>
              <p:nvSpPr>
                <p:cNvPr id="13360" name="Oval 48"/>
                <p:cNvSpPr>
                  <a:spLocks noChangeArrowheads="1"/>
                </p:cNvSpPr>
                <p:nvPr/>
              </p:nvSpPr>
              <p:spPr bwMode="auto">
                <a:xfrm>
                  <a:off x="3540" y="1916"/>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61" name="Oval 49"/>
                <p:cNvSpPr>
                  <a:spLocks noChangeArrowheads="1"/>
                </p:cNvSpPr>
                <p:nvPr/>
              </p:nvSpPr>
              <p:spPr bwMode="auto">
                <a:xfrm>
                  <a:off x="3540" y="246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sp>
            <p:nvSpPr>
              <p:cNvPr id="13362" name="Text Box 50"/>
              <p:cNvSpPr txBox="1">
                <a:spLocks noChangeArrowheads="1"/>
              </p:cNvSpPr>
              <p:nvPr/>
            </p:nvSpPr>
            <p:spPr bwMode="auto">
              <a:xfrm>
                <a:off x="4382" y="2445"/>
                <a:ext cx="255" cy="222"/>
              </a:xfrm>
              <a:prstGeom prst="rect">
                <a:avLst/>
              </a:prstGeom>
              <a:noFill/>
              <a:ln w="9525">
                <a:noFill/>
                <a:miter lim="800000"/>
                <a:headEnd/>
                <a:tailEnd/>
              </a:ln>
              <a:effectLst/>
            </p:spPr>
            <p:txBody>
              <a:bodyPr wrap="none">
                <a:spAutoFit/>
              </a:bodyPr>
              <a:lstStyle/>
              <a:p>
                <a:r>
                  <a:rPr lang="en-AU" sz="2400" b="1" i="1">
                    <a:latin typeface="Arial" charset="0"/>
                  </a:rPr>
                  <a:t>D</a:t>
                </a:r>
              </a:p>
            </p:txBody>
          </p:sp>
        </p:grpSp>
        <p:grpSp>
          <p:nvGrpSpPr>
            <p:cNvPr id="13363" name="Group 51"/>
            <p:cNvGrpSpPr>
              <a:grpSpLocks/>
            </p:cNvGrpSpPr>
            <p:nvPr/>
          </p:nvGrpSpPr>
          <p:grpSpPr bwMode="auto">
            <a:xfrm>
              <a:off x="174" y="2860"/>
              <a:ext cx="5534" cy="1061"/>
              <a:chOff x="174" y="2860"/>
              <a:chExt cx="5534" cy="1061"/>
            </a:xfrm>
          </p:grpSpPr>
          <p:sp>
            <p:nvSpPr>
              <p:cNvPr id="13364" name="Text Box 52"/>
              <p:cNvSpPr txBox="1">
                <a:spLocks noChangeArrowheads="1"/>
              </p:cNvSpPr>
              <p:nvPr/>
            </p:nvSpPr>
            <p:spPr bwMode="auto">
              <a:xfrm>
                <a:off x="1951" y="2860"/>
                <a:ext cx="1547" cy="952"/>
              </a:xfrm>
              <a:prstGeom prst="rect">
                <a:avLst/>
              </a:prstGeom>
              <a:noFill/>
              <a:ln w="9525">
                <a:noFill/>
                <a:miter lim="800000"/>
                <a:headEnd/>
                <a:tailEnd/>
              </a:ln>
              <a:effectLst/>
            </p:spPr>
            <p:txBody>
              <a:bodyPr>
                <a:spAutoFit/>
              </a:bodyPr>
              <a:lstStyle/>
              <a:p>
                <a:pPr>
                  <a:lnSpc>
                    <a:spcPct val="85000"/>
                  </a:lnSpc>
                </a:pPr>
                <a:r>
                  <a:rPr lang="id-ID" b="1"/>
                  <a:t>C tidak dapat dimulai setelah A dan B selesai, D tidak dapat dimulai sebelum B selesai. Kegiatan Dummy ditunjukan pada AOA</a:t>
                </a:r>
                <a:r>
                  <a:rPr lang="en-US"/>
                  <a:t> </a:t>
                </a:r>
                <a:endParaRPr lang="en-AU"/>
              </a:p>
            </p:txBody>
          </p:sp>
          <p:sp>
            <p:nvSpPr>
              <p:cNvPr id="13365" name="Text Box 53"/>
              <p:cNvSpPr txBox="1">
                <a:spLocks noChangeArrowheads="1"/>
              </p:cNvSpPr>
              <p:nvPr/>
            </p:nvSpPr>
            <p:spPr bwMode="auto">
              <a:xfrm>
                <a:off x="174" y="3315"/>
                <a:ext cx="351" cy="222"/>
              </a:xfrm>
              <a:prstGeom prst="rect">
                <a:avLst/>
              </a:prstGeom>
              <a:noFill/>
              <a:ln w="9525">
                <a:noFill/>
                <a:miter lim="800000"/>
                <a:headEnd/>
                <a:tailEnd/>
              </a:ln>
              <a:effectLst/>
            </p:spPr>
            <p:txBody>
              <a:bodyPr wrap="none">
                <a:spAutoFit/>
              </a:bodyPr>
              <a:lstStyle/>
              <a:p>
                <a:r>
                  <a:rPr lang="en-AU" sz="2400" b="1" i="1">
                    <a:latin typeface="Arial" charset="0"/>
                  </a:rPr>
                  <a:t>(e)</a:t>
                </a:r>
              </a:p>
            </p:txBody>
          </p:sp>
          <p:grpSp>
            <p:nvGrpSpPr>
              <p:cNvPr id="13366" name="Group 54"/>
              <p:cNvGrpSpPr>
                <a:grpSpLocks/>
              </p:cNvGrpSpPr>
              <p:nvPr/>
            </p:nvGrpSpPr>
            <p:grpSpPr bwMode="auto">
              <a:xfrm>
                <a:off x="3632" y="2933"/>
                <a:ext cx="2076" cy="988"/>
                <a:chOff x="3512" y="3039"/>
                <a:chExt cx="2076" cy="988"/>
              </a:xfrm>
            </p:grpSpPr>
            <p:sp>
              <p:nvSpPr>
                <p:cNvPr id="13367" name="Line 55"/>
                <p:cNvSpPr>
                  <a:spLocks noChangeShapeType="1"/>
                </p:cNvSpPr>
                <p:nvPr/>
              </p:nvSpPr>
              <p:spPr bwMode="auto">
                <a:xfrm flipV="1">
                  <a:off x="4280" y="3308"/>
                  <a:ext cx="0" cy="420"/>
                </a:xfrm>
                <a:prstGeom prst="line">
                  <a:avLst/>
                </a:prstGeom>
                <a:noFill/>
                <a:ln w="57150">
                  <a:solidFill>
                    <a:schemeClr val="tx1"/>
                  </a:solidFill>
                  <a:prstDash val="sysDot"/>
                  <a:round/>
                  <a:headEnd/>
                  <a:tailEnd type="triangle" w="med" len="med"/>
                </a:ln>
                <a:effectLst/>
              </p:spPr>
              <p:txBody>
                <a:bodyPr/>
                <a:lstStyle/>
                <a:p>
                  <a:endParaRPr lang="id-ID"/>
                </a:p>
              </p:txBody>
            </p:sp>
            <p:grpSp>
              <p:nvGrpSpPr>
                <p:cNvPr id="13368" name="Group 56"/>
                <p:cNvGrpSpPr>
                  <a:grpSpLocks/>
                </p:cNvGrpSpPr>
                <p:nvPr/>
              </p:nvGrpSpPr>
              <p:grpSpPr bwMode="auto">
                <a:xfrm>
                  <a:off x="3512" y="3039"/>
                  <a:ext cx="1546" cy="988"/>
                  <a:chOff x="3792" y="3039"/>
                  <a:chExt cx="1546" cy="988"/>
                </a:xfrm>
              </p:grpSpPr>
              <p:grpSp>
                <p:nvGrpSpPr>
                  <p:cNvPr id="13369" name="Group 57"/>
                  <p:cNvGrpSpPr>
                    <a:grpSpLocks/>
                  </p:cNvGrpSpPr>
                  <p:nvPr/>
                </p:nvGrpSpPr>
                <p:grpSpPr bwMode="auto">
                  <a:xfrm>
                    <a:off x="4652" y="3168"/>
                    <a:ext cx="420" cy="627"/>
                    <a:chOff x="4012" y="3168"/>
                    <a:chExt cx="420" cy="627"/>
                  </a:xfrm>
                </p:grpSpPr>
                <p:sp>
                  <p:nvSpPr>
                    <p:cNvPr id="13370" name="Line 58"/>
                    <p:cNvSpPr>
                      <a:spLocks noChangeShapeType="1"/>
                    </p:cNvSpPr>
                    <p:nvPr/>
                  </p:nvSpPr>
                  <p:spPr bwMode="auto">
                    <a:xfrm>
                      <a:off x="4020" y="3168"/>
                      <a:ext cx="408" cy="0"/>
                    </a:xfrm>
                    <a:prstGeom prst="line">
                      <a:avLst/>
                    </a:prstGeom>
                    <a:noFill/>
                    <a:ln w="57150">
                      <a:solidFill>
                        <a:schemeClr val="tx1"/>
                      </a:solidFill>
                      <a:round/>
                      <a:headEnd/>
                      <a:tailEnd type="triangle" w="med" len="med"/>
                    </a:ln>
                    <a:effectLst/>
                  </p:spPr>
                  <p:txBody>
                    <a:bodyPr/>
                    <a:lstStyle/>
                    <a:p>
                      <a:endParaRPr lang="id-ID"/>
                    </a:p>
                  </p:txBody>
                </p:sp>
                <p:sp>
                  <p:nvSpPr>
                    <p:cNvPr id="13371" name="Line 59"/>
                    <p:cNvSpPr>
                      <a:spLocks noChangeShapeType="1"/>
                    </p:cNvSpPr>
                    <p:nvPr/>
                  </p:nvSpPr>
                  <p:spPr bwMode="auto">
                    <a:xfrm>
                      <a:off x="4012" y="3795"/>
                      <a:ext cx="420" cy="0"/>
                    </a:xfrm>
                    <a:prstGeom prst="line">
                      <a:avLst/>
                    </a:prstGeom>
                    <a:noFill/>
                    <a:ln w="57150">
                      <a:solidFill>
                        <a:schemeClr val="tx1"/>
                      </a:solidFill>
                      <a:round/>
                      <a:headEnd/>
                      <a:tailEnd type="triangle" w="med" len="med"/>
                    </a:ln>
                    <a:effectLst/>
                  </p:spPr>
                  <p:txBody>
                    <a:bodyPr/>
                    <a:lstStyle/>
                    <a:p>
                      <a:endParaRPr lang="id-ID"/>
                    </a:p>
                  </p:txBody>
                </p:sp>
              </p:grpSp>
              <p:grpSp>
                <p:nvGrpSpPr>
                  <p:cNvPr id="13372" name="Group 60"/>
                  <p:cNvGrpSpPr>
                    <a:grpSpLocks/>
                  </p:cNvGrpSpPr>
                  <p:nvPr/>
                </p:nvGrpSpPr>
                <p:grpSpPr bwMode="auto">
                  <a:xfrm>
                    <a:off x="4012" y="3168"/>
                    <a:ext cx="420" cy="627"/>
                    <a:chOff x="4012" y="3168"/>
                    <a:chExt cx="420" cy="627"/>
                  </a:xfrm>
                </p:grpSpPr>
                <p:sp>
                  <p:nvSpPr>
                    <p:cNvPr id="13373" name="Line 61"/>
                    <p:cNvSpPr>
                      <a:spLocks noChangeShapeType="1"/>
                    </p:cNvSpPr>
                    <p:nvPr/>
                  </p:nvSpPr>
                  <p:spPr bwMode="auto">
                    <a:xfrm>
                      <a:off x="4020" y="3168"/>
                      <a:ext cx="408" cy="0"/>
                    </a:xfrm>
                    <a:prstGeom prst="line">
                      <a:avLst/>
                    </a:prstGeom>
                    <a:noFill/>
                    <a:ln w="57150">
                      <a:solidFill>
                        <a:schemeClr val="tx1"/>
                      </a:solidFill>
                      <a:round/>
                      <a:headEnd/>
                      <a:tailEnd type="triangle" w="med" len="med"/>
                    </a:ln>
                    <a:effectLst/>
                  </p:spPr>
                  <p:txBody>
                    <a:bodyPr/>
                    <a:lstStyle/>
                    <a:p>
                      <a:endParaRPr lang="id-ID"/>
                    </a:p>
                  </p:txBody>
                </p:sp>
                <p:sp>
                  <p:nvSpPr>
                    <p:cNvPr id="13374" name="Line 62"/>
                    <p:cNvSpPr>
                      <a:spLocks noChangeShapeType="1"/>
                    </p:cNvSpPr>
                    <p:nvPr/>
                  </p:nvSpPr>
                  <p:spPr bwMode="auto">
                    <a:xfrm>
                      <a:off x="4012" y="3795"/>
                      <a:ext cx="420" cy="0"/>
                    </a:xfrm>
                    <a:prstGeom prst="line">
                      <a:avLst/>
                    </a:prstGeom>
                    <a:noFill/>
                    <a:ln w="57150">
                      <a:solidFill>
                        <a:schemeClr val="tx1"/>
                      </a:solidFill>
                      <a:round/>
                      <a:headEnd/>
                      <a:tailEnd type="triangle" w="med" len="med"/>
                    </a:ln>
                    <a:effectLst/>
                  </p:spPr>
                  <p:txBody>
                    <a:bodyPr/>
                    <a:lstStyle/>
                    <a:p>
                      <a:endParaRPr lang="id-ID"/>
                    </a:p>
                  </p:txBody>
                </p:sp>
              </p:grpSp>
              <p:sp>
                <p:nvSpPr>
                  <p:cNvPr id="13375" name="Text Box 63"/>
                  <p:cNvSpPr txBox="1">
                    <a:spLocks noChangeArrowheads="1"/>
                  </p:cNvSpPr>
                  <p:nvPr/>
                </p:nvSpPr>
                <p:spPr bwMode="auto">
                  <a:xfrm>
                    <a:off x="4738" y="3189"/>
                    <a:ext cx="255" cy="222"/>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3376" name="Text Box 64"/>
                  <p:cNvSpPr txBox="1">
                    <a:spLocks noChangeArrowheads="1"/>
                  </p:cNvSpPr>
                  <p:nvPr/>
                </p:nvSpPr>
                <p:spPr bwMode="auto">
                  <a:xfrm>
                    <a:off x="4090" y="3189"/>
                    <a:ext cx="255" cy="222"/>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3377" name="Text Box 65"/>
                  <p:cNvSpPr txBox="1">
                    <a:spLocks noChangeArrowheads="1"/>
                  </p:cNvSpPr>
                  <p:nvPr/>
                </p:nvSpPr>
                <p:spPr bwMode="auto">
                  <a:xfrm>
                    <a:off x="4098" y="3805"/>
                    <a:ext cx="255" cy="222"/>
                  </a:xfrm>
                  <a:prstGeom prst="rect">
                    <a:avLst/>
                  </a:prstGeom>
                  <a:noFill/>
                  <a:ln w="9525">
                    <a:noFill/>
                    <a:miter lim="800000"/>
                    <a:headEnd/>
                    <a:tailEnd/>
                  </a:ln>
                  <a:effectLst/>
                </p:spPr>
                <p:txBody>
                  <a:bodyPr wrap="none">
                    <a:spAutoFit/>
                  </a:bodyPr>
                  <a:lstStyle/>
                  <a:p>
                    <a:r>
                      <a:rPr lang="en-AU" sz="2400" b="1" i="1">
                        <a:latin typeface="Arial" charset="0"/>
                      </a:rPr>
                      <a:t>B</a:t>
                    </a:r>
                  </a:p>
                </p:txBody>
              </p:sp>
              <p:grpSp>
                <p:nvGrpSpPr>
                  <p:cNvPr id="13378" name="Group 66"/>
                  <p:cNvGrpSpPr>
                    <a:grpSpLocks/>
                  </p:cNvGrpSpPr>
                  <p:nvPr/>
                </p:nvGrpSpPr>
                <p:grpSpPr bwMode="auto">
                  <a:xfrm>
                    <a:off x="3792" y="3039"/>
                    <a:ext cx="1546" cy="888"/>
                    <a:chOff x="3780" y="2923"/>
                    <a:chExt cx="1546" cy="888"/>
                  </a:xfrm>
                </p:grpSpPr>
                <p:grpSp>
                  <p:nvGrpSpPr>
                    <p:cNvPr id="13379" name="Group 67"/>
                    <p:cNvGrpSpPr>
                      <a:grpSpLocks/>
                    </p:cNvGrpSpPr>
                    <p:nvPr/>
                  </p:nvGrpSpPr>
                  <p:grpSpPr bwMode="auto">
                    <a:xfrm>
                      <a:off x="3780" y="2924"/>
                      <a:ext cx="264" cy="887"/>
                      <a:chOff x="3780" y="2920"/>
                      <a:chExt cx="264" cy="887"/>
                    </a:xfrm>
                  </p:grpSpPr>
                  <p:sp>
                    <p:nvSpPr>
                      <p:cNvPr id="13380" name="Oval 68"/>
                      <p:cNvSpPr>
                        <a:spLocks noChangeArrowheads="1"/>
                      </p:cNvSpPr>
                      <p:nvPr/>
                    </p:nvSpPr>
                    <p:spPr bwMode="auto">
                      <a:xfrm>
                        <a:off x="3780" y="292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81" name="Oval 69"/>
                      <p:cNvSpPr>
                        <a:spLocks noChangeArrowheads="1"/>
                      </p:cNvSpPr>
                      <p:nvPr/>
                    </p:nvSpPr>
                    <p:spPr bwMode="auto">
                      <a:xfrm>
                        <a:off x="3780" y="3543"/>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nvGrpSpPr>
                    <p:cNvPr id="13382" name="Group 70"/>
                    <p:cNvGrpSpPr>
                      <a:grpSpLocks/>
                    </p:cNvGrpSpPr>
                    <p:nvPr/>
                  </p:nvGrpSpPr>
                  <p:grpSpPr bwMode="auto">
                    <a:xfrm>
                      <a:off x="4421" y="2923"/>
                      <a:ext cx="264" cy="888"/>
                      <a:chOff x="4418" y="2919"/>
                      <a:chExt cx="264" cy="888"/>
                    </a:xfrm>
                  </p:grpSpPr>
                  <p:sp>
                    <p:nvSpPr>
                      <p:cNvPr id="13383" name="Oval 71"/>
                      <p:cNvSpPr>
                        <a:spLocks noChangeArrowheads="1"/>
                      </p:cNvSpPr>
                      <p:nvPr/>
                    </p:nvSpPr>
                    <p:spPr bwMode="auto">
                      <a:xfrm>
                        <a:off x="4418" y="3543"/>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84" name="Oval 72"/>
                      <p:cNvSpPr>
                        <a:spLocks noChangeArrowheads="1"/>
                      </p:cNvSpPr>
                      <p:nvPr/>
                    </p:nvSpPr>
                    <p:spPr bwMode="auto">
                      <a:xfrm>
                        <a:off x="4418" y="2919"/>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nvGrpSpPr>
                    <p:cNvPr id="13385" name="Group 73"/>
                    <p:cNvGrpSpPr>
                      <a:grpSpLocks/>
                    </p:cNvGrpSpPr>
                    <p:nvPr/>
                  </p:nvGrpSpPr>
                  <p:grpSpPr bwMode="auto">
                    <a:xfrm>
                      <a:off x="5062" y="2924"/>
                      <a:ext cx="264" cy="887"/>
                      <a:chOff x="4958" y="2920"/>
                      <a:chExt cx="264" cy="887"/>
                    </a:xfrm>
                  </p:grpSpPr>
                  <p:sp>
                    <p:nvSpPr>
                      <p:cNvPr id="13386" name="Oval 74"/>
                      <p:cNvSpPr>
                        <a:spLocks noChangeArrowheads="1"/>
                      </p:cNvSpPr>
                      <p:nvPr/>
                    </p:nvSpPr>
                    <p:spPr bwMode="auto">
                      <a:xfrm>
                        <a:off x="4958" y="3543"/>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87" name="Oval 75"/>
                      <p:cNvSpPr>
                        <a:spLocks noChangeArrowheads="1"/>
                      </p:cNvSpPr>
                      <p:nvPr/>
                    </p:nvSpPr>
                    <p:spPr bwMode="auto">
                      <a:xfrm>
                        <a:off x="4958" y="292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grpSp>
              <p:sp>
                <p:nvSpPr>
                  <p:cNvPr id="13388" name="Text Box 76"/>
                  <p:cNvSpPr txBox="1">
                    <a:spLocks noChangeArrowheads="1"/>
                  </p:cNvSpPr>
                  <p:nvPr/>
                </p:nvSpPr>
                <p:spPr bwMode="auto">
                  <a:xfrm>
                    <a:off x="4738" y="3805"/>
                    <a:ext cx="255" cy="222"/>
                  </a:xfrm>
                  <a:prstGeom prst="rect">
                    <a:avLst/>
                  </a:prstGeom>
                  <a:noFill/>
                  <a:ln w="9525">
                    <a:noFill/>
                    <a:miter lim="800000"/>
                    <a:headEnd/>
                    <a:tailEnd/>
                  </a:ln>
                  <a:effectLst/>
                </p:spPr>
                <p:txBody>
                  <a:bodyPr wrap="none">
                    <a:spAutoFit/>
                  </a:bodyPr>
                  <a:lstStyle/>
                  <a:p>
                    <a:r>
                      <a:rPr lang="en-AU" sz="2400" b="1" i="1">
                        <a:latin typeface="Arial" charset="0"/>
                      </a:rPr>
                      <a:t>D</a:t>
                    </a:r>
                  </a:p>
                </p:txBody>
              </p:sp>
            </p:grpSp>
            <p:sp>
              <p:nvSpPr>
                <p:cNvPr id="13389" name="Text Box 77"/>
                <p:cNvSpPr txBox="1">
                  <a:spLocks noChangeArrowheads="1"/>
                </p:cNvSpPr>
                <p:nvPr/>
              </p:nvSpPr>
              <p:spPr bwMode="auto">
                <a:xfrm>
                  <a:off x="4291" y="3423"/>
                  <a:ext cx="1297" cy="193"/>
                </a:xfrm>
                <a:prstGeom prst="rect">
                  <a:avLst/>
                </a:prstGeom>
                <a:noFill/>
                <a:ln w="9525">
                  <a:noFill/>
                  <a:miter lim="800000"/>
                  <a:headEnd/>
                  <a:tailEnd/>
                </a:ln>
                <a:effectLst/>
              </p:spPr>
              <p:txBody>
                <a:bodyPr wrap="none">
                  <a:spAutoFit/>
                </a:bodyPr>
                <a:lstStyle/>
                <a:p>
                  <a:r>
                    <a:rPr lang="en-AU" sz="2000" b="1" i="1">
                      <a:latin typeface="Arial" charset="0"/>
                    </a:rPr>
                    <a:t>Dummy activity</a:t>
                  </a:r>
                </a:p>
              </p:txBody>
            </p:sp>
          </p:grpSp>
          <p:grpSp>
            <p:nvGrpSpPr>
              <p:cNvPr id="13390" name="Group 78"/>
              <p:cNvGrpSpPr>
                <a:grpSpLocks/>
              </p:cNvGrpSpPr>
              <p:nvPr/>
            </p:nvGrpSpPr>
            <p:grpSpPr bwMode="auto">
              <a:xfrm>
                <a:off x="615" y="3077"/>
                <a:ext cx="1066" cy="755"/>
                <a:chOff x="615" y="3009"/>
                <a:chExt cx="1066" cy="755"/>
              </a:xfrm>
            </p:grpSpPr>
            <p:sp>
              <p:nvSpPr>
                <p:cNvPr id="13391" name="Line 79"/>
                <p:cNvSpPr>
                  <a:spLocks noChangeShapeType="1"/>
                </p:cNvSpPr>
                <p:nvPr/>
              </p:nvSpPr>
              <p:spPr bwMode="auto">
                <a:xfrm flipV="1">
                  <a:off x="788" y="3221"/>
                  <a:ext cx="644" cy="380"/>
                </a:xfrm>
                <a:prstGeom prst="line">
                  <a:avLst/>
                </a:prstGeom>
                <a:noFill/>
                <a:ln w="57150">
                  <a:solidFill>
                    <a:schemeClr val="tx1"/>
                  </a:solidFill>
                  <a:round/>
                  <a:headEnd/>
                  <a:tailEnd type="triangle" w="med" len="med"/>
                </a:ln>
                <a:effectLst/>
              </p:spPr>
              <p:txBody>
                <a:bodyPr/>
                <a:lstStyle/>
                <a:p>
                  <a:endParaRPr lang="id-ID"/>
                </a:p>
              </p:txBody>
            </p:sp>
            <p:sp>
              <p:nvSpPr>
                <p:cNvPr id="13392" name="Line 80"/>
                <p:cNvSpPr>
                  <a:spLocks noChangeShapeType="1"/>
                </p:cNvSpPr>
                <p:nvPr/>
              </p:nvSpPr>
              <p:spPr bwMode="auto">
                <a:xfrm>
                  <a:off x="836" y="3153"/>
                  <a:ext cx="576" cy="0"/>
                </a:xfrm>
                <a:prstGeom prst="line">
                  <a:avLst/>
                </a:prstGeom>
                <a:noFill/>
                <a:ln w="57150">
                  <a:solidFill>
                    <a:schemeClr val="tx1"/>
                  </a:solidFill>
                  <a:round/>
                  <a:headEnd/>
                  <a:tailEnd type="triangle" w="med" len="med"/>
                </a:ln>
                <a:effectLst/>
              </p:spPr>
              <p:txBody>
                <a:bodyPr/>
                <a:lstStyle/>
                <a:p>
                  <a:endParaRPr lang="id-ID"/>
                </a:p>
              </p:txBody>
            </p:sp>
            <p:sp>
              <p:nvSpPr>
                <p:cNvPr id="13393" name="Line 81"/>
                <p:cNvSpPr>
                  <a:spLocks noChangeShapeType="1"/>
                </p:cNvSpPr>
                <p:nvPr/>
              </p:nvSpPr>
              <p:spPr bwMode="auto">
                <a:xfrm>
                  <a:off x="844" y="3633"/>
                  <a:ext cx="568" cy="0"/>
                </a:xfrm>
                <a:prstGeom prst="line">
                  <a:avLst/>
                </a:prstGeom>
                <a:noFill/>
                <a:ln w="57150">
                  <a:solidFill>
                    <a:schemeClr val="tx1"/>
                  </a:solidFill>
                  <a:round/>
                  <a:headEnd/>
                  <a:tailEnd type="triangle" w="med" len="med"/>
                </a:ln>
                <a:effectLst/>
              </p:spPr>
              <p:txBody>
                <a:bodyPr/>
                <a:lstStyle/>
                <a:p>
                  <a:endParaRPr lang="id-ID"/>
                </a:p>
              </p:txBody>
            </p:sp>
            <p:sp>
              <p:nvSpPr>
                <p:cNvPr id="13394" name="Oval 82"/>
                <p:cNvSpPr>
                  <a:spLocks noChangeArrowheads="1"/>
                </p:cNvSpPr>
                <p:nvPr/>
              </p:nvSpPr>
              <p:spPr bwMode="auto">
                <a:xfrm>
                  <a:off x="617" y="303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95" name="Text Box 83"/>
                <p:cNvSpPr txBox="1">
                  <a:spLocks noChangeArrowheads="1"/>
                </p:cNvSpPr>
                <p:nvPr/>
              </p:nvSpPr>
              <p:spPr bwMode="auto">
                <a:xfrm>
                  <a:off x="615" y="3009"/>
                  <a:ext cx="255" cy="222"/>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3396" name="Oval 84"/>
                <p:cNvSpPr>
                  <a:spLocks noChangeArrowheads="1"/>
                </p:cNvSpPr>
                <p:nvPr/>
              </p:nvSpPr>
              <p:spPr bwMode="auto">
                <a:xfrm>
                  <a:off x="616" y="34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97" name="Text Box 85"/>
                <p:cNvSpPr txBox="1">
                  <a:spLocks noChangeArrowheads="1"/>
                </p:cNvSpPr>
                <p:nvPr/>
              </p:nvSpPr>
              <p:spPr bwMode="auto">
                <a:xfrm>
                  <a:off x="618" y="3485"/>
                  <a:ext cx="255" cy="222"/>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3398" name="Oval 86"/>
                <p:cNvSpPr>
                  <a:spLocks noChangeArrowheads="1"/>
                </p:cNvSpPr>
                <p:nvPr/>
              </p:nvSpPr>
              <p:spPr bwMode="auto">
                <a:xfrm>
                  <a:off x="1417" y="3024"/>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399" name="Text Box 87"/>
                <p:cNvSpPr txBox="1">
                  <a:spLocks noChangeArrowheads="1"/>
                </p:cNvSpPr>
                <p:nvPr/>
              </p:nvSpPr>
              <p:spPr bwMode="auto">
                <a:xfrm>
                  <a:off x="1415" y="3009"/>
                  <a:ext cx="255" cy="222"/>
                </a:xfrm>
                <a:prstGeom prst="rect">
                  <a:avLst/>
                </a:prstGeom>
                <a:noFill/>
                <a:ln w="9525">
                  <a:noFill/>
                  <a:miter lim="800000"/>
                  <a:headEnd/>
                  <a:tailEnd/>
                </a:ln>
                <a:effectLst/>
              </p:spPr>
              <p:txBody>
                <a:bodyPr wrap="none">
                  <a:spAutoFit/>
                </a:bodyPr>
                <a:lstStyle/>
                <a:p>
                  <a:r>
                    <a:rPr lang="en-AU" sz="2400" b="1" i="1">
                      <a:latin typeface="Arial" charset="0"/>
                    </a:rPr>
                    <a:t>C</a:t>
                  </a:r>
                </a:p>
              </p:txBody>
            </p:sp>
            <p:sp>
              <p:nvSpPr>
                <p:cNvPr id="13400" name="Oval 88"/>
                <p:cNvSpPr>
                  <a:spLocks noChangeArrowheads="1"/>
                </p:cNvSpPr>
                <p:nvPr/>
              </p:nvSpPr>
              <p:spPr bwMode="auto">
                <a:xfrm>
                  <a:off x="1416" y="3500"/>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3401" name="Text Box 89"/>
                <p:cNvSpPr txBox="1">
                  <a:spLocks noChangeArrowheads="1"/>
                </p:cNvSpPr>
                <p:nvPr/>
              </p:nvSpPr>
              <p:spPr bwMode="auto">
                <a:xfrm>
                  <a:off x="1422" y="3485"/>
                  <a:ext cx="255" cy="222"/>
                </a:xfrm>
                <a:prstGeom prst="rect">
                  <a:avLst/>
                </a:prstGeom>
                <a:noFill/>
                <a:ln w="9525">
                  <a:noFill/>
                  <a:miter lim="800000"/>
                  <a:headEnd/>
                  <a:tailEnd/>
                </a:ln>
                <a:effectLst/>
              </p:spPr>
              <p:txBody>
                <a:bodyPr wrap="none">
                  <a:spAutoFit/>
                </a:bodyPr>
                <a:lstStyle/>
                <a:p>
                  <a:r>
                    <a:rPr lang="en-AU" sz="2400" b="1" i="1">
                      <a:latin typeface="Arial" charset="0"/>
                    </a:rPr>
                    <a:t>D</a:t>
                  </a:r>
                </a:p>
              </p:txBody>
            </p:sp>
          </p:grpSp>
        </p:grpSp>
      </p:grpSp>
      <p:sp>
        <p:nvSpPr>
          <p:cNvPr id="13404" name="Text Box 92"/>
          <p:cNvSpPr txBox="1">
            <a:spLocks noChangeArrowheads="1"/>
          </p:cNvSpPr>
          <p:nvPr/>
        </p:nvSpPr>
        <p:spPr bwMode="auto">
          <a:xfrm>
            <a:off x="609600" y="304800"/>
            <a:ext cx="7772400" cy="869950"/>
          </a:xfrm>
          <a:prstGeom prst="rect">
            <a:avLst/>
          </a:prstGeom>
          <a:solidFill>
            <a:schemeClr val="hlink"/>
          </a:solidFill>
          <a:ln w="9525">
            <a:solidFill>
              <a:schemeClr val="tx1"/>
            </a:solidFill>
            <a:miter lim="800000"/>
            <a:headEnd/>
            <a:tailEnd/>
          </a:ln>
          <a:effectLst/>
        </p:spPr>
        <p:txBody>
          <a:bodyPr lIns="234000" tIns="118800" rIns="234000" bIns="118800">
            <a:spAutoFit/>
          </a:bodyPr>
          <a:lstStyle/>
          <a:p>
            <a:pPr>
              <a:lnSpc>
                <a:spcPct val="85000"/>
              </a:lnSpc>
              <a:tabLst>
                <a:tab pos="1079500" algn="ctr"/>
                <a:tab pos="3314700" algn="ctr"/>
                <a:tab pos="6096000" algn="ctr"/>
              </a:tabLst>
            </a:pPr>
            <a:r>
              <a:rPr lang="en-AU" sz="2400" b="1" i="1">
                <a:solidFill>
                  <a:schemeClr val="bg1"/>
                </a:solidFill>
                <a:latin typeface="Arial" charset="0"/>
              </a:rPr>
              <a:t>	Activity on	Arti dari	Activity on</a:t>
            </a:r>
          </a:p>
          <a:p>
            <a:pPr>
              <a:lnSpc>
                <a:spcPct val="85000"/>
              </a:lnSpc>
              <a:tabLst>
                <a:tab pos="1079500" algn="ctr"/>
                <a:tab pos="3314700" algn="ctr"/>
                <a:tab pos="6096000" algn="ctr"/>
              </a:tabLst>
            </a:pPr>
            <a:r>
              <a:rPr lang="en-AU" sz="2400" b="1" i="1">
                <a:solidFill>
                  <a:schemeClr val="bg1"/>
                </a:solidFill>
                <a:latin typeface="Arial" charset="0"/>
              </a:rPr>
              <a:t>	Node (AON)	Aktivitas	Arrow (AOA)</a:t>
            </a:r>
          </a:p>
        </p:txBody>
      </p:sp>
    </p:spTree>
    <p:extLst>
      <p:ext uri="{BB962C8B-B14F-4D97-AF65-F5344CB8AC3E}">
        <p14:creationId xmlns:p14="http://schemas.microsoft.com/office/powerpoint/2010/main" val="91631799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3"/>
          <p:cNvSpPr txBox="1">
            <a:spLocks noChangeArrowheads="1"/>
          </p:cNvSpPr>
          <p:nvPr/>
        </p:nvSpPr>
        <p:spPr>
          <a:xfrm>
            <a:off x="228600" y="0"/>
            <a:ext cx="8915400" cy="6858000"/>
          </a:xfrm>
          <a:prstGeom prst="rect">
            <a:avLst/>
          </a:prstGeom>
          <a:solidFill>
            <a:schemeClr val="bg1"/>
          </a:solidFill>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pitchFamily="2" charset="2"/>
              <a:buNone/>
              <a:tabLst/>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8435" name="Rectangle 3"/>
          <p:cNvSpPr>
            <a:spLocks noGrp="1" noChangeArrowheads="1"/>
          </p:cNvSpPr>
          <p:nvPr>
            <p:ph idx="1"/>
          </p:nvPr>
        </p:nvSpPr>
        <p:spPr/>
        <p:txBody>
          <a:bodyPr/>
          <a:lstStyle/>
          <a:p>
            <a:pPr>
              <a:buFont typeface="Wingdings" pitchFamily="2" charset="2"/>
              <a:buNone/>
            </a:pPr>
            <a:endParaRPr lang="en-US"/>
          </a:p>
          <a:p>
            <a:pPr>
              <a:buFont typeface="Wingdings" pitchFamily="2" charset="2"/>
              <a:buNone/>
            </a:pPr>
            <a:endParaRPr lang="en-US"/>
          </a:p>
        </p:txBody>
      </p:sp>
      <p:grpSp>
        <p:nvGrpSpPr>
          <p:cNvPr id="18436" name="Group 4"/>
          <p:cNvGrpSpPr>
            <a:grpSpLocks/>
          </p:cNvGrpSpPr>
          <p:nvPr/>
        </p:nvGrpSpPr>
        <p:grpSpPr bwMode="auto">
          <a:xfrm>
            <a:off x="352425" y="1600199"/>
            <a:ext cx="8181975" cy="3581401"/>
            <a:chOff x="222" y="1886"/>
            <a:chExt cx="5138" cy="1305"/>
          </a:xfrm>
        </p:grpSpPr>
        <p:sp>
          <p:nvSpPr>
            <p:cNvPr id="18437" name="Text Box 5"/>
            <p:cNvSpPr txBox="1">
              <a:spLocks noChangeArrowheads="1"/>
            </p:cNvSpPr>
            <p:nvPr/>
          </p:nvSpPr>
          <p:spPr bwMode="auto">
            <a:xfrm>
              <a:off x="1999" y="1886"/>
              <a:ext cx="1427" cy="953"/>
            </a:xfrm>
            <a:prstGeom prst="rect">
              <a:avLst/>
            </a:prstGeom>
            <a:noFill/>
            <a:ln w="9525">
              <a:noFill/>
              <a:miter lim="800000"/>
              <a:headEnd/>
              <a:tailEnd/>
            </a:ln>
            <a:effectLst/>
          </p:spPr>
          <p:txBody>
            <a:bodyPr>
              <a:spAutoFit/>
            </a:bodyPr>
            <a:lstStyle/>
            <a:p>
              <a:pPr>
                <a:lnSpc>
                  <a:spcPct val="85000"/>
                </a:lnSpc>
              </a:pPr>
              <a:endParaRPr lang="en-US" b="1"/>
            </a:p>
            <a:p>
              <a:pPr>
                <a:lnSpc>
                  <a:spcPct val="85000"/>
                </a:lnSpc>
              </a:pPr>
              <a:endParaRPr lang="en-US" b="1"/>
            </a:p>
            <a:p>
              <a:pPr>
                <a:lnSpc>
                  <a:spcPct val="85000"/>
                </a:lnSpc>
              </a:pPr>
              <a:endParaRPr lang="en-US" b="1"/>
            </a:p>
            <a:p>
              <a:pPr>
                <a:lnSpc>
                  <a:spcPct val="85000"/>
                </a:lnSpc>
              </a:pPr>
              <a:endParaRPr lang="en-US" b="1"/>
            </a:p>
            <a:p>
              <a:pPr>
                <a:lnSpc>
                  <a:spcPct val="85000"/>
                </a:lnSpc>
              </a:pPr>
              <a:r>
                <a:rPr lang="id-ID" b="1"/>
                <a:t>B dan C tidak dapat dimulai hingga A selesai. D tidak dapat dimulai sebelum B dan C selesai. Kegiatan dummy ditunjukan pada AOA.</a:t>
              </a:r>
              <a:r>
                <a:rPr lang="en-US"/>
                <a:t> </a:t>
              </a:r>
              <a:endParaRPr lang="en-AU"/>
            </a:p>
          </p:txBody>
        </p:sp>
        <p:sp>
          <p:nvSpPr>
            <p:cNvPr id="18438" name="Text Box 6"/>
            <p:cNvSpPr txBox="1">
              <a:spLocks noChangeArrowheads="1"/>
            </p:cNvSpPr>
            <p:nvPr/>
          </p:nvSpPr>
          <p:spPr bwMode="auto">
            <a:xfrm>
              <a:off x="222" y="2586"/>
              <a:ext cx="307" cy="140"/>
            </a:xfrm>
            <a:prstGeom prst="rect">
              <a:avLst/>
            </a:prstGeom>
            <a:noFill/>
            <a:ln w="9525">
              <a:noFill/>
              <a:miter lim="800000"/>
              <a:headEnd/>
              <a:tailEnd/>
            </a:ln>
            <a:effectLst/>
          </p:spPr>
          <p:txBody>
            <a:bodyPr wrap="none">
              <a:spAutoFit/>
            </a:bodyPr>
            <a:lstStyle/>
            <a:p>
              <a:r>
                <a:rPr lang="en-AU" sz="2400" b="1" i="1">
                  <a:latin typeface="Arial" charset="0"/>
                </a:rPr>
                <a:t>(f)</a:t>
              </a:r>
            </a:p>
          </p:txBody>
        </p:sp>
        <p:grpSp>
          <p:nvGrpSpPr>
            <p:cNvPr id="18439" name="Group 7"/>
            <p:cNvGrpSpPr>
              <a:grpSpLocks/>
            </p:cNvGrpSpPr>
            <p:nvPr/>
          </p:nvGrpSpPr>
          <p:grpSpPr bwMode="auto">
            <a:xfrm>
              <a:off x="603" y="2317"/>
              <a:ext cx="1229" cy="817"/>
              <a:chOff x="555" y="2035"/>
              <a:chExt cx="1229" cy="817"/>
            </a:xfrm>
          </p:grpSpPr>
          <p:sp>
            <p:nvSpPr>
              <p:cNvPr id="18440" name="Line 8"/>
              <p:cNvSpPr>
                <a:spLocks noChangeShapeType="1"/>
              </p:cNvSpPr>
              <p:nvPr/>
            </p:nvSpPr>
            <p:spPr bwMode="auto">
              <a:xfrm>
                <a:off x="744" y="2264"/>
                <a:ext cx="320" cy="364"/>
              </a:xfrm>
              <a:prstGeom prst="line">
                <a:avLst/>
              </a:prstGeom>
              <a:noFill/>
              <a:ln w="57150">
                <a:solidFill>
                  <a:schemeClr val="tx1"/>
                </a:solidFill>
                <a:round/>
                <a:headEnd/>
                <a:tailEnd type="triangle" w="med" len="med"/>
              </a:ln>
              <a:effectLst/>
            </p:spPr>
            <p:txBody>
              <a:bodyPr/>
              <a:lstStyle/>
              <a:p>
                <a:endParaRPr lang="id-ID"/>
              </a:p>
            </p:txBody>
          </p:sp>
          <p:sp>
            <p:nvSpPr>
              <p:cNvPr id="18441" name="Line 9"/>
              <p:cNvSpPr>
                <a:spLocks noChangeShapeType="1"/>
              </p:cNvSpPr>
              <p:nvPr/>
            </p:nvSpPr>
            <p:spPr bwMode="auto">
              <a:xfrm rot="-5400000">
                <a:off x="1198" y="2314"/>
                <a:ext cx="384" cy="336"/>
              </a:xfrm>
              <a:prstGeom prst="line">
                <a:avLst/>
              </a:prstGeom>
              <a:noFill/>
              <a:ln w="57150">
                <a:solidFill>
                  <a:schemeClr val="tx1"/>
                </a:solidFill>
                <a:round/>
                <a:headEnd/>
                <a:tailEnd type="triangle" w="med" len="med"/>
              </a:ln>
              <a:effectLst/>
            </p:spPr>
            <p:txBody>
              <a:bodyPr/>
              <a:lstStyle/>
              <a:p>
                <a:endParaRPr lang="id-ID"/>
              </a:p>
            </p:txBody>
          </p:sp>
          <p:sp>
            <p:nvSpPr>
              <p:cNvPr id="18442" name="Line 10"/>
              <p:cNvSpPr>
                <a:spLocks noChangeShapeType="1"/>
              </p:cNvSpPr>
              <p:nvPr/>
            </p:nvSpPr>
            <p:spPr bwMode="auto">
              <a:xfrm>
                <a:off x="733" y="2179"/>
                <a:ext cx="296" cy="0"/>
              </a:xfrm>
              <a:prstGeom prst="line">
                <a:avLst/>
              </a:prstGeom>
              <a:noFill/>
              <a:ln w="57150">
                <a:solidFill>
                  <a:schemeClr val="tx1"/>
                </a:solidFill>
                <a:round/>
                <a:headEnd/>
                <a:tailEnd type="triangle" w="med" len="med"/>
              </a:ln>
              <a:effectLst/>
            </p:spPr>
            <p:txBody>
              <a:bodyPr/>
              <a:lstStyle/>
              <a:p>
                <a:endParaRPr lang="id-ID"/>
              </a:p>
            </p:txBody>
          </p:sp>
          <p:sp>
            <p:nvSpPr>
              <p:cNvPr id="18443" name="Line 11"/>
              <p:cNvSpPr>
                <a:spLocks noChangeShapeType="1"/>
              </p:cNvSpPr>
              <p:nvPr/>
            </p:nvSpPr>
            <p:spPr bwMode="auto">
              <a:xfrm>
                <a:off x="1203" y="2179"/>
                <a:ext cx="296" cy="0"/>
              </a:xfrm>
              <a:prstGeom prst="line">
                <a:avLst/>
              </a:prstGeom>
              <a:noFill/>
              <a:ln w="57150">
                <a:solidFill>
                  <a:schemeClr val="tx1"/>
                </a:solidFill>
                <a:round/>
                <a:headEnd/>
                <a:tailEnd type="triangle" w="med" len="med"/>
              </a:ln>
              <a:effectLst/>
            </p:spPr>
            <p:txBody>
              <a:bodyPr/>
              <a:lstStyle/>
              <a:p>
                <a:endParaRPr lang="id-ID"/>
              </a:p>
            </p:txBody>
          </p:sp>
          <p:grpSp>
            <p:nvGrpSpPr>
              <p:cNvPr id="18444" name="Group 12"/>
              <p:cNvGrpSpPr>
                <a:grpSpLocks/>
              </p:cNvGrpSpPr>
              <p:nvPr/>
            </p:nvGrpSpPr>
            <p:grpSpPr bwMode="auto">
              <a:xfrm>
                <a:off x="555" y="2035"/>
                <a:ext cx="280" cy="287"/>
                <a:chOff x="771" y="2333"/>
                <a:chExt cx="280" cy="287"/>
              </a:xfrm>
            </p:grpSpPr>
            <p:sp>
              <p:nvSpPr>
                <p:cNvPr id="18445" name="Oval 13"/>
                <p:cNvSpPr>
                  <a:spLocks noChangeArrowheads="1"/>
                </p:cNvSpPr>
                <p:nvPr/>
              </p:nvSpPr>
              <p:spPr bwMode="auto">
                <a:xfrm>
                  <a:off x="771" y="2356"/>
                  <a:ext cx="280"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46" name="Text Box 14"/>
                <p:cNvSpPr txBox="1">
                  <a:spLocks noChangeArrowheads="1"/>
                </p:cNvSpPr>
                <p:nvPr/>
              </p:nvSpPr>
              <p:spPr bwMode="auto">
                <a:xfrm>
                  <a:off x="778" y="2333"/>
                  <a:ext cx="254" cy="139"/>
                </a:xfrm>
                <a:prstGeom prst="rect">
                  <a:avLst/>
                </a:prstGeom>
                <a:noFill/>
                <a:ln w="9525">
                  <a:noFill/>
                  <a:miter lim="800000"/>
                  <a:headEnd/>
                  <a:tailEnd/>
                </a:ln>
                <a:effectLst/>
              </p:spPr>
              <p:txBody>
                <a:bodyPr wrap="none">
                  <a:spAutoFit/>
                </a:bodyPr>
                <a:lstStyle/>
                <a:p>
                  <a:r>
                    <a:rPr lang="en-AU" sz="2400" b="1" i="1">
                      <a:latin typeface="Arial" charset="0"/>
                    </a:rPr>
                    <a:t>A</a:t>
                  </a:r>
                </a:p>
              </p:txBody>
            </p:sp>
          </p:grpSp>
          <p:grpSp>
            <p:nvGrpSpPr>
              <p:cNvPr id="18447" name="Group 15"/>
              <p:cNvGrpSpPr>
                <a:grpSpLocks/>
              </p:cNvGrpSpPr>
              <p:nvPr/>
            </p:nvGrpSpPr>
            <p:grpSpPr bwMode="auto">
              <a:xfrm>
                <a:off x="1030" y="2573"/>
                <a:ext cx="280" cy="279"/>
                <a:chOff x="1264" y="2645"/>
                <a:chExt cx="280" cy="279"/>
              </a:xfrm>
            </p:grpSpPr>
            <p:sp>
              <p:nvSpPr>
                <p:cNvPr id="18448" name="Oval 16"/>
                <p:cNvSpPr>
                  <a:spLocks noChangeArrowheads="1"/>
                </p:cNvSpPr>
                <p:nvPr/>
              </p:nvSpPr>
              <p:spPr bwMode="auto">
                <a:xfrm>
                  <a:off x="1264" y="2660"/>
                  <a:ext cx="280"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49" name="Text Box 17"/>
                <p:cNvSpPr txBox="1">
                  <a:spLocks noChangeArrowheads="1"/>
                </p:cNvSpPr>
                <p:nvPr/>
              </p:nvSpPr>
              <p:spPr bwMode="auto">
                <a:xfrm>
                  <a:off x="1266" y="2645"/>
                  <a:ext cx="255" cy="140"/>
                </a:xfrm>
                <a:prstGeom prst="rect">
                  <a:avLst/>
                </a:prstGeom>
                <a:noFill/>
                <a:ln w="9525">
                  <a:noFill/>
                  <a:miter lim="800000"/>
                  <a:headEnd/>
                  <a:tailEnd/>
                </a:ln>
                <a:effectLst/>
              </p:spPr>
              <p:txBody>
                <a:bodyPr wrap="none">
                  <a:spAutoFit/>
                </a:bodyPr>
                <a:lstStyle/>
                <a:p>
                  <a:r>
                    <a:rPr lang="en-AU" sz="2400" b="1" i="1">
                      <a:latin typeface="Arial" charset="0"/>
                    </a:rPr>
                    <a:t>C</a:t>
                  </a:r>
                </a:p>
              </p:txBody>
            </p:sp>
          </p:grpSp>
          <p:grpSp>
            <p:nvGrpSpPr>
              <p:cNvPr id="18450" name="Group 18"/>
              <p:cNvGrpSpPr>
                <a:grpSpLocks/>
              </p:cNvGrpSpPr>
              <p:nvPr/>
            </p:nvGrpSpPr>
            <p:grpSpPr bwMode="auto">
              <a:xfrm>
                <a:off x="1504" y="2035"/>
                <a:ext cx="280" cy="279"/>
                <a:chOff x="1328" y="2997"/>
                <a:chExt cx="280" cy="279"/>
              </a:xfrm>
            </p:grpSpPr>
            <p:sp>
              <p:nvSpPr>
                <p:cNvPr id="18451" name="Oval 19"/>
                <p:cNvSpPr>
                  <a:spLocks noChangeArrowheads="1"/>
                </p:cNvSpPr>
                <p:nvPr/>
              </p:nvSpPr>
              <p:spPr bwMode="auto">
                <a:xfrm>
                  <a:off x="1328" y="3012"/>
                  <a:ext cx="280"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52" name="Text Box 20"/>
                <p:cNvSpPr txBox="1">
                  <a:spLocks noChangeArrowheads="1"/>
                </p:cNvSpPr>
                <p:nvPr/>
              </p:nvSpPr>
              <p:spPr bwMode="auto">
                <a:xfrm>
                  <a:off x="1338" y="2997"/>
                  <a:ext cx="254" cy="140"/>
                </a:xfrm>
                <a:prstGeom prst="rect">
                  <a:avLst/>
                </a:prstGeom>
                <a:noFill/>
                <a:ln w="9525">
                  <a:noFill/>
                  <a:miter lim="800000"/>
                  <a:headEnd/>
                  <a:tailEnd/>
                </a:ln>
                <a:effectLst/>
              </p:spPr>
              <p:txBody>
                <a:bodyPr wrap="none">
                  <a:spAutoFit/>
                </a:bodyPr>
                <a:lstStyle/>
                <a:p>
                  <a:r>
                    <a:rPr lang="en-AU" sz="2400" b="1" i="1">
                      <a:latin typeface="Arial" charset="0"/>
                    </a:rPr>
                    <a:t>D</a:t>
                  </a:r>
                </a:p>
              </p:txBody>
            </p:sp>
          </p:grpSp>
          <p:grpSp>
            <p:nvGrpSpPr>
              <p:cNvPr id="18453" name="Group 21"/>
              <p:cNvGrpSpPr>
                <a:grpSpLocks/>
              </p:cNvGrpSpPr>
              <p:nvPr/>
            </p:nvGrpSpPr>
            <p:grpSpPr bwMode="auto">
              <a:xfrm>
                <a:off x="1030" y="2035"/>
                <a:ext cx="280" cy="279"/>
                <a:chOff x="1264" y="2037"/>
                <a:chExt cx="280" cy="279"/>
              </a:xfrm>
            </p:grpSpPr>
            <p:sp>
              <p:nvSpPr>
                <p:cNvPr id="18454" name="Oval 22"/>
                <p:cNvSpPr>
                  <a:spLocks noChangeArrowheads="1"/>
                </p:cNvSpPr>
                <p:nvPr/>
              </p:nvSpPr>
              <p:spPr bwMode="auto">
                <a:xfrm>
                  <a:off x="1264" y="2052"/>
                  <a:ext cx="280"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55" name="Text Box 23"/>
                <p:cNvSpPr txBox="1">
                  <a:spLocks noChangeArrowheads="1"/>
                </p:cNvSpPr>
                <p:nvPr/>
              </p:nvSpPr>
              <p:spPr bwMode="auto">
                <a:xfrm>
                  <a:off x="1274" y="2037"/>
                  <a:ext cx="255" cy="140"/>
                </a:xfrm>
                <a:prstGeom prst="rect">
                  <a:avLst/>
                </a:prstGeom>
                <a:noFill/>
                <a:ln w="9525">
                  <a:noFill/>
                  <a:miter lim="800000"/>
                  <a:headEnd/>
                  <a:tailEnd/>
                </a:ln>
                <a:effectLst/>
              </p:spPr>
              <p:txBody>
                <a:bodyPr wrap="none">
                  <a:spAutoFit/>
                </a:bodyPr>
                <a:lstStyle/>
                <a:p>
                  <a:r>
                    <a:rPr lang="en-AU" sz="2400" b="1" i="1">
                      <a:latin typeface="Arial" charset="0"/>
                    </a:rPr>
                    <a:t>B</a:t>
                  </a:r>
                </a:p>
              </p:txBody>
            </p:sp>
          </p:grpSp>
        </p:grpSp>
        <p:grpSp>
          <p:nvGrpSpPr>
            <p:cNvPr id="18456" name="Group 24"/>
            <p:cNvGrpSpPr>
              <a:grpSpLocks/>
            </p:cNvGrpSpPr>
            <p:nvPr/>
          </p:nvGrpSpPr>
          <p:grpSpPr bwMode="auto">
            <a:xfrm>
              <a:off x="3630" y="2268"/>
              <a:ext cx="1730" cy="923"/>
              <a:chOff x="3646" y="1981"/>
              <a:chExt cx="1730" cy="923"/>
            </a:xfrm>
          </p:grpSpPr>
          <p:sp>
            <p:nvSpPr>
              <p:cNvPr id="18457" name="Text Box 25"/>
              <p:cNvSpPr txBox="1">
                <a:spLocks noChangeArrowheads="1"/>
              </p:cNvSpPr>
              <p:nvPr/>
            </p:nvSpPr>
            <p:spPr bwMode="auto">
              <a:xfrm>
                <a:off x="3958" y="1981"/>
                <a:ext cx="254" cy="139"/>
              </a:xfrm>
              <a:prstGeom prst="rect">
                <a:avLst/>
              </a:prstGeom>
              <a:noFill/>
              <a:ln w="9525">
                <a:noFill/>
                <a:miter lim="800000"/>
                <a:headEnd/>
                <a:tailEnd/>
              </a:ln>
              <a:effectLst/>
            </p:spPr>
            <p:txBody>
              <a:bodyPr wrap="none">
                <a:spAutoFit/>
              </a:bodyPr>
              <a:lstStyle/>
              <a:p>
                <a:r>
                  <a:rPr lang="en-AU" sz="2400" b="1" i="1">
                    <a:latin typeface="Arial" charset="0"/>
                  </a:rPr>
                  <a:t>A</a:t>
                </a:r>
              </a:p>
            </p:txBody>
          </p:sp>
          <p:sp>
            <p:nvSpPr>
              <p:cNvPr id="18458" name="Text Box 26"/>
              <p:cNvSpPr txBox="1">
                <a:spLocks noChangeArrowheads="1"/>
              </p:cNvSpPr>
              <p:nvPr/>
            </p:nvSpPr>
            <p:spPr bwMode="auto">
              <a:xfrm>
                <a:off x="4422" y="1981"/>
                <a:ext cx="254" cy="139"/>
              </a:xfrm>
              <a:prstGeom prst="rect">
                <a:avLst/>
              </a:prstGeom>
              <a:noFill/>
              <a:ln w="9525">
                <a:noFill/>
                <a:miter lim="800000"/>
                <a:headEnd/>
                <a:tailEnd/>
              </a:ln>
              <a:effectLst/>
            </p:spPr>
            <p:txBody>
              <a:bodyPr wrap="none">
                <a:spAutoFit/>
              </a:bodyPr>
              <a:lstStyle/>
              <a:p>
                <a:r>
                  <a:rPr lang="en-AU" sz="2400" b="1" i="1">
                    <a:latin typeface="Arial" charset="0"/>
                  </a:rPr>
                  <a:t>B</a:t>
                </a:r>
              </a:p>
            </p:txBody>
          </p:sp>
          <p:sp>
            <p:nvSpPr>
              <p:cNvPr id="18459" name="Text Box 27"/>
              <p:cNvSpPr txBox="1">
                <a:spLocks noChangeArrowheads="1"/>
              </p:cNvSpPr>
              <p:nvPr/>
            </p:nvSpPr>
            <p:spPr bwMode="auto">
              <a:xfrm>
                <a:off x="4670" y="2453"/>
                <a:ext cx="254" cy="140"/>
              </a:xfrm>
              <a:prstGeom prst="rect">
                <a:avLst/>
              </a:prstGeom>
              <a:noFill/>
              <a:ln w="9525">
                <a:noFill/>
                <a:miter lim="800000"/>
                <a:headEnd/>
                <a:tailEnd/>
              </a:ln>
              <a:effectLst/>
            </p:spPr>
            <p:txBody>
              <a:bodyPr wrap="none">
                <a:spAutoFit/>
              </a:bodyPr>
              <a:lstStyle/>
              <a:p>
                <a:r>
                  <a:rPr lang="en-AU" sz="2400" b="1" i="1">
                    <a:latin typeface="Arial" charset="0"/>
                  </a:rPr>
                  <a:t>C</a:t>
                </a:r>
              </a:p>
            </p:txBody>
          </p:sp>
          <p:grpSp>
            <p:nvGrpSpPr>
              <p:cNvPr id="18460" name="Group 28"/>
              <p:cNvGrpSpPr>
                <a:grpSpLocks/>
              </p:cNvGrpSpPr>
              <p:nvPr/>
            </p:nvGrpSpPr>
            <p:grpSpPr bwMode="auto">
              <a:xfrm>
                <a:off x="3728" y="2168"/>
                <a:ext cx="1648" cy="736"/>
                <a:chOff x="3708" y="1892"/>
                <a:chExt cx="1648" cy="736"/>
              </a:xfrm>
            </p:grpSpPr>
            <p:sp>
              <p:nvSpPr>
                <p:cNvPr id="18461" name="Line 29"/>
                <p:cNvSpPr>
                  <a:spLocks noChangeShapeType="1"/>
                </p:cNvSpPr>
                <p:nvPr/>
              </p:nvSpPr>
              <p:spPr bwMode="auto">
                <a:xfrm>
                  <a:off x="4792" y="2024"/>
                  <a:ext cx="296" cy="0"/>
                </a:xfrm>
                <a:prstGeom prst="line">
                  <a:avLst/>
                </a:prstGeom>
                <a:noFill/>
                <a:ln w="57150">
                  <a:solidFill>
                    <a:schemeClr val="tx1"/>
                  </a:solidFill>
                  <a:round/>
                  <a:headEnd/>
                  <a:tailEnd type="triangle" w="med" len="med"/>
                </a:ln>
                <a:effectLst/>
              </p:spPr>
              <p:txBody>
                <a:bodyPr/>
                <a:lstStyle/>
                <a:p>
                  <a:endParaRPr lang="id-ID"/>
                </a:p>
              </p:txBody>
            </p:sp>
            <p:sp>
              <p:nvSpPr>
                <p:cNvPr id="18462" name="Line 30"/>
                <p:cNvSpPr>
                  <a:spLocks noChangeShapeType="1"/>
                </p:cNvSpPr>
                <p:nvPr/>
              </p:nvSpPr>
              <p:spPr bwMode="auto">
                <a:xfrm>
                  <a:off x="4332" y="2024"/>
                  <a:ext cx="296" cy="0"/>
                </a:xfrm>
                <a:prstGeom prst="line">
                  <a:avLst/>
                </a:prstGeom>
                <a:noFill/>
                <a:ln w="57150">
                  <a:solidFill>
                    <a:schemeClr val="tx1"/>
                  </a:solidFill>
                  <a:round/>
                  <a:headEnd/>
                  <a:tailEnd type="triangle" w="med" len="med"/>
                </a:ln>
                <a:effectLst/>
              </p:spPr>
              <p:txBody>
                <a:bodyPr/>
                <a:lstStyle/>
                <a:p>
                  <a:endParaRPr lang="id-ID"/>
                </a:p>
              </p:txBody>
            </p:sp>
            <p:sp>
              <p:nvSpPr>
                <p:cNvPr id="18463" name="Line 31"/>
                <p:cNvSpPr>
                  <a:spLocks noChangeShapeType="1"/>
                </p:cNvSpPr>
                <p:nvPr/>
              </p:nvSpPr>
              <p:spPr bwMode="auto">
                <a:xfrm>
                  <a:off x="3872" y="2024"/>
                  <a:ext cx="296" cy="0"/>
                </a:xfrm>
                <a:prstGeom prst="line">
                  <a:avLst/>
                </a:prstGeom>
                <a:noFill/>
                <a:ln w="57150">
                  <a:solidFill>
                    <a:schemeClr val="tx1"/>
                  </a:solidFill>
                  <a:round/>
                  <a:headEnd/>
                  <a:tailEnd type="triangle" w="med" len="med"/>
                </a:ln>
                <a:effectLst/>
              </p:spPr>
              <p:txBody>
                <a:bodyPr/>
                <a:lstStyle/>
                <a:p>
                  <a:endParaRPr lang="id-ID"/>
                </a:p>
              </p:txBody>
            </p:sp>
            <p:sp>
              <p:nvSpPr>
                <p:cNvPr id="18464" name="Line 32"/>
                <p:cNvSpPr>
                  <a:spLocks noChangeShapeType="1"/>
                </p:cNvSpPr>
                <p:nvPr/>
              </p:nvSpPr>
              <p:spPr bwMode="auto">
                <a:xfrm flipV="1">
                  <a:off x="4580" y="2144"/>
                  <a:ext cx="128" cy="280"/>
                </a:xfrm>
                <a:prstGeom prst="line">
                  <a:avLst/>
                </a:prstGeom>
                <a:noFill/>
                <a:ln w="57150">
                  <a:solidFill>
                    <a:schemeClr val="tx1"/>
                  </a:solidFill>
                  <a:round/>
                  <a:headEnd/>
                  <a:tailEnd type="triangle" w="med" len="med"/>
                </a:ln>
                <a:effectLst/>
              </p:spPr>
              <p:txBody>
                <a:bodyPr/>
                <a:lstStyle/>
                <a:p>
                  <a:endParaRPr lang="id-ID"/>
                </a:p>
              </p:txBody>
            </p:sp>
            <p:sp>
              <p:nvSpPr>
                <p:cNvPr id="18465" name="Line 33"/>
                <p:cNvSpPr>
                  <a:spLocks noChangeShapeType="1"/>
                </p:cNvSpPr>
                <p:nvPr/>
              </p:nvSpPr>
              <p:spPr bwMode="auto">
                <a:xfrm>
                  <a:off x="4336" y="2128"/>
                  <a:ext cx="136" cy="256"/>
                </a:xfrm>
                <a:prstGeom prst="line">
                  <a:avLst/>
                </a:prstGeom>
                <a:noFill/>
                <a:ln w="57150">
                  <a:solidFill>
                    <a:schemeClr val="tx1"/>
                  </a:solidFill>
                  <a:prstDash val="sysDot"/>
                  <a:round/>
                  <a:headEnd/>
                  <a:tailEnd type="triangle" w="med" len="med"/>
                </a:ln>
                <a:effectLst/>
              </p:spPr>
              <p:txBody>
                <a:bodyPr/>
                <a:lstStyle/>
                <a:p>
                  <a:endParaRPr lang="id-ID"/>
                </a:p>
              </p:txBody>
            </p:sp>
            <p:sp>
              <p:nvSpPr>
                <p:cNvPr id="18466" name="Oval 34"/>
                <p:cNvSpPr>
                  <a:spLocks noChangeArrowheads="1"/>
                </p:cNvSpPr>
                <p:nvPr/>
              </p:nvSpPr>
              <p:spPr bwMode="auto">
                <a:xfrm>
                  <a:off x="3708" y="18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67" name="Oval 35"/>
                <p:cNvSpPr>
                  <a:spLocks noChangeArrowheads="1"/>
                </p:cNvSpPr>
                <p:nvPr/>
              </p:nvSpPr>
              <p:spPr bwMode="auto">
                <a:xfrm>
                  <a:off x="4169" y="18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68" name="Oval 36"/>
                <p:cNvSpPr>
                  <a:spLocks noChangeArrowheads="1"/>
                </p:cNvSpPr>
                <p:nvPr/>
              </p:nvSpPr>
              <p:spPr bwMode="auto">
                <a:xfrm>
                  <a:off x="4630" y="18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69" name="Oval 37"/>
                <p:cNvSpPr>
                  <a:spLocks noChangeArrowheads="1"/>
                </p:cNvSpPr>
                <p:nvPr/>
              </p:nvSpPr>
              <p:spPr bwMode="auto">
                <a:xfrm>
                  <a:off x="4408" y="2364"/>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18470" name="Oval 38"/>
                <p:cNvSpPr>
                  <a:spLocks noChangeArrowheads="1"/>
                </p:cNvSpPr>
                <p:nvPr/>
              </p:nvSpPr>
              <p:spPr bwMode="auto">
                <a:xfrm>
                  <a:off x="5092" y="1892"/>
                  <a:ext cx="264" cy="264"/>
                </a:xfrm>
                <a:prstGeom prst="ellipse">
                  <a:avLst/>
                </a:prstGeom>
                <a:solidFill>
                  <a:schemeClr val="accent1"/>
                </a:solidFill>
                <a:ln w="9525">
                  <a:solidFill>
                    <a:schemeClr val="tx1"/>
                  </a:solidFill>
                  <a:round/>
                  <a:headEnd/>
                  <a:tailEnd/>
                </a:ln>
                <a:effectLst/>
              </p:spPr>
              <p:txBody>
                <a:bodyPr wrap="none" anchor="ctr"/>
                <a:lstStyle/>
                <a:p>
                  <a:endParaRPr lang="id-ID"/>
                </a:p>
              </p:txBody>
            </p:sp>
          </p:grpSp>
          <p:sp>
            <p:nvSpPr>
              <p:cNvPr id="18471" name="Text Box 39"/>
              <p:cNvSpPr txBox="1">
                <a:spLocks noChangeArrowheads="1"/>
              </p:cNvSpPr>
              <p:nvPr/>
            </p:nvSpPr>
            <p:spPr bwMode="auto">
              <a:xfrm>
                <a:off x="4890" y="1981"/>
                <a:ext cx="255" cy="139"/>
              </a:xfrm>
              <a:prstGeom prst="rect">
                <a:avLst/>
              </a:prstGeom>
              <a:noFill/>
              <a:ln w="9525">
                <a:noFill/>
                <a:miter lim="800000"/>
                <a:headEnd/>
                <a:tailEnd/>
              </a:ln>
              <a:effectLst/>
            </p:spPr>
            <p:txBody>
              <a:bodyPr wrap="none">
                <a:spAutoFit/>
              </a:bodyPr>
              <a:lstStyle/>
              <a:p>
                <a:r>
                  <a:rPr lang="en-AU" sz="2400" b="1" i="1">
                    <a:latin typeface="Arial" charset="0"/>
                  </a:rPr>
                  <a:t>D</a:t>
                </a:r>
              </a:p>
            </p:txBody>
          </p:sp>
          <p:sp>
            <p:nvSpPr>
              <p:cNvPr id="18472" name="Text Box 40"/>
              <p:cNvSpPr txBox="1">
                <a:spLocks noChangeArrowheads="1"/>
              </p:cNvSpPr>
              <p:nvPr/>
            </p:nvSpPr>
            <p:spPr bwMode="auto">
              <a:xfrm>
                <a:off x="3646" y="2440"/>
                <a:ext cx="805" cy="186"/>
              </a:xfrm>
              <a:prstGeom prst="rect">
                <a:avLst/>
              </a:prstGeom>
              <a:noFill/>
              <a:ln w="9525">
                <a:noFill/>
                <a:miter lim="800000"/>
                <a:headEnd/>
                <a:tailEnd/>
              </a:ln>
              <a:effectLst/>
            </p:spPr>
            <p:txBody>
              <a:bodyPr>
                <a:spAutoFit/>
              </a:bodyPr>
              <a:lstStyle/>
              <a:p>
                <a:pPr>
                  <a:lnSpc>
                    <a:spcPct val="85000"/>
                  </a:lnSpc>
                </a:pPr>
                <a:r>
                  <a:rPr lang="en-AU" sz="2000" b="1" i="1">
                    <a:latin typeface="Arial" charset="0"/>
                  </a:rPr>
                  <a:t>Dummy activity</a:t>
                </a:r>
              </a:p>
            </p:txBody>
          </p:sp>
        </p:grpSp>
      </p:grpSp>
      <p:sp>
        <p:nvSpPr>
          <p:cNvPr id="18475" name="Text Box 43"/>
          <p:cNvSpPr txBox="1">
            <a:spLocks noChangeArrowheads="1"/>
          </p:cNvSpPr>
          <p:nvPr/>
        </p:nvSpPr>
        <p:spPr bwMode="auto">
          <a:xfrm>
            <a:off x="609600" y="304800"/>
            <a:ext cx="7772400" cy="869950"/>
          </a:xfrm>
          <a:prstGeom prst="rect">
            <a:avLst/>
          </a:prstGeom>
          <a:solidFill>
            <a:schemeClr val="hlink"/>
          </a:solidFill>
          <a:ln w="9525">
            <a:solidFill>
              <a:schemeClr val="tx1"/>
            </a:solidFill>
            <a:miter lim="800000"/>
            <a:headEnd/>
            <a:tailEnd/>
          </a:ln>
          <a:effectLst/>
        </p:spPr>
        <p:txBody>
          <a:bodyPr lIns="234000" tIns="118800" rIns="234000" bIns="118800">
            <a:spAutoFit/>
          </a:bodyPr>
          <a:lstStyle/>
          <a:p>
            <a:pPr>
              <a:lnSpc>
                <a:spcPct val="85000"/>
              </a:lnSpc>
              <a:tabLst>
                <a:tab pos="1079500" algn="ctr"/>
                <a:tab pos="3314700" algn="ctr"/>
                <a:tab pos="6096000" algn="ctr"/>
              </a:tabLst>
            </a:pPr>
            <a:r>
              <a:rPr lang="en-AU" sz="2400" b="1" i="1">
                <a:solidFill>
                  <a:schemeClr val="bg1"/>
                </a:solidFill>
                <a:latin typeface="Arial" charset="0"/>
              </a:rPr>
              <a:t>	Activity on	Arti dari	Activity on</a:t>
            </a:r>
          </a:p>
          <a:p>
            <a:pPr>
              <a:lnSpc>
                <a:spcPct val="85000"/>
              </a:lnSpc>
              <a:tabLst>
                <a:tab pos="1079500" algn="ctr"/>
                <a:tab pos="3314700" algn="ctr"/>
                <a:tab pos="6096000" algn="ctr"/>
              </a:tabLst>
            </a:pPr>
            <a:r>
              <a:rPr lang="en-AU" sz="2400" b="1" i="1">
                <a:solidFill>
                  <a:schemeClr val="bg1"/>
                </a:solidFill>
                <a:latin typeface="Arial" charset="0"/>
              </a:rPr>
              <a:t>	Node (AON)	Aktivitas	Arrow (AOA)</a:t>
            </a:r>
          </a:p>
        </p:txBody>
      </p:sp>
    </p:spTree>
    <p:extLst>
      <p:ext uri="{BB962C8B-B14F-4D97-AF65-F5344CB8AC3E}">
        <p14:creationId xmlns:p14="http://schemas.microsoft.com/office/powerpoint/2010/main" val="22817716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8475"/>
                                        </p:tgtEl>
                                        <p:attrNameLst>
                                          <p:attrName>style.visibility</p:attrName>
                                        </p:attrNameLst>
                                      </p:cBhvr>
                                      <p:to>
                                        <p:strVal val="visible"/>
                                      </p:to>
                                    </p:set>
                                    <p:animEffect transition="in" filter="wipe(left)">
                                      <p:cBhvr>
                                        <p:cTn id="7" dur="1000"/>
                                        <p:tgtEl>
                                          <p:spTgt spid="18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75"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990600" y="304800"/>
            <a:ext cx="7696200" cy="6019800"/>
          </a:xfrm>
        </p:spPr>
        <p:txBody>
          <a:bodyPr/>
          <a:lstStyle/>
          <a:p>
            <a:pPr>
              <a:lnSpc>
                <a:spcPct val="90000"/>
              </a:lnSpc>
              <a:buFont typeface="Wingdings" pitchFamily="2" charset="2"/>
              <a:buNone/>
            </a:pPr>
            <a:r>
              <a:rPr lang="id-ID" b="1" i="1">
                <a:effectLst>
                  <a:outerShdw blurRad="38100" dist="38100" dir="2700000" algn="tl">
                    <a:srgbClr val="000000">
                      <a:alpha val="43137"/>
                    </a:srgbClr>
                  </a:outerShdw>
                </a:effectLst>
              </a:rPr>
              <a:t>Contoh:</a:t>
            </a:r>
          </a:p>
          <a:p>
            <a:pPr>
              <a:lnSpc>
                <a:spcPct val="90000"/>
              </a:lnSpc>
              <a:buFont typeface="Wingdings" pitchFamily="2" charset="2"/>
              <a:buNone/>
            </a:pPr>
            <a:r>
              <a:rPr lang="id-ID" smtClean="0"/>
              <a:t>	Pemerintah </a:t>
            </a:r>
            <a:r>
              <a:rPr lang="id-ID"/>
              <a:t>akan membangun rumah sakit berstandar internasional, rumah sakit tersebut akan di bangun dan harus melalui delapan kegiatan yakni: membangun komponen internal, memodifikasi atap dan lantai, membangun tumpukan, menuangkan beton dan memasang rangka, membangun pembakar temperatur tinggi, memasang sistem kendali polusi, membangun alat pencegah polusi udara, dan kegiatan terakhir yaitu pemerikasaan dan pengujian.</a:t>
            </a:r>
            <a:r>
              <a:rPr lang="en-US"/>
              <a:t> </a:t>
            </a:r>
          </a:p>
        </p:txBody>
      </p:sp>
    </p:spTree>
    <p:extLst>
      <p:ext uri="{BB962C8B-B14F-4D97-AF65-F5344CB8AC3E}">
        <p14:creationId xmlns:p14="http://schemas.microsoft.com/office/powerpoint/2010/main" val="154654311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algn="l"/>
            <a:r>
              <a:rPr lang="id-ID" sz="3000" b="1"/>
              <a:t>Kegiatan tersebut dapat di</a:t>
            </a:r>
            <a:r>
              <a:rPr lang="en-US" sz="3000" b="1"/>
              <a:t> </a:t>
            </a:r>
            <a:r>
              <a:rPr lang="id-ID" sz="3000" b="1"/>
              <a:t>lihat pada tabel di bawah ini berikut penjelasan susunan kegiatannya:</a:t>
            </a:r>
            <a:r>
              <a:rPr lang="en-US" sz="3000" b="1"/>
              <a:t> </a:t>
            </a:r>
          </a:p>
        </p:txBody>
      </p:sp>
      <p:graphicFrame>
        <p:nvGraphicFramePr>
          <p:cNvPr id="20594" name="Group 114"/>
          <p:cNvGraphicFramePr>
            <a:graphicFrameLocks noGrp="1"/>
          </p:cNvGraphicFramePr>
          <p:nvPr>
            <p:ph type="tbl" idx="1"/>
          </p:nvPr>
        </p:nvGraphicFramePr>
        <p:xfrm>
          <a:off x="304800" y="1600200"/>
          <a:ext cx="8534400" cy="5091113"/>
        </p:xfrm>
        <a:graphic>
          <a:graphicData uri="http://schemas.openxmlformats.org/drawingml/2006/table">
            <a:tbl>
              <a:tblPr/>
              <a:tblGrid>
                <a:gridCol w="1600200"/>
                <a:gridCol w="5029200"/>
                <a:gridCol w="1905000"/>
              </a:tblGrid>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800" b="0" i="0" u="none" strike="noStrike" cap="none" normalizeH="0" baseline="0" smtClean="0">
                          <a:ln>
                            <a:noFill/>
                          </a:ln>
                          <a:solidFill>
                            <a:schemeClr val="tx1"/>
                          </a:solidFill>
                          <a:effectLst/>
                          <a:latin typeface="Tahoma" pitchFamily="34" charset="0"/>
                        </a:rPr>
                        <a:t>Kegiatan</a:t>
                      </a:r>
                      <a:r>
                        <a:rPr kumimoji="0" lang="en-US" sz="2800" b="0" i="0" u="none" strike="noStrike" cap="none" normalizeH="0" baseline="0" smtClean="0">
                          <a:ln>
                            <a:noFill/>
                          </a:ln>
                          <a:solidFill>
                            <a:schemeClr val="tx1"/>
                          </a:solidFill>
                          <a:effectLst/>
                          <a:latin typeface="Tahoma" pitchFamily="34" charset="0"/>
                        </a:rPr>
                        <a:t>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800" b="0" i="0" u="none" strike="noStrike" cap="none" normalizeH="0" baseline="0" smtClean="0">
                          <a:ln>
                            <a:noFill/>
                          </a:ln>
                          <a:solidFill>
                            <a:schemeClr val="tx1"/>
                          </a:solidFill>
                          <a:effectLst/>
                          <a:latin typeface="Tahoma" pitchFamily="34" charset="0"/>
                        </a:rPr>
                        <a:t>Penjelasan</a:t>
                      </a:r>
                      <a:endParaRPr kumimoji="0" lang="en-US" sz="2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800" b="0" i="0" u="none" strike="noStrike" cap="none" normalizeH="0" baseline="0" smtClean="0">
                          <a:ln>
                            <a:noFill/>
                          </a:ln>
                          <a:solidFill>
                            <a:schemeClr val="tx1"/>
                          </a:solidFill>
                          <a:effectLst/>
                          <a:latin typeface="Tahoma" pitchFamily="34" charset="0"/>
                        </a:rPr>
                        <a:t>Pendahulu langsung</a:t>
                      </a:r>
                      <a:endParaRPr kumimoji="0" lang="en-US" sz="28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4984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membangun komponen internal</a:t>
                      </a:r>
                      <a:r>
                        <a:rPr kumimoji="0" lang="en-US" sz="1800" b="0"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9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memodifikasi atap dan lantai</a:t>
                      </a:r>
                      <a:r>
                        <a:rPr kumimoji="0" lang="en-US" sz="2000" b="0"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membangun tumpukan</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984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menuangkan beton dan memasang rangka</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A,B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00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membangun pembakar temperatur tinggi</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00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memasang sistem kendali polusi</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984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membangun alat pencegah polusi udara</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00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0" i="0" u="none" strike="noStrike" cap="none" normalizeH="0" baseline="0" smtClean="0">
                          <a:ln>
                            <a:noFill/>
                          </a:ln>
                          <a:solidFill>
                            <a:schemeClr val="tx1"/>
                          </a:solidFill>
                          <a:effectLst/>
                          <a:latin typeface="Tahoma" pitchFamily="34" charset="0"/>
                        </a:rPr>
                        <a:t>pemerikasaan dan pengujian</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rPr>
                        <a:t>F,G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48944748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sz="4000"/>
              <a:t>Gambar AON untuk proyek rumah sakit tersebut:</a:t>
            </a:r>
          </a:p>
        </p:txBody>
      </p:sp>
      <p:grpSp>
        <p:nvGrpSpPr>
          <p:cNvPr id="22532" name="Group 4"/>
          <p:cNvGrpSpPr>
            <a:grpSpLocks/>
          </p:cNvGrpSpPr>
          <p:nvPr/>
        </p:nvGrpSpPr>
        <p:grpSpPr bwMode="auto">
          <a:xfrm>
            <a:off x="1143000" y="1905000"/>
            <a:ext cx="7696200" cy="3175000"/>
            <a:chOff x="408" y="1456"/>
            <a:chExt cx="4904" cy="2000"/>
          </a:xfrm>
        </p:grpSpPr>
        <p:grpSp>
          <p:nvGrpSpPr>
            <p:cNvPr id="22533" name="Group 5"/>
            <p:cNvGrpSpPr>
              <a:grpSpLocks/>
            </p:cNvGrpSpPr>
            <p:nvPr/>
          </p:nvGrpSpPr>
          <p:grpSpPr bwMode="auto">
            <a:xfrm>
              <a:off x="2720" y="1456"/>
              <a:ext cx="2592" cy="2000"/>
              <a:chOff x="2720" y="1552"/>
              <a:chExt cx="2592" cy="2000"/>
            </a:xfrm>
          </p:grpSpPr>
          <p:sp>
            <p:nvSpPr>
              <p:cNvPr id="22534" name="Line 6"/>
              <p:cNvSpPr>
                <a:spLocks noChangeShapeType="1"/>
              </p:cNvSpPr>
              <p:nvPr/>
            </p:nvSpPr>
            <p:spPr bwMode="auto">
              <a:xfrm>
                <a:off x="2720" y="3340"/>
                <a:ext cx="1120" cy="0"/>
              </a:xfrm>
              <a:prstGeom prst="line">
                <a:avLst/>
              </a:prstGeom>
              <a:noFill/>
              <a:ln w="38100">
                <a:solidFill>
                  <a:schemeClr val="tx1"/>
                </a:solidFill>
                <a:round/>
                <a:headEnd/>
                <a:tailEnd type="triangle" w="med" len="med"/>
              </a:ln>
              <a:effectLst/>
            </p:spPr>
            <p:txBody>
              <a:bodyPr/>
              <a:lstStyle/>
              <a:p>
                <a:endParaRPr lang="id-ID"/>
              </a:p>
            </p:txBody>
          </p:sp>
          <p:sp>
            <p:nvSpPr>
              <p:cNvPr id="22535" name="Line 7"/>
              <p:cNvSpPr>
                <a:spLocks noChangeShapeType="1"/>
              </p:cNvSpPr>
              <p:nvPr/>
            </p:nvSpPr>
            <p:spPr bwMode="auto">
              <a:xfrm flipV="1">
                <a:off x="4182" y="2858"/>
                <a:ext cx="749" cy="412"/>
              </a:xfrm>
              <a:prstGeom prst="line">
                <a:avLst/>
              </a:prstGeom>
              <a:noFill/>
              <a:ln w="38100">
                <a:solidFill>
                  <a:schemeClr val="tx1"/>
                </a:solidFill>
                <a:round/>
                <a:headEnd/>
                <a:tailEnd type="triangle" w="med" len="med"/>
              </a:ln>
              <a:effectLst/>
            </p:spPr>
            <p:txBody>
              <a:bodyPr/>
              <a:lstStyle/>
              <a:p>
                <a:endParaRPr lang="id-ID"/>
              </a:p>
            </p:txBody>
          </p:sp>
          <p:sp>
            <p:nvSpPr>
              <p:cNvPr id="22536" name="Line 8"/>
              <p:cNvSpPr>
                <a:spLocks noChangeShapeType="1"/>
              </p:cNvSpPr>
              <p:nvPr/>
            </p:nvSpPr>
            <p:spPr bwMode="auto">
              <a:xfrm>
                <a:off x="2755" y="2115"/>
                <a:ext cx="464" cy="299"/>
              </a:xfrm>
              <a:prstGeom prst="line">
                <a:avLst/>
              </a:prstGeom>
              <a:noFill/>
              <a:ln w="38100">
                <a:solidFill>
                  <a:schemeClr val="tx1"/>
                </a:solidFill>
                <a:round/>
                <a:headEnd/>
                <a:tailEnd type="triangle" w="med" len="med"/>
              </a:ln>
              <a:effectLst/>
            </p:spPr>
            <p:txBody>
              <a:bodyPr/>
              <a:lstStyle/>
              <a:p>
                <a:endParaRPr lang="id-ID"/>
              </a:p>
            </p:txBody>
          </p:sp>
          <p:sp>
            <p:nvSpPr>
              <p:cNvPr id="22537" name="Line 9"/>
              <p:cNvSpPr>
                <a:spLocks noChangeShapeType="1"/>
              </p:cNvSpPr>
              <p:nvPr/>
            </p:nvSpPr>
            <p:spPr bwMode="auto">
              <a:xfrm>
                <a:off x="3472" y="2636"/>
                <a:ext cx="440" cy="538"/>
              </a:xfrm>
              <a:prstGeom prst="line">
                <a:avLst/>
              </a:prstGeom>
              <a:noFill/>
              <a:ln w="38100">
                <a:solidFill>
                  <a:schemeClr val="tx1"/>
                </a:solidFill>
                <a:round/>
                <a:headEnd/>
                <a:tailEnd type="triangle" w="med" len="med"/>
              </a:ln>
              <a:effectLst/>
            </p:spPr>
            <p:txBody>
              <a:bodyPr/>
              <a:lstStyle/>
              <a:p>
                <a:endParaRPr lang="id-ID"/>
              </a:p>
            </p:txBody>
          </p:sp>
          <p:sp>
            <p:nvSpPr>
              <p:cNvPr id="22538" name="Line 10"/>
              <p:cNvSpPr>
                <a:spLocks noChangeShapeType="1"/>
              </p:cNvSpPr>
              <p:nvPr/>
            </p:nvSpPr>
            <p:spPr bwMode="auto">
              <a:xfrm flipV="1">
                <a:off x="2723" y="1763"/>
                <a:ext cx="1120" cy="220"/>
              </a:xfrm>
              <a:prstGeom prst="line">
                <a:avLst/>
              </a:prstGeom>
              <a:noFill/>
              <a:ln w="38100">
                <a:solidFill>
                  <a:schemeClr val="tx1"/>
                </a:solidFill>
                <a:round/>
                <a:headEnd/>
                <a:tailEnd type="triangle" w="med" len="med"/>
              </a:ln>
              <a:effectLst/>
            </p:spPr>
            <p:txBody>
              <a:bodyPr/>
              <a:lstStyle/>
              <a:p>
                <a:endParaRPr lang="id-ID"/>
              </a:p>
            </p:txBody>
          </p:sp>
          <p:sp>
            <p:nvSpPr>
              <p:cNvPr id="22539" name="Line 11"/>
              <p:cNvSpPr>
                <a:spLocks noChangeShapeType="1"/>
              </p:cNvSpPr>
              <p:nvPr/>
            </p:nvSpPr>
            <p:spPr bwMode="auto">
              <a:xfrm>
                <a:off x="4126" y="1830"/>
                <a:ext cx="829" cy="759"/>
              </a:xfrm>
              <a:prstGeom prst="line">
                <a:avLst/>
              </a:prstGeom>
              <a:noFill/>
              <a:ln w="38100">
                <a:solidFill>
                  <a:schemeClr val="tx1"/>
                </a:solidFill>
                <a:round/>
                <a:headEnd/>
                <a:tailEnd type="triangle" w="med" len="med"/>
              </a:ln>
              <a:effectLst/>
            </p:spPr>
            <p:txBody>
              <a:bodyPr/>
              <a:lstStyle/>
              <a:p>
                <a:endParaRPr lang="id-ID"/>
              </a:p>
            </p:txBody>
          </p:sp>
          <p:grpSp>
            <p:nvGrpSpPr>
              <p:cNvPr id="22540" name="Group 12"/>
              <p:cNvGrpSpPr>
                <a:grpSpLocks/>
              </p:cNvGrpSpPr>
              <p:nvPr/>
            </p:nvGrpSpPr>
            <p:grpSpPr bwMode="auto">
              <a:xfrm>
                <a:off x="3840" y="3128"/>
                <a:ext cx="424" cy="424"/>
                <a:chOff x="3840" y="3112"/>
                <a:chExt cx="424" cy="424"/>
              </a:xfrm>
            </p:grpSpPr>
            <p:sp>
              <p:nvSpPr>
                <p:cNvPr id="22541" name="Oval 13"/>
                <p:cNvSpPr>
                  <a:spLocks noChangeArrowheads="1"/>
                </p:cNvSpPr>
                <p:nvPr/>
              </p:nvSpPr>
              <p:spPr bwMode="auto">
                <a:xfrm>
                  <a:off x="3840" y="3112"/>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42" name="Text Box 14"/>
                <p:cNvSpPr txBox="1">
                  <a:spLocks noChangeArrowheads="1"/>
                </p:cNvSpPr>
                <p:nvPr/>
              </p:nvSpPr>
              <p:spPr bwMode="auto">
                <a:xfrm>
                  <a:off x="3892" y="3178"/>
                  <a:ext cx="320" cy="292"/>
                </a:xfrm>
                <a:prstGeom prst="rect">
                  <a:avLst/>
                </a:prstGeom>
                <a:noFill/>
                <a:ln w="9525">
                  <a:noFill/>
                  <a:miter lim="800000"/>
                  <a:headEnd/>
                  <a:tailEnd/>
                </a:ln>
                <a:effectLst/>
              </p:spPr>
              <p:txBody>
                <a:bodyPr lIns="100008" tIns="50004" rIns="100008" bIns="50004">
                  <a:spAutoFit/>
                </a:bodyPr>
                <a:lstStyle/>
                <a:p>
                  <a:pPr defTabSz="1000125">
                    <a:spcBef>
                      <a:spcPct val="50000"/>
                    </a:spcBef>
                  </a:pPr>
                  <a:r>
                    <a:rPr lang="en-US" sz="2400" b="1" i="1">
                      <a:latin typeface="Arial" charset="0"/>
                    </a:rPr>
                    <a:t>G</a:t>
                  </a:r>
                </a:p>
              </p:txBody>
            </p:sp>
          </p:grpSp>
          <p:grpSp>
            <p:nvGrpSpPr>
              <p:cNvPr id="22543" name="Group 15"/>
              <p:cNvGrpSpPr>
                <a:grpSpLocks/>
              </p:cNvGrpSpPr>
              <p:nvPr/>
            </p:nvGrpSpPr>
            <p:grpSpPr bwMode="auto">
              <a:xfrm>
                <a:off x="3184" y="2320"/>
                <a:ext cx="424" cy="424"/>
                <a:chOff x="3088" y="2400"/>
                <a:chExt cx="424" cy="424"/>
              </a:xfrm>
            </p:grpSpPr>
            <p:sp>
              <p:nvSpPr>
                <p:cNvPr id="22544" name="Oval 16"/>
                <p:cNvSpPr>
                  <a:spLocks noChangeArrowheads="1"/>
                </p:cNvSpPr>
                <p:nvPr/>
              </p:nvSpPr>
              <p:spPr bwMode="auto">
                <a:xfrm>
                  <a:off x="3088" y="2400"/>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45" name="Text Box 17"/>
                <p:cNvSpPr txBox="1">
                  <a:spLocks noChangeArrowheads="1"/>
                </p:cNvSpPr>
                <p:nvPr/>
              </p:nvSpPr>
              <p:spPr bwMode="auto">
                <a:xfrm>
                  <a:off x="3178" y="2468"/>
                  <a:ext cx="221" cy="288"/>
                </a:xfrm>
                <a:prstGeom prst="rect">
                  <a:avLst/>
                </a:prstGeom>
                <a:noFill/>
                <a:ln w="9525">
                  <a:noFill/>
                  <a:miter lim="800000"/>
                  <a:headEnd/>
                  <a:tailEnd/>
                </a:ln>
                <a:effectLst/>
              </p:spPr>
              <p:txBody>
                <a:bodyPr wrap="none">
                  <a:spAutoFit/>
                </a:bodyPr>
                <a:lstStyle/>
                <a:p>
                  <a:r>
                    <a:rPr lang="en-AU" sz="2400" b="1" i="1">
                      <a:latin typeface="Arial" charset="0"/>
                    </a:rPr>
                    <a:t>E</a:t>
                  </a:r>
                </a:p>
              </p:txBody>
            </p:sp>
          </p:grpSp>
          <p:grpSp>
            <p:nvGrpSpPr>
              <p:cNvPr id="22546" name="Group 18"/>
              <p:cNvGrpSpPr>
                <a:grpSpLocks/>
              </p:cNvGrpSpPr>
              <p:nvPr/>
            </p:nvGrpSpPr>
            <p:grpSpPr bwMode="auto">
              <a:xfrm>
                <a:off x="3840" y="1552"/>
                <a:ext cx="424" cy="424"/>
                <a:chOff x="3712" y="1552"/>
                <a:chExt cx="424" cy="424"/>
              </a:xfrm>
            </p:grpSpPr>
            <p:sp>
              <p:nvSpPr>
                <p:cNvPr id="22547" name="Oval 19"/>
                <p:cNvSpPr>
                  <a:spLocks noChangeArrowheads="1"/>
                </p:cNvSpPr>
                <p:nvPr/>
              </p:nvSpPr>
              <p:spPr bwMode="auto">
                <a:xfrm>
                  <a:off x="3712" y="1552"/>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48" name="Text Box 20"/>
                <p:cNvSpPr txBox="1">
                  <a:spLocks noChangeArrowheads="1"/>
                </p:cNvSpPr>
                <p:nvPr/>
              </p:nvSpPr>
              <p:spPr bwMode="auto">
                <a:xfrm>
                  <a:off x="3808" y="1620"/>
                  <a:ext cx="210" cy="288"/>
                </a:xfrm>
                <a:prstGeom prst="rect">
                  <a:avLst/>
                </a:prstGeom>
                <a:noFill/>
                <a:ln w="9525">
                  <a:noFill/>
                  <a:miter lim="800000"/>
                  <a:headEnd/>
                  <a:tailEnd/>
                </a:ln>
                <a:effectLst/>
              </p:spPr>
              <p:txBody>
                <a:bodyPr wrap="none">
                  <a:spAutoFit/>
                </a:bodyPr>
                <a:lstStyle/>
                <a:p>
                  <a:r>
                    <a:rPr lang="en-AU" sz="2400" b="1" i="1">
                      <a:latin typeface="Arial" charset="0"/>
                    </a:rPr>
                    <a:t>F</a:t>
                  </a:r>
                </a:p>
              </p:txBody>
            </p:sp>
          </p:grpSp>
          <p:grpSp>
            <p:nvGrpSpPr>
              <p:cNvPr id="22549" name="Group 21"/>
              <p:cNvGrpSpPr>
                <a:grpSpLocks/>
              </p:cNvGrpSpPr>
              <p:nvPr/>
            </p:nvGrpSpPr>
            <p:grpSpPr bwMode="auto">
              <a:xfrm>
                <a:off x="4888" y="2528"/>
                <a:ext cx="424" cy="424"/>
                <a:chOff x="4888" y="2528"/>
                <a:chExt cx="424" cy="424"/>
              </a:xfrm>
            </p:grpSpPr>
            <p:sp>
              <p:nvSpPr>
                <p:cNvPr id="22550" name="Oval 22"/>
                <p:cNvSpPr>
                  <a:spLocks noChangeArrowheads="1"/>
                </p:cNvSpPr>
                <p:nvPr/>
              </p:nvSpPr>
              <p:spPr bwMode="auto">
                <a:xfrm>
                  <a:off x="4888" y="2528"/>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51" name="Text Box 23"/>
                <p:cNvSpPr txBox="1">
                  <a:spLocks noChangeArrowheads="1"/>
                </p:cNvSpPr>
                <p:nvPr/>
              </p:nvSpPr>
              <p:spPr bwMode="auto">
                <a:xfrm>
                  <a:off x="4973" y="2596"/>
                  <a:ext cx="231" cy="288"/>
                </a:xfrm>
                <a:prstGeom prst="rect">
                  <a:avLst/>
                </a:prstGeom>
                <a:noFill/>
                <a:ln w="9525">
                  <a:noFill/>
                  <a:miter lim="800000"/>
                  <a:headEnd/>
                  <a:tailEnd/>
                </a:ln>
                <a:effectLst/>
              </p:spPr>
              <p:txBody>
                <a:bodyPr wrap="none">
                  <a:spAutoFit/>
                </a:bodyPr>
                <a:lstStyle/>
                <a:p>
                  <a:r>
                    <a:rPr lang="en-AU" sz="2400" b="1" i="1">
                      <a:latin typeface="Arial" charset="0"/>
                    </a:rPr>
                    <a:t>H</a:t>
                  </a:r>
                </a:p>
              </p:txBody>
            </p:sp>
          </p:grpSp>
        </p:grpSp>
        <p:grpSp>
          <p:nvGrpSpPr>
            <p:cNvPr id="22552" name="Group 24"/>
            <p:cNvGrpSpPr>
              <a:grpSpLocks/>
            </p:cNvGrpSpPr>
            <p:nvPr/>
          </p:nvGrpSpPr>
          <p:grpSpPr bwMode="auto">
            <a:xfrm>
              <a:off x="408" y="1696"/>
              <a:ext cx="2408" cy="1760"/>
              <a:chOff x="408" y="1792"/>
              <a:chExt cx="2408" cy="1760"/>
            </a:xfrm>
          </p:grpSpPr>
          <p:sp>
            <p:nvSpPr>
              <p:cNvPr id="22553" name="Line 25"/>
              <p:cNvSpPr>
                <a:spLocks noChangeShapeType="1"/>
              </p:cNvSpPr>
              <p:nvPr/>
            </p:nvSpPr>
            <p:spPr bwMode="auto">
              <a:xfrm>
                <a:off x="1435" y="2004"/>
                <a:ext cx="960" cy="0"/>
              </a:xfrm>
              <a:prstGeom prst="line">
                <a:avLst/>
              </a:prstGeom>
              <a:noFill/>
              <a:ln w="38100">
                <a:solidFill>
                  <a:schemeClr val="tx1"/>
                </a:solidFill>
                <a:round/>
                <a:headEnd/>
                <a:tailEnd type="triangle" w="med" len="med"/>
              </a:ln>
              <a:effectLst/>
            </p:spPr>
            <p:txBody>
              <a:bodyPr/>
              <a:lstStyle/>
              <a:p>
                <a:endParaRPr lang="id-ID"/>
              </a:p>
            </p:txBody>
          </p:sp>
          <p:sp>
            <p:nvSpPr>
              <p:cNvPr id="22554" name="Line 26"/>
              <p:cNvSpPr>
                <a:spLocks noChangeShapeType="1"/>
              </p:cNvSpPr>
              <p:nvPr/>
            </p:nvSpPr>
            <p:spPr bwMode="auto">
              <a:xfrm>
                <a:off x="734" y="2786"/>
                <a:ext cx="426" cy="412"/>
              </a:xfrm>
              <a:prstGeom prst="line">
                <a:avLst/>
              </a:prstGeom>
              <a:noFill/>
              <a:ln w="38100">
                <a:solidFill>
                  <a:schemeClr val="tx1"/>
                </a:solidFill>
                <a:round/>
                <a:headEnd/>
                <a:tailEnd type="triangle" w="med" len="med"/>
              </a:ln>
              <a:effectLst/>
            </p:spPr>
            <p:txBody>
              <a:bodyPr/>
              <a:lstStyle/>
              <a:p>
                <a:endParaRPr lang="id-ID"/>
              </a:p>
            </p:txBody>
          </p:sp>
          <p:sp>
            <p:nvSpPr>
              <p:cNvPr id="22555" name="Line 27"/>
              <p:cNvSpPr>
                <a:spLocks noChangeShapeType="1"/>
              </p:cNvSpPr>
              <p:nvPr/>
            </p:nvSpPr>
            <p:spPr bwMode="auto">
              <a:xfrm>
                <a:off x="1382" y="2110"/>
                <a:ext cx="1066" cy="1080"/>
              </a:xfrm>
              <a:prstGeom prst="line">
                <a:avLst/>
              </a:prstGeom>
              <a:noFill/>
              <a:ln w="38100">
                <a:solidFill>
                  <a:schemeClr val="tx1"/>
                </a:solidFill>
                <a:round/>
                <a:headEnd/>
                <a:tailEnd type="triangle" w="med" len="med"/>
              </a:ln>
              <a:effectLst/>
            </p:spPr>
            <p:txBody>
              <a:bodyPr/>
              <a:lstStyle/>
              <a:p>
                <a:endParaRPr lang="id-ID"/>
              </a:p>
            </p:txBody>
          </p:sp>
          <p:sp>
            <p:nvSpPr>
              <p:cNvPr id="22556" name="Line 28"/>
              <p:cNvSpPr>
                <a:spLocks noChangeShapeType="1"/>
              </p:cNvSpPr>
              <p:nvPr/>
            </p:nvSpPr>
            <p:spPr bwMode="auto">
              <a:xfrm>
                <a:off x="1432" y="3340"/>
                <a:ext cx="960" cy="0"/>
              </a:xfrm>
              <a:prstGeom prst="line">
                <a:avLst/>
              </a:prstGeom>
              <a:noFill/>
              <a:ln w="38100">
                <a:solidFill>
                  <a:schemeClr val="tx1"/>
                </a:solidFill>
                <a:round/>
                <a:headEnd/>
                <a:tailEnd type="triangle" w="med" len="med"/>
              </a:ln>
              <a:effectLst/>
            </p:spPr>
            <p:txBody>
              <a:bodyPr/>
              <a:lstStyle/>
              <a:p>
                <a:endParaRPr lang="id-ID"/>
              </a:p>
            </p:txBody>
          </p:sp>
          <p:grpSp>
            <p:nvGrpSpPr>
              <p:cNvPr id="22557" name="Group 29"/>
              <p:cNvGrpSpPr>
                <a:grpSpLocks/>
              </p:cNvGrpSpPr>
              <p:nvPr/>
            </p:nvGrpSpPr>
            <p:grpSpPr bwMode="auto">
              <a:xfrm>
                <a:off x="2392" y="1792"/>
                <a:ext cx="424" cy="424"/>
                <a:chOff x="2456" y="1848"/>
                <a:chExt cx="424" cy="424"/>
              </a:xfrm>
            </p:grpSpPr>
            <p:sp>
              <p:nvSpPr>
                <p:cNvPr id="22558" name="Oval 30"/>
                <p:cNvSpPr>
                  <a:spLocks noChangeArrowheads="1"/>
                </p:cNvSpPr>
                <p:nvPr/>
              </p:nvSpPr>
              <p:spPr bwMode="auto">
                <a:xfrm>
                  <a:off x="2456" y="1848"/>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59" name="Text Box 31"/>
                <p:cNvSpPr txBox="1">
                  <a:spLocks noChangeArrowheads="1"/>
                </p:cNvSpPr>
                <p:nvPr/>
              </p:nvSpPr>
              <p:spPr bwMode="auto">
                <a:xfrm>
                  <a:off x="2508" y="1914"/>
                  <a:ext cx="320" cy="292"/>
                </a:xfrm>
                <a:prstGeom prst="rect">
                  <a:avLst/>
                </a:prstGeom>
                <a:noFill/>
                <a:ln w="9525">
                  <a:noFill/>
                  <a:miter lim="800000"/>
                  <a:headEnd/>
                  <a:tailEnd/>
                </a:ln>
                <a:effectLst/>
              </p:spPr>
              <p:txBody>
                <a:bodyPr lIns="100008" tIns="50004" rIns="100008" bIns="50004">
                  <a:spAutoFit/>
                </a:bodyPr>
                <a:lstStyle/>
                <a:p>
                  <a:pPr defTabSz="1000125">
                    <a:spcBef>
                      <a:spcPct val="50000"/>
                    </a:spcBef>
                  </a:pPr>
                  <a:r>
                    <a:rPr lang="en-US" sz="2400" b="1" i="1">
                      <a:latin typeface="Arial" charset="0"/>
                    </a:rPr>
                    <a:t>C</a:t>
                  </a:r>
                </a:p>
              </p:txBody>
            </p:sp>
          </p:grpSp>
          <p:grpSp>
            <p:nvGrpSpPr>
              <p:cNvPr id="22560" name="Group 32"/>
              <p:cNvGrpSpPr>
                <a:grpSpLocks/>
              </p:cNvGrpSpPr>
              <p:nvPr/>
            </p:nvGrpSpPr>
            <p:grpSpPr bwMode="auto">
              <a:xfrm>
                <a:off x="1104" y="1792"/>
                <a:ext cx="424" cy="424"/>
                <a:chOff x="1088" y="1736"/>
                <a:chExt cx="424" cy="424"/>
              </a:xfrm>
            </p:grpSpPr>
            <p:sp>
              <p:nvSpPr>
                <p:cNvPr id="22561" name="Oval 33"/>
                <p:cNvSpPr>
                  <a:spLocks noChangeArrowheads="1"/>
                </p:cNvSpPr>
                <p:nvPr/>
              </p:nvSpPr>
              <p:spPr bwMode="auto">
                <a:xfrm>
                  <a:off x="1088" y="1736"/>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62" name="Text Box 34"/>
                <p:cNvSpPr txBox="1">
                  <a:spLocks noChangeArrowheads="1"/>
                </p:cNvSpPr>
                <p:nvPr/>
              </p:nvSpPr>
              <p:spPr bwMode="auto">
                <a:xfrm>
                  <a:off x="1173" y="1804"/>
                  <a:ext cx="231" cy="288"/>
                </a:xfrm>
                <a:prstGeom prst="rect">
                  <a:avLst/>
                </a:prstGeom>
                <a:noFill/>
                <a:ln w="9525">
                  <a:noFill/>
                  <a:miter lim="800000"/>
                  <a:headEnd/>
                  <a:tailEnd/>
                </a:ln>
                <a:effectLst/>
              </p:spPr>
              <p:txBody>
                <a:bodyPr wrap="none">
                  <a:spAutoFit/>
                </a:bodyPr>
                <a:lstStyle/>
                <a:p>
                  <a:r>
                    <a:rPr lang="en-AU" sz="2400" b="1" i="1">
                      <a:latin typeface="Arial" charset="0"/>
                    </a:rPr>
                    <a:t>A</a:t>
                  </a:r>
                </a:p>
              </p:txBody>
            </p:sp>
          </p:grpSp>
          <p:sp>
            <p:nvSpPr>
              <p:cNvPr id="22563" name="Line 35"/>
              <p:cNvSpPr>
                <a:spLocks noChangeShapeType="1"/>
              </p:cNvSpPr>
              <p:nvPr/>
            </p:nvSpPr>
            <p:spPr bwMode="auto">
              <a:xfrm flipV="1">
                <a:off x="726" y="2134"/>
                <a:ext cx="426" cy="463"/>
              </a:xfrm>
              <a:prstGeom prst="line">
                <a:avLst/>
              </a:prstGeom>
              <a:noFill/>
              <a:ln w="38100">
                <a:solidFill>
                  <a:schemeClr val="tx1"/>
                </a:solidFill>
                <a:round/>
                <a:headEnd/>
                <a:tailEnd type="triangle" w="med" len="med"/>
              </a:ln>
              <a:effectLst/>
            </p:spPr>
            <p:txBody>
              <a:bodyPr/>
              <a:lstStyle/>
              <a:p>
                <a:endParaRPr lang="id-ID"/>
              </a:p>
            </p:txBody>
          </p:sp>
          <p:grpSp>
            <p:nvGrpSpPr>
              <p:cNvPr id="22564" name="Group 36"/>
              <p:cNvGrpSpPr>
                <a:grpSpLocks/>
              </p:cNvGrpSpPr>
              <p:nvPr/>
            </p:nvGrpSpPr>
            <p:grpSpPr bwMode="auto">
              <a:xfrm>
                <a:off x="408" y="2488"/>
                <a:ext cx="598" cy="424"/>
                <a:chOff x="408" y="2488"/>
                <a:chExt cx="598" cy="424"/>
              </a:xfrm>
            </p:grpSpPr>
            <p:sp>
              <p:nvSpPr>
                <p:cNvPr id="22565" name="Oval 37"/>
                <p:cNvSpPr>
                  <a:spLocks noChangeArrowheads="1"/>
                </p:cNvSpPr>
                <p:nvPr/>
              </p:nvSpPr>
              <p:spPr bwMode="auto">
                <a:xfrm>
                  <a:off x="456" y="2488"/>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66" name="Text Box 38"/>
                <p:cNvSpPr txBox="1">
                  <a:spLocks noChangeArrowheads="1"/>
                </p:cNvSpPr>
                <p:nvPr/>
              </p:nvSpPr>
              <p:spPr bwMode="auto">
                <a:xfrm>
                  <a:off x="408" y="2568"/>
                  <a:ext cx="598" cy="254"/>
                </a:xfrm>
                <a:prstGeom prst="rect">
                  <a:avLst/>
                </a:prstGeom>
                <a:noFill/>
                <a:ln w="9525">
                  <a:noFill/>
                  <a:miter lim="800000"/>
                  <a:headEnd/>
                  <a:tailEnd/>
                </a:ln>
                <a:effectLst/>
              </p:spPr>
              <p:txBody>
                <a:bodyPr lIns="100008" tIns="50004" rIns="100008" bIns="50004">
                  <a:spAutoFit/>
                </a:bodyPr>
                <a:lstStyle/>
                <a:p>
                  <a:pPr defTabSz="1000125">
                    <a:spcBef>
                      <a:spcPct val="50000"/>
                    </a:spcBef>
                  </a:pPr>
                  <a:r>
                    <a:rPr lang="en-US" sz="2000" b="1" i="1">
                      <a:latin typeface="Arial" charset="0"/>
                    </a:rPr>
                    <a:t>Start</a:t>
                  </a:r>
                </a:p>
              </p:txBody>
            </p:sp>
          </p:grpSp>
          <p:grpSp>
            <p:nvGrpSpPr>
              <p:cNvPr id="22567" name="Group 39"/>
              <p:cNvGrpSpPr>
                <a:grpSpLocks/>
              </p:cNvGrpSpPr>
              <p:nvPr/>
            </p:nvGrpSpPr>
            <p:grpSpPr bwMode="auto">
              <a:xfrm>
                <a:off x="2392" y="3128"/>
                <a:ext cx="424" cy="424"/>
                <a:chOff x="2312" y="3128"/>
                <a:chExt cx="424" cy="424"/>
              </a:xfrm>
            </p:grpSpPr>
            <p:sp>
              <p:nvSpPr>
                <p:cNvPr id="22568" name="Oval 40"/>
                <p:cNvSpPr>
                  <a:spLocks noChangeArrowheads="1"/>
                </p:cNvSpPr>
                <p:nvPr/>
              </p:nvSpPr>
              <p:spPr bwMode="auto">
                <a:xfrm>
                  <a:off x="2312" y="3128"/>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69" name="Text Box 41"/>
                <p:cNvSpPr txBox="1">
                  <a:spLocks noChangeArrowheads="1"/>
                </p:cNvSpPr>
                <p:nvPr/>
              </p:nvSpPr>
              <p:spPr bwMode="auto">
                <a:xfrm>
                  <a:off x="2397" y="3196"/>
                  <a:ext cx="231" cy="288"/>
                </a:xfrm>
                <a:prstGeom prst="rect">
                  <a:avLst/>
                </a:prstGeom>
                <a:noFill/>
                <a:ln w="9525">
                  <a:noFill/>
                  <a:miter lim="800000"/>
                  <a:headEnd/>
                  <a:tailEnd/>
                </a:ln>
                <a:effectLst/>
              </p:spPr>
              <p:txBody>
                <a:bodyPr wrap="none">
                  <a:spAutoFit/>
                </a:bodyPr>
                <a:lstStyle/>
                <a:p>
                  <a:r>
                    <a:rPr lang="en-AU" sz="2400" b="1" i="1">
                      <a:latin typeface="Arial" charset="0"/>
                    </a:rPr>
                    <a:t>D</a:t>
                  </a:r>
                </a:p>
              </p:txBody>
            </p:sp>
          </p:grpSp>
          <p:grpSp>
            <p:nvGrpSpPr>
              <p:cNvPr id="22570" name="Group 42"/>
              <p:cNvGrpSpPr>
                <a:grpSpLocks/>
              </p:cNvGrpSpPr>
              <p:nvPr/>
            </p:nvGrpSpPr>
            <p:grpSpPr bwMode="auto">
              <a:xfrm>
                <a:off x="1104" y="3128"/>
                <a:ext cx="424" cy="424"/>
                <a:chOff x="1104" y="3088"/>
                <a:chExt cx="424" cy="424"/>
              </a:xfrm>
            </p:grpSpPr>
            <p:sp>
              <p:nvSpPr>
                <p:cNvPr id="22571" name="Oval 43"/>
                <p:cNvSpPr>
                  <a:spLocks noChangeArrowheads="1"/>
                </p:cNvSpPr>
                <p:nvPr/>
              </p:nvSpPr>
              <p:spPr bwMode="auto">
                <a:xfrm>
                  <a:off x="1104" y="3088"/>
                  <a:ext cx="424" cy="424"/>
                </a:xfrm>
                <a:prstGeom prst="ellipse">
                  <a:avLst/>
                </a:prstGeom>
                <a:solidFill>
                  <a:srgbClr val="FFC000"/>
                </a:solidFill>
                <a:ln w="9525">
                  <a:solidFill>
                    <a:schemeClr val="tx1"/>
                  </a:solidFill>
                  <a:round/>
                  <a:headEnd/>
                  <a:tailEnd/>
                </a:ln>
                <a:effectLst/>
              </p:spPr>
              <p:txBody>
                <a:bodyPr wrap="none" anchor="ctr"/>
                <a:lstStyle/>
                <a:p>
                  <a:endParaRPr lang="id-ID"/>
                </a:p>
              </p:txBody>
            </p:sp>
            <p:sp>
              <p:nvSpPr>
                <p:cNvPr id="22572" name="Text Box 44"/>
                <p:cNvSpPr txBox="1">
                  <a:spLocks noChangeArrowheads="1"/>
                </p:cNvSpPr>
                <p:nvPr/>
              </p:nvSpPr>
              <p:spPr bwMode="auto">
                <a:xfrm>
                  <a:off x="1189" y="3156"/>
                  <a:ext cx="231" cy="288"/>
                </a:xfrm>
                <a:prstGeom prst="rect">
                  <a:avLst/>
                </a:prstGeom>
                <a:noFill/>
                <a:ln w="9525">
                  <a:noFill/>
                  <a:miter lim="800000"/>
                  <a:headEnd/>
                  <a:tailEnd/>
                </a:ln>
                <a:effectLst/>
              </p:spPr>
              <p:txBody>
                <a:bodyPr wrap="none">
                  <a:spAutoFit/>
                </a:bodyPr>
                <a:lstStyle/>
                <a:p>
                  <a:r>
                    <a:rPr lang="en-AU" sz="2400" b="1" i="1">
                      <a:latin typeface="Arial" charset="0"/>
                    </a:rPr>
                    <a:t>B</a:t>
                  </a:r>
                </a:p>
              </p:txBody>
            </p:sp>
          </p:grpSp>
        </p:grpSp>
      </p:grpSp>
    </p:spTree>
    <p:extLst>
      <p:ext uri="{BB962C8B-B14F-4D97-AF65-F5344CB8AC3E}">
        <p14:creationId xmlns:p14="http://schemas.microsoft.com/office/powerpoint/2010/main" val="259199710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sz="4000" i="1">
                <a:effectLst/>
              </a:rPr>
              <a:t>Gambar AOA untuk proyek rumah sakit tersebut:</a:t>
            </a:r>
          </a:p>
        </p:txBody>
      </p:sp>
      <p:grpSp>
        <p:nvGrpSpPr>
          <p:cNvPr id="23556" name="Group 4"/>
          <p:cNvGrpSpPr>
            <a:grpSpLocks/>
          </p:cNvGrpSpPr>
          <p:nvPr/>
        </p:nvGrpSpPr>
        <p:grpSpPr bwMode="auto">
          <a:xfrm>
            <a:off x="228600" y="1421468"/>
            <a:ext cx="8686800" cy="5131732"/>
            <a:chOff x="512" y="1428"/>
            <a:chExt cx="4664" cy="2555"/>
          </a:xfrm>
        </p:grpSpPr>
        <p:grpSp>
          <p:nvGrpSpPr>
            <p:cNvPr id="23557" name="Group 5"/>
            <p:cNvGrpSpPr>
              <a:grpSpLocks/>
            </p:cNvGrpSpPr>
            <p:nvPr/>
          </p:nvGrpSpPr>
          <p:grpSpPr bwMode="auto">
            <a:xfrm>
              <a:off x="3966" y="2460"/>
              <a:ext cx="1210" cy="484"/>
              <a:chOff x="3966" y="2460"/>
              <a:chExt cx="1210" cy="484"/>
            </a:xfrm>
          </p:grpSpPr>
          <p:sp>
            <p:nvSpPr>
              <p:cNvPr id="23558" name="Line 6"/>
              <p:cNvSpPr>
                <a:spLocks noChangeShapeType="1"/>
              </p:cNvSpPr>
              <p:nvPr/>
            </p:nvSpPr>
            <p:spPr bwMode="auto">
              <a:xfrm>
                <a:off x="3989" y="2641"/>
                <a:ext cx="813" cy="0"/>
              </a:xfrm>
              <a:prstGeom prst="line">
                <a:avLst/>
              </a:prstGeom>
              <a:noFill/>
              <a:ln w="57150">
                <a:solidFill>
                  <a:schemeClr val="tx1"/>
                </a:solidFill>
                <a:round/>
                <a:headEnd/>
                <a:tailEnd type="triangle" w="med" len="med"/>
              </a:ln>
              <a:effectLst/>
            </p:spPr>
            <p:txBody>
              <a:bodyPr/>
              <a:lstStyle/>
              <a:p>
                <a:endParaRPr lang="id-ID"/>
              </a:p>
            </p:txBody>
          </p:sp>
          <p:sp>
            <p:nvSpPr>
              <p:cNvPr id="23559" name="Oval 7"/>
              <p:cNvSpPr>
                <a:spLocks noChangeArrowheads="1"/>
              </p:cNvSpPr>
              <p:nvPr/>
            </p:nvSpPr>
            <p:spPr bwMode="auto">
              <a:xfrm>
                <a:off x="4800" y="2460"/>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60" name="Text Box 8"/>
              <p:cNvSpPr txBox="1">
                <a:spLocks noChangeArrowheads="1"/>
              </p:cNvSpPr>
              <p:nvPr/>
            </p:nvSpPr>
            <p:spPr bwMode="auto">
              <a:xfrm>
                <a:off x="3966" y="2502"/>
                <a:ext cx="960" cy="442"/>
              </a:xfrm>
              <a:prstGeom prst="rect">
                <a:avLst/>
              </a:prstGeom>
              <a:noFill/>
              <a:ln w="9525">
                <a:noFill/>
                <a:miter lim="800000"/>
                <a:headEnd/>
                <a:tailEnd/>
              </a:ln>
              <a:effectLst/>
            </p:spPr>
            <p:txBody>
              <a:bodyPr wrap="square" lIns="100008" tIns="50004" rIns="100008" bIns="50004">
                <a:spAutoFit/>
              </a:bodyPr>
              <a:lstStyle/>
              <a:p>
                <a:pPr algn="ctr" defTabSz="1000125">
                  <a:lnSpc>
                    <a:spcPct val="85000"/>
                  </a:lnSpc>
                  <a:spcBef>
                    <a:spcPct val="40000"/>
                  </a:spcBef>
                </a:pPr>
                <a:r>
                  <a:rPr lang="en-US" b="1">
                    <a:latin typeface="Arial" charset="0"/>
                  </a:rPr>
                  <a:t>H</a:t>
                </a:r>
              </a:p>
              <a:p>
                <a:pPr algn="ctr" defTabSz="1000125">
                  <a:lnSpc>
                    <a:spcPct val="85000"/>
                  </a:lnSpc>
                  <a:spcBef>
                    <a:spcPct val="40000"/>
                  </a:spcBef>
                </a:pPr>
                <a:r>
                  <a:rPr lang="en-US">
                    <a:latin typeface="Arial" charset="0"/>
                  </a:rPr>
                  <a:t>Pemeriksaan dan pengujian</a:t>
                </a:r>
              </a:p>
            </p:txBody>
          </p:sp>
          <p:sp>
            <p:nvSpPr>
              <p:cNvPr id="23561" name="Text Box 9"/>
              <p:cNvSpPr txBox="1">
                <a:spLocks noChangeArrowheads="1"/>
              </p:cNvSpPr>
              <p:nvPr/>
            </p:nvSpPr>
            <p:spPr bwMode="auto">
              <a:xfrm>
                <a:off x="4865" y="2519"/>
                <a:ext cx="239" cy="160"/>
              </a:xfrm>
              <a:prstGeom prst="rect">
                <a:avLst/>
              </a:prstGeom>
              <a:noFill/>
              <a:ln w="9525">
                <a:noFill/>
                <a:miter lim="800000"/>
                <a:headEnd/>
                <a:tailEnd/>
              </a:ln>
              <a:effectLst/>
            </p:spPr>
            <p:txBody>
              <a:bodyPr lIns="100008" tIns="50004" rIns="100008" bIns="50004">
                <a:spAutoFit/>
              </a:bodyPr>
              <a:lstStyle/>
              <a:p>
                <a:pPr defTabSz="1000125">
                  <a:lnSpc>
                    <a:spcPct val="85000"/>
                  </a:lnSpc>
                  <a:spcBef>
                    <a:spcPct val="40000"/>
                  </a:spcBef>
                </a:pPr>
                <a:r>
                  <a:rPr lang="en-US" b="1" i="1">
                    <a:effectLst>
                      <a:outerShdw blurRad="38100" dist="38100" dir="2700000" algn="tl">
                        <a:srgbClr val="000000"/>
                      </a:outerShdw>
                    </a:effectLst>
                    <a:latin typeface="Arial" charset="0"/>
                  </a:rPr>
                  <a:t>7</a:t>
                </a:r>
              </a:p>
            </p:txBody>
          </p:sp>
        </p:grpSp>
        <p:grpSp>
          <p:nvGrpSpPr>
            <p:cNvPr id="23562" name="Group 10"/>
            <p:cNvGrpSpPr>
              <a:grpSpLocks/>
            </p:cNvGrpSpPr>
            <p:nvPr/>
          </p:nvGrpSpPr>
          <p:grpSpPr bwMode="auto">
            <a:xfrm>
              <a:off x="1777" y="1743"/>
              <a:ext cx="826" cy="1645"/>
              <a:chOff x="1777" y="1743"/>
              <a:chExt cx="826" cy="1645"/>
            </a:xfrm>
          </p:grpSpPr>
          <p:sp>
            <p:nvSpPr>
              <p:cNvPr id="23563" name="Line 11"/>
              <p:cNvSpPr>
                <a:spLocks noChangeShapeType="1"/>
              </p:cNvSpPr>
              <p:nvPr/>
            </p:nvSpPr>
            <p:spPr bwMode="auto">
              <a:xfrm>
                <a:off x="1777" y="1743"/>
                <a:ext cx="0" cy="1645"/>
              </a:xfrm>
              <a:prstGeom prst="line">
                <a:avLst/>
              </a:prstGeom>
              <a:noFill/>
              <a:ln w="57150">
                <a:solidFill>
                  <a:schemeClr val="tx1"/>
                </a:solidFill>
                <a:prstDash val="sysDot"/>
                <a:round/>
                <a:headEnd/>
                <a:tailEnd type="triangle" w="med" len="med"/>
              </a:ln>
              <a:effectLst/>
            </p:spPr>
            <p:txBody>
              <a:bodyPr/>
              <a:lstStyle/>
              <a:p>
                <a:endParaRPr lang="id-ID"/>
              </a:p>
            </p:txBody>
          </p:sp>
          <p:sp>
            <p:nvSpPr>
              <p:cNvPr id="23564" name="Text Box 12"/>
              <p:cNvSpPr txBox="1">
                <a:spLocks noChangeArrowheads="1"/>
              </p:cNvSpPr>
              <p:nvPr/>
            </p:nvSpPr>
            <p:spPr bwMode="auto">
              <a:xfrm>
                <a:off x="1856" y="2515"/>
                <a:ext cx="747" cy="275"/>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solidFill>
                      <a:srgbClr val="FF0000"/>
                    </a:solidFill>
                    <a:effectLst>
                      <a:outerShdw blurRad="38100" dist="38100" dir="2700000" algn="tl">
                        <a:srgbClr val="000000"/>
                      </a:outerShdw>
                    </a:effectLst>
                    <a:latin typeface="Arial" charset="0"/>
                  </a:rPr>
                  <a:t>Dummy Activity</a:t>
                </a:r>
              </a:p>
            </p:txBody>
          </p:sp>
          <p:sp>
            <p:nvSpPr>
              <p:cNvPr id="23565" name="Line 13"/>
              <p:cNvSpPr>
                <a:spLocks noChangeShapeType="1"/>
              </p:cNvSpPr>
              <p:nvPr/>
            </p:nvSpPr>
            <p:spPr bwMode="auto">
              <a:xfrm flipH="1" flipV="1">
                <a:off x="1832" y="2280"/>
                <a:ext cx="304" cy="248"/>
              </a:xfrm>
              <a:prstGeom prst="line">
                <a:avLst/>
              </a:prstGeom>
              <a:noFill/>
              <a:ln w="38100">
                <a:solidFill>
                  <a:srgbClr val="FF0000"/>
                </a:solidFill>
                <a:round/>
                <a:headEnd/>
                <a:tailEnd type="triangle" w="med" len="med"/>
              </a:ln>
              <a:effectLst/>
            </p:spPr>
            <p:txBody>
              <a:bodyPr/>
              <a:lstStyle/>
              <a:p>
                <a:endParaRPr lang="id-ID"/>
              </a:p>
            </p:txBody>
          </p:sp>
        </p:grpSp>
        <p:grpSp>
          <p:nvGrpSpPr>
            <p:cNvPr id="23566" name="Group 14"/>
            <p:cNvGrpSpPr>
              <a:grpSpLocks/>
            </p:cNvGrpSpPr>
            <p:nvPr/>
          </p:nvGrpSpPr>
          <p:grpSpPr bwMode="auto">
            <a:xfrm>
              <a:off x="2544" y="1636"/>
              <a:ext cx="1560" cy="1899"/>
              <a:chOff x="2544" y="1636"/>
              <a:chExt cx="1560" cy="1899"/>
            </a:xfrm>
          </p:grpSpPr>
          <p:grpSp>
            <p:nvGrpSpPr>
              <p:cNvPr id="23567" name="Group 15"/>
              <p:cNvGrpSpPr>
                <a:grpSpLocks/>
              </p:cNvGrpSpPr>
              <p:nvPr/>
            </p:nvGrpSpPr>
            <p:grpSpPr bwMode="auto">
              <a:xfrm>
                <a:off x="2544" y="1636"/>
                <a:ext cx="1560" cy="1761"/>
                <a:chOff x="2544" y="1636"/>
                <a:chExt cx="1560" cy="1761"/>
              </a:xfrm>
            </p:grpSpPr>
            <p:sp>
              <p:nvSpPr>
                <p:cNvPr id="23568" name="Line 16"/>
                <p:cNvSpPr>
                  <a:spLocks noChangeShapeType="1"/>
                </p:cNvSpPr>
                <p:nvPr/>
              </p:nvSpPr>
              <p:spPr bwMode="auto">
                <a:xfrm>
                  <a:off x="2853" y="1751"/>
                  <a:ext cx="0" cy="1646"/>
                </a:xfrm>
                <a:prstGeom prst="line">
                  <a:avLst/>
                </a:prstGeom>
                <a:noFill/>
                <a:ln w="57150">
                  <a:solidFill>
                    <a:schemeClr val="tx1"/>
                  </a:solidFill>
                  <a:round/>
                  <a:headEnd/>
                  <a:tailEnd type="triangle" w="med" len="med"/>
                </a:ln>
                <a:effectLst/>
              </p:spPr>
              <p:txBody>
                <a:bodyPr/>
                <a:lstStyle/>
                <a:p>
                  <a:endParaRPr lang="id-ID"/>
                </a:p>
              </p:txBody>
            </p:sp>
            <p:sp>
              <p:nvSpPr>
                <p:cNvPr id="23569" name="Line 17"/>
                <p:cNvSpPr>
                  <a:spLocks noChangeShapeType="1"/>
                </p:cNvSpPr>
                <p:nvPr/>
              </p:nvSpPr>
              <p:spPr bwMode="auto">
                <a:xfrm>
                  <a:off x="2880" y="1636"/>
                  <a:ext cx="909" cy="862"/>
                </a:xfrm>
                <a:prstGeom prst="line">
                  <a:avLst/>
                </a:prstGeom>
                <a:noFill/>
                <a:ln w="57150">
                  <a:solidFill>
                    <a:schemeClr val="tx1"/>
                  </a:solidFill>
                  <a:round/>
                  <a:headEnd/>
                  <a:tailEnd type="triangle" w="med" len="med"/>
                </a:ln>
                <a:effectLst/>
              </p:spPr>
              <p:txBody>
                <a:bodyPr/>
                <a:lstStyle/>
                <a:p>
                  <a:endParaRPr lang="id-ID"/>
                </a:p>
              </p:txBody>
            </p:sp>
            <p:sp>
              <p:nvSpPr>
                <p:cNvPr id="23570" name="Oval 18"/>
                <p:cNvSpPr>
                  <a:spLocks noChangeArrowheads="1"/>
                </p:cNvSpPr>
                <p:nvPr/>
              </p:nvSpPr>
              <p:spPr bwMode="auto">
                <a:xfrm>
                  <a:off x="3728" y="2460"/>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71" name="Text Box 19"/>
                <p:cNvSpPr txBox="1">
                  <a:spLocks noChangeArrowheads="1"/>
                </p:cNvSpPr>
                <p:nvPr/>
              </p:nvSpPr>
              <p:spPr bwMode="auto">
                <a:xfrm>
                  <a:off x="3765" y="2535"/>
                  <a:ext cx="279" cy="159"/>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effectLst>
                        <a:outerShdw blurRad="38100" dist="38100" dir="2700000" algn="tl">
                          <a:srgbClr val="000000"/>
                        </a:outerShdw>
                      </a:effectLst>
                      <a:latin typeface="Arial" charset="0"/>
                    </a:rPr>
                    <a:t>6</a:t>
                  </a:r>
                </a:p>
              </p:txBody>
            </p:sp>
            <p:sp>
              <p:nvSpPr>
                <p:cNvPr id="23572" name="Text Box 20"/>
                <p:cNvSpPr txBox="1">
                  <a:spLocks noChangeArrowheads="1"/>
                </p:cNvSpPr>
                <p:nvPr/>
              </p:nvSpPr>
              <p:spPr bwMode="auto">
                <a:xfrm rot="2619138">
                  <a:off x="2833" y="1943"/>
                  <a:ext cx="987" cy="555"/>
                </a:xfrm>
                <a:prstGeom prst="rect">
                  <a:avLst/>
                </a:prstGeom>
                <a:noFill/>
                <a:ln w="9525">
                  <a:noFill/>
                  <a:miter lim="800000"/>
                  <a:headEnd/>
                  <a:tailEnd/>
                </a:ln>
                <a:effectLst/>
              </p:spPr>
              <p:txBody>
                <a:bodyPr wrap="square" lIns="100008" tIns="50004" rIns="100008" bIns="50004">
                  <a:spAutoFit/>
                </a:bodyPr>
                <a:lstStyle/>
                <a:p>
                  <a:pPr algn="ctr" defTabSz="1000125">
                    <a:lnSpc>
                      <a:spcPct val="85000"/>
                    </a:lnSpc>
                    <a:spcBef>
                      <a:spcPct val="40000"/>
                    </a:spcBef>
                  </a:pPr>
                  <a:r>
                    <a:rPr lang="en-US" b="1">
                      <a:latin typeface="Arial" charset="0"/>
                    </a:rPr>
                    <a:t>F</a:t>
                  </a:r>
                </a:p>
                <a:p>
                  <a:pPr algn="ctr" defTabSz="1000125">
                    <a:lnSpc>
                      <a:spcPct val="85000"/>
                    </a:lnSpc>
                    <a:spcBef>
                      <a:spcPct val="40000"/>
                    </a:spcBef>
                  </a:pPr>
                  <a:r>
                    <a:rPr lang="en-US">
                      <a:latin typeface="Arial" charset="0"/>
                    </a:rPr>
                    <a:t>Memasang sistem kendali polusi</a:t>
                  </a:r>
                </a:p>
              </p:txBody>
            </p:sp>
            <p:sp>
              <p:nvSpPr>
                <p:cNvPr id="23573" name="Text Box 21"/>
                <p:cNvSpPr txBox="1">
                  <a:spLocks noChangeArrowheads="1"/>
                </p:cNvSpPr>
                <p:nvPr/>
              </p:nvSpPr>
              <p:spPr bwMode="auto">
                <a:xfrm rot="5381782">
                  <a:off x="2142" y="2364"/>
                  <a:ext cx="1272" cy="468"/>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a:latin typeface="Arial" charset="0"/>
                    </a:rPr>
                    <a:t>E</a:t>
                  </a:r>
                </a:p>
                <a:p>
                  <a:pPr algn="ctr" defTabSz="1000125">
                    <a:lnSpc>
                      <a:spcPct val="85000"/>
                    </a:lnSpc>
                    <a:spcBef>
                      <a:spcPct val="40000"/>
                    </a:spcBef>
                  </a:pPr>
                  <a:r>
                    <a:rPr lang="en-US">
                      <a:latin typeface="Arial" charset="0"/>
                    </a:rPr>
                    <a:t>Membangun pembakar temperatur tinggi</a:t>
                  </a:r>
                </a:p>
              </p:txBody>
            </p:sp>
          </p:grpSp>
          <p:grpSp>
            <p:nvGrpSpPr>
              <p:cNvPr id="23574" name="Group 22"/>
              <p:cNvGrpSpPr>
                <a:grpSpLocks/>
              </p:cNvGrpSpPr>
              <p:nvPr/>
            </p:nvGrpSpPr>
            <p:grpSpPr bwMode="auto">
              <a:xfrm>
                <a:off x="2864" y="2768"/>
                <a:ext cx="1071" cy="767"/>
                <a:chOff x="2864" y="2768"/>
                <a:chExt cx="1071" cy="767"/>
              </a:xfrm>
            </p:grpSpPr>
            <p:sp>
              <p:nvSpPr>
                <p:cNvPr id="23575" name="Line 23"/>
                <p:cNvSpPr>
                  <a:spLocks noChangeShapeType="1"/>
                </p:cNvSpPr>
                <p:nvPr/>
              </p:nvSpPr>
              <p:spPr bwMode="auto">
                <a:xfrm flipV="1">
                  <a:off x="2864" y="2768"/>
                  <a:ext cx="909" cy="767"/>
                </a:xfrm>
                <a:prstGeom prst="line">
                  <a:avLst/>
                </a:prstGeom>
                <a:noFill/>
                <a:ln w="57150">
                  <a:solidFill>
                    <a:schemeClr val="tx1"/>
                  </a:solidFill>
                  <a:round/>
                  <a:headEnd/>
                  <a:tailEnd type="triangle" w="med" len="med"/>
                </a:ln>
                <a:effectLst/>
              </p:spPr>
              <p:txBody>
                <a:bodyPr/>
                <a:lstStyle/>
                <a:p>
                  <a:endParaRPr lang="id-ID"/>
                </a:p>
              </p:txBody>
            </p:sp>
            <p:sp>
              <p:nvSpPr>
                <p:cNvPr id="23576" name="Text Box 24"/>
                <p:cNvSpPr txBox="1">
                  <a:spLocks noChangeArrowheads="1"/>
                </p:cNvSpPr>
                <p:nvPr/>
              </p:nvSpPr>
              <p:spPr bwMode="auto">
                <a:xfrm rot="19030629">
                  <a:off x="2999" y="2933"/>
                  <a:ext cx="936" cy="555"/>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a:latin typeface="Arial" charset="0"/>
                    </a:rPr>
                    <a:t>G</a:t>
                  </a:r>
                </a:p>
                <a:p>
                  <a:pPr algn="ctr" defTabSz="1000125">
                    <a:lnSpc>
                      <a:spcPct val="85000"/>
                    </a:lnSpc>
                    <a:spcBef>
                      <a:spcPct val="40000"/>
                    </a:spcBef>
                  </a:pPr>
                  <a:r>
                    <a:rPr lang="en-US">
                      <a:latin typeface="Arial" charset="0"/>
                    </a:rPr>
                    <a:t>Membangun alat pencegah polusi udara</a:t>
                  </a:r>
                </a:p>
              </p:txBody>
            </p:sp>
          </p:grpSp>
        </p:grpSp>
        <p:grpSp>
          <p:nvGrpSpPr>
            <p:cNvPr id="23577" name="Group 25"/>
            <p:cNvGrpSpPr>
              <a:grpSpLocks/>
            </p:cNvGrpSpPr>
            <p:nvPr/>
          </p:nvGrpSpPr>
          <p:grpSpPr bwMode="auto">
            <a:xfrm>
              <a:off x="1759" y="1428"/>
              <a:ext cx="1273" cy="2555"/>
              <a:chOff x="1759" y="1428"/>
              <a:chExt cx="1273" cy="2555"/>
            </a:xfrm>
          </p:grpSpPr>
          <p:grpSp>
            <p:nvGrpSpPr>
              <p:cNvPr id="23578" name="Group 26"/>
              <p:cNvGrpSpPr>
                <a:grpSpLocks/>
              </p:cNvGrpSpPr>
              <p:nvPr/>
            </p:nvGrpSpPr>
            <p:grpSpPr bwMode="auto">
              <a:xfrm>
                <a:off x="1759" y="3396"/>
                <a:ext cx="1273" cy="587"/>
                <a:chOff x="1759" y="3396"/>
                <a:chExt cx="1273" cy="587"/>
              </a:xfrm>
            </p:grpSpPr>
            <p:sp>
              <p:nvSpPr>
                <p:cNvPr id="23579" name="Line 27"/>
                <p:cNvSpPr>
                  <a:spLocks noChangeShapeType="1"/>
                </p:cNvSpPr>
                <p:nvPr/>
              </p:nvSpPr>
              <p:spPr bwMode="auto">
                <a:xfrm>
                  <a:off x="1861" y="3575"/>
                  <a:ext cx="786" cy="0"/>
                </a:xfrm>
                <a:prstGeom prst="line">
                  <a:avLst/>
                </a:prstGeom>
                <a:noFill/>
                <a:ln w="57150">
                  <a:solidFill>
                    <a:schemeClr val="tx1"/>
                  </a:solidFill>
                  <a:round/>
                  <a:headEnd/>
                  <a:tailEnd type="triangle" w="med" len="med"/>
                </a:ln>
                <a:effectLst/>
              </p:spPr>
              <p:txBody>
                <a:bodyPr/>
                <a:lstStyle/>
                <a:p>
                  <a:endParaRPr lang="id-ID"/>
                </a:p>
              </p:txBody>
            </p:sp>
            <p:sp>
              <p:nvSpPr>
                <p:cNvPr id="23580" name="Oval 28"/>
                <p:cNvSpPr>
                  <a:spLocks noChangeArrowheads="1"/>
                </p:cNvSpPr>
                <p:nvPr/>
              </p:nvSpPr>
              <p:spPr bwMode="auto">
                <a:xfrm>
                  <a:off x="2656" y="3396"/>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81" name="Text Box 29"/>
                <p:cNvSpPr txBox="1">
                  <a:spLocks noChangeArrowheads="1"/>
                </p:cNvSpPr>
                <p:nvPr/>
              </p:nvSpPr>
              <p:spPr bwMode="auto">
                <a:xfrm>
                  <a:off x="2653" y="3476"/>
                  <a:ext cx="375" cy="160"/>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effectLst>
                        <a:outerShdw blurRad="38100" dist="38100" dir="2700000" algn="tl">
                          <a:srgbClr val="000000"/>
                        </a:outerShdw>
                      </a:effectLst>
                      <a:latin typeface="Arial" charset="0"/>
                    </a:rPr>
                    <a:t>5</a:t>
                  </a:r>
                </a:p>
              </p:txBody>
            </p:sp>
            <p:sp>
              <p:nvSpPr>
                <p:cNvPr id="23582" name="Text Box 30"/>
                <p:cNvSpPr txBox="1">
                  <a:spLocks noChangeArrowheads="1"/>
                </p:cNvSpPr>
                <p:nvPr/>
              </p:nvSpPr>
              <p:spPr bwMode="auto">
                <a:xfrm>
                  <a:off x="1759" y="3428"/>
                  <a:ext cx="1091" cy="555"/>
                </a:xfrm>
                <a:prstGeom prst="rect">
                  <a:avLst/>
                </a:prstGeom>
                <a:noFill/>
                <a:ln w="9525">
                  <a:noFill/>
                  <a:miter lim="800000"/>
                  <a:headEnd/>
                  <a:tailEnd/>
                </a:ln>
                <a:effectLst/>
              </p:spPr>
              <p:txBody>
                <a:bodyPr wrap="square" lIns="100008" tIns="50004" rIns="100008" bIns="50004">
                  <a:spAutoFit/>
                </a:bodyPr>
                <a:lstStyle/>
                <a:p>
                  <a:pPr algn="ctr" defTabSz="1000125">
                    <a:lnSpc>
                      <a:spcPct val="85000"/>
                    </a:lnSpc>
                    <a:spcBef>
                      <a:spcPct val="40000"/>
                    </a:spcBef>
                  </a:pPr>
                  <a:r>
                    <a:rPr lang="en-US" b="1">
                      <a:latin typeface="Arial" charset="0"/>
                    </a:rPr>
                    <a:t>D</a:t>
                  </a:r>
                </a:p>
                <a:p>
                  <a:pPr algn="ctr" defTabSz="1000125">
                    <a:lnSpc>
                      <a:spcPct val="85000"/>
                    </a:lnSpc>
                    <a:spcBef>
                      <a:spcPct val="40000"/>
                    </a:spcBef>
                  </a:pPr>
                  <a:r>
                    <a:rPr lang="en-US">
                      <a:latin typeface="Arial" charset="0"/>
                    </a:rPr>
                    <a:t>Menuangkan beton dan memasang rangka</a:t>
                  </a:r>
                </a:p>
              </p:txBody>
            </p:sp>
          </p:grpSp>
          <p:grpSp>
            <p:nvGrpSpPr>
              <p:cNvPr id="23583" name="Group 31"/>
              <p:cNvGrpSpPr>
                <a:grpSpLocks/>
              </p:cNvGrpSpPr>
              <p:nvPr/>
            </p:nvGrpSpPr>
            <p:grpSpPr bwMode="auto">
              <a:xfrm>
                <a:off x="1821" y="1428"/>
                <a:ext cx="1211" cy="582"/>
                <a:chOff x="1821" y="1428"/>
                <a:chExt cx="1211" cy="582"/>
              </a:xfrm>
            </p:grpSpPr>
            <p:sp>
              <p:nvSpPr>
                <p:cNvPr id="23584" name="Line 32"/>
                <p:cNvSpPr>
                  <a:spLocks noChangeShapeType="1"/>
                </p:cNvSpPr>
                <p:nvPr/>
              </p:nvSpPr>
              <p:spPr bwMode="auto">
                <a:xfrm>
                  <a:off x="1885" y="1604"/>
                  <a:ext cx="762" cy="0"/>
                </a:xfrm>
                <a:prstGeom prst="line">
                  <a:avLst/>
                </a:prstGeom>
                <a:noFill/>
                <a:ln w="57150">
                  <a:solidFill>
                    <a:schemeClr val="tx1"/>
                  </a:solidFill>
                  <a:round/>
                  <a:headEnd/>
                  <a:tailEnd type="triangle" w="med" len="med"/>
                </a:ln>
                <a:effectLst/>
              </p:spPr>
              <p:txBody>
                <a:bodyPr/>
                <a:lstStyle/>
                <a:p>
                  <a:endParaRPr lang="id-ID"/>
                </a:p>
              </p:txBody>
            </p:sp>
            <p:sp>
              <p:nvSpPr>
                <p:cNvPr id="23585" name="Oval 33"/>
                <p:cNvSpPr>
                  <a:spLocks noChangeArrowheads="1"/>
                </p:cNvSpPr>
                <p:nvPr/>
              </p:nvSpPr>
              <p:spPr bwMode="auto">
                <a:xfrm>
                  <a:off x="2656" y="1428"/>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86" name="Text Box 34"/>
                <p:cNvSpPr txBox="1">
                  <a:spLocks noChangeArrowheads="1"/>
                </p:cNvSpPr>
                <p:nvPr/>
              </p:nvSpPr>
              <p:spPr bwMode="auto">
                <a:xfrm>
                  <a:off x="2680" y="1498"/>
                  <a:ext cx="319" cy="160"/>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effectLst>
                        <a:outerShdw blurRad="38100" dist="38100" dir="2700000" algn="tl">
                          <a:srgbClr val="000000"/>
                        </a:outerShdw>
                      </a:effectLst>
                      <a:latin typeface="Arial" charset="0"/>
                    </a:rPr>
                    <a:t>4</a:t>
                  </a:r>
                </a:p>
              </p:txBody>
            </p:sp>
            <p:sp>
              <p:nvSpPr>
                <p:cNvPr id="23587" name="Text Box 35"/>
                <p:cNvSpPr txBox="1">
                  <a:spLocks noChangeArrowheads="1"/>
                </p:cNvSpPr>
                <p:nvPr/>
              </p:nvSpPr>
              <p:spPr bwMode="auto">
                <a:xfrm>
                  <a:off x="1821" y="1455"/>
                  <a:ext cx="947" cy="555"/>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a:latin typeface="Arial" charset="0"/>
                    </a:rPr>
                    <a:t>C</a:t>
                  </a:r>
                </a:p>
                <a:p>
                  <a:pPr algn="ctr" defTabSz="1000125">
                    <a:lnSpc>
                      <a:spcPct val="85000"/>
                    </a:lnSpc>
                    <a:spcBef>
                      <a:spcPct val="40000"/>
                    </a:spcBef>
                  </a:pPr>
                  <a:r>
                    <a:rPr lang="en-US">
                      <a:latin typeface="Arial" charset="0"/>
                    </a:rPr>
                    <a:t>Membangun kumpulan tumpukan</a:t>
                  </a:r>
                </a:p>
              </p:txBody>
            </p:sp>
          </p:grpSp>
        </p:grpSp>
        <p:grpSp>
          <p:nvGrpSpPr>
            <p:cNvPr id="23588" name="Group 36"/>
            <p:cNvGrpSpPr>
              <a:grpSpLocks/>
            </p:cNvGrpSpPr>
            <p:nvPr/>
          </p:nvGrpSpPr>
          <p:grpSpPr bwMode="auto">
            <a:xfrm>
              <a:off x="512" y="1428"/>
              <a:ext cx="1448" cy="2344"/>
              <a:chOff x="512" y="1428"/>
              <a:chExt cx="1448" cy="2344"/>
            </a:xfrm>
          </p:grpSpPr>
          <p:sp>
            <p:nvSpPr>
              <p:cNvPr id="23589" name="Line 37"/>
              <p:cNvSpPr>
                <a:spLocks noChangeShapeType="1"/>
              </p:cNvSpPr>
              <p:nvPr/>
            </p:nvSpPr>
            <p:spPr bwMode="auto">
              <a:xfrm flipV="1">
                <a:off x="769" y="1732"/>
                <a:ext cx="851" cy="855"/>
              </a:xfrm>
              <a:prstGeom prst="line">
                <a:avLst/>
              </a:prstGeom>
              <a:noFill/>
              <a:ln w="57150">
                <a:solidFill>
                  <a:schemeClr val="tx1"/>
                </a:solidFill>
                <a:round/>
                <a:headEnd/>
                <a:tailEnd type="triangle" w="med" len="med"/>
              </a:ln>
              <a:effectLst/>
            </p:spPr>
            <p:txBody>
              <a:bodyPr/>
              <a:lstStyle/>
              <a:p>
                <a:endParaRPr lang="id-ID"/>
              </a:p>
            </p:txBody>
          </p:sp>
          <p:sp>
            <p:nvSpPr>
              <p:cNvPr id="23590" name="Line 38"/>
              <p:cNvSpPr>
                <a:spLocks noChangeShapeType="1"/>
              </p:cNvSpPr>
              <p:nvPr/>
            </p:nvSpPr>
            <p:spPr bwMode="auto">
              <a:xfrm>
                <a:off x="777" y="2736"/>
                <a:ext cx="827" cy="736"/>
              </a:xfrm>
              <a:prstGeom prst="line">
                <a:avLst/>
              </a:prstGeom>
              <a:noFill/>
              <a:ln w="57150">
                <a:solidFill>
                  <a:schemeClr val="tx1"/>
                </a:solidFill>
                <a:round/>
                <a:headEnd/>
                <a:tailEnd type="triangle" w="med" len="med"/>
              </a:ln>
              <a:effectLst/>
            </p:spPr>
            <p:txBody>
              <a:bodyPr/>
              <a:lstStyle/>
              <a:p>
                <a:endParaRPr lang="id-ID"/>
              </a:p>
            </p:txBody>
          </p:sp>
          <p:sp>
            <p:nvSpPr>
              <p:cNvPr id="23591" name="Oval 39"/>
              <p:cNvSpPr>
                <a:spLocks noChangeArrowheads="1"/>
              </p:cNvSpPr>
              <p:nvPr/>
            </p:nvSpPr>
            <p:spPr bwMode="auto">
              <a:xfrm>
                <a:off x="1584" y="3396"/>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92" name="Oval 40"/>
              <p:cNvSpPr>
                <a:spLocks noChangeArrowheads="1"/>
              </p:cNvSpPr>
              <p:nvPr/>
            </p:nvSpPr>
            <p:spPr bwMode="auto">
              <a:xfrm>
                <a:off x="1584" y="1428"/>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93" name="Oval 41"/>
              <p:cNvSpPr>
                <a:spLocks noChangeArrowheads="1"/>
              </p:cNvSpPr>
              <p:nvPr/>
            </p:nvSpPr>
            <p:spPr bwMode="auto">
              <a:xfrm>
                <a:off x="512" y="2460"/>
                <a:ext cx="376" cy="376"/>
              </a:xfrm>
              <a:prstGeom prst="ellipse">
                <a:avLst/>
              </a:prstGeom>
              <a:solidFill>
                <a:srgbClr val="FFC000"/>
              </a:solidFill>
              <a:ln w="9525">
                <a:solidFill>
                  <a:schemeClr val="tx1"/>
                </a:solidFill>
                <a:round/>
                <a:headEnd/>
                <a:tailEnd/>
              </a:ln>
              <a:effectLst/>
            </p:spPr>
            <p:txBody>
              <a:bodyPr wrap="none" anchor="ctr"/>
              <a:lstStyle/>
              <a:p>
                <a:endParaRPr lang="id-ID" b="1"/>
              </a:p>
            </p:txBody>
          </p:sp>
          <p:sp>
            <p:nvSpPr>
              <p:cNvPr id="23594" name="Text Box 42"/>
              <p:cNvSpPr txBox="1">
                <a:spLocks noChangeArrowheads="1"/>
              </p:cNvSpPr>
              <p:nvPr/>
            </p:nvSpPr>
            <p:spPr bwMode="auto">
              <a:xfrm>
                <a:off x="575" y="2535"/>
                <a:ext cx="239" cy="159"/>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effectLst>
                      <a:outerShdw blurRad="38100" dist="38100" dir="2700000" algn="tl">
                        <a:srgbClr val="000000"/>
                      </a:outerShdw>
                    </a:effectLst>
                    <a:latin typeface="Arial" charset="0"/>
                  </a:rPr>
                  <a:t>1</a:t>
                </a:r>
              </a:p>
            </p:txBody>
          </p:sp>
          <p:sp>
            <p:nvSpPr>
              <p:cNvPr id="23595" name="Text Box 43"/>
              <p:cNvSpPr txBox="1">
                <a:spLocks noChangeArrowheads="1"/>
              </p:cNvSpPr>
              <p:nvPr/>
            </p:nvSpPr>
            <p:spPr bwMode="auto">
              <a:xfrm>
                <a:off x="1628" y="3468"/>
                <a:ext cx="279" cy="160"/>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effectLst>
                      <a:outerShdw blurRad="38100" dist="38100" dir="2700000" algn="tl">
                        <a:srgbClr val="000000"/>
                      </a:outerShdw>
                    </a:effectLst>
                    <a:latin typeface="Arial" charset="0"/>
                  </a:rPr>
                  <a:t>3</a:t>
                </a:r>
              </a:p>
            </p:txBody>
          </p:sp>
          <p:sp>
            <p:nvSpPr>
              <p:cNvPr id="23596" name="Text Box 44"/>
              <p:cNvSpPr txBox="1">
                <a:spLocks noChangeArrowheads="1"/>
              </p:cNvSpPr>
              <p:nvPr/>
            </p:nvSpPr>
            <p:spPr bwMode="auto">
              <a:xfrm>
                <a:off x="1644" y="1506"/>
                <a:ext cx="255" cy="160"/>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i="1">
                    <a:effectLst>
                      <a:outerShdw blurRad="38100" dist="38100" dir="2700000" algn="tl">
                        <a:srgbClr val="000000"/>
                      </a:outerShdw>
                    </a:effectLst>
                    <a:latin typeface="Arial" charset="0"/>
                  </a:rPr>
                  <a:t>2</a:t>
                </a:r>
              </a:p>
            </p:txBody>
          </p:sp>
          <p:sp>
            <p:nvSpPr>
              <p:cNvPr id="23597" name="Text Box 45"/>
              <p:cNvSpPr txBox="1">
                <a:spLocks noChangeArrowheads="1"/>
              </p:cNvSpPr>
              <p:nvPr/>
            </p:nvSpPr>
            <p:spPr bwMode="auto">
              <a:xfrm rot="2616406">
                <a:off x="684" y="2931"/>
                <a:ext cx="907" cy="442"/>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a:latin typeface="Arial" charset="0"/>
                  </a:rPr>
                  <a:t>B</a:t>
                </a:r>
              </a:p>
              <a:p>
                <a:pPr algn="ctr" defTabSz="1000125">
                  <a:lnSpc>
                    <a:spcPct val="85000"/>
                  </a:lnSpc>
                  <a:spcBef>
                    <a:spcPct val="40000"/>
                  </a:spcBef>
                </a:pPr>
                <a:r>
                  <a:rPr lang="en-US">
                    <a:latin typeface="Arial" charset="0"/>
                  </a:rPr>
                  <a:t>Memodifikasi atap dan lantai</a:t>
                </a:r>
              </a:p>
            </p:txBody>
          </p:sp>
          <p:sp>
            <p:nvSpPr>
              <p:cNvPr id="23598" name="Text Box 46"/>
              <p:cNvSpPr txBox="1">
                <a:spLocks noChangeArrowheads="1"/>
              </p:cNvSpPr>
              <p:nvPr/>
            </p:nvSpPr>
            <p:spPr bwMode="auto">
              <a:xfrm rot="18798110">
                <a:off x="625" y="1961"/>
                <a:ext cx="1233" cy="468"/>
              </a:xfrm>
              <a:prstGeom prst="rect">
                <a:avLst/>
              </a:prstGeom>
              <a:noFill/>
              <a:ln w="9525">
                <a:noFill/>
                <a:miter lim="800000"/>
                <a:headEnd/>
                <a:tailEnd/>
              </a:ln>
              <a:effectLst/>
            </p:spPr>
            <p:txBody>
              <a:bodyPr lIns="100008" tIns="50004" rIns="100008" bIns="50004">
                <a:spAutoFit/>
              </a:bodyPr>
              <a:lstStyle/>
              <a:p>
                <a:pPr algn="ctr" defTabSz="1000125">
                  <a:lnSpc>
                    <a:spcPct val="85000"/>
                  </a:lnSpc>
                  <a:spcBef>
                    <a:spcPct val="40000"/>
                  </a:spcBef>
                </a:pPr>
                <a:r>
                  <a:rPr lang="en-US" b="1">
                    <a:latin typeface="Arial" charset="0"/>
                  </a:rPr>
                  <a:t>A</a:t>
                </a:r>
              </a:p>
              <a:p>
                <a:pPr algn="ctr" defTabSz="1000125">
                  <a:lnSpc>
                    <a:spcPct val="85000"/>
                  </a:lnSpc>
                  <a:spcBef>
                    <a:spcPct val="40000"/>
                  </a:spcBef>
                </a:pPr>
                <a:r>
                  <a:rPr lang="en-US">
                    <a:latin typeface="Arial" charset="0"/>
                  </a:rPr>
                  <a:t>Membangun komponen internal</a:t>
                </a:r>
              </a:p>
            </p:txBody>
          </p:sp>
        </p:grpSp>
      </p:grpSp>
    </p:spTree>
    <p:extLst>
      <p:ext uri="{BB962C8B-B14F-4D97-AF65-F5344CB8AC3E}">
        <p14:creationId xmlns:p14="http://schemas.microsoft.com/office/powerpoint/2010/main" val="336158674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fontScale="92500"/>
          </a:bodyPr>
          <a:lstStyle/>
          <a:p>
            <a:pPr algn="just">
              <a:buNone/>
            </a:pPr>
            <a:r>
              <a:rPr lang="en-US" sz="1800" b="1" dirty="0" smtClean="0">
                <a:latin typeface="Times New Roman" pitchFamily="18" charset="0"/>
                <a:cs typeface="Times New Roman" pitchFamily="18" charset="0"/>
              </a:rPr>
              <a:t>3.1.1. </a:t>
            </a:r>
            <a:r>
              <a:rPr lang="en-US" sz="1800" b="1" dirty="0" err="1" smtClean="0">
                <a:latin typeface="Times New Roman" pitchFamily="18" charset="0"/>
                <a:cs typeface="Times New Roman" pitchFamily="18" charset="0"/>
              </a:rPr>
              <a:t>Perencanaan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Proyek</a:t>
            </a:r>
            <a:endParaRPr lang="en-US" sz="1800" b="1" dirty="0" smtClean="0">
              <a:latin typeface="Times New Roman" pitchFamily="18" charset="0"/>
              <a:cs typeface="Times New Roman" pitchFamily="18" charset="0"/>
            </a:endParaRPr>
          </a:p>
          <a:p>
            <a:pPr marL="0" indent="0" algn="just">
              <a:buNone/>
            </a:pPr>
            <a:r>
              <a:rPr lang="en-US" sz="1800" dirty="0" err="1" smtClean="0">
                <a:latin typeface="Times New Roman" pitchFamily="18" charset="0"/>
                <a:cs typeface="Times New Roman" pitchFamily="18" charset="0"/>
              </a:rPr>
              <a:t>Perencanaan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adalah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sederetan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tugas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diarahkan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kpd</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suatu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hasil</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utama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perlu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perencanaan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matang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yaitu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meletakkan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dasar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tujuan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sasaran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suatu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sekaligus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menyiapkan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sgl</a:t>
            </a:r>
            <a:r>
              <a:rPr lang="en-US" sz="1800" dirty="0" smtClean="0">
                <a:latin typeface="Times New Roman" pitchFamily="18" charset="0"/>
                <a:cs typeface="Times New Roman" pitchFamily="18" charset="0"/>
              </a:rPr>
              <a:t> program </a:t>
            </a:r>
            <a:r>
              <a:rPr lang="en-US" sz="1800" dirty="0" err="1" smtClean="0">
                <a:latin typeface="Times New Roman" pitchFamily="18" charset="0"/>
                <a:cs typeface="Times New Roman" pitchFamily="18" charset="0"/>
              </a:rPr>
              <a:t>teknis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administrasi</a:t>
            </a:r>
            <a:r>
              <a:rPr lang="en-US" sz="1800" dirty="0" smtClean="0">
                <a:latin typeface="Times New Roman" pitchFamily="18" charset="0"/>
                <a:cs typeface="Times New Roman" pitchFamily="18" charset="0"/>
              </a:rPr>
              <a:t> agar </a:t>
            </a:r>
            <a:r>
              <a:rPr lang="en-US" sz="1800" dirty="0" err="1" smtClean="0">
                <a:latin typeface="Times New Roman" pitchFamily="18" charset="0"/>
                <a:cs typeface="Times New Roman" pitchFamily="18" charset="0"/>
              </a:rPr>
              <a:t>dpt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diimplementasikan</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marL="0" lvl="0" indent="0" algn="just">
              <a:buNone/>
            </a:pPr>
            <a:r>
              <a:rPr lang="en-US" sz="1800" dirty="0" err="1" smtClean="0">
                <a:latin typeface="Times New Roman" pitchFamily="18" charset="0"/>
                <a:cs typeface="Times New Roman" pitchFamily="18" charset="0"/>
              </a:rPr>
              <a:t>Tujuannya</a:t>
            </a:r>
            <a:r>
              <a:rPr lang="en-US" sz="1800" dirty="0" smtClean="0">
                <a:latin typeface="Times New Roman" pitchFamily="18" charset="0"/>
                <a:cs typeface="Times New Roman" pitchFamily="18" charset="0"/>
              </a:rPr>
              <a:t> agar </a:t>
            </a:r>
            <a:r>
              <a:rPr lang="en-US" sz="1800" dirty="0" err="1" smtClean="0">
                <a:latin typeface="Times New Roman" pitchFamily="18" charset="0"/>
                <a:cs typeface="Times New Roman" pitchFamily="18" charset="0"/>
              </a:rPr>
              <a:t>memenuhi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persyaratan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spesifikasi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ditentukan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batasan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biaya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keselamatan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kerja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Perencanaan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dilakukan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cara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studi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kelayakan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rekayasa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nilai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perencanaan</a:t>
            </a:r>
            <a:r>
              <a:rPr lang="en-US" sz="1800" dirty="0" smtClean="0">
                <a:latin typeface="Times New Roman" pitchFamily="18" charset="0"/>
                <a:cs typeface="Times New Roman" pitchFamily="18" charset="0"/>
              </a:rPr>
              <a:t> area </a:t>
            </a:r>
            <a:r>
              <a:rPr lang="en-US" sz="1800" dirty="0" err="1" smtClean="0">
                <a:latin typeface="Times New Roman" pitchFamily="18" charset="0"/>
                <a:cs typeface="Times New Roman" pitchFamily="18" charset="0"/>
              </a:rPr>
              <a:t>manajemen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biaya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kesehatan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keselamatan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kerja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sumberdaya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lingkungan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resiko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sistem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informasi</a:t>
            </a:r>
            <a:r>
              <a:rPr lang="en-US" sz="1800" dirty="0" smtClean="0">
                <a:latin typeface="Times New Roman" pitchFamily="18" charset="0"/>
                <a:cs typeface="Times New Roman" pitchFamily="18" charset="0"/>
              </a:rPr>
              <a:t>).</a:t>
            </a:r>
          </a:p>
          <a:p>
            <a:pPr>
              <a:buNone/>
            </a:pPr>
            <a:r>
              <a:rPr lang="en-US" sz="1800" dirty="0" err="1">
                <a:latin typeface="Times New Roman" pitchFamily="18" charset="0"/>
                <a:cs typeface="Times New Roman" pitchFamily="18" charset="0"/>
              </a:rPr>
              <a:t>Perencanaan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berkonsentrasi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dirty="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1. </a:t>
            </a:r>
            <a:r>
              <a:rPr lang="en-US" sz="1800" dirty="0" err="1" smtClean="0">
                <a:latin typeface="Times New Roman" pitchFamily="18" charset="0"/>
                <a:cs typeface="Times New Roman" pitchFamily="18" charset="0"/>
              </a:rPr>
              <a:t>Penetapan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arah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tujuan</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2. </a:t>
            </a:r>
            <a:r>
              <a:rPr lang="en-US" sz="1800" dirty="0" err="1" smtClean="0">
                <a:latin typeface="Times New Roman" pitchFamily="18" charset="0"/>
                <a:cs typeface="Times New Roman" pitchFamily="18" charset="0"/>
              </a:rPr>
              <a:t>Pengalokasian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sumber</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daya</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3. </a:t>
            </a:r>
            <a:r>
              <a:rPr lang="en-US" sz="1800" dirty="0" err="1" smtClean="0">
                <a:latin typeface="Times New Roman" pitchFamily="18" charset="0"/>
                <a:cs typeface="Times New Roman" pitchFamily="18" charset="0"/>
              </a:rPr>
              <a:t>Pengantisipasian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masalah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pemberian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motivasi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kpd</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para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partisipan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mencapai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tujuan</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lvl="0"/>
            <a:r>
              <a:rPr lang="id-ID" sz="1800" i="1" dirty="0"/>
              <a:t>Project organization </a:t>
            </a:r>
            <a:r>
              <a:rPr lang="id-ID" sz="1800" dirty="0"/>
              <a:t>(pengorganisasian proyek): suatu pengorganisasian yang dibentuk untuk menjamin bahwa program (proyek) menerima manajemen dan perhatian yang baik.</a:t>
            </a:r>
            <a:endParaRPr lang="en-US" sz="1800" dirty="0"/>
          </a:p>
          <a:p>
            <a:pPr lvl="0"/>
            <a:r>
              <a:rPr lang="id-ID" sz="1800" i="1" dirty="0"/>
              <a:t>Project organization </a:t>
            </a:r>
            <a:r>
              <a:rPr lang="id-ID" sz="1800" dirty="0"/>
              <a:t>bekerja dengan baik ketika:</a:t>
            </a:r>
            <a:endParaRPr lang="en-US" sz="1800" dirty="0"/>
          </a:p>
          <a:p>
            <a:pPr marL="628650" lvl="0" indent="-271463">
              <a:buFont typeface="+mj-lt"/>
              <a:buAutoNum type="arabicPeriod"/>
            </a:pPr>
            <a:r>
              <a:rPr lang="id-ID" sz="1800" dirty="0"/>
              <a:t>Pekerjaan dapat ditentukan dengan suatu tujuan dan </a:t>
            </a:r>
            <a:r>
              <a:rPr lang="id-ID" sz="1800" i="1" dirty="0"/>
              <a:t>deadline </a:t>
            </a:r>
            <a:r>
              <a:rPr lang="id-ID" sz="1800" dirty="0"/>
              <a:t>yang spesifik.</a:t>
            </a:r>
            <a:endParaRPr lang="en-US" sz="1800" dirty="0"/>
          </a:p>
          <a:p>
            <a:pPr marL="628650" lvl="0" indent="-271463">
              <a:buFont typeface="+mj-lt"/>
              <a:buAutoNum type="arabicPeriod"/>
            </a:pPr>
            <a:r>
              <a:rPr lang="id-ID" sz="1800" dirty="0"/>
              <a:t>Pekerjaannya adalah suatu yang unik dan agak tidak familiar pada organisasi yang ada.</a:t>
            </a:r>
            <a:endParaRPr lang="en-US" sz="1800" dirty="0"/>
          </a:p>
          <a:p>
            <a:pPr marL="628650" lvl="0" indent="-271463">
              <a:buFont typeface="+mj-lt"/>
              <a:buAutoNum type="arabicPeriod"/>
            </a:pPr>
            <a:r>
              <a:rPr lang="id-ID" sz="1800" dirty="0"/>
              <a:t>Pekerjaan terdiri dari tugas-tugas yang saling berkaitan secara kompleks dan membutuhkan kemampuan yang terspesialisasi.</a:t>
            </a:r>
            <a:endParaRPr lang="en-US" sz="1800" dirty="0"/>
          </a:p>
          <a:p>
            <a:pPr marL="628650" lvl="0" indent="-271463">
              <a:buFont typeface="+mj-lt"/>
              <a:buAutoNum type="arabicPeriod"/>
            </a:pPr>
            <a:r>
              <a:rPr lang="id-ID" sz="1800" dirty="0"/>
              <a:t>Proyeknya bersifat sementara tetapi genting bagi organisasi.</a:t>
            </a:r>
            <a:endParaRPr lang="en-US" sz="1800" dirty="0"/>
          </a:p>
          <a:p>
            <a:pPr marL="628650" lvl="0" indent="-271463">
              <a:buFont typeface="+mj-lt"/>
              <a:buAutoNum type="arabicPeriod"/>
            </a:pPr>
            <a:r>
              <a:rPr lang="id-ID" sz="1800" dirty="0"/>
              <a:t>Proyeknya memotong jalur lintas garis-garis organisasi</a:t>
            </a:r>
            <a:endParaRPr lang="en-US" sz="1800" dirty="0"/>
          </a:p>
          <a:p>
            <a:pPr marL="0" lvl="0" indent="0" algn="just">
              <a:buNone/>
            </a:pPr>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66800" y="274638"/>
            <a:ext cx="7866888" cy="1143000"/>
          </a:xfrm>
        </p:spPr>
        <p:txBody>
          <a:bodyPr>
            <a:normAutofit fontScale="90000"/>
          </a:bodyPr>
          <a:lstStyle/>
          <a:p>
            <a:pPr marL="720000" indent="-576000"/>
            <a:r>
              <a:rPr lang="en-US" sz="4000" b="1"/>
              <a:t>2. </a:t>
            </a:r>
            <a:r>
              <a:rPr lang="id-ID" sz="4000" b="1" smtClean="0"/>
              <a:t> Jadwal </a:t>
            </a:r>
            <a:r>
              <a:rPr lang="id-ID" sz="4000" b="1"/>
              <a:t>aktivitas (</a:t>
            </a:r>
            <a:r>
              <a:rPr lang="id-ID" sz="4000" b="1" smtClean="0"/>
              <a:t>activity scheduling</a:t>
            </a:r>
            <a:r>
              <a:rPr lang="id-ID" sz="4000" b="1"/>
              <a:t>)</a:t>
            </a:r>
            <a:endParaRPr lang="en-US" sz="4000" b="1"/>
          </a:p>
        </p:txBody>
      </p:sp>
      <p:sp>
        <p:nvSpPr>
          <p:cNvPr id="24579" name="Rectangle 3"/>
          <p:cNvSpPr>
            <a:spLocks noGrp="1" noChangeArrowheads="1"/>
          </p:cNvSpPr>
          <p:nvPr>
            <p:ph idx="1"/>
          </p:nvPr>
        </p:nvSpPr>
        <p:spPr>
          <a:xfrm>
            <a:off x="990600" y="1752600"/>
            <a:ext cx="7498080" cy="4800600"/>
          </a:xfrm>
        </p:spPr>
        <p:txBody>
          <a:bodyPr/>
          <a:lstStyle/>
          <a:p>
            <a:r>
              <a:rPr lang="id-ID" sz="2800"/>
              <a:t>Menentukan jadwal proyek atau jadwal aktivitas artinya kita perlu mengidentifikasi waktu mulai dan waktu selesai untuk setiap kegiatan</a:t>
            </a:r>
            <a:endParaRPr lang="en-US" sz="2800"/>
          </a:p>
          <a:p>
            <a:r>
              <a:rPr lang="id-ID" sz="2800"/>
              <a:t>Kita menggunakan proses </a:t>
            </a:r>
            <a:r>
              <a:rPr lang="id-ID" sz="2800" i="1"/>
              <a:t>two-pass</a:t>
            </a:r>
            <a:r>
              <a:rPr lang="id-ID" sz="2800"/>
              <a:t>, terdiri atas </a:t>
            </a:r>
            <a:r>
              <a:rPr lang="id-ID" sz="2800" i="1"/>
              <a:t>forward pass</a:t>
            </a:r>
            <a:r>
              <a:rPr lang="id-ID" sz="2800"/>
              <a:t> dan </a:t>
            </a:r>
            <a:r>
              <a:rPr lang="id-ID" sz="2800" i="1"/>
              <a:t>backward pass</a:t>
            </a:r>
            <a:r>
              <a:rPr lang="id-ID" sz="2800"/>
              <a:t> untuk menentukan jadwal waktu untuk tiap kegiatan. ES (earlist start) dan EF (earlist finish) selama </a:t>
            </a:r>
            <a:r>
              <a:rPr lang="id-ID" sz="2800" i="1"/>
              <a:t>forward pass</a:t>
            </a:r>
            <a:r>
              <a:rPr lang="id-ID" sz="2800"/>
              <a:t>. LS (latest start) dan LF (latest finish) ditentukan selama </a:t>
            </a:r>
            <a:r>
              <a:rPr lang="id-ID" sz="2800" i="1"/>
              <a:t>backward pass.</a:t>
            </a:r>
            <a:r>
              <a:rPr lang="en-US" sz="2800"/>
              <a:t> </a:t>
            </a:r>
          </a:p>
        </p:txBody>
      </p:sp>
    </p:spTree>
    <p:extLst>
      <p:ext uri="{BB962C8B-B14F-4D97-AF65-F5344CB8AC3E}">
        <p14:creationId xmlns:p14="http://schemas.microsoft.com/office/powerpoint/2010/main" val="2844267967"/>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5635" name="Group 35"/>
          <p:cNvGrpSpPr>
            <a:grpSpLocks/>
          </p:cNvGrpSpPr>
          <p:nvPr/>
        </p:nvGrpSpPr>
        <p:grpSpPr bwMode="auto">
          <a:xfrm>
            <a:off x="304800" y="1066800"/>
            <a:ext cx="8458200" cy="5029200"/>
            <a:chOff x="734" y="1561"/>
            <a:chExt cx="4227" cy="2453"/>
          </a:xfrm>
        </p:grpSpPr>
        <p:grpSp>
          <p:nvGrpSpPr>
            <p:cNvPr id="25636" name="Group 36"/>
            <p:cNvGrpSpPr>
              <a:grpSpLocks/>
            </p:cNvGrpSpPr>
            <p:nvPr/>
          </p:nvGrpSpPr>
          <p:grpSpPr bwMode="auto">
            <a:xfrm>
              <a:off x="1842" y="1776"/>
              <a:ext cx="2074" cy="2072"/>
              <a:chOff x="1842" y="1776"/>
              <a:chExt cx="2074" cy="2072"/>
            </a:xfrm>
          </p:grpSpPr>
          <p:sp>
            <p:nvSpPr>
              <p:cNvPr id="25637" name="Oval 37"/>
              <p:cNvSpPr>
                <a:spLocks noChangeArrowheads="1"/>
              </p:cNvSpPr>
              <p:nvPr/>
            </p:nvSpPr>
            <p:spPr bwMode="auto">
              <a:xfrm>
                <a:off x="1844" y="1776"/>
                <a:ext cx="2072" cy="2072"/>
              </a:xfrm>
              <a:prstGeom prst="ellipse">
                <a:avLst/>
              </a:prstGeom>
              <a:solidFill>
                <a:srgbClr val="FFD980"/>
              </a:solidFill>
              <a:ln w="28575">
                <a:solidFill>
                  <a:srgbClr val="000000"/>
                </a:solidFill>
                <a:round/>
                <a:headEnd/>
                <a:tailEnd/>
              </a:ln>
              <a:effectLst/>
            </p:spPr>
            <p:txBody>
              <a:bodyPr wrap="none" anchor="ctr"/>
              <a:lstStyle/>
              <a:p>
                <a:endParaRPr lang="id-ID">
                  <a:solidFill>
                    <a:srgbClr val="000000"/>
                  </a:solidFill>
                </a:endParaRPr>
              </a:p>
            </p:txBody>
          </p:sp>
          <p:sp>
            <p:nvSpPr>
              <p:cNvPr id="25638" name="Freeform 38"/>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solidFill>
                  <a:srgbClr val="000000"/>
                </a:solidFill>
                <a:round/>
                <a:headEnd/>
                <a:tailEnd/>
              </a:ln>
              <a:effectLst/>
            </p:spPr>
            <p:txBody>
              <a:bodyPr/>
              <a:lstStyle/>
              <a:p>
                <a:endParaRPr lang="id-ID">
                  <a:solidFill>
                    <a:srgbClr val="000000"/>
                  </a:solidFill>
                </a:endParaRPr>
              </a:p>
            </p:txBody>
          </p:sp>
          <p:sp>
            <p:nvSpPr>
              <p:cNvPr id="25639" name="Freeform 39"/>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solidFill>
                  <a:srgbClr val="000000"/>
                </a:solidFill>
                <a:round/>
                <a:headEnd/>
                <a:tailEnd/>
              </a:ln>
              <a:effectLst/>
            </p:spPr>
            <p:txBody>
              <a:bodyPr/>
              <a:lstStyle/>
              <a:p>
                <a:endParaRPr lang="id-ID">
                  <a:solidFill>
                    <a:srgbClr val="000000"/>
                  </a:solidFill>
                </a:endParaRPr>
              </a:p>
            </p:txBody>
          </p:sp>
          <p:sp>
            <p:nvSpPr>
              <p:cNvPr id="25640" name="Freeform 40"/>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solidFill>
                  <a:srgbClr val="000000"/>
                </a:solidFill>
                <a:round/>
                <a:headEnd/>
                <a:tailEnd/>
              </a:ln>
              <a:effectLst/>
            </p:spPr>
            <p:txBody>
              <a:bodyPr/>
              <a:lstStyle/>
              <a:p>
                <a:endParaRPr lang="id-ID">
                  <a:solidFill>
                    <a:srgbClr val="000000"/>
                  </a:solidFill>
                </a:endParaRPr>
              </a:p>
            </p:txBody>
          </p:sp>
          <p:sp>
            <p:nvSpPr>
              <p:cNvPr id="25641" name="Freeform 41"/>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solidFill>
                  <a:srgbClr val="000000"/>
                </a:solidFill>
                <a:round/>
                <a:headEnd/>
                <a:tailEnd/>
              </a:ln>
              <a:effectLst/>
            </p:spPr>
            <p:txBody>
              <a:bodyPr/>
              <a:lstStyle/>
              <a:p>
                <a:endParaRPr lang="id-ID">
                  <a:solidFill>
                    <a:srgbClr val="000000"/>
                  </a:solidFill>
                </a:endParaRPr>
              </a:p>
            </p:txBody>
          </p:sp>
          <p:sp>
            <p:nvSpPr>
              <p:cNvPr id="25642" name="Oval 42"/>
              <p:cNvSpPr>
                <a:spLocks noChangeArrowheads="1"/>
              </p:cNvSpPr>
              <p:nvPr/>
            </p:nvSpPr>
            <p:spPr bwMode="auto">
              <a:xfrm>
                <a:off x="1844" y="1776"/>
                <a:ext cx="2072" cy="2072"/>
              </a:xfrm>
              <a:prstGeom prst="ellipse">
                <a:avLst/>
              </a:prstGeom>
              <a:noFill/>
              <a:ln w="28575">
                <a:solidFill>
                  <a:srgbClr val="000000"/>
                </a:solidFill>
                <a:round/>
                <a:headEnd/>
                <a:tailEnd/>
              </a:ln>
              <a:effectLst/>
            </p:spPr>
            <p:txBody>
              <a:bodyPr wrap="none" anchor="ctr"/>
              <a:lstStyle/>
              <a:p>
                <a:endParaRPr lang="id-ID">
                  <a:solidFill>
                    <a:srgbClr val="000000"/>
                  </a:solidFill>
                </a:endParaRPr>
              </a:p>
            </p:txBody>
          </p:sp>
          <p:sp>
            <p:nvSpPr>
              <p:cNvPr id="25643" name="Line 43"/>
              <p:cNvSpPr>
                <a:spLocks noChangeShapeType="1"/>
              </p:cNvSpPr>
              <p:nvPr/>
            </p:nvSpPr>
            <p:spPr bwMode="auto">
              <a:xfrm>
                <a:off x="1845" y="2812"/>
                <a:ext cx="677" cy="0"/>
              </a:xfrm>
              <a:prstGeom prst="line">
                <a:avLst/>
              </a:prstGeom>
              <a:noFill/>
              <a:ln w="28575">
                <a:solidFill>
                  <a:srgbClr val="000000"/>
                </a:solidFill>
                <a:round/>
                <a:headEnd/>
                <a:tailEnd/>
              </a:ln>
              <a:effectLst/>
            </p:spPr>
            <p:txBody>
              <a:bodyPr/>
              <a:lstStyle/>
              <a:p>
                <a:endParaRPr lang="id-ID">
                  <a:solidFill>
                    <a:srgbClr val="000000"/>
                  </a:solidFill>
                </a:endParaRPr>
              </a:p>
            </p:txBody>
          </p:sp>
          <p:sp>
            <p:nvSpPr>
              <p:cNvPr id="25644" name="Line 44"/>
              <p:cNvSpPr>
                <a:spLocks noChangeShapeType="1"/>
              </p:cNvSpPr>
              <p:nvPr/>
            </p:nvSpPr>
            <p:spPr bwMode="auto">
              <a:xfrm>
                <a:off x="3222" y="1834"/>
                <a:ext cx="0" cy="1953"/>
              </a:xfrm>
              <a:prstGeom prst="line">
                <a:avLst/>
              </a:prstGeom>
              <a:noFill/>
              <a:ln w="28575">
                <a:solidFill>
                  <a:srgbClr val="000000"/>
                </a:solidFill>
                <a:round/>
                <a:headEnd/>
                <a:tailEnd/>
              </a:ln>
              <a:effectLst/>
            </p:spPr>
            <p:txBody>
              <a:bodyPr/>
              <a:lstStyle/>
              <a:p>
                <a:endParaRPr lang="id-ID">
                  <a:solidFill>
                    <a:srgbClr val="000000"/>
                  </a:solidFill>
                </a:endParaRPr>
              </a:p>
            </p:txBody>
          </p:sp>
          <p:sp>
            <p:nvSpPr>
              <p:cNvPr id="25645" name="Line 45"/>
              <p:cNvSpPr>
                <a:spLocks noChangeShapeType="1"/>
              </p:cNvSpPr>
              <p:nvPr/>
            </p:nvSpPr>
            <p:spPr bwMode="auto">
              <a:xfrm>
                <a:off x="2528" y="1835"/>
                <a:ext cx="0" cy="1950"/>
              </a:xfrm>
              <a:prstGeom prst="line">
                <a:avLst/>
              </a:prstGeom>
              <a:noFill/>
              <a:ln w="28575">
                <a:solidFill>
                  <a:srgbClr val="000000"/>
                </a:solidFill>
                <a:round/>
                <a:headEnd/>
                <a:tailEnd/>
              </a:ln>
              <a:effectLst/>
            </p:spPr>
            <p:txBody>
              <a:bodyPr/>
              <a:lstStyle/>
              <a:p>
                <a:endParaRPr lang="id-ID">
                  <a:solidFill>
                    <a:srgbClr val="000000"/>
                  </a:solidFill>
                </a:endParaRPr>
              </a:p>
            </p:txBody>
          </p:sp>
          <p:sp>
            <p:nvSpPr>
              <p:cNvPr id="25646" name="Line 46"/>
              <p:cNvSpPr>
                <a:spLocks noChangeShapeType="1"/>
              </p:cNvSpPr>
              <p:nvPr/>
            </p:nvSpPr>
            <p:spPr bwMode="auto">
              <a:xfrm>
                <a:off x="3214" y="2812"/>
                <a:ext cx="701" cy="0"/>
              </a:xfrm>
              <a:prstGeom prst="line">
                <a:avLst/>
              </a:prstGeom>
              <a:noFill/>
              <a:ln w="28575">
                <a:solidFill>
                  <a:srgbClr val="000000"/>
                </a:solidFill>
                <a:round/>
                <a:headEnd/>
                <a:tailEnd/>
              </a:ln>
              <a:effectLst/>
            </p:spPr>
            <p:txBody>
              <a:bodyPr/>
              <a:lstStyle/>
              <a:p>
                <a:endParaRPr lang="id-ID">
                  <a:solidFill>
                    <a:srgbClr val="000000"/>
                  </a:solidFill>
                </a:endParaRPr>
              </a:p>
            </p:txBody>
          </p:sp>
        </p:grpSp>
        <p:grpSp>
          <p:nvGrpSpPr>
            <p:cNvPr id="25647" name="Group 47"/>
            <p:cNvGrpSpPr>
              <a:grpSpLocks/>
            </p:cNvGrpSpPr>
            <p:nvPr/>
          </p:nvGrpSpPr>
          <p:grpSpPr bwMode="auto">
            <a:xfrm>
              <a:off x="1014" y="1561"/>
              <a:ext cx="1956" cy="701"/>
              <a:chOff x="1014" y="1561"/>
              <a:chExt cx="1956" cy="701"/>
            </a:xfrm>
          </p:grpSpPr>
          <p:sp>
            <p:nvSpPr>
              <p:cNvPr id="25648" name="Text Box 48"/>
              <p:cNvSpPr txBox="1">
                <a:spLocks noChangeArrowheads="1"/>
              </p:cNvSpPr>
              <p:nvPr/>
            </p:nvSpPr>
            <p:spPr bwMode="auto">
              <a:xfrm>
                <a:off x="2768" y="2093"/>
                <a:ext cx="202" cy="169"/>
              </a:xfrm>
              <a:prstGeom prst="rect">
                <a:avLst/>
              </a:prstGeom>
              <a:noFill/>
              <a:ln w="9525">
                <a:noFill/>
                <a:miter lim="800000"/>
                <a:headEnd/>
                <a:tailEnd/>
              </a:ln>
              <a:effectLst/>
            </p:spPr>
            <p:txBody>
              <a:bodyPr wrap="none">
                <a:spAutoFit/>
              </a:bodyPr>
              <a:lstStyle/>
              <a:p>
                <a:pPr algn="ctr">
                  <a:lnSpc>
                    <a:spcPct val="85000"/>
                  </a:lnSpc>
                </a:pPr>
                <a:r>
                  <a:rPr lang="en-AU" sz="2400" b="1" i="1">
                    <a:solidFill>
                      <a:srgbClr val="000000"/>
                    </a:solidFill>
                    <a:latin typeface="Arial" charset="0"/>
                  </a:rPr>
                  <a:t>A</a:t>
                </a:r>
              </a:p>
            </p:txBody>
          </p:sp>
          <p:grpSp>
            <p:nvGrpSpPr>
              <p:cNvPr id="25649" name="Group 49"/>
              <p:cNvGrpSpPr>
                <a:grpSpLocks/>
              </p:cNvGrpSpPr>
              <p:nvPr/>
            </p:nvGrpSpPr>
            <p:grpSpPr bwMode="auto">
              <a:xfrm>
                <a:off x="1014" y="1561"/>
                <a:ext cx="1770" cy="599"/>
                <a:chOff x="1014" y="1561"/>
                <a:chExt cx="1770" cy="599"/>
              </a:xfrm>
            </p:grpSpPr>
            <p:sp>
              <p:nvSpPr>
                <p:cNvPr id="25650" name="Text Box 50"/>
                <p:cNvSpPr txBox="1">
                  <a:spLocks noChangeArrowheads="1"/>
                </p:cNvSpPr>
                <p:nvPr/>
              </p:nvSpPr>
              <p:spPr bwMode="auto">
                <a:xfrm>
                  <a:off x="1014" y="1561"/>
                  <a:ext cx="1450" cy="300"/>
                </a:xfrm>
                <a:prstGeom prst="rect">
                  <a:avLst/>
                </a:prstGeom>
                <a:noFill/>
                <a:ln w="9525">
                  <a:noFill/>
                  <a:miter lim="800000"/>
                  <a:headEnd/>
                  <a:tailEnd/>
                </a:ln>
                <a:effectLst/>
              </p:spPr>
              <p:txBody>
                <a:bodyPr>
                  <a:spAutoFit/>
                </a:bodyPr>
                <a:lstStyle/>
                <a:p>
                  <a:pPr algn="ctr">
                    <a:lnSpc>
                      <a:spcPct val="85000"/>
                    </a:lnSpc>
                  </a:pPr>
                  <a:r>
                    <a:rPr lang="en-AU" sz="2400" b="1">
                      <a:solidFill>
                        <a:schemeClr val="tx2"/>
                      </a:solidFill>
                      <a:latin typeface="Arial" charset="0"/>
                    </a:rPr>
                    <a:t>Nama kegiatan atau simbol</a:t>
                  </a:r>
                </a:p>
              </p:txBody>
            </p:sp>
            <p:sp>
              <p:nvSpPr>
                <p:cNvPr id="25651" name="Line 51"/>
                <p:cNvSpPr>
                  <a:spLocks noChangeShapeType="1"/>
                </p:cNvSpPr>
                <p:nvPr/>
              </p:nvSpPr>
              <p:spPr bwMode="auto">
                <a:xfrm>
                  <a:off x="2296" y="1808"/>
                  <a:ext cx="488" cy="352"/>
                </a:xfrm>
                <a:prstGeom prst="line">
                  <a:avLst/>
                </a:prstGeom>
                <a:noFill/>
                <a:ln w="38100">
                  <a:solidFill>
                    <a:schemeClr val="tx1"/>
                  </a:solidFill>
                  <a:round/>
                  <a:headEnd type="none" w="med" len="med"/>
                  <a:tailEnd type="triangle" w="med" len="med"/>
                </a:ln>
                <a:effectLst/>
              </p:spPr>
              <p:txBody>
                <a:bodyPr/>
                <a:lstStyle/>
                <a:p>
                  <a:endParaRPr lang="id-ID">
                    <a:solidFill>
                      <a:srgbClr val="000000"/>
                    </a:solidFill>
                  </a:endParaRPr>
                </a:p>
              </p:txBody>
            </p:sp>
          </p:grpSp>
        </p:grpSp>
        <p:grpSp>
          <p:nvGrpSpPr>
            <p:cNvPr id="25652" name="Group 52"/>
            <p:cNvGrpSpPr>
              <a:grpSpLocks/>
            </p:cNvGrpSpPr>
            <p:nvPr/>
          </p:nvGrpSpPr>
          <p:grpSpPr bwMode="auto">
            <a:xfrm>
              <a:off x="782" y="2121"/>
              <a:ext cx="4179" cy="396"/>
              <a:chOff x="782" y="2121"/>
              <a:chExt cx="4179" cy="396"/>
            </a:xfrm>
          </p:grpSpPr>
          <p:grpSp>
            <p:nvGrpSpPr>
              <p:cNvPr id="25653" name="Group 53"/>
              <p:cNvGrpSpPr>
                <a:grpSpLocks/>
              </p:cNvGrpSpPr>
              <p:nvPr/>
            </p:nvGrpSpPr>
            <p:grpSpPr bwMode="auto">
              <a:xfrm>
                <a:off x="782" y="2217"/>
                <a:ext cx="1581" cy="300"/>
                <a:chOff x="782" y="2217"/>
                <a:chExt cx="1581" cy="300"/>
              </a:xfrm>
            </p:grpSpPr>
            <p:sp>
              <p:nvSpPr>
                <p:cNvPr id="25654" name="Text Box 54"/>
                <p:cNvSpPr txBox="1">
                  <a:spLocks noChangeArrowheads="1"/>
                </p:cNvSpPr>
                <p:nvPr/>
              </p:nvSpPr>
              <p:spPr bwMode="auto">
                <a:xfrm>
                  <a:off x="782" y="2217"/>
                  <a:ext cx="893" cy="300"/>
                </a:xfrm>
                <a:prstGeom prst="rect">
                  <a:avLst/>
                </a:prstGeom>
                <a:noFill/>
                <a:ln w="9525">
                  <a:noFill/>
                  <a:miter lim="800000"/>
                  <a:headEnd/>
                  <a:tailEnd/>
                </a:ln>
                <a:effectLst/>
              </p:spPr>
              <p:txBody>
                <a:bodyPr>
                  <a:spAutoFit/>
                </a:bodyPr>
                <a:lstStyle/>
                <a:p>
                  <a:pPr algn="ctr">
                    <a:lnSpc>
                      <a:spcPct val="85000"/>
                    </a:lnSpc>
                  </a:pPr>
                  <a:r>
                    <a:rPr lang="en-AU" sz="2400" b="1" i="1">
                      <a:solidFill>
                        <a:schemeClr val="tx2"/>
                      </a:solidFill>
                      <a:latin typeface="Arial" charset="0"/>
                    </a:rPr>
                    <a:t>Earliest Start</a:t>
                  </a:r>
                </a:p>
              </p:txBody>
            </p:sp>
            <p:sp>
              <p:nvSpPr>
                <p:cNvPr id="25655" name="Text Box 55"/>
                <p:cNvSpPr txBox="1">
                  <a:spLocks noChangeArrowheads="1"/>
                </p:cNvSpPr>
                <p:nvPr/>
              </p:nvSpPr>
              <p:spPr bwMode="auto">
                <a:xfrm>
                  <a:off x="2067" y="2309"/>
                  <a:ext cx="296" cy="169"/>
                </a:xfrm>
                <a:prstGeom prst="rect">
                  <a:avLst/>
                </a:prstGeom>
                <a:noFill/>
                <a:ln w="9525">
                  <a:noFill/>
                  <a:miter lim="800000"/>
                  <a:headEnd/>
                  <a:tailEnd/>
                </a:ln>
                <a:effectLst/>
              </p:spPr>
              <p:txBody>
                <a:bodyPr wrap="none">
                  <a:spAutoFit/>
                </a:bodyPr>
                <a:lstStyle/>
                <a:p>
                  <a:pPr algn="ctr">
                    <a:lnSpc>
                      <a:spcPct val="85000"/>
                    </a:lnSpc>
                  </a:pPr>
                  <a:r>
                    <a:rPr lang="en-AU" sz="2400" b="1" i="1">
                      <a:solidFill>
                        <a:srgbClr val="000000"/>
                      </a:solidFill>
                      <a:latin typeface="Arial" charset="0"/>
                    </a:rPr>
                    <a:t>ES</a:t>
                  </a:r>
                </a:p>
              </p:txBody>
            </p:sp>
            <p:sp>
              <p:nvSpPr>
                <p:cNvPr id="25656" name="Line 56"/>
                <p:cNvSpPr>
                  <a:spLocks noChangeShapeType="1"/>
                </p:cNvSpPr>
                <p:nvPr/>
              </p:nvSpPr>
              <p:spPr bwMode="auto">
                <a:xfrm flipV="1">
                  <a:off x="1584" y="2448"/>
                  <a:ext cx="432" cy="40"/>
                </a:xfrm>
                <a:prstGeom prst="line">
                  <a:avLst/>
                </a:prstGeom>
                <a:noFill/>
                <a:ln w="38100">
                  <a:solidFill>
                    <a:schemeClr val="tx1"/>
                  </a:solidFill>
                  <a:round/>
                  <a:headEnd type="none" w="med" len="med"/>
                  <a:tailEnd type="triangle" w="med" len="med"/>
                </a:ln>
                <a:effectLst/>
              </p:spPr>
              <p:txBody>
                <a:bodyPr/>
                <a:lstStyle/>
                <a:p>
                  <a:endParaRPr lang="id-ID">
                    <a:solidFill>
                      <a:srgbClr val="000000"/>
                    </a:solidFill>
                  </a:endParaRPr>
                </a:p>
              </p:txBody>
            </p:sp>
          </p:grpSp>
          <p:grpSp>
            <p:nvGrpSpPr>
              <p:cNvPr id="25657" name="Group 57"/>
              <p:cNvGrpSpPr>
                <a:grpSpLocks/>
              </p:cNvGrpSpPr>
              <p:nvPr/>
            </p:nvGrpSpPr>
            <p:grpSpPr bwMode="auto">
              <a:xfrm>
                <a:off x="3363" y="2121"/>
                <a:ext cx="1598" cy="357"/>
                <a:chOff x="3363" y="2121"/>
                <a:chExt cx="1598" cy="357"/>
              </a:xfrm>
            </p:grpSpPr>
            <p:sp>
              <p:nvSpPr>
                <p:cNvPr id="25658" name="Text Box 58"/>
                <p:cNvSpPr txBox="1">
                  <a:spLocks noChangeArrowheads="1"/>
                </p:cNvSpPr>
                <p:nvPr/>
              </p:nvSpPr>
              <p:spPr bwMode="auto">
                <a:xfrm>
                  <a:off x="3998" y="2121"/>
                  <a:ext cx="963" cy="300"/>
                </a:xfrm>
                <a:prstGeom prst="rect">
                  <a:avLst/>
                </a:prstGeom>
                <a:noFill/>
                <a:ln w="9525">
                  <a:noFill/>
                  <a:miter lim="800000"/>
                  <a:headEnd/>
                  <a:tailEnd/>
                </a:ln>
                <a:effectLst/>
              </p:spPr>
              <p:txBody>
                <a:bodyPr>
                  <a:spAutoFit/>
                </a:bodyPr>
                <a:lstStyle/>
                <a:p>
                  <a:pPr algn="ctr">
                    <a:lnSpc>
                      <a:spcPct val="85000"/>
                    </a:lnSpc>
                  </a:pPr>
                  <a:r>
                    <a:rPr lang="en-AU" sz="2400" b="1" i="1">
                      <a:solidFill>
                        <a:schemeClr val="tx2"/>
                      </a:solidFill>
                      <a:latin typeface="Arial" charset="0"/>
                    </a:rPr>
                    <a:t>Earliest Finish</a:t>
                  </a:r>
                </a:p>
              </p:txBody>
            </p:sp>
            <p:sp>
              <p:nvSpPr>
                <p:cNvPr id="25659" name="Text Box 59"/>
                <p:cNvSpPr txBox="1">
                  <a:spLocks noChangeArrowheads="1"/>
                </p:cNvSpPr>
                <p:nvPr/>
              </p:nvSpPr>
              <p:spPr bwMode="auto">
                <a:xfrm>
                  <a:off x="3363" y="2309"/>
                  <a:ext cx="286" cy="169"/>
                </a:xfrm>
                <a:prstGeom prst="rect">
                  <a:avLst/>
                </a:prstGeom>
                <a:noFill/>
                <a:ln w="9525">
                  <a:noFill/>
                  <a:miter lim="800000"/>
                  <a:headEnd/>
                  <a:tailEnd/>
                </a:ln>
                <a:effectLst/>
              </p:spPr>
              <p:txBody>
                <a:bodyPr wrap="none">
                  <a:spAutoFit/>
                </a:bodyPr>
                <a:lstStyle/>
                <a:p>
                  <a:pPr algn="ctr">
                    <a:lnSpc>
                      <a:spcPct val="85000"/>
                    </a:lnSpc>
                  </a:pPr>
                  <a:r>
                    <a:rPr lang="en-AU" sz="2400" b="1" i="1">
                      <a:solidFill>
                        <a:srgbClr val="000000"/>
                      </a:solidFill>
                      <a:latin typeface="Arial" charset="0"/>
                    </a:rPr>
                    <a:t>EF</a:t>
                  </a:r>
                </a:p>
              </p:txBody>
            </p:sp>
            <p:sp>
              <p:nvSpPr>
                <p:cNvPr id="25660" name="Line 60"/>
                <p:cNvSpPr>
                  <a:spLocks noChangeShapeType="1"/>
                </p:cNvSpPr>
                <p:nvPr/>
              </p:nvSpPr>
              <p:spPr bwMode="auto">
                <a:xfrm flipV="1">
                  <a:off x="3728" y="2360"/>
                  <a:ext cx="400" cy="72"/>
                </a:xfrm>
                <a:prstGeom prst="line">
                  <a:avLst/>
                </a:prstGeom>
                <a:noFill/>
                <a:ln w="38100">
                  <a:solidFill>
                    <a:schemeClr val="tx1"/>
                  </a:solidFill>
                  <a:round/>
                  <a:headEnd type="triangle" w="med" len="med"/>
                  <a:tailEnd type="none" w="med" len="med"/>
                </a:ln>
                <a:effectLst/>
              </p:spPr>
              <p:txBody>
                <a:bodyPr/>
                <a:lstStyle/>
                <a:p>
                  <a:endParaRPr lang="id-ID">
                    <a:solidFill>
                      <a:srgbClr val="000000"/>
                    </a:solidFill>
                  </a:endParaRPr>
                </a:p>
              </p:txBody>
            </p:sp>
          </p:grpSp>
        </p:grpSp>
        <p:grpSp>
          <p:nvGrpSpPr>
            <p:cNvPr id="25661" name="Group 61"/>
            <p:cNvGrpSpPr>
              <a:grpSpLocks/>
            </p:cNvGrpSpPr>
            <p:nvPr/>
          </p:nvGrpSpPr>
          <p:grpSpPr bwMode="auto">
            <a:xfrm>
              <a:off x="734" y="3005"/>
              <a:ext cx="4163" cy="368"/>
              <a:chOff x="734" y="3005"/>
              <a:chExt cx="4163" cy="368"/>
            </a:xfrm>
          </p:grpSpPr>
          <p:grpSp>
            <p:nvGrpSpPr>
              <p:cNvPr id="25662" name="Group 62"/>
              <p:cNvGrpSpPr>
                <a:grpSpLocks/>
              </p:cNvGrpSpPr>
              <p:nvPr/>
            </p:nvGrpSpPr>
            <p:grpSpPr bwMode="auto">
              <a:xfrm>
                <a:off x="734" y="3005"/>
                <a:ext cx="1619" cy="368"/>
                <a:chOff x="734" y="3005"/>
                <a:chExt cx="1619" cy="368"/>
              </a:xfrm>
            </p:grpSpPr>
            <p:sp>
              <p:nvSpPr>
                <p:cNvPr id="25663" name="Text Box 63"/>
                <p:cNvSpPr txBox="1">
                  <a:spLocks noChangeArrowheads="1"/>
                </p:cNvSpPr>
                <p:nvPr/>
              </p:nvSpPr>
              <p:spPr bwMode="auto">
                <a:xfrm>
                  <a:off x="734" y="3073"/>
                  <a:ext cx="829" cy="300"/>
                </a:xfrm>
                <a:prstGeom prst="rect">
                  <a:avLst/>
                </a:prstGeom>
                <a:noFill/>
                <a:ln w="9525">
                  <a:noFill/>
                  <a:miter lim="800000"/>
                  <a:headEnd/>
                  <a:tailEnd/>
                </a:ln>
                <a:effectLst/>
              </p:spPr>
              <p:txBody>
                <a:bodyPr>
                  <a:spAutoFit/>
                </a:bodyPr>
                <a:lstStyle/>
                <a:p>
                  <a:pPr algn="ctr">
                    <a:lnSpc>
                      <a:spcPct val="85000"/>
                    </a:lnSpc>
                  </a:pPr>
                  <a:r>
                    <a:rPr lang="en-AU" sz="2400" b="1" i="1">
                      <a:solidFill>
                        <a:schemeClr val="tx2"/>
                      </a:solidFill>
                      <a:latin typeface="Arial" charset="0"/>
                    </a:rPr>
                    <a:t>Latest Start</a:t>
                  </a:r>
                </a:p>
              </p:txBody>
            </p:sp>
            <p:sp>
              <p:nvSpPr>
                <p:cNvPr id="25664" name="Text Box 64"/>
                <p:cNvSpPr txBox="1">
                  <a:spLocks noChangeArrowheads="1"/>
                </p:cNvSpPr>
                <p:nvPr/>
              </p:nvSpPr>
              <p:spPr bwMode="auto">
                <a:xfrm>
                  <a:off x="2067" y="3005"/>
                  <a:ext cx="286" cy="169"/>
                </a:xfrm>
                <a:prstGeom prst="rect">
                  <a:avLst/>
                </a:prstGeom>
                <a:noFill/>
                <a:ln w="9525">
                  <a:noFill/>
                  <a:miter lim="800000"/>
                  <a:headEnd/>
                  <a:tailEnd/>
                </a:ln>
                <a:effectLst/>
              </p:spPr>
              <p:txBody>
                <a:bodyPr wrap="none">
                  <a:spAutoFit/>
                </a:bodyPr>
                <a:lstStyle/>
                <a:p>
                  <a:pPr algn="ctr">
                    <a:lnSpc>
                      <a:spcPct val="85000"/>
                    </a:lnSpc>
                  </a:pPr>
                  <a:r>
                    <a:rPr lang="en-AU" sz="2400" b="1" i="1">
                      <a:solidFill>
                        <a:srgbClr val="000000"/>
                      </a:solidFill>
                      <a:latin typeface="Arial" charset="0"/>
                    </a:rPr>
                    <a:t>LS</a:t>
                  </a:r>
                </a:p>
              </p:txBody>
            </p:sp>
            <p:sp>
              <p:nvSpPr>
                <p:cNvPr id="25665" name="Line 65"/>
                <p:cNvSpPr>
                  <a:spLocks noChangeShapeType="1"/>
                </p:cNvSpPr>
                <p:nvPr/>
              </p:nvSpPr>
              <p:spPr bwMode="auto">
                <a:xfrm flipV="1">
                  <a:off x="1480" y="3128"/>
                  <a:ext cx="544" cy="168"/>
                </a:xfrm>
                <a:prstGeom prst="line">
                  <a:avLst/>
                </a:prstGeom>
                <a:noFill/>
                <a:ln w="38100">
                  <a:solidFill>
                    <a:schemeClr val="tx1"/>
                  </a:solidFill>
                  <a:round/>
                  <a:headEnd type="none" w="med" len="med"/>
                  <a:tailEnd type="triangle" w="med" len="med"/>
                </a:ln>
                <a:effectLst/>
              </p:spPr>
              <p:txBody>
                <a:bodyPr/>
                <a:lstStyle/>
                <a:p>
                  <a:endParaRPr lang="id-ID">
                    <a:solidFill>
                      <a:srgbClr val="000000"/>
                    </a:solidFill>
                  </a:endParaRPr>
                </a:p>
              </p:txBody>
            </p:sp>
          </p:grpSp>
          <p:grpSp>
            <p:nvGrpSpPr>
              <p:cNvPr id="25666" name="Group 66"/>
              <p:cNvGrpSpPr>
                <a:grpSpLocks/>
              </p:cNvGrpSpPr>
              <p:nvPr/>
            </p:nvGrpSpPr>
            <p:grpSpPr bwMode="auto">
              <a:xfrm>
                <a:off x="3361" y="3005"/>
                <a:ext cx="1536" cy="344"/>
                <a:chOff x="3361" y="3005"/>
                <a:chExt cx="1536" cy="344"/>
              </a:xfrm>
            </p:grpSpPr>
            <p:sp>
              <p:nvSpPr>
                <p:cNvPr id="25667" name="Text Box 67"/>
                <p:cNvSpPr txBox="1">
                  <a:spLocks noChangeArrowheads="1"/>
                </p:cNvSpPr>
                <p:nvPr/>
              </p:nvSpPr>
              <p:spPr bwMode="auto">
                <a:xfrm>
                  <a:off x="4054" y="3049"/>
                  <a:ext cx="843" cy="300"/>
                </a:xfrm>
                <a:prstGeom prst="rect">
                  <a:avLst/>
                </a:prstGeom>
                <a:noFill/>
                <a:ln w="9525">
                  <a:noFill/>
                  <a:miter lim="800000"/>
                  <a:headEnd/>
                  <a:tailEnd/>
                </a:ln>
                <a:effectLst/>
              </p:spPr>
              <p:txBody>
                <a:bodyPr>
                  <a:spAutoFit/>
                </a:bodyPr>
                <a:lstStyle/>
                <a:p>
                  <a:pPr algn="ctr">
                    <a:lnSpc>
                      <a:spcPct val="85000"/>
                    </a:lnSpc>
                  </a:pPr>
                  <a:r>
                    <a:rPr lang="en-AU" sz="2400" b="1" i="1">
                      <a:solidFill>
                        <a:schemeClr val="tx2"/>
                      </a:solidFill>
                      <a:latin typeface="Arial" charset="0"/>
                    </a:rPr>
                    <a:t>Latest Finish</a:t>
                  </a:r>
                </a:p>
              </p:txBody>
            </p:sp>
            <p:sp>
              <p:nvSpPr>
                <p:cNvPr id="25668" name="Text Box 68"/>
                <p:cNvSpPr txBox="1">
                  <a:spLocks noChangeArrowheads="1"/>
                </p:cNvSpPr>
                <p:nvPr/>
              </p:nvSpPr>
              <p:spPr bwMode="auto">
                <a:xfrm>
                  <a:off x="3361" y="3005"/>
                  <a:ext cx="278" cy="169"/>
                </a:xfrm>
                <a:prstGeom prst="rect">
                  <a:avLst/>
                </a:prstGeom>
                <a:noFill/>
                <a:ln w="9525">
                  <a:noFill/>
                  <a:miter lim="800000"/>
                  <a:headEnd/>
                  <a:tailEnd/>
                </a:ln>
                <a:effectLst/>
              </p:spPr>
              <p:txBody>
                <a:bodyPr wrap="none">
                  <a:spAutoFit/>
                </a:bodyPr>
                <a:lstStyle/>
                <a:p>
                  <a:pPr algn="ctr">
                    <a:lnSpc>
                      <a:spcPct val="85000"/>
                    </a:lnSpc>
                  </a:pPr>
                  <a:r>
                    <a:rPr lang="en-AU" sz="2400" b="1" i="1">
                      <a:solidFill>
                        <a:srgbClr val="000000"/>
                      </a:solidFill>
                      <a:latin typeface="Arial" charset="0"/>
                    </a:rPr>
                    <a:t>LF</a:t>
                  </a:r>
                </a:p>
              </p:txBody>
            </p:sp>
            <p:sp>
              <p:nvSpPr>
                <p:cNvPr id="25669" name="Line 69"/>
                <p:cNvSpPr>
                  <a:spLocks noChangeShapeType="1"/>
                </p:cNvSpPr>
                <p:nvPr/>
              </p:nvSpPr>
              <p:spPr bwMode="auto">
                <a:xfrm>
                  <a:off x="3712" y="3120"/>
                  <a:ext cx="456" cy="96"/>
                </a:xfrm>
                <a:prstGeom prst="line">
                  <a:avLst/>
                </a:prstGeom>
                <a:noFill/>
                <a:ln w="38100">
                  <a:solidFill>
                    <a:schemeClr val="tx1"/>
                  </a:solidFill>
                  <a:round/>
                  <a:headEnd type="triangle" w="med" len="med"/>
                  <a:tailEnd type="none" w="med" len="med"/>
                </a:ln>
                <a:effectLst/>
              </p:spPr>
              <p:txBody>
                <a:bodyPr/>
                <a:lstStyle/>
                <a:p>
                  <a:endParaRPr lang="id-ID">
                    <a:solidFill>
                      <a:srgbClr val="000000"/>
                    </a:solidFill>
                  </a:endParaRPr>
                </a:p>
              </p:txBody>
            </p:sp>
          </p:grpSp>
        </p:grpSp>
        <p:grpSp>
          <p:nvGrpSpPr>
            <p:cNvPr id="25670" name="Group 70"/>
            <p:cNvGrpSpPr>
              <a:grpSpLocks/>
            </p:cNvGrpSpPr>
            <p:nvPr/>
          </p:nvGrpSpPr>
          <p:grpSpPr bwMode="auto">
            <a:xfrm>
              <a:off x="2760" y="3241"/>
              <a:ext cx="1968" cy="773"/>
              <a:chOff x="2760" y="3241"/>
              <a:chExt cx="1968" cy="773"/>
            </a:xfrm>
          </p:grpSpPr>
          <p:grpSp>
            <p:nvGrpSpPr>
              <p:cNvPr id="25671" name="Group 71"/>
              <p:cNvGrpSpPr>
                <a:grpSpLocks/>
              </p:cNvGrpSpPr>
              <p:nvPr/>
            </p:nvGrpSpPr>
            <p:grpSpPr bwMode="auto">
              <a:xfrm>
                <a:off x="3008" y="3464"/>
                <a:ext cx="1720" cy="550"/>
                <a:chOff x="3008" y="3464"/>
                <a:chExt cx="1720" cy="550"/>
              </a:xfrm>
            </p:grpSpPr>
            <p:sp>
              <p:nvSpPr>
                <p:cNvPr id="25672" name="Text Box 72"/>
                <p:cNvSpPr txBox="1">
                  <a:spLocks noChangeArrowheads="1"/>
                </p:cNvSpPr>
                <p:nvPr/>
              </p:nvSpPr>
              <p:spPr bwMode="auto">
                <a:xfrm>
                  <a:off x="3314" y="3845"/>
                  <a:ext cx="1414" cy="169"/>
                </a:xfrm>
                <a:prstGeom prst="rect">
                  <a:avLst/>
                </a:prstGeom>
                <a:noFill/>
                <a:ln w="9525">
                  <a:noFill/>
                  <a:miter lim="800000"/>
                  <a:headEnd/>
                  <a:tailEnd/>
                </a:ln>
                <a:effectLst/>
              </p:spPr>
              <p:txBody>
                <a:bodyPr wrap="none">
                  <a:spAutoFit/>
                </a:bodyPr>
                <a:lstStyle/>
                <a:p>
                  <a:pPr algn="ctr">
                    <a:lnSpc>
                      <a:spcPct val="85000"/>
                    </a:lnSpc>
                  </a:pPr>
                  <a:r>
                    <a:rPr lang="en-AU" sz="2400" b="1">
                      <a:solidFill>
                        <a:schemeClr val="tx2"/>
                      </a:solidFill>
                      <a:latin typeface="Arial" charset="0"/>
                    </a:rPr>
                    <a:t>Lamanya kegiatan</a:t>
                  </a:r>
                </a:p>
              </p:txBody>
            </p:sp>
            <p:sp>
              <p:nvSpPr>
                <p:cNvPr id="25673" name="Line 73"/>
                <p:cNvSpPr>
                  <a:spLocks noChangeShapeType="1"/>
                </p:cNvSpPr>
                <p:nvPr/>
              </p:nvSpPr>
              <p:spPr bwMode="auto">
                <a:xfrm>
                  <a:off x="3008" y="3464"/>
                  <a:ext cx="488" cy="352"/>
                </a:xfrm>
                <a:prstGeom prst="line">
                  <a:avLst/>
                </a:prstGeom>
                <a:noFill/>
                <a:ln w="38100">
                  <a:solidFill>
                    <a:schemeClr val="tx1"/>
                  </a:solidFill>
                  <a:round/>
                  <a:headEnd type="triangle" w="med" len="med"/>
                  <a:tailEnd type="none" w="med" len="med"/>
                </a:ln>
                <a:effectLst/>
              </p:spPr>
              <p:txBody>
                <a:bodyPr/>
                <a:lstStyle/>
                <a:p>
                  <a:endParaRPr lang="id-ID">
                    <a:solidFill>
                      <a:srgbClr val="000000"/>
                    </a:solidFill>
                  </a:endParaRPr>
                </a:p>
              </p:txBody>
            </p:sp>
          </p:grpSp>
          <p:sp>
            <p:nvSpPr>
              <p:cNvPr id="25674" name="Text Box 74"/>
              <p:cNvSpPr txBox="1">
                <a:spLocks noChangeArrowheads="1"/>
              </p:cNvSpPr>
              <p:nvPr/>
            </p:nvSpPr>
            <p:spPr bwMode="auto">
              <a:xfrm>
                <a:off x="2760" y="3241"/>
                <a:ext cx="177" cy="192"/>
              </a:xfrm>
              <a:prstGeom prst="rect">
                <a:avLst/>
              </a:prstGeom>
              <a:noFill/>
              <a:ln w="9525">
                <a:noFill/>
                <a:miter lim="800000"/>
                <a:headEnd/>
                <a:tailEnd/>
              </a:ln>
              <a:effectLst/>
            </p:spPr>
            <p:txBody>
              <a:bodyPr wrap="none">
                <a:spAutoFit/>
              </a:bodyPr>
              <a:lstStyle/>
              <a:p>
                <a:r>
                  <a:rPr lang="en-AU" sz="2400" b="1">
                    <a:solidFill>
                      <a:srgbClr val="000000"/>
                    </a:solidFill>
                    <a:latin typeface="Arial" charset="0"/>
                  </a:rPr>
                  <a:t>2</a:t>
                </a:r>
              </a:p>
            </p:txBody>
          </p:sp>
        </p:grpSp>
      </p:grpSp>
    </p:spTree>
    <p:extLst>
      <p:ext uri="{BB962C8B-B14F-4D97-AF65-F5344CB8AC3E}">
        <p14:creationId xmlns:p14="http://schemas.microsoft.com/office/powerpoint/2010/main" val="224995871"/>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90600" y="274638"/>
            <a:ext cx="7943088" cy="1143000"/>
          </a:xfrm>
        </p:spPr>
        <p:txBody>
          <a:bodyPr>
            <a:normAutofit fontScale="90000"/>
          </a:bodyPr>
          <a:lstStyle/>
          <a:p>
            <a:r>
              <a:rPr lang="id-ID" sz="4000"/>
              <a:t>Forward pass, merupakan inde</a:t>
            </a:r>
            <a:r>
              <a:rPr lang="en-US" sz="4000"/>
              <a:t>nti</a:t>
            </a:r>
            <a:r>
              <a:rPr lang="id-ID" sz="4000"/>
              <a:t>fikasi waktu-waktu terdahulu</a:t>
            </a:r>
            <a:r>
              <a:rPr lang="en-US" sz="4000"/>
              <a:t> </a:t>
            </a:r>
          </a:p>
        </p:txBody>
      </p:sp>
      <p:sp>
        <p:nvSpPr>
          <p:cNvPr id="26627" name="Rectangle 3"/>
          <p:cNvSpPr>
            <a:spLocks noGrp="1" noChangeArrowheads="1"/>
          </p:cNvSpPr>
          <p:nvPr>
            <p:ph idx="1"/>
          </p:nvPr>
        </p:nvSpPr>
        <p:spPr>
          <a:xfrm>
            <a:off x="1066800" y="1600200"/>
            <a:ext cx="7620000" cy="4724400"/>
          </a:xfrm>
        </p:spPr>
        <p:txBody>
          <a:bodyPr/>
          <a:lstStyle/>
          <a:p>
            <a:pPr>
              <a:buFont typeface="Wingdings" pitchFamily="2" charset="2"/>
              <a:buNone/>
            </a:pPr>
            <a:r>
              <a:rPr lang="en-US" sz="2800"/>
              <a:t>Aturan mulai terdahulu:</a:t>
            </a:r>
          </a:p>
          <a:p>
            <a:r>
              <a:rPr lang="id-ID" sz="2800"/>
              <a:t>Sebelum suatu kegiatan dapat dimulai, kegiatan pendahulu langsungnya harus selesai.</a:t>
            </a:r>
          </a:p>
          <a:p>
            <a:r>
              <a:rPr lang="id-ID" sz="2800"/>
              <a:t>Jika suatu kegiatan hanya mempunyai satu pendahulu langsung, ES nya sama dengan EF pendahulunya.</a:t>
            </a:r>
          </a:p>
          <a:p>
            <a:r>
              <a:rPr lang="id-ID" sz="2800"/>
              <a:t>Jika satu kegiatan mempunyai satu pendahulu langsung, ES nya adalah nilai maximum dari semua EF pendahulunya, yaitu ES = max [EF semua pendahulu langsung]</a:t>
            </a:r>
            <a:endParaRPr lang="en-US" sz="2800"/>
          </a:p>
          <a:p>
            <a:endParaRPr lang="en-US" sz="2800"/>
          </a:p>
        </p:txBody>
      </p:sp>
    </p:spTree>
    <p:extLst>
      <p:ext uri="{BB962C8B-B14F-4D97-AF65-F5344CB8AC3E}">
        <p14:creationId xmlns:p14="http://schemas.microsoft.com/office/powerpoint/2010/main" val="113236490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762000"/>
            <a:ext cx="8229600" cy="5364163"/>
          </a:xfrm>
        </p:spPr>
        <p:txBody>
          <a:bodyPr/>
          <a:lstStyle/>
          <a:p>
            <a:pPr>
              <a:buFont typeface="Wingdings" pitchFamily="2" charset="2"/>
              <a:buNone/>
            </a:pPr>
            <a:r>
              <a:rPr lang="id-ID" dirty="0"/>
              <a:t>Aturan selesai terdahulu:</a:t>
            </a:r>
          </a:p>
          <a:p>
            <a:r>
              <a:rPr lang="id-ID" dirty="0"/>
              <a:t>Waktu selesai terdahulu (EF) dari suatu kegiatan adalah jumlah dari waktu mulai terdahulu (ES) dan waktu kegiatannya, EF = ES+waktu kegiatan.</a:t>
            </a:r>
            <a:endParaRPr lang="en-US" dirty="0"/>
          </a:p>
        </p:txBody>
      </p:sp>
    </p:spTree>
    <p:extLst>
      <p:ext uri="{BB962C8B-B14F-4D97-AF65-F5344CB8AC3E}">
        <p14:creationId xmlns:p14="http://schemas.microsoft.com/office/powerpoint/2010/main" val="2400976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66800" y="274638"/>
            <a:ext cx="7866888" cy="1143000"/>
          </a:xfrm>
        </p:spPr>
        <p:txBody>
          <a:bodyPr>
            <a:normAutofit fontScale="90000"/>
          </a:bodyPr>
          <a:lstStyle/>
          <a:p>
            <a:r>
              <a:rPr lang="en-US" sz="4000"/>
              <a:t>Backward</a:t>
            </a:r>
            <a:r>
              <a:rPr lang="id-ID" sz="4000"/>
              <a:t> pass, merupakan inde</a:t>
            </a:r>
            <a:r>
              <a:rPr lang="en-US" sz="4000"/>
              <a:t>nti</a:t>
            </a:r>
            <a:r>
              <a:rPr lang="id-ID" sz="4000"/>
              <a:t>fikasi waktu-waktu ter</a:t>
            </a:r>
            <a:r>
              <a:rPr lang="en-US" sz="4000"/>
              <a:t>akhir</a:t>
            </a:r>
          </a:p>
        </p:txBody>
      </p:sp>
      <p:sp>
        <p:nvSpPr>
          <p:cNvPr id="28675" name="Rectangle 3"/>
          <p:cNvSpPr>
            <a:spLocks noGrp="1" noChangeArrowheads="1"/>
          </p:cNvSpPr>
          <p:nvPr>
            <p:ph idx="1"/>
          </p:nvPr>
        </p:nvSpPr>
        <p:spPr>
          <a:xfrm>
            <a:off x="990600" y="1752600"/>
            <a:ext cx="7696200" cy="4572000"/>
          </a:xfrm>
        </p:spPr>
        <p:txBody>
          <a:bodyPr/>
          <a:lstStyle/>
          <a:p>
            <a:pPr>
              <a:lnSpc>
                <a:spcPct val="90000"/>
              </a:lnSpc>
              <a:buFont typeface="Wingdings" pitchFamily="2" charset="2"/>
              <a:buNone/>
            </a:pPr>
            <a:r>
              <a:rPr lang="id-ID" sz="2800"/>
              <a:t>Aturan waktu selesai terakhir</a:t>
            </a:r>
            <a:r>
              <a:rPr lang="en-US" sz="2800"/>
              <a:t>:</a:t>
            </a:r>
          </a:p>
          <a:p>
            <a:pPr>
              <a:lnSpc>
                <a:spcPct val="90000"/>
              </a:lnSpc>
            </a:pPr>
            <a:r>
              <a:rPr lang="id-ID" sz="2800"/>
              <a:t>Jika suatu kegiatan adalah pendahulu langsung bagi hanya satu kegiatan, LF nya sama dengan LS dari kegiatan yang secara langsung mengikutinya.</a:t>
            </a:r>
          </a:p>
          <a:p>
            <a:pPr>
              <a:lnSpc>
                <a:spcPct val="90000"/>
              </a:lnSpc>
            </a:pPr>
            <a:r>
              <a:rPr lang="id-ID" sz="2800"/>
              <a:t>Jika suatu kegiatan adalah pendahulu langsung bagi lebih daru satu kegiatan, maka LF adalah minimum dari seluruh nilai LS dari kegiatan-kegiatan yang secara langsung mengikutinya, yaitu LF = Min [LS dari seluruh kegiatan langsung yang mengikutinya]</a:t>
            </a:r>
            <a:endParaRPr lang="en-US" sz="2800"/>
          </a:p>
        </p:txBody>
      </p:sp>
    </p:spTree>
    <p:extLst>
      <p:ext uri="{BB962C8B-B14F-4D97-AF65-F5344CB8AC3E}">
        <p14:creationId xmlns:p14="http://schemas.microsoft.com/office/powerpoint/2010/main" val="193150819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990600" y="1066800"/>
            <a:ext cx="7696200" cy="4038600"/>
          </a:xfrm>
        </p:spPr>
        <p:txBody>
          <a:bodyPr>
            <a:normAutofit/>
          </a:bodyPr>
          <a:lstStyle/>
          <a:p>
            <a:pPr>
              <a:buFont typeface="Wingdings" pitchFamily="2" charset="2"/>
              <a:buNone/>
            </a:pPr>
            <a:r>
              <a:rPr lang="id-ID" sz="3600"/>
              <a:t>Aturan waktu mulai terakhir. </a:t>
            </a:r>
          </a:p>
          <a:p>
            <a:r>
              <a:rPr lang="id-ID" sz="3600"/>
              <a:t>Waktu mulai terakhir (LS) dari suatu kegiatan adalah </a:t>
            </a:r>
            <a:r>
              <a:rPr lang="id-ID" sz="3600" smtClean="0"/>
              <a:t>perbedaan </a:t>
            </a:r>
            <a:r>
              <a:rPr lang="id-ID" sz="3600"/>
              <a:t>antar waktu selesai terakhir (LF) dan waktu kegiatannya, yaitu LS = LF – waktu kegiatan.</a:t>
            </a:r>
            <a:endParaRPr lang="en-US" sz="3600"/>
          </a:p>
        </p:txBody>
      </p:sp>
    </p:spTree>
    <p:extLst>
      <p:ext uri="{BB962C8B-B14F-4D97-AF65-F5344CB8AC3E}">
        <p14:creationId xmlns:p14="http://schemas.microsoft.com/office/powerpoint/2010/main" val="393505315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990600" y="381000"/>
            <a:ext cx="7696200" cy="5715000"/>
          </a:xfrm>
        </p:spPr>
        <p:txBody>
          <a:bodyPr/>
          <a:lstStyle/>
          <a:p>
            <a:pPr>
              <a:buFont typeface="Wingdings" pitchFamily="2" charset="2"/>
              <a:buNone/>
            </a:pPr>
            <a:r>
              <a:rPr lang="en-US" sz="3600" b="1" i="1">
                <a:effectLst>
                  <a:outerShdw blurRad="38100" dist="38100" dir="2700000" algn="tl">
                    <a:srgbClr val="000000">
                      <a:alpha val="43137"/>
                    </a:srgbClr>
                  </a:outerShdw>
                </a:effectLst>
              </a:rPr>
              <a:t>Contoh:</a:t>
            </a:r>
          </a:p>
          <a:p>
            <a:r>
              <a:rPr lang="id-ID" sz="3600" smtClean="0"/>
              <a:t>Hitunglah </a:t>
            </a:r>
            <a:r>
              <a:rPr lang="id-ID" sz="3600"/>
              <a:t>waktu mulai dan selesai terdahulu, untuk proyek rumah sakit berstandar internasional yang di bangun pemerintah. Dan berikut menunjukan jaringan proyek lengkap untuk proyek rumah sakit tersebut, bersama dengan nilai ES dan EF untuk semua kegiatan.</a:t>
            </a:r>
            <a:endParaRPr lang="en-US" sz="3600"/>
          </a:p>
        </p:txBody>
      </p:sp>
    </p:spTree>
    <p:extLst>
      <p:ext uri="{BB962C8B-B14F-4D97-AF65-F5344CB8AC3E}">
        <p14:creationId xmlns:p14="http://schemas.microsoft.com/office/powerpoint/2010/main" val="358040997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1811" name="Group 67"/>
          <p:cNvGraphicFramePr>
            <a:graphicFrameLocks noGrp="1"/>
          </p:cNvGraphicFramePr>
          <p:nvPr>
            <p:ph/>
          </p:nvPr>
        </p:nvGraphicFramePr>
        <p:xfrm>
          <a:off x="457200" y="228600"/>
          <a:ext cx="8229600" cy="6301425"/>
        </p:xfrm>
        <a:graphic>
          <a:graphicData uri="http://schemas.openxmlformats.org/drawingml/2006/table">
            <a:tbl>
              <a:tblPr/>
              <a:tblGrid>
                <a:gridCol w="1676400"/>
                <a:gridCol w="4800600"/>
                <a:gridCol w="1752600"/>
              </a:tblGrid>
              <a:tr h="674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400" b="1" i="0" u="none" strike="noStrike" cap="none" normalizeH="0" baseline="0" smtClean="0">
                          <a:ln>
                            <a:noFill/>
                          </a:ln>
                          <a:solidFill>
                            <a:schemeClr val="tx1"/>
                          </a:solidFill>
                          <a:effectLst/>
                          <a:latin typeface="Tahoma" pitchFamily="34" charset="0"/>
                        </a:rPr>
                        <a:t>Kegiatan</a:t>
                      </a:r>
                      <a:r>
                        <a:rPr kumimoji="0" lang="en-US" sz="2400" b="1" i="0" u="none" strike="noStrike" cap="none" normalizeH="0" baseline="0" smtClean="0">
                          <a:ln>
                            <a:noFill/>
                          </a:ln>
                          <a:solidFill>
                            <a:schemeClr val="tx1"/>
                          </a:solidFill>
                          <a:effectLst/>
                          <a:latin typeface="Tahoma"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400" b="1" i="0" u="none" strike="noStrike" cap="none" normalizeH="0" baseline="0" smtClean="0">
                          <a:ln>
                            <a:noFill/>
                          </a:ln>
                          <a:solidFill>
                            <a:schemeClr val="tx1"/>
                          </a:solidFill>
                          <a:effectLst/>
                          <a:latin typeface="Tahoma" pitchFamily="34" charset="0"/>
                        </a:rPr>
                        <a:t>Penjelasan</a:t>
                      </a:r>
                      <a:r>
                        <a:rPr kumimoji="0" lang="en-US" sz="2400" b="1"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400" b="1" i="0" u="none" strike="noStrike" cap="none" normalizeH="0" baseline="0" smtClean="0">
                          <a:ln>
                            <a:noFill/>
                          </a:ln>
                          <a:solidFill>
                            <a:schemeClr val="tx1"/>
                          </a:solidFill>
                          <a:effectLst/>
                          <a:latin typeface="Tahoma" pitchFamily="34" charset="0"/>
                        </a:rPr>
                        <a:t>Waktu (minggu)</a:t>
                      </a:r>
                      <a:r>
                        <a:rPr kumimoji="0" lang="en-US" sz="2400" b="1"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r>
              <a:tr h="6064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membangun komponen internal</a:t>
                      </a:r>
                      <a:endParaRPr kumimoji="0" lang="en-US" sz="1600" b="1"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64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memodifikasi atap dan lantai</a:t>
                      </a:r>
                      <a:endParaRPr kumimoji="0" lang="en-US" sz="1600" b="1"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48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membangun tumpukan</a:t>
                      </a:r>
                      <a:endParaRPr kumimoji="0" lang="en-US" sz="1600" b="1"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191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menuangkan beton dan memasang rangka</a:t>
                      </a:r>
                      <a:endParaRPr kumimoji="0" lang="en-US" sz="1600" b="1"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175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membangun pembakar temperatur tinggi</a:t>
                      </a:r>
                      <a:endParaRPr kumimoji="0" lang="en-US" sz="1600" b="1"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64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memasang sistem kendali polusi</a:t>
                      </a:r>
                      <a:endParaRPr kumimoji="0" lang="en-US" sz="1600" b="1"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48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membangun alat pencegah polusi udara</a:t>
                      </a:r>
                      <a:r>
                        <a:rPr kumimoji="0" lang="en-US" sz="1600" b="1"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80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chemeClr val="tx1"/>
                          </a:solidFill>
                          <a:effectLst/>
                          <a:latin typeface="Tahoma" pitchFamily="34" charset="0"/>
                        </a:rPr>
                        <a:t>pemerikasaan dan pengujian</a:t>
                      </a:r>
                      <a:r>
                        <a:rPr kumimoji="0" lang="en-US" sz="1600" b="1" i="0" u="none" strike="noStrike" cap="none" normalizeH="0" baseline="0" smtClean="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4838">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TOTAL (minggu)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Tahoma" pitchFamily="34"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56814865"/>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4181" name="Group 389"/>
          <p:cNvGrpSpPr>
            <a:grpSpLocks/>
          </p:cNvGrpSpPr>
          <p:nvPr/>
        </p:nvGrpSpPr>
        <p:grpSpPr bwMode="auto">
          <a:xfrm>
            <a:off x="304800" y="1054100"/>
            <a:ext cx="8610600" cy="4724400"/>
            <a:chOff x="274" y="1224"/>
            <a:chExt cx="5273" cy="2576"/>
          </a:xfrm>
        </p:grpSpPr>
        <p:grpSp>
          <p:nvGrpSpPr>
            <p:cNvPr id="34182" name="Group 390"/>
            <p:cNvGrpSpPr>
              <a:grpSpLocks/>
            </p:cNvGrpSpPr>
            <p:nvPr/>
          </p:nvGrpSpPr>
          <p:grpSpPr bwMode="auto">
            <a:xfrm>
              <a:off x="972" y="2828"/>
              <a:ext cx="903" cy="972"/>
              <a:chOff x="972" y="2828"/>
              <a:chExt cx="903" cy="972"/>
            </a:xfrm>
          </p:grpSpPr>
          <p:sp>
            <p:nvSpPr>
              <p:cNvPr id="34183" name="Line 391"/>
              <p:cNvSpPr>
                <a:spLocks noChangeShapeType="1"/>
              </p:cNvSpPr>
              <p:nvPr/>
            </p:nvSpPr>
            <p:spPr bwMode="auto">
              <a:xfrm rot="5400000" flipV="1">
                <a:off x="964" y="2836"/>
                <a:ext cx="176" cy="16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184" name="Group 392"/>
              <p:cNvGrpSpPr>
                <a:grpSpLocks/>
              </p:cNvGrpSpPr>
              <p:nvPr/>
            </p:nvGrpSpPr>
            <p:grpSpPr bwMode="auto">
              <a:xfrm>
                <a:off x="978" y="2904"/>
                <a:ext cx="897" cy="896"/>
                <a:chOff x="978" y="2904"/>
                <a:chExt cx="897" cy="896"/>
              </a:xfrm>
            </p:grpSpPr>
            <p:grpSp>
              <p:nvGrpSpPr>
                <p:cNvPr id="34185" name="Group 393"/>
                <p:cNvGrpSpPr>
                  <a:grpSpLocks/>
                </p:cNvGrpSpPr>
                <p:nvPr/>
              </p:nvGrpSpPr>
              <p:grpSpPr bwMode="auto">
                <a:xfrm>
                  <a:off x="978" y="2904"/>
                  <a:ext cx="897" cy="896"/>
                  <a:chOff x="1842" y="1776"/>
                  <a:chExt cx="2074" cy="2072"/>
                </a:xfrm>
              </p:grpSpPr>
              <p:sp>
                <p:nvSpPr>
                  <p:cNvPr id="34186" name="Oval 394"/>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endParaRPr lang="id-ID">
                      <a:solidFill>
                        <a:srgbClr val="000000"/>
                      </a:solidFill>
                    </a:endParaRPr>
                  </a:p>
                </p:txBody>
              </p:sp>
              <p:sp>
                <p:nvSpPr>
                  <p:cNvPr id="34187" name="Freeform 395"/>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188" name="Freeform 396"/>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189" name="Freeform 397"/>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190" name="Freeform 398"/>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191" name="Oval 399"/>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192" name="Line 400"/>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193" name="Line 401"/>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194" name="Line 402"/>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195" name="Line 403"/>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196" name="Text Box 404"/>
                <p:cNvSpPr txBox="1">
                  <a:spLocks noChangeArrowheads="1"/>
                </p:cNvSpPr>
                <p:nvPr/>
              </p:nvSpPr>
              <p:spPr bwMode="auto">
                <a:xfrm>
                  <a:off x="1318" y="2975"/>
                  <a:ext cx="215" cy="65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B</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3</a:t>
                  </a:r>
                </a:p>
              </p:txBody>
            </p:sp>
            <p:sp>
              <p:nvSpPr>
                <p:cNvPr id="34197" name="Text Box 405"/>
                <p:cNvSpPr txBox="1">
                  <a:spLocks noChangeArrowheads="1"/>
                </p:cNvSpPr>
                <p:nvPr/>
              </p:nvSpPr>
              <p:spPr bwMode="auto">
                <a:xfrm>
                  <a:off x="1062" y="307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198" name="Text Box 406"/>
                <p:cNvSpPr txBox="1">
                  <a:spLocks noChangeArrowheads="1"/>
                </p:cNvSpPr>
                <p:nvPr/>
              </p:nvSpPr>
              <p:spPr bwMode="auto">
                <a:xfrm>
                  <a:off x="1606" y="307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3</a:t>
                  </a:r>
                </a:p>
              </p:txBody>
            </p:sp>
          </p:grpSp>
        </p:grpSp>
        <p:grpSp>
          <p:nvGrpSpPr>
            <p:cNvPr id="34199" name="Group 407"/>
            <p:cNvGrpSpPr>
              <a:grpSpLocks/>
            </p:cNvGrpSpPr>
            <p:nvPr/>
          </p:nvGrpSpPr>
          <p:grpSpPr bwMode="auto">
            <a:xfrm>
              <a:off x="274" y="1224"/>
              <a:ext cx="5273" cy="2576"/>
              <a:chOff x="274" y="1224"/>
              <a:chExt cx="5273" cy="2576"/>
            </a:xfrm>
          </p:grpSpPr>
          <p:grpSp>
            <p:nvGrpSpPr>
              <p:cNvPr id="34200" name="Group 408"/>
              <p:cNvGrpSpPr>
                <a:grpSpLocks/>
              </p:cNvGrpSpPr>
              <p:nvPr/>
            </p:nvGrpSpPr>
            <p:grpSpPr bwMode="auto">
              <a:xfrm>
                <a:off x="1840" y="1224"/>
                <a:ext cx="1255" cy="896"/>
                <a:chOff x="1840" y="1224"/>
                <a:chExt cx="1255" cy="896"/>
              </a:xfrm>
            </p:grpSpPr>
            <p:sp>
              <p:nvSpPr>
                <p:cNvPr id="34201" name="Line 409"/>
                <p:cNvSpPr>
                  <a:spLocks noChangeShapeType="1"/>
                </p:cNvSpPr>
                <p:nvPr/>
              </p:nvSpPr>
              <p:spPr bwMode="auto">
                <a:xfrm>
                  <a:off x="1840" y="1672"/>
                  <a:ext cx="344"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202" name="Group 410"/>
                <p:cNvGrpSpPr>
                  <a:grpSpLocks/>
                </p:cNvGrpSpPr>
                <p:nvPr/>
              </p:nvGrpSpPr>
              <p:grpSpPr bwMode="auto">
                <a:xfrm>
                  <a:off x="2198" y="1224"/>
                  <a:ext cx="897" cy="896"/>
                  <a:chOff x="1842" y="1776"/>
                  <a:chExt cx="2074" cy="2072"/>
                </a:xfrm>
              </p:grpSpPr>
              <p:sp>
                <p:nvSpPr>
                  <p:cNvPr id="34203" name="Oval 411"/>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endParaRPr lang="id-ID">
                      <a:solidFill>
                        <a:srgbClr val="000000"/>
                      </a:solidFill>
                    </a:endParaRPr>
                  </a:p>
                </p:txBody>
              </p:sp>
              <p:sp>
                <p:nvSpPr>
                  <p:cNvPr id="34204" name="Freeform 412"/>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205" name="Freeform 413"/>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206" name="Freeform 414"/>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207" name="Freeform 415"/>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208" name="Oval 416"/>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209" name="Line 417"/>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10" name="Line 418"/>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11" name="Line 419"/>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12" name="Line 420"/>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213" name="Text Box 421"/>
                <p:cNvSpPr txBox="1">
                  <a:spLocks noChangeArrowheads="1"/>
                </p:cNvSpPr>
                <p:nvPr/>
              </p:nvSpPr>
              <p:spPr bwMode="auto">
                <a:xfrm>
                  <a:off x="2534" y="1295"/>
                  <a:ext cx="220" cy="654"/>
                </a:xfrm>
                <a:prstGeom prst="rect">
                  <a:avLst/>
                </a:prstGeom>
                <a:noFill/>
                <a:ln w="9525">
                  <a:noFill/>
                  <a:miter lim="800000"/>
                  <a:headEnd/>
                  <a:tailEnd/>
                </a:ln>
                <a:effectLst/>
              </p:spPr>
              <p:txBody>
                <a:bodyPr>
                  <a:spAutoFit/>
                </a:bodyPr>
                <a:lstStyle/>
                <a:p>
                  <a:r>
                    <a:rPr lang="en-AU" b="1" i="1">
                      <a:solidFill>
                        <a:srgbClr val="000000"/>
                      </a:solidFill>
                      <a:latin typeface="Arial" charset="0"/>
                    </a:rPr>
                    <a:t>C</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2</a:t>
                  </a:r>
                </a:p>
              </p:txBody>
            </p:sp>
            <p:sp>
              <p:nvSpPr>
                <p:cNvPr id="34214" name="Text Box 422"/>
                <p:cNvSpPr txBox="1">
                  <a:spLocks noChangeArrowheads="1"/>
                </p:cNvSpPr>
                <p:nvPr/>
              </p:nvSpPr>
              <p:spPr bwMode="auto">
                <a:xfrm>
                  <a:off x="2270" y="1407"/>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2</a:t>
                  </a:r>
                </a:p>
              </p:txBody>
            </p:sp>
            <p:sp>
              <p:nvSpPr>
                <p:cNvPr id="34215" name="Text Box 423"/>
                <p:cNvSpPr txBox="1">
                  <a:spLocks noChangeArrowheads="1"/>
                </p:cNvSpPr>
                <p:nvPr/>
              </p:nvSpPr>
              <p:spPr bwMode="auto">
                <a:xfrm>
                  <a:off x="2830" y="1407"/>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grpSp>
          <p:grpSp>
            <p:nvGrpSpPr>
              <p:cNvPr id="34216" name="Group 424"/>
              <p:cNvGrpSpPr>
                <a:grpSpLocks/>
              </p:cNvGrpSpPr>
              <p:nvPr/>
            </p:nvGrpSpPr>
            <p:grpSpPr bwMode="auto">
              <a:xfrm>
                <a:off x="274" y="1224"/>
                <a:ext cx="5273" cy="2576"/>
                <a:chOff x="274" y="1224"/>
                <a:chExt cx="5273" cy="2576"/>
              </a:xfrm>
            </p:grpSpPr>
            <p:grpSp>
              <p:nvGrpSpPr>
                <p:cNvPr id="34217" name="Group 425"/>
                <p:cNvGrpSpPr>
                  <a:grpSpLocks/>
                </p:cNvGrpSpPr>
                <p:nvPr/>
              </p:nvGrpSpPr>
              <p:grpSpPr bwMode="auto">
                <a:xfrm>
                  <a:off x="2898" y="1224"/>
                  <a:ext cx="2649" cy="2576"/>
                  <a:chOff x="2898" y="1224"/>
                  <a:chExt cx="2649" cy="2576"/>
                </a:xfrm>
              </p:grpSpPr>
              <p:sp>
                <p:nvSpPr>
                  <p:cNvPr id="34219" name="Line 427"/>
                  <p:cNvSpPr>
                    <a:spLocks noChangeShapeType="1"/>
                  </p:cNvSpPr>
                  <p:nvPr/>
                </p:nvSpPr>
                <p:spPr bwMode="auto">
                  <a:xfrm>
                    <a:off x="2920" y="2027"/>
                    <a:ext cx="132" cy="146"/>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218" name="Line 426"/>
                  <p:cNvSpPr>
                    <a:spLocks noChangeShapeType="1"/>
                  </p:cNvSpPr>
                  <p:nvPr/>
                </p:nvSpPr>
                <p:spPr bwMode="auto">
                  <a:xfrm>
                    <a:off x="3087" y="1672"/>
                    <a:ext cx="661"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220" name="Line 428"/>
                  <p:cNvSpPr>
                    <a:spLocks noChangeShapeType="1"/>
                  </p:cNvSpPr>
                  <p:nvPr/>
                </p:nvSpPr>
                <p:spPr bwMode="auto">
                  <a:xfrm>
                    <a:off x="3632" y="2808"/>
                    <a:ext cx="256" cy="224"/>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221" name="Line 429"/>
                  <p:cNvSpPr>
                    <a:spLocks noChangeShapeType="1"/>
                  </p:cNvSpPr>
                  <p:nvPr/>
                </p:nvSpPr>
                <p:spPr bwMode="auto">
                  <a:xfrm>
                    <a:off x="3056" y="3344"/>
                    <a:ext cx="704"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222" name="Line 430"/>
                  <p:cNvSpPr>
                    <a:spLocks noChangeShapeType="1"/>
                  </p:cNvSpPr>
                  <p:nvPr/>
                </p:nvSpPr>
                <p:spPr bwMode="auto">
                  <a:xfrm flipV="1">
                    <a:off x="4528" y="2840"/>
                    <a:ext cx="248" cy="232"/>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223" name="Line 431"/>
                  <p:cNvSpPr>
                    <a:spLocks noChangeShapeType="1"/>
                  </p:cNvSpPr>
                  <p:nvPr/>
                </p:nvSpPr>
                <p:spPr bwMode="auto">
                  <a:xfrm>
                    <a:off x="4496" y="1928"/>
                    <a:ext cx="272" cy="256"/>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224" name="Group 432"/>
                  <p:cNvGrpSpPr>
                    <a:grpSpLocks/>
                  </p:cNvGrpSpPr>
                  <p:nvPr/>
                </p:nvGrpSpPr>
                <p:grpSpPr bwMode="auto">
                  <a:xfrm>
                    <a:off x="2898" y="1224"/>
                    <a:ext cx="2649" cy="2576"/>
                    <a:chOff x="2898" y="1224"/>
                    <a:chExt cx="2649" cy="2576"/>
                  </a:xfrm>
                </p:grpSpPr>
                <p:grpSp>
                  <p:nvGrpSpPr>
                    <p:cNvPr id="34225" name="Group 433"/>
                    <p:cNvGrpSpPr>
                      <a:grpSpLocks/>
                    </p:cNvGrpSpPr>
                    <p:nvPr/>
                  </p:nvGrpSpPr>
                  <p:grpSpPr bwMode="auto">
                    <a:xfrm>
                      <a:off x="3766" y="2904"/>
                      <a:ext cx="897" cy="896"/>
                      <a:chOff x="1842" y="1776"/>
                      <a:chExt cx="2074" cy="2072"/>
                    </a:xfrm>
                  </p:grpSpPr>
                  <p:sp>
                    <p:nvSpPr>
                      <p:cNvPr id="34226" name="Oval 434"/>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endParaRPr lang="id-ID">
                          <a:solidFill>
                            <a:srgbClr val="000000"/>
                          </a:solidFill>
                        </a:endParaRPr>
                      </a:p>
                    </p:txBody>
                  </p:sp>
                  <p:sp>
                    <p:nvSpPr>
                      <p:cNvPr id="34227" name="Freeform 435"/>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228" name="Freeform 436"/>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229" name="Freeform 437"/>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230" name="Freeform 438"/>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231" name="Oval 439"/>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232" name="Line 440"/>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33" name="Line 441"/>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34" name="Line 442"/>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35" name="Line 443"/>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grpSp>
                  <p:nvGrpSpPr>
                    <p:cNvPr id="34236" name="Group 444"/>
                    <p:cNvGrpSpPr>
                      <a:grpSpLocks/>
                    </p:cNvGrpSpPr>
                    <p:nvPr/>
                  </p:nvGrpSpPr>
                  <p:grpSpPr bwMode="auto">
                    <a:xfrm>
                      <a:off x="3766" y="1224"/>
                      <a:ext cx="897" cy="896"/>
                      <a:chOff x="1842" y="1776"/>
                      <a:chExt cx="2074" cy="2072"/>
                    </a:xfrm>
                  </p:grpSpPr>
                  <p:sp>
                    <p:nvSpPr>
                      <p:cNvPr id="34237" name="Oval 445"/>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endParaRPr lang="id-ID">
                          <a:solidFill>
                            <a:srgbClr val="000000"/>
                          </a:solidFill>
                        </a:endParaRPr>
                      </a:p>
                    </p:txBody>
                  </p:sp>
                  <p:sp>
                    <p:nvSpPr>
                      <p:cNvPr id="34238" name="Freeform 446"/>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239" name="Freeform 447"/>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240" name="Freeform 448"/>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241" name="Freeform 449"/>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242" name="Oval 450"/>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243" name="Line 451"/>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44" name="Line 452"/>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45" name="Line 453"/>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46" name="Line 454"/>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grpSp>
                  <p:nvGrpSpPr>
                    <p:cNvPr id="34247" name="Group 455"/>
                    <p:cNvGrpSpPr>
                      <a:grpSpLocks/>
                    </p:cNvGrpSpPr>
                    <p:nvPr/>
                  </p:nvGrpSpPr>
                  <p:grpSpPr bwMode="auto">
                    <a:xfrm>
                      <a:off x="2898" y="2064"/>
                      <a:ext cx="897" cy="896"/>
                      <a:chOff x="1842" y="1776"/>
                      <a:chExt cx="2074" cy="2072"/>
                    </a:xfrm>
                  </p:grpSpPr>
                  <p:sp>
                    <p:nvSpPr>
                      <p:cNvPr id="34248" name="Oval 456"/>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249" name="Freeform 457"/>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250" name="Freeform 458"/>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251" name="Freeform 459"/>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252" name="Freeform 460"/>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253" name="Oval 461"/>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254" name="Line 462"/>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55" name="Line 463"/>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56" name="Line 464"/>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57" name="Line 465"/>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grpSp>
                  <p:nvGrpSpPr>
                    <p:cNvPr id="34258" name="Group 466"/>
                    <p:cNvGrpSpPr>
                      <a:grpSpLocks/>
                    </p:cNvGrpSpPr>
                    <p:nvPr/>
                  </p:nvGrpSpPr>
                  <p:grpSpPr bwMode="auto">
                    <a:xfrm>
                      <a:off x="4650" y="2064"/>
                      <a:ext cx="897" cy="896"/>
                      <a:chOff x="1842" y="1776"/>
                      <a:chExt cx="2074" cy="2072"/>
                    </a:xfrm>
                  </p:grpSpPr>
                  <p:sp>
                    <p:nvSpPr>
                      <p:cNvPr id="34259" name="Oval 467"/>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260" name="Freeform 468"/>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261" name="Freeform 469"/>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262" name="Freeform 470"/>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263" name="Freeform 471"/>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264" name="Oval 472"/>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265" name="Line 473"/>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66" name="Line 474"/>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67" name="Line 475"/>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68" name="Line 476"/>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269" name="Text Box 477"/>
                    <p:cNvSpPr txBox="1">
                      <a:spLocks noChangeArrowheads="1"/>
                    </p:cNvSpPr>
                    <p:nvPr/>
                  </p:nvSpPr>
                  <p:spPr bwMode="auto">
                    <a:xfrm>
                      <a:off x="3238" y="2135"/>
                      <a:ext cx="207" cy="65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E</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4</a:t>
                      </a:r>
                    </a:p>
                  </p:txBody>
                </p:sp>
                <p:sp>
                  <p:nvSpPr>
                    <p:cNvPr id="34270" name="Text Box 478"/>
                    <p:cNvSpPr txBox="1">
                      <a:spLocks noChangeArrowheads="1"/>
                    </p:cNvSpPr>
                    <p:nvPr/>
                  </p:nvSpPr>
                  <p:spPr bwMode="auto">
                    <a:xfrm>
                      <a:off x="4110" y="1295"/>
                      <a:ext cx="199" cy="65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F</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3</a:t>
                      </a:r>
                    </a:p>
                  </p:txBody>
                </p:sp>
                <p:sp>
                  <p:nvSpPr>
                    <p:cNvPr id="34271" name="Text Box 479"/>
                    <p:cNvSpPr txBox="1">
                      <a:spLocks noChangeArrowheads="1"/>
                    </p:cNvSpPr>
                    <p:nvPr/>
                  </p:nvSpPr>
                  <p:spPr bwMode="auto">
                    <a:xfrm>
                      <a:off x="4102" y="2975"/>
                      <a:ext cx="223" cy="65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G</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5</a:t>
                      </a:r>
                    </a:p>
                  </p:txBody>
                </p:sp>
                <p:sp>
                  <p:nvSpPr>
                    <p:cNvPr id="34272" name="Text Box 480"/>
                    <p:cNvSpPr txBox="1">
                      <a:spLocks noChangeArrowheads="1"/>
                    </p:cNvSpPr>
                    <p:nvPr/>
                  </p:nvSpPr>
                  <p:spPr bwMode="auto">
                    <a:xfrm>
                      <a:off x="4990" y="2135"/>
                      <a:ext cx="215" cy="65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H</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2</a:t>
                      </a:r>
                    </a:p>
                  </p:txBody>
                </p:sp>
                <p:sp>
                  <p:nvSpPr>
                    <p:cNvPr id="34273" name="Text Box 481"/>
                    <p:cNvSpPr txBox="1">
                      <a:spLocks noChangeArrowheads="1"/>
                    </p:cNvSpPr>
                    <p:nvPr/>
                  </p:nvSpPr>
                  <p:spPr bwMode="auto">
                    <a:xfrm>
                      <a:off x="2974" y="2263"/>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274" name="Text Box 482"/>
                    <p:cNvSpPr txBox="1">
                      <a:spLocks noChangeArrowheads="1"/>
                    </p:cNvSpPr>
                    <p:nvPr/>
                  </p:nvSpPr>
                  <p:spPr bwMode="auto">
                    <a:xfrm>
                      <a:off x="3518" y="2263"/>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sp>
                  <p:nvSpPr>
                    <p:cNvPr id="34275" name="Text Box 483"/>
                    <p:cNvSpPr txBox="1">
                      <a:spLocks noChangeArrowheads="1"/>
                    </p:cNvSpPr>
                    <p:nvPr/>
                  </p:nvSpPr>
                  <p:spPr bwMode="auto">
                    <a:xfrm>
                      <a:off x="4670" y="2263"/>
                      <a:ext cx="270"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sp>
                  <p:nvSpPr>
                    <p:cNvPr id="34276" name="Text Box 484"/>
                    <p:cNvSpPr txBox="1">
                      <a:spLocks noChangeArrowheads="1"/>
                    </p:cNvSpPr>
                    <p:nvPr/>
                  </p:nvSpPr>
                  <p:spPr bwMode="auto">
                    <a:xfrm>
                      <a:off x="5254" y="2263"/>
                      <a:ext cx="270"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15</a:t>
                      </a:r>
                    </a:p>
                  </p:txBody>
                </p:sp>
                <p:sp>
                  <p:nvSpPr>
                    <p:cNvPr id="34277" name="Text Box 485"/>
                    <p:cNvSpPr txBox="1">
                      <a:spLocks noChangeArrowheads="1"/>
                    </p:cNvSpPr>
                    <p:nvPr/>
                  </p:nvSpPr>
                  <p:spPr bwMode="auto">
                    <a:xfrm>
                      <a:off x="3846" y="139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278" name="Text Box 486"/>
                    <p:cNvSpPr txBox="1">
                      <a:spLocks noChangeArrowheads="1"/>
                    </p:cNvSpPr>
                    <p:nvPr/>
                  </p:nvSpPr>
                  <p:spPr bwMode="auto">
                    <a:xfrm>
                      <a:off x="3838" y="3111"/>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sp>
                  <p:nvSpPr>
                    <p:cNvPr id="34279" name="Text Box 487"/>
                    <p:cNvSpPr txBox="1">
                      <a:spLocks noChangeArrowheads="1"/>
                    </p:cNvSpPr>
                    <p:nvPr/>
                  </p:nvSpPr>
                  <p:spPr bwMode="auto">
                    <a:xfrm>
                      <a:off x="4358" y="3111"/>
                      <a:ext cx="270"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sp>
                  <p:nvSpPr>
                    <p:cNvPr id="34280" name="Text Box 488"/>
                    <p:cNvSpPr txBox="1">
                      <a:spLocks noChangeArrowheads="1"/>
                    </p:cNvSpPr>
                    <p:nvPr/>
                  </p:nvSpPr>
                  <p:spPr bwMode="auto">
                    <a:xfrm>
                      <a:off x="4382" y="139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7</a:t>
                      </a:r>
                    </a:p>
                  </p:txBody>
                </p:sp>
              </p:grpSp>
            </p:grpSp>
            <p:grpSp>
              <p:nvGrpSpPr>
                <p:cNvPr id="34281" name="Group 489"/>
                <p:cNvGrpSpPr>
                  <a:grpSpLocks/>
                </p:cNvGrpSpPr>
                <p:nvPr/>
              </p:nvGrpSpPr>
              <p:grpSpPr bwMode="auto">
                <a:xfrm>
                  <a:off x="1640" y="1976"/>
                  <a:ext cx="1455" cy="1824"/>
                  <a:chOff x="1640" y="1976"/>
                  <a:chExt cx="1455" cy="1824"/>
                </a:xfrm>
              </p:grpSpPr>
              <p:sp>
                <p:nvSpPr>
                  <p:cNvPr id="34282" name="Line 490"/>
                  <p:cNvSpPr>
                    <a:spLocks noChangeShapeType="1"/>
                  </p:cNvSpPr>
                  <p:nvPr/>
                </p:nvSpPr>
                <p:spPr bwMode="auto">
                  <a:xfrm>
                    <a:off x="1640" y="1976"/>
                    <a:ext cx="744" cy="992"/>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283" name="Group 491"/>
                  <p:cNvGrpSpPr>
                    <a:grpSpLocks/>
                  </p:cNvGrpSpPr>
                  <p:nvPr/>
                </p:nvGrpSpPr>
                <p:grpSpPr bwMode="auto">
                  <a:xfrm>
                    <a:off x="1861" y="2904"/>
                    <a:ext cx="1234" cy="896"/>
                    <a:chOff x="1861" y="2904"/>
                    <a:chExt cx="1234" cy="896"/>
                  </a:xfrm>
                </p:grpSpPr>
                <p:sp>
                  <p:nvSpPr>
                    <p:cNvPr id="34284" name="Line 492"/>
                    <p:cNvSpPr>
                      <a:spLocks noChangeShapeType="1"/>
                    </p:cNvSpPr>
                    <p:nvPr/>
                  </p:nvSpPr>
                  <p:spPr bwMode="auto">
                    <a:xfrm>
                      <a:off x="1861" y="3343"/>
                      <a:ext cx="309" cy="9"/>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285" name="Group 493"/>
                    <p:cNvGrpSpPr>
                      <a:grpSpLocks/>
                    </p:cNvGrpSpPr>
                    <p:nvPr/>
                  </p:nvGrpSpPr>
                  <p:grpSpPr bwMode="auto">
                    <a:xfrm>
                      <a:off x="2198" y="2904"/>
                      <a:ext cx="897" cy="896"/>
                      <a:chOff x="2198" y="2904"/>
                      <a:chExt cx="897" cy="896"/>
                    </a:xfrm>
                  </p:grpSpPr>
                  <p:grpSp>
                    <p:nvGrpSpPr>
                      <p:cNvPr id="34286" name="Group 494"/>
                      <p:cNvGrpSpPr>
                        <a:grpSpLocks/>
                      </p:cNvGrpSpPr>
                      <p:nvPr/>
                    </p:nvGrpSpPr>
                    <p:grpSpPr bwMode="auto">
                      <a:xfrm>
                        <a:off x="2198" y="2904"/>
                        <a:ext cx="897" cy="896"/>
                        <a:chOff x="1842" y="1776"/>
                        <a:chExt cx="2074" cy="2072"/>
                      </a:xfrm>
                    </p:grpSpPr>
                    <p:sp>
                      <p:nvSpPr>
                        <p:cNvPr id="34287" name="Oval 495"/>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endParaRPr lang="id-ID">
                            <a:solidFill>
                              <a:srgbClr val="000000"/>
                            </a:solidFill>
                          </a:endParaRPr>
                        </a:p>
                      </p:txBody>
                    </p:sp>
                    <p:sp>
                      <p:nvSpPr>
                        <p:cNvPr id="34288" name="Freeform 496"/>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289" name="Freeform 497"/>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290" name="Freeform 498"/>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291" name="Freeform 499"/>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292" name="Oval 500"/>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293" name="Line 501"/>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94" name="Line 502"/>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95" name="Line 503"/>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296" name="Line 504"/>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297" name="Text Box 505"/>
                      <p:cNvSpPr txBox="1">
                        <a:spLocks noChangeArrowheads="1"/>
                      </p:cNvSpPr>
                      <p:nvPr/>
                    </p:nvSpPr>
                    <p:spPr bwMode="auto">
                      <a:xfrm>
                        <a:off x="2534" y="2975"/>
                        <a:ext cx="215" cy="65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D</a:t>
                        </a:r>
                      </a:p>
                      <a:p>
                        <a:endParaRPr lang="en-AU" b="1">
                          <a:solidFill>
                            <a:srgbClr val="000000"/>
                          </a:solidFill>
                          <a:latin typeface="Arial" charset="0"/>
                        </a:endParaRPr>
                      </a:p>
                      <a:p>
                        <a:endParaRPr lang="en-AU" b="1">
                          <a:solidFill>
                            <a:srgbClr val="000000"/>
                          </a:solidFill>
                          <a:latin typeface="Arial" charset="0"/>
                        </a:endParaRPr>
                      </a:p>
                      <a:p>
                        <a:r>
                          <a:rPr lang="en-AU" b="1">
                            <a:solidFill>
                              <a:srgbClr val="000000"/>
                            </a:solidFill>
                            <a:latin typeface="Arial" charset="0"/>
                          </a:rPr>
                          <a:t>4</a:t>
                        </a:r>
                      </a:p>
                    </p:txBody>
                  </p:sp>
                  <p:sp>
                    <p:nvSpPr>
                      <p:cNvPr id="34298" name="Text Box 506"/>
                      <p:cNvSpPr txBox="1">
                        <a:spLocks noChangeArrowheads="1"/>
                      </p:cNvSpPr>
                      <p:nvPr/>
                    </p:nvSpPr>
                    <p:spPr bwMode="auto">
                      <a:xfrm>
                        <a:off x="2278" y="307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3</a:t>
                        </a:r>
                      </a:p>
                    </p:txBody>
                  </p:sp>
                  <p:sp>
                    <p:nvSpPr>
                      <p:cNvPr id="34299" name="Text Box 507"/>
                      <p:cNvSpPr txBox="1">
                        <a:spLocks noChangeArrowheads="1"/>
                      </p:cNvSpPr>
                      <p:nvPr/>
                    </p:nvSpPr>
                    <p:spPr bwMode="auto">
                      <a:xfrm>
                        <a:off x="2830" y="307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7</a:t>
                        </a:r>
                      </a:p>
                    </p:txBody>
                  </p:sp>
                </p:grpSp>
              </p:grpSp>
            </p:grpSp>
            <p:grpSp>
              <p:nvGrpSpPr>
                <p:cNvPr id="34300" name="Group 508"/>
                <p:cNvGrpSpPr>
                  <a:grpSpLocks/>
                </p:cNvGrpSpPr>
                <p:nvPr/>
              </p:nvGrpSpPr>
              <p:grpSpPr bwMode="auto">
                <a:xfrm>
                  <a:off x="274" y="1224"/>
                  <a:ext cx="1601" cy="1736"/>
                  <a:chOff x="274" y="1224"/>
                  <a:chExt cx="1601" cy="1736"/>
                </a:xfrm>
              </p:grpSpPr>
              <p:grpSp>
                <p:nvGrpSpPr>
                  <p:cNvPr id="34301" name="Group 509"/>
                  <p:cNvGrpSpPr>
                    <a:grpSpLocks/>
                  </p:cNvGrpSpPr>
                  <p:nvPr/>
                </p:nvGrpSpPr>
                <p:grpSpPr bwMode="auto">
                  <a:xfrm>
                    <a:off x="274" y="2064"/>
                    <a:ext cx="897" cy="896"/>
                    <a:chOff x="274" y="2064"/>
                    <a:chExt cx="897" cy="896"/>
                  </a:xfrm>
                </p:grpSpPr>
                <p:grpSp>
                  <p:nvGrpSpPr>
                    <p:cNvPr id="34302" name="Group 510"/>
                    <p:cNvGrpSpPr>
                      <a:grpSpLocks/>
                    </p:cNvGrpSpPr>
                    <p:nvPr/>
                  </p:nvGrpSpPr>
                  <p:grpSpPr bwMode="auto">
                    <a:xfrm>
                      <a:off x="274" y="2064"/>
                      <a:ext cx="897" cy="896"/>
                      <a:chOff x="1842" y="1776"/>
                      <a:chExt cx="2074" cy="2072"/>
                    </a:xfrm>
                  </p:grpSpPr>
                  <p:sp>
                    <p:nvSpPr>
                      <p:cNvPr id="34303" name="Oval 511"/>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endParaRPr lang="id-ID">
                          <a:solidFill>
                            <a:srgbClr val="000000"/>
                          </a:solidFill>
                        </a:endParaRPr>
                      </a:p>
                    </p:txBody>
                  </p:sp>
                  <p:sp>
                    <p:nvSpPr>
                      <p:cNvPr id="34304" name="Freeform 512"/>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305" name="Freeform 513"/>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306" name="Freeform 514"/>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307" name="Freeform 515"/>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308" name="Oval 516"/>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309" name="Line 517"/>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310" name="Line 518"/>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311" name="Line 519"/>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312" name="Line 520"/>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313" name="Text Box 521"/>
                    <p:cNvSpPr txBox="1">
                      <a:spLocks noChangeArrowheads="1"/>
                    </p:cNvSpPr>
                    <p:nvPr/>
                  </p:nvSpPr>
                  <p:spPr bwMode="auto">
                    <a:xfrm>
                      <a:off x="542" y="2149"/>
                      <a:ext cx="327" cy="151"/>
                    </a:xfrm>
                    <a:prstGeom prst="rect">
                      <a:avLst/>
                    </a:prstGeom>
                    <a:noFill/>
                    <a:ln w="9525">
                      <a:noFill/>
                      <a:miter lim="800000"/>
                      <a:headEnd/>
                      <a:tailEnd/>
                    </a:ln>
                    <a:effectLst/>
                  </p:spPr>
                  <p:txBody>
                    <a:bodyPr wrap="none">
                      <a:spAutoFit/>
                    </a:bodyPr>
                    <a:lstStyle/>
                    <a:p>
                      <a:r>
                        <a:rPr lang="en-AU" sz="1200" b="1" i="1">
                          <a:solidFill>
                            <a:srgbClr val="000000"/>
                          </a:solidFill>
                          <a:latin typeface="Arial" charset="0"/>
                        </a:rPr>
                        <a:t>Start</a:t>
                      </a:r>
                    </a:p>
                  </p:txBody>
                </p:sp>
                <p:sp>
                  <p:nvSpPr>
                    <p:cNvPr id="34314" name="Text Box 522"/>
                    <p:cNvSpPr txBox="1">
                      <a:spLocks noChangeArrowheads="1"/>
                    </p:cNvSpPr>
                    <p:nvPr/>
                  </p:nvSpPr>
                  <p:spPr bwMode="auto">
                    <a:xfrm>
                      <a:off x="334" y="2223"/>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315" name="Text Box 523"/>
                    <p:cNvSpPr txBox="1">
                      <a:spLocks noChangeArrowheads="1"/>
                    </p:cNvSpPr>
                    <p:nvPr/>
                  </p:nvSpPr>
                  <p:spPr bwMode="auto">
                    <a:xfrm>
                      <a:off x="630" y="2631"/>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316" name="Text Box 524"/>
                    <p:cNvSpPr txBox="1">
                      <a:spLocks noChangeArrowheads="1"/>
                    </p:cNvSpPr>
                    <p:nvPr/>
                  </p:nvSpPr>
                  <p:spPr bwMode="auto">
                    <a:xfrm>
                      <a:off x="894" y="2215"/>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grpSp>
              <p:grpSp>
                <p:nvGrpSpPr>
                  <p:cNvPr id="34317" name="Group 525"/>
                  <p:cNvGrpSpPr>
                    <a:grpSpLocks/>
                  </p:cNvGrpSpPr>
                  <p:nvPr/>
                </p:nvGrpSpPr>
                <p:grpSpPr bwMode="auto">
                  <a:xfrm>
                    <a:off x="978" y="1224"/>
                    <a:ext cx="897" cy="896"/>
                    <a:chOff x="978" y="1224"/>
                    <a:chExt cx="897" cy="896"/>
                  </a:xfrm>
                </p:grpSpPr>
                <p:grpSp>
                  <p:nvGrpSpPr>
                    <p:cNvPr id="34318" name="Group 526"/>
                    <p:cNvGrpSpPr>
                      <a:grpSpLocks/>
                    </p:cNvGrpSpPr>
                    <p:nvPr/>
                  </p:nvGrpSpPr>
                  <p:grpSpPr bwMode="auto">
                    <a:xfrm>
                      <a:off x="978" y="1224"/>
                      <a:ext cx="897" cy="896"/>
                      <a:chOff x="1842" y="1776"/>
                      <a:chExt cx="2074" cy="2072"/>
                    </a:xfrm>
                  </p:grpSpPr>
                  <p:sp>
                    <p:nvSpPr>
                      <p:cNvPr id="34319" name="Oval 527"/>
                      <p:cNvSpPr>
                        <a:spLocks noChangeArrowheads="1"/>
                      </p:cNvSpPr>
                      <p:nvPr/>
                    </p:nvSpPr>
                    <p:spPr bwMode="auto">
                      <a:xfrm>
                        <a:off x="1844" y="1776"/>
                        <a:ext cx="2072" cy="2072"/>
                      </a:xfrm>
                      <a:prstGeom prst="ellipse">
                        <a:avLst/>
                      </a:prstGeom>
                      <a:solidFill>
                        <a:srgbClr val="00CCFF"/>
                      </a:solidFill>
                      <a:ln w="28575">
                        <a:noFill/>
                        <a:round/>
                        <a:headEnd/>
                        <a:tailEnd/>
                      </a:ln>
                      <a:effectLst/>
                    </p:spPr>
                    <p:txBody>
                      <a:bodyPr wrap="none" anchor="ctr"/>
                      <a:lstStyle/>
                      <a:p>
                        <a:pPr algn="ctr"/>
                        <a:r>
                          <a:rPr lang="en-US">
                            <a:solidFill>
                              <a:srgbClr val="000000"/>
                            </a:solidFill>
                          </a:rPr>
                          <a:t>   </a:t>
                        </a:r>
                      </a:p>
                    </p:txBody>
                  </p:sp>
                  <p:sp>
                    <p:nvSpPr>
                      <p:cNvPr id="34320" name="Freeform 528"/>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00FF00"/>
                      </a:solidFill>
                      <a:ln w="9525">
                        <a:noFill/>
                        <a:round/>
                        <a:headEnd/>
                        <a:tailEnd/>
                      </a:ln>
                      <a:effectLst/>
                    </p:spPr>
                    <p:txBody>
                      <a:bodyPr/>
                      <a:lstStyle/>
                      <a:p>
                        <a:endParaRPr lang="id-ID">
                          <a:solidFill>
                            <a:srgbClr val="000000"/>
                          </a:solidFill>
                        </a:endParaRPr>
                      </a:p>
                    </p:txBody>
                  </p:sp>
                  <p:sp>
                    <p:nvSpPr>
                      <p:cNvPr id="34321" name="Freeform 529"/>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322" name="Freeform 530"/>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323" name="Freeform 531"/>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324" name="Oval 532"/>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325" name="Line 533"/>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326" name="Line 534"/>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327" name="Line 535"/>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328" name="Line 536"/>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329" name="Text Box 537"/>
                    <p:cNvSpPr txBox="1">
                      <a:spLocks noChangeArrowheads="1"/>
                    </p:cNvSpPr>
                    <p:nvPr/>
                  </p:nvSpPr>
                  <p:spPr bwMode="auto">
                    <a:xfrm>
                      <a:off x="1312" y="1287"/>
                      <a:ext cx="215" cy="654"/>
                    </a:xfrm>
                    <a:prstGeom prst="rect">
                      <a:avLst/>
                    </a:prstGeom>
                    <a:noFill/>
                    <a:ln w="9525">
                      <a:noFill/>
                      <a:miter lim="800000"/>
                      <a:headEnd/>
                      <a:tailEnd/>
                    </a:ln>
                    <a:effectLst/>
                  </p:spPr>
                  <p:txBody>
                    <a:bodyPr wrap="none">
                      <a:spAutoFit/>
                    </a:bodyPr>
                    <a:lstStyle/>
                    <a:p>
                      <a:pPr algn="ctr"/>
                      <a:r>
                        <a:rPr lang="en-AU" b="1" i="1">
                          <a:solidFill>
                            <a:srgbClr val="000000"/>
                          </a:solidFill>
                          <a:latin typeface="Arial" charset="0"/>
                        </a:rPr>
                        <a:t>A</a:t>
                      </a:r>
                    </a:p>
                    <a:p>
                      <a:pPr algn="ctr"/>
                      <a:endParaRPr lang="en-AU" b="1" i="1">
                        <a:solidFill>
                          <a:srgbClr val="000000"/>
                        </a:solidFill>
                        <a:latin typeface="Arial" charset="0"/>
                      </a:endParaRPr>
                    </a:p>
                    <a:p>
                      <a:pPr algn="ctr"/>
                      <a:endParaRPr lang="en-AU" b="1" i="1">
                        <a:solidFill>
                          <a:srgbClr val="000000"/>
                        </a:solidFill>
                        <a:latin typeface="Arial" charset="0"/>
                      </a:endParaRPr>
                    </a:p>
                    <a:p>
                      <a:pPr algn="ctr"/>
                      <a:r>
                        <a:rPr lang="en-AU" b="1">
                          <a:solidFill>
                            <a:srgbClr val="000000"/>
                          </a:solidFill>
                          <a:latin typeface="Arial" charset="0"/>
                        </a:rPr>
                        <a:t>2</a:t>
                      </a:r>
                    </a:p>
                  </p:txBody>
                </p:sp>
                <p:sp>
                  <p:nvSpPr>
                    <p:cNvPr id="34330" name="Text Box 538"/>
                    <p:cNvSpPr txBox="1">
                      <a:spLocks noChangeArrowheads="1"/>
                    </p:cNvSpPr>
                    <p:nvPr/>
                  </p:nvSpPr>
                  <p:spPr bwMode="auto">
                    <a:xfrm>
                      <a:off x="1606" y="139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2</a:t>
                      </a:r>
                    </a:p>
                  </p:txBody>
                </p:sp>
                <p:sp>
                  <p:nvSpPr>
                    <p:cNvPr id="34331" name="Text Box 539"/>
                    <p:cNvSpPr txBox="1">
                      <a:spLocks noChangeArrowheads="1"/>
                    </p:cNvSpPr>
                    <p:nvPr/>
                  </p:nvSpPr>
                  <p:spPr bwMode="auto">
                    <a:xfrm>
                      <a:off x="1046" y="1399"/>
                      <a:ext cx="192" cy="201"/>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grpSp>
              <p:sp>
                <p:nvSpPr>
                  <p:cNvPr id="34332" name="Line 540"/>
                  <p:cNvSpPr>
                    <a:spLocks noChangeShapeType="1"/>
                  </p:cNvSpPr>
                  <p:nvPr/>
                </p:nvSpPr>
                <p:spPr bwMode="auto">
                  <a:xfrm flipV="1">
                    <a:off x="984" y="2000"/>
                    <a:ext cx="128" cy="136"/>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grpSp>
        </p:grpSp>
      </p:grpSp>
    </p:spTree>
    <p:extLst>
      <p:ext uri="{BB962C8B-B14F-4D97-AF65-F5344CB8AC3E}">
        <p14:creationId xmlns:p14="http://schemas.microsoft.com/office/powerpoint/2010/main" val="54272892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20" name="Group 4"/>
          <p:cNvGrpSpPr>
            <a:grpSpLocks/>
          </p:cNvGrpSpPr>
          <p:nvPr/>
        </p:nvGrpSpPr>
        <p:grpSpPr bwMode="auto">
          <a:xfrm>
            <a:off x="228600" y="914400"/>
            <a:ext cx="8686800" cy="4876800"/>
            <a:chOff x="274" y="1224"/>
            <a:chExt cx="5273" cy="2576"/>
          </a:xfrm>
        </p:grpSpPr>
        <p:grpSp>
          <p:nvGrpSpPr>
            <p:cNvPr id="34821" name="Group 5"/>
            <p:cNvGrpSpPr>
              <a:grpSpLocks/>
            </p:cNvGrpSpPr>
            <p:nvPr/>
          </p:nvGrpSpPr>
          <p:grpSpPr bwMode="auto">
            <a:xfrm>
              <a:off x="2898" y="1224"/>
              <a:ext cx="2649" cy="2576"/>
              <a:chOff x="2898" y="1224"/>
              <a:chExt cx="2649" cy="2576"/>
            </a:xfrm>
          </p:grpSpPr>
          <p:grpSp>
            <p:nvGrpSpPr>
              <p:cNvPr id="34822" name="Group 6"/>
              <p:cNvGrpSpPr>
                <a:grpSpLocks/>
              </p:cNvGrpSpPr>
              <p:nvPr/>
            </p:nvGrpSpPr>
            <p:grpSpPr bwMode="auto">
              <a:xfrm>
                <a:off x="2898" y="1224"/>
                <a:ext cx="2649" cy="2576"/>
                <a:chOff x="2898" y="1224"/>
                <a:chExt cx="2649" cy="2576"/>
              </a:xfrm>
            </p:grpSpPr>
            <p:grpSp>
              <p:nvGrpSpPr>
                <p:cNvPr id="34823" name="Group 7"/>
                <p:cNvGrpSpPr>
                  <a:grpSpLocks/>
                </p:cNvGrpSpPr>
                <p:nvPr/>
              </p:nvGrpSpPr>
              <p:grpSpPr bwMode="auto">
                <a:xfrm>
                  <a:off x="2898" y="1224"/>
                  <a:ext cx="2649" cy="2576"/>
                  <a:chOff x="2898" y="1224"/>
                  <a:chExt cx="2649" cy="2576"/>
                </a:xfrm>
              </p:grpSpPr>
              <p:sp>
                <p:nvSpPr>
                  <p:cNvPr id="34824" name="Line 8"/>
                  <p:cNvSpPr>
                    <a:spLocks noChangeShapeType="1"/>
                  </p:cNvSpPr>
                  <p:nvPr/>
                </p:nvSpPr>
                <p:spPr bwMode="auto">
                  <a:xfrm>
                    <a:off x="3064" y="1672"/>
                    <a:ext cx="688"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825" name="Line 9"/>
                  <p:cNvSpPr>
                    <a:spLocks noChangeShapeType="1"/>
                  </p:cNvSpPr>
                  <p:nvPr/>
                </p:nvSpPr>
                <p:spPr bwMode="auto">
                  <a:xfrm>
                    <a:off x="2912" y="1992"/>
                    <a:ext cx="144" cy="16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826" name="Line 10"/>
                  <p:cNvSpPr>
                    <a:spLocks noChangeShapeType="1"/>
                  </p:cNvSpPr>
                  <p:nvPr/>
                </p:nvSpPr>
                <p:spPr bwMode="auto">
                  <a:xfrm>
                    <a:off x="3632" y="2808"/>
                    <a:ext cx="256" cy="224"/>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827" name="Line 11"/>
                  <p:cNvSpPr>
                    <a:spLocks noChangeShapeType="1"/>
                  </p:cNvSpPr>
                  <p:nvPr/>
                </p:nvSpPr>
                <p:spPr bwMode="auto">
                  <a:xfrm>
                    <a:off x="3056" y="3344"/>
                    <a:ext cx="704"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828" name="Line 12"/>
                  <p:cNvSpPr>
                    <a:spLocks noChangeShapeType="1"/>
                  </p:cNvSpPr>
                  <p:nvPr/>
                </p:nvSpPr>
                <p:spPr bwMode="auto">
                  <a:xfrm flipV="1">
                    <a:off x="4528" y="2840"/>
                    <a:ext cx="248" cy="232"/>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sp>
                <p:nvSpPr>
                  <p:cNvPr id="34829" name="Line 13"/>
                  <p:cNvSpPr>
                    <a:spLocks noChangeShapeType="1"/>
                  </p:cNvSpPr>
                  <p:nvPr/>
                </p:nvSpPr>
                <p:spPr bwMode="auto">
                  <a:xfrm>
                    <a:off x="4496" y="1928"/>
                    <a:ext cx="272" cy="256"/>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830" name="Group 14"/>
                  <p:cNvGrpSpPr>
                    <a:grpSpLocks/>
                  </p:cNvGrpSpPr>
                  <p:nvPr/>
                </p:nvGrpSpPr>
                <p:grpSpPr bwMode="auto">
                  <a:xfrm>
                    <a:off x="2898" y="1224"/>
                    <a:ext cx="2649" cy="2576"/>
                    <a:chOff x="2898" y="1224"/>
                    <a:chExt cx="2649" cy="2576"/>
                  </a:xfrm>
                </p:grpSpPr>
                <p:grpSp>
                  <p:nvGrpSpPr>
                    <p:cNvPr id="34831" name="Group 15"/>
                    <p:cNvGrpSpPr>
                      <a:grpSpLocks/>
                    </p:cNvGrpSpPr>
                    <p:nvPr/>
                  </p:nvGrpSpPr>
                  <p:grpSpPr bwMode="auto">
                    <a:xfrm>
                      <a:off x="3766" y="2904"/>
                      <a:ext cx="897" cy="896"/>
                      <a:chOff x="1842" y="1776"/>
                      <a:chExt cx="2074" cy="2072"/>
                    </a:xfrm>
                  </p:grpSpPr>
                  <p:sp>
                    <p:nvSpPr>
                      <p:cNvPr id="34832" name="Oval 16"/>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833" name="Freeform 17"/>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834" name="Freeform 18"/>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835" name="Freeform 19"/>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836" name="Freeform 20"/>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837" name="Oval 21"/>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838" name="Line 22"/>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39" name="Line 23"/>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40" name="Line 24"/>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41" name="Line 25"/>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grpSp>
                  <p:nvGrpSpPr>
                    <p:cNvPr id="34842" name="Group 26"/>
                    <p:cNvGrpSpPr>
                      <a:grpSpLocks/>
                    </p:cNvGrpSpPr>
                    <p:nvPr/>
                  </p:nvGrpSpPr>
                  <p:grpSpPr bwMode="auto">
                    <a:xfrm>
                      <a:off x="3766" y="1224"/>
                      <a:ext cx="897" cy="896"/>
                      <a:chOff x="1842" y="1776"/>
                      <a:chExt cx="2074" cy="2072"/>
                    </a:xfrm>
                  </p:grpSpPr>
                  <p:sp>
                    <p:nvSpPr>
                      <p:cNvPr id="34843" name="Oval 27"/>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844" name="Freeform 28"/>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845" name="Freeform 29"/>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846" name="Freeform 30"/>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847" name="Freeform 31"/>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848" name="Oval 32"/>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849" name="Line 33"/>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50" name="Line 34"/>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51" name="Line 35"/>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52" name="Line 36"/>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grpSp>
                  <p:nvGrpSpPr>
                    <p:cNvPr id="34853" name="Group 37"/>
                    <p:cNvGrpSpPr>
                      <a:grpSpLocks/>
                    </p:cNvGrpSpPr>
                    <p:nvPr/>
                  </p:nvGrpSpPr>
                  <p:grpSpPr bwMode="auto">
                    <a:xfrm>
                      <a:off x="2898" y="2064"/>
                      <a:ext cx="897" cy="896"/>
                      <a:chOff x="1842" y="1776"/>
                      <a:chExt cx="2074" cy="2072"/>
                    </a:xfrm>
                  </p:grpSpPr>
                  <p:sp>
                    <p:nvSpPr>
                      <p:cNvPr id="34854" name="Oval 38"/>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855" name="Freeform 39"/>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856" name="Freeform 40"/>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857" name="Freeform 41"/>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858" name="Freeform 42"/>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859" name="Oval 43"/>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860" name="Line 44"/>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61" name="Line 45"/>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62" name="Line 46"/>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63" name="Line 47"/>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grpSp>
                  <p:nvGrpSpPr>
                    <p:cNvPr id="34864" name="Group 48"/>
                    <p:cNvGrpSpPr>
                      <a:grpSpLocks/>
                    </p:cNvGrpSpPr>
                    <p:nvPr/>
                  </p:nvGrpSpPr>
                  <p:grpSpPr bwMode="auto">
                    <a:xfrm>
                      <a:off x="4650" y="2064"/>
                      <a:ext cx="897" cy="896"/>
                      <a:chOff x="1842" y="1776"/>
                      <a:chExt cx="2074" cy="2072"/>
                    </a:xfrm>
                  </p:grpSpPr>
                  <p:sp>
                    <p:nvSpPr>
                      <p:cNvPr id="34865" name="Oval 49"/>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866" name="Freeform 50"/>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867" name="Freeform 51"/>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868" name="Freeform 52"/>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869" name="Freeform 53"/>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870" name="Oval 54"/>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871" name="Line 55"/>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72" name="Line 56"/>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73" name="Line 57"/>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874" name="Line 58"/>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875" name="Text Box 59"/>
                    <p:cNvSpPr txBox="1">
                      <a:spLocks noChangeArrowheads="1"/>
                    </p:cNvSpPr>
                    <p:nvPr/>
                  </p:nvSpPr>
                  <p:spPr bwMode="auto">
                    <a:xfrm>
                      <a:off x="3238" y="2135"/>
                      <a:ext cx="206"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E</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4</a:t>
                      </a:r>
                    </a:p>
                  </p:txBody>
                </p:sp>
                <p:sp>
                  <p:nvSpPr>
                    <p:cNvPr id="34876" name="Text Box 60"/>
                    <p:cNvSpPr txBox="1">
                      <a:spLocks noChangeArrowheads="1"/>
                    </p:cNvSpPr>
                    <p:nvPr/>
                  </p:nvSpPr>
                  <p:spPr bwMode="auto">
                    <a:xfrm>
                      <a:off x="4110" y="1295"/>
                      <a:ext cx="198"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F</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3</a:t>
                      </a:r>
                    </a:p>
                  </p:txBody>
                </p:sp>
                <p:sp>
                  <p:nvSpPr>
                    <p:cNvPr id="34877" name="Text Box 61"/>
                    <p:cNvSpPr txBox="1">
                      <a:spLocks noChangeArrowheads="1"/>
                    </p:cNvSpPr>
                    <p:nvPr/>
                  </p:nvSpPr>
                  <p:spPr bwMode="auto">
                    <a:xfrm>
                      <a:off x="4102" y="2975"/>
                      <a:ext cx="221"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G</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5</a:t>
                      </a:r>
                    </a:p>
                  </p:txBody>
                </p:sp>
                <p:sp>
                  <p:nvSpPr>
                    <p:cNvPr id="34878" name="Text Box 62"/>
                    <p:cNvSpPr txBox="1">
                      <a:spLocks noChangeArrowheads="1"/>
                    </p:cNvSpPr>
                    <p:nvPr/>
                  </p:nvSpPr>
                  <p:spPr bwMode="auto">
                    <a:xfrm>
                      <a:off x="4990" y="2135"/>
                      <a:ext cx="213"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H</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2</a:t>
                      </a:r>
                    </a:p>
                  </p:txBody>
                </p:sp>
                <p:sp>
                  <p:nvSpPr>
                    <p:cNvPr id="34879" name="Text Box 63"/>
                    <p:cNvSpPr txBox="1">
                      <a:spLocks noChangeArrowheads="1"/>
                    </p:cNvSpPr>
                    <p:nvPr/>
                  </p:nvSpPr>
                  <p:spPr bwMode="auto">
                    <a:xfrm>
                      <a:off x="2974" y="2263"/>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880" name="Text Box 64"/>
                    <p:cNvSpPr txBox="1">
                      <a:spLocks noChangeArrowheads="1"/>
                    </p:cNvSpPr>
                    <p:nvPr/>
                  </p:nvSpPr>
                  <p:spPr bwMode="auto">
                    <a:xfrm>
                      <a:off x="3518" y="2263"/>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sp>
                  <p:nvSpPr>
                    <p:cNvPr id="34881" name="Text Box 65"/>
                    <p:cNvSpPr txBox="1">
                      <a:spLocks noChangeArrowheads="1"/>
                    </p:cNvSpPr>
                    <p:nvPr/>
                  </p:nvSpPr>
                  <p:spPr bwMode="auto">
                    <a:xfrm>
                      <a:off x="4670" y="2263"/>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sp>
                  <p:nvSpPr>
                    <p:cNvPr id="34882" name="Text Box 66"/>
                    <p:cNvSpPr txBox="1">
                      <a:spLocks noChangeArrowheads="1"/>
                    </p:cNvSpPr>
                    <p:nvPr/>
                  </p:nvSpPr>
                  <p:spPr bwMode="auto">
                    <a:xfrm>
                      <a:off x="5254" y="2263"/>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15</a:t>
                      </a:r>
                    </a:p>
                  </p:txBody>
                </p:sp>
                <p:sp>
                  <p:nvSpPr>
                    <p:cNvPr id="34883" name="Text Box 67"/>
                    <p:cNvSpPr txBox="1">
                      <a:spLocks noChangeArrowheads="1"/>
                    </p:cNvSpPr>
                    <p:nvPr/>
                  </p:nvSpPr>
                  <p:spPr bwMode="auto">
                    <a:xfrm>
                      <a:off x="3846" y="139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884" name="Text Box 68"/>
                    <p:cNvSpPr txBox="1">
                      <a:spLocks noChangeArrowheads="1"/>
                    </p:cNvSpPr>
                    <p:nvPr/>
                  </p:nvSpPr>
                  <p:spPr bwMode="auto">
                    <a:xfrm>
                      <a:off x="3838" y="311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sp>
                  <p:nvSpPr>
                    <p:cNvPr id="34885" name="Text Box 69"/>
                    <p:cNvSpPr txBox="1">
                      <a:spLocks noChangeArrowheads="1"/>
                    </p:cNvSpPr>
                    <p:nvPr/>
                  </p:nvSpPr>
                  <p:spPr bwMode="auto">
                    <a:xfrm>
                      <a:off x="4358" y="3111"/>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sp>
                  <p:nvSpPr>
                    <p:cNvPr id="34886" name="Text Box 70"/>
                    <p:cNvSpPr txBox="1">
                      <a:spLocks noChangeArrowheads="1"/>
                    </p:cNvSpPr>
                    <p:nvPr/>
                  </p:nvSpPr>
                  <p:spPr bwMode="auto">
                    <a:xfrm>
                      <a:off x="4382" y="139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7</a:t>
                      </a:r>
                    </a:p>
                  </p:txBody>
                </p:sp>
              </p:grpSp>
            </p:grpSp>
            <p:sp>
              <p:nvSpPr>
                <p:cNvPr id="34887" name="Text Box 71"/>
                <p:cNvSpPr txBox="1">
                  <a:spLocks noChangeArrowheads="1"/>
                </p:cNvSpPr>
                <p:nvPr/>
              </p:nvSpPr>
              <p:spPr bwMode="auto">
                <a:xfrm>
                  <a:off x="4670" y="2536"/>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sp>
              <p:nvSpPr>
                <p:cNvPr id="34888" name="Text Box 72"/>
                <p:cNvSpPr txBox="1">
                  <a:spLocks noChangeArrowheads="1"/>
                </p:cNvSpPr>
                <p:nvPr/>
              </p:nvSpPr>
              <p:spPr bwMode="auto">
                <a:xfrm>
                  <a:off x="5246" y="2536"/>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15</a:t>
                  </a:r>
                </a:p>
              </p:txBody>
            </p:sp>
            <p:sp>
              <p:nvSpPr>
                <p:cNvPr id="34889" name="Text Box 73"/>
                <p:cNvSpPr txBox="1">
                  <a:spLocks noChangeArrowheads="1"/>
                </p:cNvSpPr>
                <p:nvPr/>
              </p:nvSpPr>
              <p:spPr bwMode="auto">
                <a:xfrm>
                  <a:off x="3782" y="1704"/>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10</a:t>
                  </a:r>
                </a:p>
              </p:txBody>
            </p:sp>
            <p:sp>
              <p:nvSpPr>
                <p:cNvPr id="34890" name="Text Box 74"/>
                <p:cNvSpPr txBox="1">
                  <a:spLocks noChangeArrowheads="1"/>
                </p:cNvSpPr>
                <p:nvPr/>
              </p:nvSpPr>
              <p:spPr bwMode="auto">
                <a:xfrm>
                  <a:off x="4358" y="1704"/>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sp>
              <p:nvSpPr>
                <p:cNvPr id="34891" name="Text Box 75"/>
                <p:cNvSpPr txBox="1">
                  <a:spLocks noChangeArrowheads="1"/>
                </p:cNvSpPr>
                <p:nvPr/>
              </p:nvSpPr>
              <p:spPr bwMode="auto">
                <a:xfrm>
                  <a:off x="3838" y="3376"/>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sp>
              <p:nvSpPr>
                <p:cNvPr id="34892" name="Text Box 76"/>
                <p:cNvSpPr txBox="1">
                  <a:spLocks noChangeArrowheads="1"/>
                </p:cNvSpPr>
                <p:nvPr/>
              </p:nvSpPr>
              <p:spPr bwMode="auto">
                <a:xfrm>
                  <a:off x="4358" y="3376"/>
                  <a:ext cx="268"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13</a:t>
                  </a:r>
                </a:p>
              </p:txBody>
            </p:sp>
          </p:grpSp>
          <p:sp>
            <p:nvSpPr>
              <p:cNvPr id="34893" name="Text Box 77"/>
              <p:cNvSpPr txBox="1">
                <a:spLocks noChangeArrowheads="1"/>
              </p:cNvSpPr>
              <p:nvPr/>
            </p:nvSpPr>
            <p:spPr bwMode="auto">
              <a:xfrm>
                <a:off x="2974" y="255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894" name="Text Box 78"/>
              <p:cNvSpPr txBox="1">
                <a:spLocks noChangeArrowheads="1"/>
              </p:cNvSpPr>
              <p:nvPr/>
            </p:nvSpPr>
            <p:spPr bwMode="auto">
              <a:xfrm>
                <a:off x="3518" y="255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grpSp>
        <p:grpSp>
          <p:nvGrpSpPr>
            <p:cNvPr id="34895" name="Group 79"/>
            <p:cNvGrpSpPr>
              <a:grpSpLocks/>
            </p:cNvGrpSpPr>
            <p:nvPr/>
          </p:nvGrpSpPr>
          <p:grpSpPr bwMode="auto">
            <a:xfrm>
              <a:off x="1640" y="1976"/>
              <a:ext cx="1455" cy="1824"/>
              <a:chOff x="1640" y="1976"/>
              <a:chExt cx="1455" cy="1824"/>
            </a:xfrm>
          </p:grpSpPr>
          <p:sp>
            <p:nvSpPr>
              <p:cNvPr id="34896" name="Line 80"/>
              <p:cNvSpPr>
                <a:spLocks noChangeShapeType="1"/>
              </p:cNvSpPr>
              <p:nvPr/>
            </p:nvSpPr>
            <p:spPr bwMode="auto">
              <a:xfrm>
                <a:off x="1640" y="1976"/>
                <a:ext cx="744" cy="992"/>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897" name="Group 81"/>
              <p:cNvGrpSpPr>
                <a:grpSpLocks/>
              </p:cNvGrpSpPr>
              <p:nvPr/>
            </p:nvGrpSpPr>
            <p:grpSpPr bwMode="auto">
              <a:xfrm>
                <a:off x="1848" y="2904"/>
                <a:ext cx="1247" cy="896"/>
                <a:chOff x="1848" y="2904"/>
                <a:chExt cx="1247" cy="896"/>
              </a:xfrm>
            </p:grpSpPr>
            <p:sp>
              <p:nvSpPr>
                <p:cNvPr id="34898" name="Line 82"/>
                <p:cNvSpPr>
                  <a:spLocks noChangeShapeType="1"/>
                </p:cNvSpPr>
                <p:nvPr/>
              </p:nvSpPr>
              <p:spPr bwMode="auto">
                <a:xfrm>
                  <a:off x="1848" y="3352"/>
                  <a:ext cx="344"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899" name="Group 83"/>
                <p:cNvGrpSpPr>
                  <a:grpSpLocks/>
                </p:cNvGrpSpPr>
                <p:nvPr/>
              </p:nvGrpSpPr>
              <p:grpSpPr bwMode="auto">
                <a:xfrm>
                  <a:off x="2198" y="2904"/>
                  <a:ext cx="897" cy="896"/>
                  <a:chOff x="2198" y="2904"/>
                  <a:chExt cx="897" cy="896"/>
                </a:xfrm>
              </p:grpSpPr>
              <p:grpSp>
                <p:nvGrpSpPr>
                  <p:cNvPr id="34900" name="Group 84"/>
                  <p:cNvGrpSpPr>
                    <a:grpSpLocks/>
                  </p:cNvGrpSpPr>
                  <p:nvPr/>
                </p:nvGrpSpPr>
                <p:grpSpPr bwMode="auto">
                  <a:xfrm>
                    <a:off x="2198" y="2904"/>
                    <a:ext cx="897" cy="896"/>
                    <a:chOff x="1842" y="1776"/>
                    <a:chExt cx="2074" cy="2072"/>
                  </a:xfrm>
                </p:grpSpPr>
                <p:sp>
                  <p:nvSpPr>
                    <p:cNvPr id="34901" name="Oval 85"/>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902" name="Freeform 86"/>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903" name="Freeform 87"/>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904" name="Freeform 88"/>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905" name="Freeform 89"/>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906" name="Oval 90"/>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907" name="Line 91"/>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08" name="Line 92"/>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09" name="Line 93"/>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10" name="Line 94"/>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911" name="Text Box 95"/>
                  <p:cNvSpPr txBox="1">
                    <a:spLocks noChangeArrowheads="1"/>
                  </p:cNvSpPr>
                  <p:nvPr/>
                </p:nvSpPr>
                <p:spPr bwMode="auto">
                  <a:xfrm>
                    <a:off x="2534" y="2975"/>
                    <a:ext cx="213"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D</a:t>
                    </a:r>
                  </a:p>
                  <a:p>
                    <a:endParaRPr lang="en-AU" b="1">
                      <a:solidFill>
                        <a:srgbClr val="000000"/>
                      </a:solidFill>
                      <a:latin typeface="Arial" charset="0"/>
                    </a:endParaRPr>
                  </a:p>
                  <a:p>
                    <a:endParaRPr lang="en-AU" b="1">
                      <a:solidFill>
                        <a:srgbClr val="000000"/>
                      </a:solidFill>
                      <a:latin typeface="Arial" charset="0"/>
                    </a:endParaRPr>
                  </a:p>
                  <a:p>
                    <a:r>
                      <a:rPr lang="en-AU" b="1">
                        <a:solidFill>
                          <a:srgbClr val="000000"/>
                        </a:solidFill>
                        <a:latin typeface="Arial" charset="0"/>
                      </a:rPr>
                      <a:t>4</a:t>
                    </a:r>
                  </a:p>
                </p:txBody>
              </p:sp>
              <p:sp>
                <p:nvSpPr>
                  <p:cNvPr id="34912" name="Text Box 96"/>
                  <p:cNvSpPr txBox="1">
                    <a:spLocks noChangeArrowheads="1"/>
                  </p:cNvSpPr>
                  <p:nvPr/>
                </p:nvSpPr>
                <p:spPr bwMode="auto">
                  <a:xfrm>
                    <a:off x="2278" y="307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3</a:t>
                    </a:r>
                  </a:p>
                </p:txBody>
              </p:sp>
              <p:sp>
                <p:nvSpPr>
                  <p:cNvPr id="34913" name="Text Box 97"/>
                  <p:cNvSpPr txBox="1">
                    <a:spLocks noChangeArrowheads="1"/>
                  </p:cNvSpPr>
                  <p:nvPr/>
                </p:nvSpPr>
                <p:spPr bwMode="auto">
                  <a:xfrm>
                    <a:off x="2830" y="307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7</a:t>
                    </a:r>
                  </a:p>
                </p:txBody>
              </p:sp>
            </p:grpSp>
          </p:grpSp>
        </p:grpSp>
        <p:grpSp>
          <p:nvGrpSpPr>
            <p:cNvPr id="34914" name="Group 98"/>
            <p:cNvGrpSpPr>
              <a:grpSpLocks/>
            </p:cNvGrpSpPr>
            <p:nvPr/>
          </p:nvGrpSpPr>
          <p:grpSpPr bwMode="auto">
            <a:xfrm>
              <a:off x="1840" y="1224"/>
              <a:ext cx="1255" cy="896"/>
              <a:chOff x="1840" y="1224"/>
              <a:chExt cx="1255" cy="896"/>
            </a:xfrm>
          </p:grpSpPr>
          <p:sp>
            <p:nvSpPr>
              <p:cNvPr id="34915" name="Line 99"/>
              <p:cNvSpPr>
                <a:spLocks noChangeShapeType="1"/>
              </p:cNvSpPr>
              <p:nvPr/>
            </p:nvSpPr>
            <p:spPr bwMode="auto">
              <a:xfrm>
                <a:off x="1840" y="1672"/>
                <a:ext cx="344" cy="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916" name="Group 100"/>
              <p:cNvGrpSpPr>
                <a:grpSpLocks/>
              </p:cNvGrpSpPr>
              <p:nvPr/>
            </p:nvGrpSpPr>
            <p:grpSpPr bwMode="auto">
              <a:xfrm>
                <a:off x="2198" y="1224"/>
                <a:ext cx="897" cy="896"/>
                <a:chOff x="1842" y="1776"/>
                <a:chExt cx="2074" cy="2072"/>
              </a:xfrm>
            </p:grpSpPr>
            <p:sp>
              <p:nvSpPr>
                <p:cNvPr id="34917" name="Oval 101"/>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918" name="Freeform 102"/>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919" name="Freeform 103"/>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920" name="Freeform 104"/>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921" name="Freeform 105"/>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922" name="Oval 106"/>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923" name="Line 107"/>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24" name="Line 108"/>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25" name="Line 109"/>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26" name="Line 110"/>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927" name="Text Box 111"/>
              <p:cNvSpPr txBox="1">
                <a:spLocks noChangeArrowheads="1"/>
              </p:cNvSpPr>
              <p:nvPr/>
            </p:nvSpPr>
            <p:spPr bwMode="auto">
              <a:xfrm>
                <a:off x="2534" y="1295"/>
                <a:ext cx="213"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C</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2</a:t>
                </a:r>
              </a:p>
            </p:txBody>
          </p:sp>
          <p:sp>
            <p:nvSpPr>
              <p:cNvPr id="34928" name="Text Box 112"/>
              <p:cNvSpPr txBox="1">
                <a:spLocks noChangeArrowheads="1"/>
              </p:cNvSpPr>
              <p:nvPr/>
            </p:nvSpPr>
            <p:spPr bwMode="auto">
              <a:xfrm>
                <a:off x="2270" y="1407"/>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2</a:t>
                </a:r>
              </a:p>
            </p:txBody>
          </p:sp>
          <p:sp>
            <p:nvSpPr>
              <p:cNvPr id="34929" name="Text Box 113"/>
              <p:cNvSpPr txBox="1">
                <a:spLocks noChangeArrowheads="1"/>
              </p:cNvSpPr>
              <p:nvPr/>
            </p:nvSpPr>
            <p:spPr bwMode="auto">
              <a:xfrm>
                <a:off x="2830" y="1407"/>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grpSp>
        <p:grpSp>
          <p:nvGrpSpPr>
            <p:cNvPr id="34930" name="Group 114"/>
            <p:cNvGrpSpPr>
              <a:grpSpLocks/>
            </p:cNvGrpSpPr>
            <p:nvPr/>
          </p:nvGrpSpPr>
          <p:grpSpPr bwMode="auto">
            <a:xfrm>
              <a:off x="972" y="2828"/>
              <a:ext cx="903" cy="972"/>
              <a:chOff x="972" y="2828"/>
              <a:chExt cx="903" cy="972"/>
            </a:xfrm>
          </p:grpSpPr>
          <p:sp>
            <p:nvSpPr>
              <p:cNvPr id="34931" name="Line 115"/>
              <p:cNvSpPr>
                <a:spLocks noChangeShapeType="1"/>
              </p:cNvSpPr>
              <p:nvPr/>
            </p:nvSpPr>
            <p:spPr bwMode="auto">
              <a:xfrm rot="5400000" flipV="1">
                <a:off x="964" y="2836"/>
                <a:ext cx="176" cy="160"/>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nvGrpSpPr>
              <p:cNvPr id="34932" name="Group 116"/>
              <p:cNvGrpSpPr>
                <a:grpSpLocks/>
              </p:cNvGrpSpPr>
              <p:nvPr/>
            </p:nvGrpSpPr>
            <p:grpSpPr bwMode="auto">
              <a:xfrm>
                <a:off x="978" y="2904"/>
                <a:ext cx="897" cy="896"/>
                <a:chOff x="978" y="2904"/>
                <a:chExt cx="897" cy="896"/>
              </a:xfrm>
            </p:grpSpPr>
            <p:grpSp>
              <p:nvGrpSpPr>
                <p:cNvPr id="34933" name="Group 117"/>
                <p:cNvGrpSpPr>
                  <a:grpSpLocks/>
                </p:cNvGrpSpPr>
                <p:nvPr/>
              </p:nvGrpSpPr>
              <p:grpSpPr bwMode="auto">
                <a:xfrm>
                  <a:off x="978" y="2904"/>
                  <a:ext cx="897" cy="896"/>
                  <a:chOff x="1842" y="1776"/>
                  <a:chExt cx="2074" cy="2072"/>
                </a:xfrm>
              </p:grpSpPr>
              <p:sp>
                <p:nvSpPr>
                  <p:cNvPr id="34934" name="Oval 118"/>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935" name="Freeform 119"/>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936" name="Freeform 120"/>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937" name="Freeform 121"/>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938" name="Freeform 122"/>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939" name="Oval 123"/>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940" name="Line 124"/>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41" name="Line 125"/>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42" name="Line 126"/>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43" name="Line 127"/>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944" name="Text Box 128"/>
                <p:cNvSpPr txBox="1">
                  <a:spLocks noChangeArrowheads="1"/>
                </p:cNvSpPr>
                <p:nvPr/>
              </p:nvSpPr>
              <p:spPr bwMode="auto">
                <a:xfrm>
                  <a:off x="1318" y="2975"/>
                  <a:ext cx="213" cy="634"/>
                </a:xfrm>
                <a:prstGeom prst="rect">
                  <a:avLst/>
                </a:prstGeom>
                <a:noFill/>
                <a:ln w="9525">
                  <a:noFill/>
                  <a:miter lim="800000"/>
                  <a:headEnd/>
                  <a:tailEnd/>
                </a:ln>
                <a:effectLst/>
              </p:spPr>
              <p:txBody>
                <a:bodyPr wrap="none">
                  <a:spAutoFit/>
                </a:bodyPr>
                <a:lstStyle/>
                <a:p>
                  <a:r>
                    <a:rPr lang="en-AU" b="1" i="1">
                      <a:solidFill>
                        <a:srgbClr val="000000"/>
                      </a:solidFill>
                      <a:latin typeface="Arial" charset="0"/>
                    </a:rPr>
                    <a:t>B</a:t>
                  </a:r>
                </a:p>
                <a:p>
                  <a:endParaRPr lang="en-AU" b="1" i="1">
                    <a:solidFill>
                      <a:srgbClr val="000000"/>
                    </a:solidFill>
                    <a:latin typeface="Arial" charset="0"/>
                  </a:endParaRPr>
                </a:p>
                <a:p>
                  <a:endParaRPr lang="en-AU" b="1" i="1">
                    <a:solidFill>
                      <a:srgbClr val="000000"/>
                    </a:solidFill>
                    <a:latin typeface="Arial" charset="0"/>
                  </a:endParaRPr>
                </a:p>
                <a:p>
                  <a:r>
                    <a:rPr lang="en-AU" b="1">
                      <a:solidFill>
                        <a:srgbClr val="000000"/>
                      </a:solidFill>
                      <a:latin typeface="Arial" charset="0"/>
                    </a:rPr>
                    <a:t>3</a:t>
                  </a:r>
                </a:p>
              </p:txBody>
            </p:sp>
            <p:sp>
              <p:nvSpPr>
                <p:cNvPr id="34945" name="Text Box 129"/>
                <p:cNvSpPr txBox="1">
                  <a:spLocks noChangeArrowheads="1"/>
                </p:cNvSpPr>
                <p:nvPr/>
              </p:nvSpPr>
              <p:spPr bwMode="auto">
                <a:xfrm>
                  <a:off x="1062" y="307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946" name="Text Box 130"/>
                <p:cNvSpPr txBox="1">
                  <a:spLocks noChangeArrowheads="1"/>
                </p:cNvSpPr>
                <p:nvPr/>
              </p:nvSpPr>
              <p:spPr bwMode="auto">
                <a:xfrm>
                  <a:off x="1606" y="307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3</a:t>
                  </a:r>
                </a:p>
              </p:txBody>
            </p:sp>
          </p:grpSp>
        </p:grpSp>
        <p:grpSp>
          <p:nvGrpSpPr>
            <p:cNvPr id="34947" name="Group 131"/>
            <p:cNvGrpSpPr>
              <a:grpSpLocks/>
            </p:cNvGrpSpPr>
            <p:nvPr/>
          </p:nvGrpSpPr>
          <p:grpSpPr bwMode="auto">
            <a:xfrm>
              <a:off x="274" y="1224"/>
              <a:ext cx="1601" cy="1736"/>
              <a:chOff x="274" y="1224"/>
              <a:chExt cx="1601" cy="1736"/>
            </a:xfrm>
          </p:grpSpPr>
          <p:grpSp>
            <p:nvGrpSpPr>
              <p:cNvPr id="34948" name="Group 132"/>
              <p:cNvGrpSpPr>
                <a:grpSpLocks/>
              </p:cNvGrpSpPr>
              <p:nvPr/>
            </p:nvGrpSpPr>
            <p:grpSpPr bwMode="auto">
              <a:xfrm>
                <a:off x="274" y="2064"/>
                <a:ext cx="897" cy="896"/>
                <a:chOff x="274" y="2064"/>
                <a:chExt cx="897" cy="896"/>
              </a:xfrm>
            </p:grpSpPr>
            <p:grpSp>
              <p:nvGrpSpPr>
                <p:cNvPr id="34949" name="Group 133"/>
                <p:cNvGrpSpPr>
                  <a:grpSpLocks/>
                </p:cNvGrpSpPr>
                <p:nvPr/>
              </p:nvGrpSpPr>
              <p:grpSpPr bwMode="auto">
                <a:xfrm>
                  <a:off x="274" y="2064"/>
                  <a:ext cx="897" cy="896"/>
                  <a:chOff x="1842" y="1776"/>
                  <a:chExt cx="2074" cy="2072"/>
                </a:xfrm>
              </p:grpSpPr>
              <p:sp>
                <p:nvSpPr>
                  <p:cNvPr id="34950" name="Oval 134"/>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951" name="Freeform 135"/>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952" name="Freeform 136"/>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953" name="Freeform 137"/>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954" name="Freeform 138"/>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955" name="Oval 139"/>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956" name="Line 140"/>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57" name="Line 141"/>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58" name="Line 142"/>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59" name="Line 143"/>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960" name="Text Box 144"/>
                <p:cNvSpPr txBox="1">
                  <a:spLocks noChangeArrowheads="1"/>
                </p:cNvSpPr>
                <p:nvPr/>
              </p:nvSpPr>
              <p:spPr bwMode="auto">
                <a:xfrm>
                  <a:off x="542" y="2149"/>
                  <a:ext cx="324" cy="146"/>
                </a:xfrm>
                <a:prstGeom prst="rect">
                  <a:avLst/>
                </a:prstGeom>
                <a:noFill/>
                <a:ln w="9525">
                  <a:noFill/>
                  <a:miter lim="800000"/>
                  <a:headEnd/>
                  <a:tailEnd/>
                </a:ln>
                <a:effectLst/>
              </p:spPr>
              <p:txBody>
                <a:bodyPr wrap="none">
                  <a:spAutoFit/>
                </a:bodyPr>
                <a:lstStyle/>
                <a:p>
                  <a:r>
                    <a:rPr lang="en-AU" sz="1200" b="1" i="1">
                      <a:solidFill>
                        <a:srgbClr val="000000"/>
                      </a:solidFill>
                      <a:latin typeface="Arial" charset="0"/>
                    </a:rPr>
                    <a:t>Start</a:t>
                  </a:r>
                </a:p>
              </p:txBody>
            </p:sp>
            <p:sp>
              <p:nvSpPr>
                <p:cNvPr id="34961" name="Text Box 145"/>
                <p:cNvSpPr txBox="1">
                  <a:spLocks noChangeArrowheads="1"/>
                </p:cNvSpPr>
                <p:nvPr/>
              </p:nvSpPr>
              <p:spPr bwMode="auto">
                <a:xfrm>
                  <a:off x="334" y="2223"/>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962" name="Text Box 146"/>
                <p:cNvSpPr txBox="1">
                  <a:spLocks noChangeArrowheads="1"/>
                </p:cNvSpPr>
                <p:nvPr/>
              </p:nvSpPr>
              <p:spPr bwMode="auto">
                <a:xfrm>
                  <a:off x="630" y="263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963" name="Text Box 147"/>
                <p:cNvSpPr txBox="1">
                  <a:spLocks noChangeArrowheads="1"/>
                </p:cNvSpPr>
                <p:nvPr/>
              </p:nvSpPr>
              <p:spPr bwMode="auto">
                <a:xfrm>
                  <a:off x="894" y="2215"/>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grpSp>
          <p:grpSp>
            <p:nvGrpSpPr>
              <p:cNvPr id="34964" name="Group 148"/>
              <p:cNvGrpSpPr>
                <a:grpSpLocks/>
              </p:cNvGrpSpPr>
              <p:nvPr/>
            </p:nvGrpSpPr>
            <p:grpSpPr bwMode="auto">
              <a:xfrm>
                <a:off x="978" y="1224"/>
                <a:ext cx="897" cy="896"/>
                <a:chOff x="978" y="1224"/>
                <a:chExt cx="897" cy="896"/>
              </a:xfrm>
            </p:grpSpPr>
            <p:grpSp>
              <p:nvGrpSpPr>
                <p:cNvPr id="34965" name="Group 149"/>
                <p:cNvGrpSpPr>
                  <a:grpSpLocks/>
                </p:cNvGrpSpPr>
                <p:nvPr/>
              </p:nvGrpSpPr>
              <p:grpSpPr bwMode="auto">
                <a:xfrm>
                  <a:off x="978" y="1224"/>
                  <a:ext cx="897" cy="896"/>
                  <a:chOff x="1842" y="1776"/>
                  <a:chExt cx="2074" cy="2072"/>
                </a:xfrm>
              </p:grpSpPr>
              <p:sp>
                <p:nvSpPr>
                  <p:cNvPr id="34966" name="Oval 150"/>
                  <p:cNvSpPr>
                    <a:spLocks noChangeArrowheads="1"/>
                  </p:cNvSpPr>
                  <p:nvPr/>
                </p:nvSpPr>
                <p:spPr bwMode="auto">
                  <a:xfrm>
                    <a:off x="1844" y="1776"/>
                    <a:ext cx="2072" cy="2072"/>
                  </a:xfrm>
                  <a:prstGeom prst="ellipse">
                    <a:avLst/>
                  </a:prstGeom>
                  <a:solidFill>
                    <a:srgbClr val="FFD980"/>
                  </a:solidFill>
                  <a:ln w="28575">
                    <a:noFill/>
                    <a:round/>
                    <a:headEnd/>
                    <a:tailEnd/>
                  </a:ln>
                  <a:effectLst/>
                </p:spPr>
                <p:txBody>
                  <a:bodyPr wrap="none" anchor="ctr"/>
                  <a:lstStyle/>
                  <a:p>
                    <a:endParaRPr lang="id-ID">
                      <a:solidFill>
                        <a:srgbClr val="000000"/>
                      </a:solidFill>
                    </a:endParaRPr>
                  </a:p>
                </p:txBody>
              </p:sp>
              <p:sp>
                <p:nvSpPr>
                  <p:cNvPr id="34967" name="Freeform 151"/>
                  <p:cNvSpPr>
                    <a:spLocks/>
                  </p:cNvSpPr>
                  <p:nvPr/>
                </p:nvSpPr>
                <p:spPr bwMode="auto">
                  <a:xfrm>
                    <a:off x="1842" y="183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1"/>
                  </a:solidFill>
                  <a:ln w="9525">
                    <a:noFill/>
                    <a:round/>
                    <a:headEnd/>
                    <a:tailEnd/>
                  </a:ln>
                  <a:effectLst/>
                </p:spPr>
                <p:txBody>
                  <a:bodyPr/>
                  <a:lstStyle/>
                  <a:p>
                    <a:endParaRPr lang="id-ID">
                      <a:solidFill>
                        <a:srgbClr val="000000"/>
                      </a:solidFill>
                    </a:endParaRPr>
                  </a:p>
                </p:txBody>
              </p:sp>
              <p:sp>
                <p:nvSpPr>
                  <p:cNvPr id="34968" name="Freeform 152"/>
                  <p:cNvSpPr>
                    <a:spLocks/>
                  </p:cNvSpPr>
                  <p:nvPr/>
                </p:nvSpPr>
                <p:spPr bwMode="auto">
                  <a:xfrm flipH="1">
                    <a:off x="3220" y="1835"/>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rgbClr val="CA8C02"/>
                  </a:solidFill>
                  <a:ln w="9525">
                    <a:noFill/>
                    <a:round/>
                    <a:headEnd/>
                    <a:tailEnd/>
                  </a:ln>
                  <a:effectLst/>
                </p:spPr>
                <p:txBody>
                  <a:bodyPr/>
                  <a:lstStyle/>
                  <a:p>
                    <a:endParaRPr lang="id-ID">
                      <a:solidFill>
                        <a:srgbClr val="000000"/>
                      </a:solidFill>
                    </a:endParaRPr>
                  </a:p>
                </p:txBody>
              </p:sp>
              <p:sp>
                <p:nvSpPr>
                  <p:cNvPr id="34969" name="Freeform 153"/>
                  <p:cNvSpPr>
                    <a:spLocks/>
                  </p:cNvSpPr>
                  <p:nvPr/>
                </p:nvSpPr>
                <p:spPr bwMode="auto">
                  <a:xfrm flipH="1" flipV="1">
                    <a:off x="3218" y="2814"/>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accent2"/>
                  </a:solidFill>
                  <a:ln w="9525">
                    <a:noFill/>
                    <a:round/>
                    <a:headEnd/>
                    <a:tailEnd/>
                  </a:ln>
                  <a:effectLst/>
                </p:spPr>
                <p:txBody>
                  <a:bodyPr/>
                  <a:lstStyle/>
                  <a:p>
                    <a:endParaRPr lang="id-ID">
                      <a:solidFill>
                        <a:srgbClr val="000000"/>
                      </a:solidFill>
                    </a:endParaRPr>
                  </a:p>
                </p:txBody>
              </p:sp>
              <p:sp>
                <p:nvSpPr>
                  <p:cNvPr id="34970" name="Freeform 154"/>
                  <p:cNvSpPr>
                    <a:spLocks/>
                  </p:cNvSpPr>
                  <p:nvPr/>
                </p:nvSpPr>
                <p:spPr bwMode="auto">
                  <a:xfrm flipV="1">
                    <a:off x="1842" y="2812"/>
                    <a:ext cx="688" cy="978"/>
                  </a:xfrm>
                  <a:custGeom>
                    <a:avLst/>
                    <a:gdLst/>
                    <a:ahLst/>
                    <a:cxnLst>
                      <a:cxn ang="0">
                        <a:pos x="0" y="976"/>
                      </a:cxn>
                      <a:cxn ang="0">
                        <a:pos x="26" y="736"/>
                      </a:cxn>
                      <a:cxn ang="0">
                        <a:pos x="92" y="554"/>
                      </a:cxn>
                      <a:cxn ang="0">
                        <a:pos x="188" y="388"/>
                      </a:cxn>
                      <a:cxn ang="0">
                        <a:pos x="328" y="222"/>
                      </a:cxn>
                      <a:cxn ang="0">
                        <a:pos x="538" y="70"/>
                      </a:cxn>
                      <a:cxn ang="0">
                        <a:pos x="688" y="0"/>
                      </a:cxn>
                      <a:cxn ang="0">
                        <a:pos x="686" y="978"/>
                      </a:cxn>
                      <a:cxn ang="0">
                        <a:pos x="0" y="976"/>
                      </a:cxn>
                    </a:cxnLst>
                    <a:rect l="0" t="0" r="r" b="b"/>
                    <a:pathLst>
                      <a:path w="688" h="978">
                        <a:moveTo>
                          <a:pt x="0" y="976"/>
                        </a:moveTo>
                        <a:cubicBezTo>
                          <a:pt x="4" y="874"/>
                          <a:pt x="11" y="806"/>
                          <a:pt x="26" y="736"/>
                        </a:cubicBezTo>
                        <a:cubicBezTo>
                          <a:pt x="41" y="666"/>
                          <a:pt x="65" y="612"/>
                          <a:pt x="92" y="554"/>
                        </a:cubicBezTo>
                        <a:cubicBezTo>
                          <a:pt x="120" y="496"/>
                          <a:pt x="149" y="443"/>
                          <a:pt x="188" y="388"/>
                        </a:cubicBezTo>
                        <a:cubicBezTo>
                          <a:pt x="227" y="333"/>
                          <a:pt x="270" y="275"/>
                          <a:pt x="328" y="222"/>
                        </a:cubicBezTo>
                        <a:cubicBezTo>
                          <a:pt x="416" y="138"/>
                          <a:pt x="477" y="107"/>
                          <a:pt x="538" y="70"/>
                        </a:cubicBezTo>
                        <a:cubicBezTo>
                          <a:pt x="598" y="33"/>
                          <a:pt x="612" y="30"/>
                          <a:pt x="688" y="0"/>
                        </a:cubicBezTo>
                        <a:cubicBezTo>
                          <a:pt x="688" y="192"/>
                          <a:pt x="686" y="806"/>
                          <a:pt x="686" y="978"/>
                        </a:cubicBezTo>
                        <a:cubicBezTo>
                          <a:pt x="286" y="974"/>
                          <a:pt x="306" y="976"/>
                          <a:pt x="0" y="976"/>
                        </a:cubicBezTo>
                        <a:close/>
                      </a:path>
                    </a:pathLst>
                  </a:custGeom>
                  <a:solidFill>
                    <a:schemeClr val="folHlink"/>
                  </a:solidFill>
                  <a:ln w="9525">
                    <a:noFill/>
                    <a:round/>
                    <a:headEnd/>
                    <a:tailEnd/>
                  </a:ln>
                  <a:effectLst/>
                </p:spPr>
                <p:txBody>
                  <a:bodyPr/>
                  <a:lstStyle/>
                  <a:p>
                    <a:endParaRPr lang="id-ID">
                      <a:solidFill>
                        <a:srgbClr val="000000"/>
                      </a:solidFill>
                    </a:endParaRPr>
                  </a:p>
                </p:txBody>
              </p:sp>
              <p:sp>
                <p:nvSpPr>
                  <p:cNvPr id="34971" name="Oval 155"/>
                  <p:cNvSpPr>
                    <a:spLocks noChangeArrowheads="1"/>
                  </p:cNvSpPr>
                  <p:nvPr/>
                </p:nvSpPr>
                <p:spPr bwMode="auto">
                  <a:xfrm>
                    <a:off x="1844" y="1776"/>
                    <a:ext cx="2072" cy="2072"/>
                  </a:xfrm>
                  <a:prstGeom prst="ellipse">
                    <a:avLst/>
                  </a:prstGeom>
                  <a:noFill/>
                  <a:ln w="28575">
                    <a:solidFill>
                      <a:schemeClr val="tx1"/>
                    </a:solidFill>
                    <a:round/>
                    <a:headEnd/>
                    <a:tailEnd/>
                  </a:ln>
                  <a:effectLst/>
                </p:spPr>
                <p:txBody>
                  <a:bodyPr wrap="none" anchor="ctr"/>
                  <a:lstStyle/>
                  <a:p>
                    <a:endParaRPr lang="id-ID">
                      <a:solidFill>
                        <a:srgbClr val="000000"/>
                      </a:solidFill>
                    </a:endParaRPr>
                  </a:p>
                </p:txBody>
              </p:sp>
              <p:sp>
                <p:nvSpPr>
                  <p:cNvPr id="34972" name="Line 156"/>
                  <p:cNvSpPr>
                    <a:spLocks noChangeShapeType="1"/>
                  </p:cNvSpPr>
                  <p:nvPr/>
                </p:nvSpPr>
                <p:spPr bwMode="auto">
                  <a:xfrm>
                    <a:off x="1845" y="2812"/>
                    <a:ext cx="677" cy="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73" name="Line 157"/>
                  <p:cNvSpPr>
                    <a:spLocks noChangeShapeType="1"/>
                  </p:cNvSpPr>
                  <p:nvPr/>
                </p:nvSpPr>
                <p:spPr bwMode="auto">
                  <a:xfrm>
                    <a:off x="3216" y="1834"/>
                    <a:ext cx="0" cy="1953"/>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74" name="Line 158"/>
                  <p:cNvSpPr>
                    <a:spLocks noChangeShapeType="1"/>
                  </p:cNvSpPr>
                  <p:nvPr/>
                </p:nvSpPr>
                <p:spPr bwMode="auto">
                  <a:xfrm>
                    <a:off x="2528" y="1835"/>
                    <a:ext cx="0" cy="1950"/>
                  </a:xfrm>
                  <a:prstGeom prst="line">
                    <a:avLst/>
                  </a:prstGeom>
                  <a:noFill/>
                  <a:ln w="28575">
                    <a:solidFill>
                      <a:schemeClr val="tx1"/>
                    </a:solidFill>
                    <a:round/>
                    <a:headEnd/>
                    <a:tailEnd/>
                  </a:ln>
                  <a:effectLst/>
                </p:spPr>
                <p:txBody>
                  <a:bodyPr/>
                  <a:lstStyle/>
                  <a:p>
                    <a:endParaRPr lang="id-ID">
                      <a:solidFill>
                        <a:srgbClr val="000000"/>
                      </a:solidFill>
                    </a:endParaRPr>
                  </a:p>
                </p:txBody>
              </p:sp>
              <p:sp>
                <p:nvSpPr>
                  <p:cNvPr id="34975" name="Line 159"/>
                  <p:cNvSpPr>
                    <a:spLocks noChangeShapeType="1"/>
                  </p:cNvSpPr>
                  <p:nvPr/>
                </p:nvSpPr>
                <p:spPr bwMode="auto">
                  <a:xfrm>
                    <a:off x="3214" y="2812"/>
                    <a:ext cx="701" cy="0"/>
                  </a:xfrm>
                  <a:prstGeom prst="line">
                    <a:avLst/>
                  </a:prstGeom>
                  <a:noFill/>
                  <a:ln w="28575">
                    <a:solidFill>
                      <a:schemeClr val="tx1"/>
                    </a:solidFill>
                    <a:round/>
                    <a:headEnd/>
                    <a:tailEnd/>
                  </a:ln>
                  <a:effectLst/>
                </p:spPr>
                <p:txBody>
                  <a:bodyPr/>
                  <a:lstStyle/>
                  <a:p>
                    <a:endParaRPr lang="id-ID">
                      <a:solidFill>
                        <a:srgbClr val="000000"/>
                      </a:solidFill>
                    </a:endParaRPr>
                  </a:p>
                </p:txBody>
              </p:sp>
            </p:grpSp>
            <p:sp>
              <p:nvSpPr>
                <p:cNvPr id="34976" name="Text Box 160"/>
                <p:cNvSpPr txBox="1">
                  <a:spLocks noChangeArrowheads="1"/>
                </p:cNvSpPr>
                <p:nvPr/>
              </p:nvSpPr>
              <p:spPr bwMode="auto">
                <a:xfrm>
                  <a:off x="1312" y="1287"/>
                  <a:ext cx="213" cy="634"/>
                </a:xfrm>
                <a:prstGeom prst="rect">
                  <a:avLst/>
                </a:prstGeom>
                <a:noFill/>
                <a:ln w="9525">
                  <a:noFill/>
                  <a:miter lim="800000"/>
                  <a:headEnd/>
                  <a:tailEnd/>
                </a:ln>
                <a:effectLst/>
              </p:spPr>
              <p:txBody>
                <a:bodyPr wrap="none">
                  <a:spAutoFit/>
                </a:bodyPr>
                <a:lstStyle/>
                <a:p>
                  <a:pPr algn="ctr"/>
                  <a:r>
                    <a:rPr lang="en-AU" b="1" i="1">
                      <a:solidFill>
                        <a:srgbClr val="000000"/>
                      </a:solidFill>
                      <a:latin typeface="Arial" charset="0"/>
                    </a:rPr>
                    <a:t>A</a:t>
                  </a:r>
                </a:p>
                <a:p>
                  <a:pPr algn="ctr"/>
                  <a:endParaRPr lang="en-AU" b="1" i="1">
                    <a:solidFill>
                      <a:srgbClr val="000000"/>
                    </a:solidFill>
                    <a:latin typeface="Arial" charset="0"/>
                  </a:endParaRPr>
                </a:p>
                <a:p>
                  <a:pPr algn="ctr"/>
                  <a:endParaRPr lang="en-AU" b="1" i="1">
                    <a:solidFill>
                      <a:srgbClr val="000000"/>
                    </a:solidFill>
                    <a:latin typeface="Arial" charset="0"/>
                  </a:endParaRPr>
                </a:p>
                <a:p>
                  <a:pPr algn="ctr"/>
                  <a:r>
                    <a:rPr lang="en-AU" b="1">
                      <a:solidFill>
                        <a:srgbClr val="000000"/>
                      </a:solidFill>
                      <a:latin typeface="Arial" charset="0"/>
                    </a:rPr>
                    <a:t>2</a:t>
                  </a:r>
                </a:p>
              </p:txBody>
            </p:sp>
            <p:sp>
              <p:nvSpPr>
                <p:cNvPr id="34977" name="Text Box 161"/>
                <p:cNvSpPr txBox="1">
                  <a:spLocks noChangeArrowheads="1"/>
                </p:cNvSpPr>
                <p:nvPr/>
              </p:nvSpPr>
              <p:spPr bwMode="auto">
                <a:xfrm>
                  <a:off x="1606" y="139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2</a:t>
                  </a:r>
                </a:p>
              </p:txBody>
            </p:sp>
            <p:sp>
              <p:nvSpPr>
                <p:cNvPr id="34978" name="Text Box 162"/>
                <p:cNvSpPr txBox="1">
                  <a:spLocks noChangeArrowheads="1"/>
                </p:cNvSpPr>
                <p:nvPr/>
              </p:nvSpPr>
              <p:spPr bwMode="auto">
                <a:xfrm>
                  <a:off x="1046" y="1399"/>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grpSp>
          <p:sp>
            <p:nvSpPr>
              <p:cNvPr id="34979" name="Line 163"/>
              <p:cNvSpPr>
                <a:spLocks noChangeShapeType="1"/>
              </p:cNvSpPr>
              <p:nvPr/>
            </p:nvSpPr>
            <p:spPr bwMode="auto">
              <a:xfrm flipV="1">
                <a:off x="984" y="2000"/>
                <a:ext cx="128" cy="136"/>
              </a:xfrm>
              <a:prstGeom prst="line">
                <a:avLst/>
              </a:prstGeom>
              <a:noFill/>
              <a:ln w="57150">
                <a:solidFill>
                  <a:schemeClr val="tx1"/>
                </a:solidFill>
                <a:round/>
                <a:headEnd/>
                <a:tailEnd type="triangle" w="med" len="med"/>
              </a:ln>
              <a:effectLst/>
            </p:spPr>
            <p:txBody>
              <a:bodyPr/>
              <a:lstStyle/>
              <a:p>
                <a:endParaRPr lang="id-ID">
                  <a:solidFill>
                    <a:srgbClr val="000000"/>
                  </a:solidFill>
                </a:endParaRPr>
              </a:p>
            </p:txBody>
          </p:sp>
        </p:grpSp>
        <p:sp>
          <p:nvSpPr>
            <p:cNvPr id="34980" name="Text Box 164"/>
            <p:cNvSpPr txBox="1">
              <a:spLocks noChangeArrowheads="1"/>
            </p:cNvSpPr>
            <p:nvPr/>
          </p:nvSpPr>
          <p:spPr bwMode="auto">
            <a:xfrm>
              <a:off x="2830" y="1703"/>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981" name="Text Box 165"/>
            <p:cNvSpPr txBox="1">
              <a:spLocks noChangeArrowheads="1"/>
            </p:cNvSpPr>
            <p:nvPr/>
          </p:nvSpPr>
          <p:spPr bwMode="auto">
            <a:xfrm>
              <a:off x="2272" y="1703"/>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2</a:t>
              </a:r>
            </a:p>
          </p:txBody>
        </p:sp>
        <p:sp>
          <p:nvSpPr>
            <p:cNvPr id="34982" name="Text Box 166"/>
            <p:cNvSpPr txBox="1">
              <a:spLocks noChangeArrowheads="1"/>
            </p:cNvSpPr>
            <p:nvPr/>
          </p:nvSpPr>
          <p:spPr bwMode="auto">
            <a:xfrm>
              <a:off x="2838" y="3375"/>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8</a:t>
              </a:r>
            </a:p>
          </p:txBody>
        </p:sp>
        <p:sp>
          <p:nvSpPr>
            <p:cNvPr id="34983" name="Text Box 167"/>
            <p:cNvSpPr txBox="1">
              <a:spLocks noChangeArrowheads="1"/>
            </p:cNvSpPr>
            <p:nvPr/>
          </p:nvSpPr>
          <p:spPr bwMode="auto">
            <a:xfrm>
              <a:off x="2280" y="3375"/>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984" name="Text Box 168"/>
            <p:cNvSpPr txBox="1">
              <a:spLocks noChangeArrowheads="1"/>
            </p:cNvSpPr>
            <p:nvPr/>
          </p:nvSpPr>
          <p:spPr bwMode="auto">
            <a:xfrm>
              <a:off x="1606" y="171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2</a:t>
              </a:r>
            </a:p>
          </p:txBody>
        </p:sp>
        <p:sp>
          <p:nvSpPr>
            <p:cNvPr id="34985" name="Text Box 169"/>
            <p:cNvSpPr txBox="1">
              <a:spLocks noChangeArrowheads="1"/>
            </p:cNvSpPr>
            <p:nvPr/>
          </p:nvSpPr>
          <p:spPr bwMode="auto">
            <a:xfrm>
              <a:off x="1048" y="171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986" name="Text Box 170"/>
            <p:cNvSpPr txBox="1">
              <a:spLocks noChangeArrowheads="1"/>
            </p:cNvSpPr>
            <p:nvPr/>
          </p:nvSpPr>
          <p:spPr bwMode="auto">
            <a:xfrm>
              <a:off x="1614" y="339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4</a:t>
              </a:r>
            </a:p>
          </p:txBody>
        </p:sp>
        <p:sp>
          <p:nvSpPr>
            <p:cNvPr id="34987" name="Text Box 171"/>
            <p:cNvSpPr txBox="1">
              <a:spLocks noChangeArrowheads="1"/>
            </p:cNvSpPr>
            <p:nvPr/>
          </p:nvSpPr>
          <p:spPr bwMode="auto">
            <a:xfrm>
              <a:off x="1056" y="339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1</a:t>
              </a:r>
            </a:p>
          </p:txBody>
        </p:sp>
        <p:sp>
          <p:nvSpPr>
            <p:cNvPr id="34988" name="Text Box 172"/>
            <p:cNvSpPr txBox="1">
              <a:spLocks noChangeArrowheads="1"/>
            </p:cNvSpPr>
            <p:nvPr/>
          </p:nvSpPr>
          <p:spPr bwMode="auto">
            <a:xfrm>
              <a:off x="894" y="255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sp>
          <p:nvSpPr>
            <p:cNvPr id="34989" name="Text Box 173"/>
            <p:cNvSpPr txBox="1">
              <a:spLocks noChangeArrowheads="1"/>
            </p:cNvSpPr>
            <p:nvPr/>
          </p:nvSpPr>
          <p:spPr bwMode="auto">
            <a:xfrm>
              <a:off x="336" y="2551"/>
              <a:ext cx="190" cy="195"/>
            </a:xfrm>
            <a:prstGeom prst="rect">
              <a:avLst/>
            </a:prstGeom>
            <a:noFill/>
            <a:ln w="9525">
              <a:noFill/>
              <a:miter lim="800000"/>
              <a:headEnd/>
              <a:tailEnd/>
            </a:ln>
            <a:effectLst/>
          </p:spPr>
          <p:txBody>
            <a:bodyPr wrap="none">
              <a:spAutoFit/>
            </a:bodyPr>
            <a:lstStyle/>
            <a:p>
              <a:r>
                <a:rPr lang="en-AU" b="1">
                  <a:solidFill>
                    <a:srgbClr val="000000"/>
                  </a:solidFill>
                  <a:latin typeface="Arial" charset="0"/>
                </a:rPr>
                <a:t>0</a:t>
              </a:r>
            </a:p>
          </p:txBody>
        </p:sp>
      </p:grpSp>
    </p:spTree>
    <p:extLst>
      <p:ext uri="{BB962C8B-B14F-4D97-AF65-F5344CB8AC3E}">
        <p14:creationId xmlns:p14="http://schemas.microsoft.com/office/powerpoint/2010/main" val="411397363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marL="0" lvl="0" indent="0">
              <a:buNone/>
            </a:pPr>
            <a:r>
              <a:rPr lang="id-ID" sz="1800" b="1" dirty="0"/>
              <a:t>MANAJER PROYEK</a:t>
            </a:r>
            <a:endParaRPr lang="en-US" sz="1800" dirty="0"/>
          </a:p>
          <a:p>
            <a:pPr lvl="0"/>
            <a:r>
              <a:rPr lang="id-ID" sz="1800" dirty="0"/>
              <a:t>Manajer proyek memiliki tanggung jawab untuk menjamin bahwa:</a:t>
            </a:r>
            <a:endParaRPr lang="en-US" sz="1800" dirty="0"/>
          </a:p>
          <a:p>
            <a:pPr marL="714375" lvl="0">
              <a:buFont typeface="+mj-lt"/>
              <a:buAutoNum type="arabicPeriod"/>
            </a:pPr>
            <a:r>
              <a:rPr lang="id-ID" sz="1800" dirty="0"/>
              <a:t>Semua kegiatan yang dibutuhkan terselesaikan dalam urutan dan waktu yang baik</a:t>
            </a:r>
            <a:endParaRPr lang="en-US" sz="1800" dirty="0"/>
          </a:p>
          <a:p>
            <a:pPr marL="714375" lvl="0">
              <a:buFont typeface="+mj-lt"/>
              <a:buAutoNum type="arabicPeriod"/>
            </a:pPr>
            <a:r>
              <a:rPr lang="id-ID" sz="1800" dirty="0"/>
              <a:t>Proyek ada dengan suatu anggaran di dalamnya.</a:t>
            </a:r>
            <a:endParaRPr lang="en-US" sz="1800" dirty="0"/>
          </a:p>
          <a:p>
            <a:pPr marL="714375" lvl="0">
              <a:buFont typeface="+mj-lt"/>
              <a:buAutoNum type="arabicPeriod"/>
            </a:pPr>
            <a:r>
              <a:rPr lang="id-ID" sz="1800" dirty="0"/>
              <a:t> Proyek  mencapai tujuan kualitasnya.</a:t>
            </a:r>
            <a:endParaRPr lang="en-US" sz="1800" dirty="0"/>
          </a:p>
          <a:p>
            <a:pPr marL="714375">
              <a:buFont typeface="+mj-lt"/>
              <a:buAutoNum type="arabicPeriod"/>
            </a:pPr>
            <a:r>
              <a:rPr lang="id-ID" sz="1800" dirty="0"/>
              <a:t>Orang-orang yang ditugaskan dalam proyek menerima motovasi arahan dan informasi yang dibutuhkan untuk mengerjakan pekerjaan mereka.</a:t>
            </a:r>
            <a:endParaRPr lang="en-US" sz="1800" dirty="0" smtClean="0">
              <a:latin typeface="Times New Roman" pitchFamily="18" charset="0"/>
              <a:cs typeface="Times New Roman" pitchFamily="18" charset="0"/>
            </a:endParaRPr>
          </a:p>
          <a:p>
            <a:pPr marL="0" lvl="0" indent="0">
              <a:buNone/>
            </a:pPr>
            <a:endParaRPr lang="en-US" sz="1800" b="1" i="1" dirty="0" smtClean="0"/>
          </a:p>
          <a:p>
            <a:pPr marL="0" lvl="0" indent="0">
              <a:buNone/>
            </a:pPr>
            <a:r>
              <a:rPr lang="id-ID" sz="1800" b="1" i="1" dirty="0" smtClean="0"/>
              <a:t>WORK </a:t>
            </a:r>
            <a:r>
              <a:rPr lang="id-ID" sz="1800" b="1" i="1" dirty="0"/>
              <a:t>BREAKDOWN STRUCTURE - WBS- </a:t>
            </a:r>
            <a:r>
              <a:rPr lang="id-ID" sz="1800" b="1" dirty="0"/>
              <a:t>(STRUKTUR PERINCIAN PEKERJAAN)</a:t>
            </a:r>
            <a:endParaRPr lang="en-US" sz="1800" dirty="0"/>
          </a:p>
          <a:p>
            <a:pPr lvl="0"/>
            <a:r>
              <a:rPr lang="id-ID" sz="1800" i="1" dirty="0"/>
              <a:t>Work Breakdown Structure (WBS): </a:t>
            </a:r>
            <a:r>
              <a:rPr lang="id-ID" sz="1800" dirty="0"/>
              <a:t>Suatu deskripsi hierarkis dari suatu proyek yang dibuat menjadi komponen-komponen yang lebih detil.</a:t>
            </a:r>
            <a:endParaRPr lang="en-US" sz="1800" dirty="0"/>
          </a:p>
          <a:p>
            <a:pPr lvl="0"/>
            <a:r>
              <a:rPr lang="id-ID" sz="1800" dirty="0"/>
              <a:t>WBS menentukan suatu proyek dengan membaginya ke dalam subkomponen utamanya, yang kemudian dibagi menjadi komponen-komponen yang lebih detil, dan akhirnya menjadi satu set aktivitas dan biaya-biaya yang berkaitan.</a:t>
            </a:r>
            <a:endParaRPr lang="en-US" sz="1800" dirty="0"/>
          </a:p>
          <a:p>
            <a:r>
              <a:rPr lang="id-ID" sz="1800" i="1" dirty="0"/>
              <a:t>WBS biasanya berkurang dalam ukurannya dari atas ke bawah seperti di bawah ini:</a:t>
            </a:r>
            <a:endParaRPr lang="en-US" sz="1800" i="1" dirty="0"/>
          </a:p>
        </p:txBody>
      </p:sp>
    </p:spTree>
    <p:extLst>
      <p:ext uri="{BB962C8B-B14F-4D97-AF65-F5344CB8AC3E}">
        <p14:creationId xmlns:p14="http://schemas.microsoft.com/office/powerpoint/2010/main" val="28023524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90600" y="274638"/>
            <a:ext cx="7696200" cy="1143000"/>
          </a:xfrm>
        </p:spPr>
        <p:txBody>
          <a:bodyPr>
            <a:normAutofit/>
          </a:bodyPr>
          <a:lstStyle/>
          <a:p>
            <a:r>
              <a:rPr lang="id-ID" sz="4000" b="1"/>
              <a:t>Hasil perhitungan ES, EF</a:t>
            </a:r>
            <a:r>
              <a:rPr lang="id-ID" sz="4000" b="1" smtClean="0"/>
              <a:t>, LS </a:t>
            </a:r>
            <a:r>
              <a:rPr lang="id-ID" sz="4000" b="1"/>
              <a:t>dan </a:t>
            </a:r>
            <a:r>
              <a:rPr lang="en-US" sz="4000" b="1"/>
              <a:t>L</a:t>
            </a:r>
            <a:r>
              <a:rPr lang="id-ID" sz="4000" b="1"/>
              <a:t>F</a:t>
            </a:r>
            <a:endParaRPr lang="en-US" sz="4000" b="1"/>
          </a:p>
        </p:txBody>
      </p:sp>
      <p:graphicFrame>
        <p:nvGraphicFramePr>
          <p:cNvPr id="35943" name="Group 103"/>
          <p:cNvGraphicFramePr>
            <a:graphicFrameLocks noGrp="1"/>
          </p:cNvGraphicFramePr>
          <p:nvPr>
            <p:ph type="tbl" idx="1"/>
          </p:nvPr>
        </p:nvGraphicFramePr>
        <p:xfrm>
          <a:off x="76200" y="1524000"/>
          <a:ext cx="8991600" cy="4663440"/>
        </p:xfrm>
        <a:graphic>
          <a:graphicData uri="http://schemas.openxmlformats.org/drawingml/2006/table">
            <a:tbl>
              <a:tblPr/>
              <a:tblGrid>
                <a:gridCol w="1828800"/>
                <a:gridCol w="1392238"/>
                <a:gridCol w="1295400"/>
                <a:gridCol w="1490662"/>
                <a:gridCol w="1492250"/>
                <a:gridCol w="149225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Kegiatan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Waktu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EF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4524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24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24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24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8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2953513495"/>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956" name="Group 68"/>
          <p:cNvGrpSpPr>
            <a:grpSpLocks/>
          </p:cNvGrpSpPr>
          <p:nvPr/>
        </p:nvGrpSpPr>
        <p:grpSpPr bwMode="auto">
          <a:xfrm>
            <a:off x="431800" y="381000"/>
            <a:ext cx="8394700" cy="6183313"/>
            <a:chOff x="272" y="1223"/>
            <a:chExt cx="5288" cy="2772"/>
          </a:xfrm>
        </p:grpSpPr>
        <p:sp>
          <p:nvSpPr>
            <p:cNvPr id="37957" name="Line 69"/>
            <p:cNvSpPr>
              <a:spLocks noChangeShapeType="1"/>
            </p:cNvSpPr>
            <p:nvPr/>
          </p:nvSpPr>
          <p:spPr bwMode="auto">
            <a:xfrm>
              <a:off x="866" y="2100"/>
              <a:ext cx="0" cy="1685"/>
            </a:xfrm>
            <a:prstGeom prst="line">
              <a:avLst/>
            </a:prstGeom>
            <a:noFill/>
            <a:ln w="12700">
              <a:noFill/>
              <a:round/>
              <a:headEnd/>
              <a:tailEnd/>
            </a:ln>
            <a:effectLst>
              <a:outerShdw dist="35921" dir="2700000" algn="ctr" rotWithShape="0">
                <a:schemeClr val="bg2"/>
              </a:outerShdw>
            </a:effectLst>
          </p:spPr>
          <p:txBody>
            <a:bodyPr wrap="none" anchor="ctr"/>
            <a:lstStyle/>
            <a:p>
              <a:endParaRPr lang="id-ID"/>
            </a:p>
          </p:txBody>
        </p:sp>
        <p:grpSp>
          <p:nvGrpSpPr>
            <p:cNvPr id="37958" name="Group 70"/>
            <p:cNvGrpSpPr>
              <a:grpSpLocks/>
            </p:cNvGrpSpPr>
            <p:nvPr/>
          </p:nvGrpSpPr>
          <p:grpSpPr bwMode="auto">
            <a:xfrm>
              <a:off x="272" y="1223"/>
              <a:ext cx="5288" cy="2772"/>
              <a:chOff x="200" y="1183"/>
              <a:chExt cx="5288" cy="2772"/>
            </a:xfrm>
          </p:grpSpPr>
          <p:sp>
            <p:nvSpPr>
              <p:cNvPr id="37960" name="Text Box 72"/>
              <p:cNvSpPr txBox="1">
                <a:spLocks noChangeArrowheads="1"/>
              </p:cNvSpPr>
              <p:nvPr/>
            </p:nvSpPr>
            <p:spPr bwMode="auto">
              <a:xfrm>
                <a:off x="200" y="1458"/>
                <a:ext cx="1688" cy="2497"/>
              </a:xfrm>
              <a:prstGeom prst="rect">
                <a:avLst/>
              </a:prstGeom>
              <a:solidFill>
                <a:schemeClr val="bg1"/>
              </a:solidFill>
              <a:ln w="9525">
                <a:noFill/>
                <a:miter lim="800000"/>
                <a:headEnd/>
                <a:tailEnd/>
              </a:ln>
              <a:effectLst/>
            </p:spPr>
            <p:txBody>
              <a:bodyPr lIns="100008" tIns="50004" rIns="100008" bIns="50004">
                <a:spAutoFit/>
              </a:bodyPr>
              <a:lstStyle/>
              <a:p>
                <a:pPr marL="266700" indent="-266700" defTabSz="1000125">
                  <a:lnSpc>
                    <a:spcPct val="90000"/>
                  </a:lnSpc>
                  <a:spcBef>
                    <a:spcPct val="40000"/>
                  </a:spcBef>
                </a:pPr>
                <a:r>
                  <a:rPr lang="id-ID" b="1"/>
                  <a:t>A</a:t>
                </a:r>
                <a:r>
                  <a:rPr lang="en-US" b="1"/>
                  <a:t>. </a:t>
                </a:r>
                <a:r>
                  <a:rPr lang="id-ID" b="1"/>
                  <a:t>membangun komponen internal</a:t>
                </a:r>
                <a:endParaRPr lang="en-US" b="1"/>
              </a:p>
              <a:p>
                <a:pPr marL="266700" indent="-266700" defTabSz="1000125">
                  <a:lnSpc>
                    <a:spcPct val="90000"/>
                  </a:lnSpc>
                  <a:spcBef>
                    <a:spcPct val="40000"/>
                  </a:spcBef>
                </a:pPr>
                <a:r>
                  <a:rPr lang="id-ID" b="1"/>
                  <a:t>B</a:t>
                </a:r>
                <a:r>
                  <a:rPr lang="en-US" b="1"/>
                  <a:t>. </a:t>
                </a:r>
                <a:r>
                  <a:rPr lang="id-ID" b="1"/>
                  <a:t>memodifikasi atap dan lantai</a:t>
                </a:r>
                <a:endParaRPr lang="en-US" b="1"/>
              </a:p>
              <a:p>
                <a:pPr marL="266700" indent="-266700" defTabSz="1000125">
                  <a:lnSpc>
                    <a:spcPct val="90000"/>
                  </a:lnSpc>
                  <a:spcBef>
                    <a:spcPct val="40000"/>
                  </a:spcBef>
                </a:pPr>
                <a:r>
                  <a:rPr lang="id-ID" b="1"/>
                  <a:t>C</a:t>
                </a:r>
                <a:r>
                  <a:rPr lang="en-US" b="1"/>
                  <a:t>. </a:t>
                </a:r>
                <a:r>
                  <a:rPr lang="id-ID" b="1"/>
                  <a:t>membangun tumpukan</a:t>
                </a:r>
                <a:endParaRPr lang="en-US" b="1"/>
              </a:p>
              <a:p>
                <a:pPr marL="266700" indent="-266700" defTabSz="1000125">
                  <a:lnSpc>
                    <a:spcPct val="90000"/>
                  </a:lnSpc>
                  <a:spcBef>
                    <a:spcPct val="40000"/>
                  </a:spcBef>
                </a:pPr>
                <a:r>
                  <a:rPr lang="id-ID" b="1"/>
                  <a:t>D</a:t>
                </a:r>
                <a:r>
                  <a:rPr lang="en-US" b="1"/>
                  <a:t>. </a:t>
                </a:r>
                <a:r>
                  <a:rPr lang="id-ID" b="1"/>
                  <a:t>menuangkan beton dan memasang rangka</a:t>
                </a:r>
                <a:endParaRPr lang="en-US" b="1"/>
              </a:p>
              <a:p>
                <a:pPr marL="266700" indent="-266700" defTabSz="1000125">
                  <a:lnSpc>
                    <a:spcPct val="90000"/>
                  </a:lnSpc>
                  <a:spcBef>
                    <a:spcPct val="40000"/>
                  </a:spcBef>
                </a:pPr>
                <a:r>
                  <a:rPr lang="id-ID" b="1"/>
                  <a:t>E</a:t>
                </a:r>
                <a:r>
                  <a:rPr lang="en-US" b="1"/>
                  <a:t>. </a:t>
                </a:r>
                <a:r>
                  <a:rPr lang="id-ID" b="1"/>
                  <a:t>membangun pembakar temperatur tinggi</a:t>
                </a:r>
                <a:endParaRPr lang="en-US" b="1"/>
              </a:p>
              <a:p>
                <a:pPr marL="266700" indent="-266700" defTabSz="1000125">
                  <a:lnSpc>
                    <a:spcPct val="90000"/>
                  </a:lnSpc>
                  <a:spcBef>
                    <a:spcPct val="40000"/>
                  </a:spcBef>
                </a:pPr>
                <a:r>
                  <a:rPr lang="id-ID" b="1"/>
                  <a:t>F</a:t>
                </a:r>
                <a:r>
                  <a:rPr lang="en-US" b="1"/>
                  <a:t>. </a:t>
                </a:r>
                <a:r>
                  <a:rPr lang="id-ID" b="1"/>
                  <a:t>memasang sistem kendali polusi</a:t>
                </a:r>
                <a:endParaRPr lang="en-US" b="1"/>
              </a:p>
              <a:p>
                <a:pPr marL="266700" indent="-266700" defTabSz="1000125">
                  <a:lnSpc>
                    <a:spcPct val="90000"/>
                  </a:lnSpc>
                  <a:spcBef>
                    <a:spcPct val="40000"/>
                  </a:spcBef>
                </a:pPr>
                <a:r>
                  <a:rPr lang="id-ID" b="1"/>
                  <a:t>G</a:t>
                </a:r>
                <a:r>
                  <a:rPr lang="en-US" b="1"/>
                  <a:t>. </a:t>
                </a:r>
                <a:r>
                  <a:rPr lang="id-ID" b="1"/>
                  <a:t>membangun alat pencegah polusi udara</a:t>
                </a:r>
                <a:endParaRPr lang="en-US" b="1"/>
              </a:p>
              <a:p>
                <a:pPr marL="266700" indent="-266700" defTabSz="1000125">
                  <a:lnSpc>
                    <a:spcPct val="90000"/>
                  </a:lnSpc>
                  <a:spcBef>
                    <a:spcPct val="40000"/>
                  </a:spcBef>
                </a:pPr>
                <a:r>
                  <a:rPr lang="id-ID" b="1"/>
                  <a:t>H</a:t>
                </a:r>
                <a:r>
                  <a:rPr lang="en-US" b="1"/>
                  <a:t>. </a:t>
                </a:r>
                <a:r>
                  <a:rPr lang="id-ID" b="1"/>
                  <a:t>pemerikasaan dan pengujian</a:t>
                </a:r>
                <a:endParaRPr lang="en-US" b="1"/>
              </a:p>
            </p:txBody>
          </p:sp>
          <p:sp>
            <p:nvSpPr>
              <p:cNvPr id="37959" name="Line 71"/>
              <p:cNvSpPr>
                <a:spLocks noChangeShapeType="1"/>
              </p:cNvSpPr>
              <p:nvPr/>
            </p:nvSpPr>
            <p:spPr bwMode="auto">
              <a:xfrm>
                <a:off x="1856" y="1183"/>
                <a:ext cx="0" cy="2726"/>
              </a:xfrm>
              <a:prstGeom prst="line">
                <a:avLst/>
              </a:prstGeom>
              <a:noFill/>
              <a:ln w="28575">
                <a:solidFill>
                  <a:schemeClr val="tx1"/>
                </a:solidFill>
                <a:round/>
                <a:headEnd/>
                <a:tailEnd/>
              </a:ln>
              <a:effectLst/>
            </p:spPr>
            <p:txBody>
              <a:bodyPr/>
              <a:lstStyle/>
              <a:p>
                <a:endParaRPr lang="id-ID"/>
              </a:p>
            </p:txBody>
          </p:sp>
          <p:sp>
            <p:nvSpPr>
              <p:cNvPr id="37961" name="Line 73"/>
              <p:cNvSpPr>
                <a:spLocks noChangeShapeType="1"/>
              </p:cNvSpPr>
              <p:nvPr/>
            </p:nvSpPr>
            <p:spPr bwMode="auto">
              <a:xfrm>
                <a:off x="2080" y="1183"/>
                <a:ext cx="0" cy="2726"/>
              </a:xfrm>
              <a:prstGeom prst="line">
                <a:avLst/>
              </a:prstGeom>
              <a:noFill/>
              <a:ln w="28575">
                <a:solidFill>
                  <a:schemeClr val="tx1"/>
                </a:solidFill>
                <a:round/>
                <a:headEnd/>
                <a:tailEnd/>
              </a:ln>
              <a:effectLst/>
            </p:spPr>
            <p:txBody>
              <a:bodyPr/>
              <a:lstStyle/>
              <a:p>
                <a:endParaRPr lang="id-ID"/>
              </a:p>
            </p:txBody>
          </p:sp>
          <p:sp>
            <p:nvSpPr>
              <p:cNvPr id="37962" name="Line 74"/>
              <p:cNvSpPr>
                <a:spLocks noChangeShapeType="1"/>
              </p:cNvSpPr>
              <p:nvPr/>
            </p:nvSpPr>
            <p:spPr bwMode="auto">
              <a:xfrm>
                <a:off x="2304" y="1183"/>
                <a:ext cx="0" cy="2726"/>
              </a:xfrm>
              <a:prstGeom prst="line">
                <a:avLst/>
              </a:prstGeom>
              <a:noFill/>
              <a:ln w="28575">
                <a:solidFill>
                  <a:schemeClr val="tx1"/>
                </a:solidFill>
                <a:round/>
                <a:headEnd/>
                <a:tailEnd/>
              </a:ln>
              <a:effectLst/>
            </p:spPr>
            <p:txBody>
              <a:bodyPr/>
              <a:lstStyle/>
              <a:p>
                <a:endParaRPr lang="id-ID"/>
              </a:p>
            </p:txBody>
          </p:sp>
          <p:sp>
            <p:nvSpPr>
              <p:cNvPr id="37963" name="Line 75"/>
              <p:cNvSpPr>
                <a:spLocks noChangeShapeType="1"/>
              </p:cNvSpPr>
              <p:nvPr/>
            </p:nvSpPr>
            <p:spPr bwMode="auto">
              <a:xfrm>
                <a:off x="2528" y="1183"/>
                <a:ext cx="0" cy="2726"/>
              </a:xfrm>
              <a:prstGeom prst="line">
                <a:avLst/>
              </a:prstGeom>
              <a:noFill/>
              <a:ln w="28575">
                <a:solidFill>
                  <a:schemeClr val="tx1"/>
                </a:solidFill>
                <a:round/>
                <a:headEnd/>
                <a:tailEnd/>
              </a:ln>
              <a:effectLst/>
            </p:spPr>
            <p:txBody>
              <a:bodyPr/>
              <a:lstStyle/>
              <a:p>
                <a:endParaRPr lang="id-ID"/>
              </a:p>
            </p:txBody>
          </p:sp>
          <p:sp>
            <p:nvSpPr>
              <p:cNvPr id="37964" name="Line 76"/>
              <p:cNvSpPr>
                <a:spLocks noChangeShapeType="1"/>
              </p:cNvSpPr>
              <p:nvPr/>
            </p:nvSpPr>
            <p:spPr bwMode="auto">
              <a:xfrm>
                <a:off x="2752" y="1183"/>
                <a:ext cx="0" cy="2726"/>
              </a:xfrm>
              <a:prstGeom prst="line">
                <a:avLst/>
              </a:prstGeom>
              <a:noFill/>
              <a:ln w="28575">
                <a:solidFill>
                  <a:schemeClr val="tx1"/>
                </a:solidFill>
                <a:round/>
                <a:headEnd/>
                <a:tailEnd/>
              </a:ln>
              <a:effectLst/>
            </p:spPr>
            <p:txBody>
              <a:bodyPr/>
              <a:lstStyle/>
              <a:p>
                <a:endParaRPr lang="id-ID"/>
              </a:p>
            </p:txBody>
          </p:sp>
          <p:sp>
            <p:nvSpPr>
              <p:cNvPr id="37965" name="Line 77"/>
              <p:cNvSpPr>
                <a:spLocks noChangeShapeType="1"/>
              </p:cNvSpPr>
              <p:nvPr/>
            </p:nvSpPr>
            <p:spPr bwMode="auto">
              <a:xfrm>
                <a:off x="2976" y="1183"/>
                <a:ext cx="0" cy="2726"/>
              </a:xfrm>
              <a:prstGeom prst="line">
                <a:avLst/>
              </a:prstGeom>
              <a:noFill/>
              <a:ln w="28575">
                <a:solidFill>
                  <a:schemeClr val="tx1"/>
                </a:solidFill>
                <a:round/>
                <a:headEnd/>
                <a:tailEnd/>
              </a:ln>
              <a:effectLst/>
            </p:spPr>
            <p:txBody>
              <a:bodyPr/>
              <a:lstStyle/>
              <a:p>
                <a:endParaRPr lang="id-ID"/>
              </a:p>
            </p:txBody>
          </p:sp>
          <p:sp>
            <p:nvSpPr>
              <p:cNvPr id="37966" name="Line 78"/>
              <p:cNvSpPr>
                <a:spLocks noChangeShapeType="1"/>
              </p:cNvSpPr>
              <p:nvPr/>
            </p:nvSpPr>
            <p:spPr bwMode="auto">
              <a:xfrm>
                <a:off x="3200" y="1183"/>
                <a:ext cx="0" cy="2726"/>
              </a:xfrm>
              <a:prstGeom prst="line">
                <a:avLst/>
              </a:prstGeom>
              <a:noFill/>
              <a:ln w="28575">
                <a:solidFill>
                  <a:schemeClr val="tx1"/>
                </a:solidFill>
                <a:round/>
                <a:headEnd/>
                <a:tailEnd/>
              </a:ln>
              <a:effectLst/>
            </p:spPr>
            <p:txBody>
              <a:bodyPr/>
              <a:lstStyle/>
              <a:p>
                <a:endParaRPr lang="id-ID"/>
              </a:p>
            </p:txBody>
          </p:sp>
          <p:sp>
            <p:nvSpPr>
              <p:cNvPr id="37967" name="Line 79"/>
              <p:cNvSpPr>
                <a:spLocks noChangeShapeType="1"/>
              </p:cNvSpPr>
              <p:nvPr/>
            </p:nvSpPr>
            <p:spPr bwMode="auto">
              <a:xfrm>
                <a:off x="3424" y="1183"/>
                <a:ext cx="0" cy="2726"/>
              </a:xfrm>
              <a:prstGeom prst="line">
                <a:avLst/>
              </a:prstGeom>
              <a:noFill/>
              <a:ln w="28575">
                <a:solidFill>
                  <a:schemeClr val="tx1"/>
                </a:solidFill>
                <a:round/>
                <a:headEnd/>
                <a:tailEnd/>
              </a:ln>
              <a:effectLst/>
            </p:spPr>
            <p:txBody>
              <a:bodyPr/>
              <a:lstStyle/>
              <a:p>
                <a:endParaRPr lang="id-ID"/>
              </a:p>
            </p:txBody>
          </p:sp>
          <p:sp>
            <p:nvSpPr>
              <p:cNvPr id="37968" name="Line 80"/>
              <p:cNvSpPr>
                <a:spLocks noChangeShapeType="1"/>
              </p:cNvSpPr>
              <p:nvPr/>
            </p:nvSpPr>
            <p:spPr bwMode="auto">
              <a:xfrm>
                <a:off x="3648" y="1183"/>
                <a:ext cx="0" cy="2726"/>
              </a:xfrm>
              <a:prstGeom prst="line">
                <a:avLst/>
              </a:prstGeom>
              <a:noFill/>
              <a:ln w="28575">
                <a:solidFill>
                  <a:schemeClr val="tx1"/>
                </a:solidFill>
                <a:round/>
                <a:headEnd/>
                <a:tailEnd/>
              </a:ln>
              <a:effectLst/>
            </p:spPr>
            <p:txBody>
              <a:bodyPr/>
              <a:lstStyle/>
              <a:p>
                <a:endParaRPr lang="id-ID"/>
              </a:p>
            </p:txBody>
          </p:sp>
          <p:sp>
            <p:nvSpPr>
              <p:cNvPr id="37969" name="Line 81"/>
              <p:cNvSpPr>
                <a:spLocks noChangeShapeType="1"/>
              </p:cNvSpPr>
              <p:nvPr/>
            </p:nvSpPr>
            <p:spPr bwMode="auto">
              <a:xfrm>
                <a:off x="3872" y="1183"/>
                <a:ext cx="0" cy="2726"/>
              </a:xfrm>
              <a:prstGeom prst="line">
                <a:avLst/>
              </a:prstGeom>
              <a:noFill/>
              <a:ln w="28575">
                <a:solidFill>
                  <a:schemeClr val="tx1"/>
                </a:solidFill>
                <a:round/>
                <a:headEnd/>
                <a:tailEnd/>
              </a:ln>
              <a:effectLst/>
            </p:spPr>
            <p:txBody>
              <a:bodyPr/>
              <a:lstStyle/>
              <a:p>
                <a:endParaRPr lang="id-ID"/>
              </a:p>
            </p:txBody>
          </p:sp>
          <p:sp>
            <p:nvSpPr>
              <p:cNvPr id="37970" name="Line 82"/>
              <p:cNvSpPr>
                <a:spLocks noChangeShapeType="1"/>
              </p:cNvSpPr>
              <p:nvPr/>
            </p:nvSpPr>
            <p:spPr bwMode="auto">
              <a:xfrm>
                <a:off x="4096" y="1183"/>
                <a:ext cx="0" cy="2726"/>
              </a:xfrm>
              <a:prstGeom prst="line">
                <a:avLst/>
              </a:prstGeom>
              <a:noFill/>
              <a:ln w="28575">
                <a:solidFill>
                  <a:schemeClr val="tx1"/>
                </a:solidFill>
                <a:round/>
                <a:headEnd/>
                <a:tailEnd/>
              </a:ln>
              <a:effectLst/>
            </p:spPr>
            <p:txBody>
              <a:bodyPr/>
              <a:lstStyle/>
              <a:p>
                <a:endParaRPr lang="id-ID"/>
              </a:p>
            </p:txBody>
          </p:sp>
          <p:sp>
            <p:nvSpPr>
              <p:cNvPr id="37971" name="Line 83"/>
              <p:cNvSpPr>
                <a:spLocks noChangeShapeType="1"/>
              </p:cNvSpPr>
              <p:nvPr/>
            </p:nvSpPr>
            <p:spPr bwMode="auto">
              <a:xfrm>
                <a:off x="4320" y="1183"/>
                <a:ext cx="0" cy="2726"/>
              </a:xfrm>
              <a:prstGeom prst="line">
                <a:avLst/>
              </a:prstGeom>
              <a:noFill/>
              <a:ln w="28575">
                <a:solidFill>
                  <a:schemeClr val="tx1"/>
                </a:solidFill>
                <a:round/>
                <a:headEnd/>
                <a:tailEnd/>
              </a:ln>
              <a:effectLst/>
            </p:spPr>
            <p:txBody>
              <a:bodyPr/>
              <a:lstStyle/>
              <a:p>
                <a:endParaRPr lang="id-ID"/>
              </a:p>
            </p:txBody>
          </p:sp>
          <p:sp>
            <p:nvSpPr>
              <p:cNvPr id="37972" name="Line 84"/>
              <p:cNvSpPr>
                <a:spLocks noChangeShapeType="1"/>
              </p:cNvSpPr>
              <p:nvPr/>
            </p:nvSpPr>
            <p:spPr bwMode="auto">
              <a:xfrm>
                <a:off x="4544" y="1183"/>
                <a:ext cx="0" cy="2726"/>
              </a:xfrm>
              <a:prstGeom prst="line">
                <a:avLst/>
              </a:prstGeom>
              <a:noFill/>
              <a:ln w="28575">
                <a:solidFill>
                  <a:schemeClr val="tx1"/>
                </a:solidFill>
                <a:round/>
                <a:headEnd/>
                <a:tailEnd/>
              </a:ln>
              <a:effectLst/>
            </p:spPr>
            <p:txBody>
              <a:bodyPr/>
              <a:lstStyle/>
              <a:p>
                <a:endParaRPr lang="id-ID"/>
              </a:p>
            </p:txBody>
          </p:sp>
          <p:sp>
            <p:nvSpPr>
              <p:cNvPr id="37973" name="Line 85"/>
              <p:cNvSpPr>
                <a:spLocks noChangeShapeType="1"/>
              </p:cNvSpPr>
              <p:nvPr/>
            </p:nvSpPr>
            <p:spPr bwMode="auto">
              <a:xfrm>
                <a:off x="4768" y="1183"/>
                <a:ext cx="0" cy="2726"/>
              </a:xfrm>
              <a:prstGeom prst="line">
                <a:avLst/>
              </a:prstGeom>
              <a:noFill/>
              <a:ln w="28575">
                <a:solidFill>
                  <a:schemeClr val="tx1"/>
                </a:solidFill>
                <a:round/>
                <a:headEnd/>
                <a:tailEnd/>
              </a:ln>
              <a:effectLst/>
            </p:spPr>
            <p:txBody>
              <a:bodyPr/>
              <a:lstStyle/>
              <a:p>
                <a:endParaRPr lang="id-ID"/>
              </a:p>
            </p:txBody>
          </p:sp>
          <p:sp>
            <p:nvSpPr>
              <p:cNvPr id="37974" name="Line 86"/>
              <p:cNvSpPr>
                <a:spLocks noChangeShapeType="1"/>
              </p:cNvSpPr>
              <p:nvPr/>
            </p:nvSpPr>
            <p:spPr bwMode="auto">
              <a:xfrm>
                <a:off x="4992" y="1183"/>
                <a:ext cx="0" cy="2726"/>
              </a:xfrm>
              <a:prstGeom prst="line">
                <a:avLst/>
              </a:prstGeom>
              <a:noFill/>
              <a:ln w="28575">
                <a:solidFill>
                  <a:schemeClr val="tx1"/>
                </a:solidFill>
                <a:round/>
                <a:headEnd/>
                <a:tailEnd/>
              </a:ln>
              <a:effectLst/>
            </p:spPr>
            <p:txBody>
              <a:bodyPr/>
              <a:lstStyle/>
              <a:p>
                <a:endParaRPr lang="id-ID"/>
              </a:p>
            </p:txBody>
          </p:sp>
          <p:sp>
            <p:nvSpPr>
              <p:cNvPr id="37975" name="Line 87"/>
              <p:cNvSpPr>
                <a:spLocks noChangeShapeType="1"/>
              </p:cNvSpPr>
              <p:nvPr/>
            </p:nvSpPr>
            <p:spPr bwMode="auto">
              <a:xfrm>
                <a:off x="5216" y="1183"/>
                <a:ext cx="0" cy="2726"/>
              </a:xfrm>
              <a:prstGeom prst="line">
                <a:avLst/>
              </a:prstGeom>
              <a:noFill/>
              <a:ln w="28575">
                <a:solidFill>
                  <a:schemeClr val="tx1"/>
                </a:solidFill>
                <a:round/>
                <a:headEnd/>
                <a:tailEnd/>
              </a:ln>
              <a:effectLst/>
            </p:spPr>
            <p:txBody>
              <a:bodyPr/>
              <a:lstStyle/>
              <a:p>
                <a:endParaRPr lang="id-ID"/>
              </a:p>
            </p:txBody>
          </p:sp>
          <p:sp>
            <p:nvSpPr>
              <p:cNvPr id="37976" name="Line 88"/>
              <p:cNvSpPr>
                <a:spLocks noChangeShapeType="1"/>
              </p:cNvSpPr>
              <p:nvPr/>
            </p:nvSpPr>
            <p:spPr bwMode="auto">
              <a:xfrm>
                <a:off x="5440" y="1183"/>
                <a:ext cx="0" cy="2726"/>
              </a:xfrm>
              <a:prstGeom prst="line">
                <a:avLst/>
              </a:prstGeom>
              <a:noFill/>
              <a:ln w="28575">
                <a:solidFill>
                  <a:schemeClr val="tx1"/>
                </a:solidFill>
                <a:round/>
                <a:headEnd/>
                <a:tailEnd/>
              </a:ln>
              <a:effectLst/>
            </p:spPr>
            <p:txBody>
              <a:bodyPr/>
              <a:lstStyle/>
              <a:p>
                <a:endParaRPr lang="id-ID"/>
              </a:p>
            </p:txBody>
          </p:sp>
          <p:sp>
            <p:nvSpPr>
              <p:cNvPr id="37977" name="Line 89"/>
              <p:cNvSpPr>
                <a:spLocks noChangeShapeType="1"/>
              </p:cNvSpPr>
              <p:nvPr/>
            </p:nvSpPr>
            <p:spPr bwMode="auto">
              <a:xfrm>
                <a:off x="219" y="1424"/>
                <a:ext cx="5221" cy="0"/>
              </a:xfrm>
              <a:prstGeom prst="line">
                <a:avLst/>
              </a:prstGeom>
              <a:noFill/>
              <a:ln w="28575">
                <a:solidFill>
                  <a:schemeClr val="tx1"/>
                </a:solidFill>
                <a:round/>
                <a:headEnd/>
                <a:tailEnd/>
              </a:ln>
              <a:effectLst/>
            </p:spPr>
            <p:txBody>
              <a:bodyPr/>
              <a:lstStyle/>
              <a:p>
                <a:endParaRPr lang="id-ID"/>
              </a:p>
            </p:txBody>
          </p:sp>
          <p:sp>
            <p:nvSpPr>
              <p:cNvPr id="37978" name="Text Box 90"/>
              <p:cNvSpPr txBox="1">
                <a:spLocks noChangeArrowheads="1"/>
              </p:cNvSpPr>
              <p:nvPr/>
            </p:nvSpPr>
            <p:spPr bwMode="auto">
              <a:xfrm>
                <a:off x="1755" y="1191"/>
                <a:ext cx="3733" cy="142"/>
              </a:xfrm>
              <a:prstGeom prst="rect">
                <a:avLst/>
              </a:prstGeom>
              <a:noFill/>
              <a:ln w="9525">
                <a:noFill/>
                <a:miter lim="800000"/>
                <a:headEnd/>
                <a:tailEnd/>
              </a:ln>
              <a:effectLst/>
            </p:spPr>
            <p:txBody>
              <a:bodyPr lIns="100008" tIns="50004" rIns="100008" bIns="50004">
                <a:spAutoFit/>
              </a:bodyPr>
              <a:lstStyle/>
              <a:p>
                <a:pPr defTabSz="1000125">
                  <a:spcBef>
                    <a:spcPct val="50000"/>
                  </a:spcBef>
                  <a:tabLst>
                    <a:tab pos="177800" algn="ctr"/>
                    <a:tab pos="533400" algn="ctr"/>
                    <a:tab pos="901700" algn="ctr"/>
                    <a:tab pos="1257300" algn="ctr"/>
                    <a:tab pos="1612900" algn="ctr"/>
                    <a:tab pos="1968500" algn="ctr"/>
                    <a:tab pos="2336800" algn="ctr"/>
                    <a:tab pos="2692400" algn="ctr"/>
                    <a:tab pos="3048000" algn="ctr"/>
                    <a:tab pos="3403600" algn="ctr"/>
                    <a:tab pos="3771900" algn="ctr"/>
                    <a:tab pos="4127500" algn="ctr"/>
                    <a:tab pos="4483100" algn="ctr"/>
                    <a:tab pos="4838700" algn="ctr"/>
                    <a:tab pos="5207000" algn="ctr"/>
                    <a:tab pos="5562600" algn="ctr"/>
                  </a:tabLst>
                </a:pPr>
                <a:r>
                  <a:rPr lang="en-US" sz="1400" b="1" i="1">
                    <a:latin typeface="Arial" charset="0"/>
                  </a:rPr>
                  <a:t>	1	2	3	4	5	6	7	8	9	10	11	12	13	14	15	16</a:t>
                </a:r>
              </a:p>
            </p:txBody>
          </p:sp>
        </p:grpSp>
        <p:grpSp>
          <p:nvGrpSpPr>
            <p:cNvPr id="37979" name="Group 91"/>
            <p:cNvGrpSpPr>
              <a:grpSpLocks/>
            </p:cNvGrpSpPr>
            <p:nvPr/>
          </p:nvGrpSpPr>
          <p:grpSpPr bwMode="auto">
            <a:xfrm>
              <a:off x="1931" y="1532"/>
              <a:ext cx="3361" cy="2390"/>
              <a:chOff x="1859" y="1492"/>
              <a:chExt cx="3361" cy="2390"/>
            </a:xfrm>
          </p:grpSpPr>
          <p:sp>
            <p:nvSpPr>
              <p:cNvPr id="37980" name="Rectangle 92"/>
              <p:cNvSpPr>
                <a:spLocks noChangeArrowheads="1"/>
              </p:cNvSpPr>
              <p:nvPr/>
            </p:nvSpPr>
            <p:spPr bwMode="auto">
              <a:xfrm>
                <a:off x="1859" y="1492"/>
                <a:ext cx="448"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1" name="Rectangle 93"/>
              <p:cNvSpPr>
                <a:spLocks noChangeArrowheads="1"/>
              </p:cNvSpPr>
              <p:nvPr/>
            </p:nvSpPr>
            <p:spPr bwMode="auto">
              <a:xfrm>
                <a:off x="1859" y="1829"/>
                <a:ext cx="669"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2" name="Rectangle 94"/>
              <p:cNvSpPr>
                <a:spLocks noChangeArrowheads="1"/>
              </p:cNvSpPr>
              <p:nvPr/>
            </p:nvSpPr>
            <p:spPr bwMode="auto">
              <a:xfrm>
                <a:off x="2304" y="2030"/>
                <a:ext cx="447"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3" name="Rectangle 95"/>
              <p:cNvSpPr>
                <a:spLocks noChangeArrowheads="1"/>
              </p:cNvSpPr>
              <p:nvPr/>
            </p:nvSpPr>
            <p:spPr bwMode="auto">
              <a:xfrm>
                <a:off x="2528" y="2359"/>
                <a:ext cx="894"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4" name="Rectangle 96"/>
              <p:cNvSpPr>
                <a:spLocks noChangeArrowheads="1"/>
              </p:cNvSpPr>
              <p:nvPr/>
            </p:nvSpPr>
            <p:spPr bwMode="auto">
              <a:xfrm>
                <a:off x="2754" y="2695"/>
                <a:ext cx="893"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5" name="Rectangle 97"/>
              <p:cNvSpPr>
                <a:spLocks noChangeArrowheads="1"/>
              </p:cNvSpPr>
              <p:nvPr/>
            </p:nvSpPr>
            <p:spPr bwMode="auto">
              <a:xfrm>
                <a:off x="2754" y="3035"/>
                <a:ext cx="664"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6" name="Rectangle 98"/>
              <p:cNvSpPr>
                <a:spLocks noChangeArrowheads="1"/>
              </p:cNvSpPr>
              <p:nvPr/>
            </p:nvSpPr>
            <p:spPr bwMode="auto">
              <a:xfrm>
                <a:off x="3651" y="3374"/>
                <a:ext cx="1115" cy="154"/>
              </a:xfrm>
              <a:prstGeom prst="rect">
                <a:avLst/>
              </a:prstGeom>
              <a:solidFill>
                <a:srgbClr val="CCFF33"/>
              </a:solidFill>
              <a:ln w="9525">
                <a:solidFill>
                  <a:schemeClr val="tx1"/>
                </a:solidFill>
                <a:miter lim="800000"/>
                <a:headEnd/>
                <a:tailEnd/>
              </a:ln>
              <a:effectLst/>
            </p:spPr>
            <p:txBody>
              <a:bodyPr wrap="none" anchor="ctr"/>
              <a:lstStyle/>
              <a:p>
                <a:endParaRPr lang="id-ID"/>
              </a:p>
            </p:txBody>
          </p:sp>
          <p:sp>
            <p:nvSpPr>
              <p:cNvPr id="37987" name="Rectangle 99"/>
              <p:cNvSpPr>
                <a:spLocks noChangeArrowheads="1"/>
              </p:cNvSpPr>
              <p:nvPr/>
            </p:nvSpPr>
            <p:spPr bwMode="auto">
              <a:xfrm>
                <a:off x="4766" y="3727"/>
                <a:ext cx="454" cy="155"/>
              </a:xfrm>
              <a:prstGeom prst="rect">
                <a:avLst/>
              </a:prstGeom>
              <a:solidFill>
                <a:srgbClr val="CCFF33"/>
              </a:solidFill>
              <a:ln w="9525">
                <a:solidFill>
                  <a:schemeClr val="tx1"/>
                </a:solidFill>
                <a:miter lim="800000"/>
                <a:headEnd/>
                <a:tailEnd/>
              </a:ln>
              <a:effectLst/>
            </p:spPr>
            <p:txBody>
              <a:bodyPr wrap="none" anchor="ctr"/>
              <a:lstStyle/>
              <a:p>
                <a:endParaRPr lang="id-ID"/>
              </a:p>
            </p:txBody>
          </p:sp>
        </p:grpSp>
      </p:grpSp>
      <p:sp>
        <p:nvSpPr>
          <p:cNvPr id="37988" name="Rectangle 100"/>
          <p:cNvSpPr>
            <a:spLocks noChangeArrowheads="1"/>
          </p:cNvSpPr>
          <p:nvPr/>
        </p:nvSpPr>
        <p:spPr bwMode="auto">
          <a:xfrm>
            <a:off x="685800" y="381000"/>
            <a:ext cx="2209800" cy="4572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n-US" b="1">
                <a:solidFill>
                  <a:srgbClr val="000000"/>
                </a:solidFill>
              </a:rPr>
              <a:t>Chart untuk ES-EF</a:t>
            </a:r>
          </a:p>
        </p:txBody>
      </p:sp>
    </p:spTree>
    <p:extLst>
      <p:ext uri="{BB962C8B-B14F-4D97-AF65-F5344CB8AC3E}">
        <p14:creationId xmlns:p14="http://schemas.microsoft.com/office/powerpoint/2010/main" val="309725963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6" name="Group 4"/>
          <p:cNvGrpSpPr>
            <a:grpSpLocks/>
          </p:cNvGrpSpPr>
          <p:nvPr/>
        </p:nvGrpSpPr>
        <p:grpSpPr bwMode="auto">
          <a:xfrm>
            <a:off x="457200" y="381000"/>
            <a:ext cx="8394700" cy="5908675"/>
            <a:chOff x="272" y="1223"/>
            <a:chExt cx="5288" cy="2752"/>
          </a:xfrm>
        </p:grpSpPr>
        <p:grpSp>
          <p:nvGrpSpPr>
            <p:cNvPr id="38917" name="Group 5"/>
            <p:cNvGrpSpPr>
              <a:grpSpLocks/>
            </p:cNvGrpSpPr>
            <p:nvPr/>
          </p:nvGrpSpPr>
          <p:grpSpPr bwMode="auto">
            <a:xfrm>
              <a:off x="272" y="1223"/>
              <a:ext cx="5288" cy="2752"/>
              <a:chOff x="200" y="1183"/>
              <a:chExt cx="5288" cy="2752"/>
            </a:xfrm>
          </p:grpSpPr>
          <p:sp>
            <p:nvSpPr>
              <p:cNvPr id="38919" name="Text Box 7"/>
              <p:cNvSpPr txBox="1">
                <a:spLocks noChangeArrowheads="1"/>
              </p:cNvSpPr>
              <p:nvPr/>
            </p:nvSpPr>
            <p:spPr bwMode="auto">
              <a:xfrm>
                <a:off x="200" y="1458"/>
                <a:ext cx="1688" cy="2477"/>
              </a:xfrm>
              <a:prstGeom prst="rect">
                <a:avLst/>
              </a:prstGeom>
              <a:solidFill>
                <a:schemeClr val="bg1"/>
              </a:solidFill>
              <a:ln w="9525">
                <a:noFill/>
                <a:miter lim="800000"/>
                <a:headEnd/>
                <a:tailEnd/>
              </a:ln>
              <a:effectLst/>
            </p:spPr>
            <p:txBody>
              <a:bodyPr lIns="100008" tIns="50004" rIns="100008" bIns="50004">
                <a:spAutoFit/>
              </a:bodyPr>
              <a:lstStyle/>
              <a:p>
                <a:pPr marL="266700" indent="-266700" defTabSz="1000125"/>
                <a:r>
                  <a:rPr lang="id-ID" b="1"/>
                  <a:t>A</a:t>
                </a:r>
                <a:r>
                  <a:rPr lang="en-US" b="1"/>
                  <a:t>. </a:t>
                </a:r>
                <a:r>
                  <a:rPr lang="id-ID" b="1"/>
                  <a:t>membangun komponen internal</a:t>
                </a:r>
                <a:endParaRPr lang="en-US" b="1"/>
              </a:p>
              <a:p>
                <a:pPr marL="266700" indent="-266700" defTabSz="1000125"/>
                <a:r>
                  <a:rPr lang="id-ID" b="1"/>
                  <a:t>B</a:t>
                </a:r>
                <a:r>
                  <a:rPr lang="en-US" b="1"/>
                  <a:t>. </a:t>
                </a:r>
                <a:r>
                  <a:rPr lang="id-ID" b="1"/>
                  <a:t>memodifikasi atap dan lantai</a:t>
                </a:r>
                <a:endParaRPr lang="en-US" b="1"/>
              </a:p>
              <a:p>
                <a:pPr marL="266700" indent="-266700" defTabSz="1000125"/>
                <a:r>
                  <a:rPr lang="id-ID" b="1"/>
                  <a:t>C</a:t>
                </a:r>
                <a:r>
                  <a:rPr lang="en-US" b="1"/>
                  <a:t>. </a:t>
                </a:r>
                <a:r>
                  <a:rPr lang="id-ID" b="1"/>
                  <a:t>membangun tumpukan</a:t>
                </a:r>
                <a:endParaRPr lang="en-US" b="1"/>
              </a:p>
              <a:p>
                <a:pPr marL="266700" indent="-266700" defTabSz="1000125"/>
                <a:r>
                  <a:rPr lang="id-ID" b="1"/>
                  <a:t>D</a:t>
                </a:r>
                <a:r>
                  <a:rPr lang="en-US" b="1"/>
                  <a:t>. </a:t>
                </a:r>
                <a:r>
                  <a:rPr lang="id-ID" b="1"/>
                  <a:t>menuangkan beton dan memasang rangka</a:t>
                </a:r>
                <a:endParaRPr lang="en-US" b="1"/>
              </a:p>
              <a:p>
                <a:pPr marL="266700" indent="-266700" defTabSz="1000125"/>
                <a:r>
                  <a:rPr lang="id-ID" b="1"/>
                  <a:t>E</a:t>
                </a:r>
                <a:r>
                  <a:rPr lang="en-US" b="1"/>
                  <a:t>. </a:t>
                </a:r>
                <a:r>
                  <a:rPr lang="id-ID" b="1"/>
                  <a:t>membangun pembakar temperatur tinggi</a:t>
                </a:r>
                <a:endParaRPr lang="en-US" b="1"/>
              </a:p>
              <a:p>
                <a:pPr marL="266700" indent="-266700" defTabSz="1000125"/>
                <a:r>
                  <a:rPr lang="id-ID" b="1"/>
                  <a:t>F</a:t>
                </a:r>
                <a:r>
                  <a:rPr lang="en-US" b="1"/>
                  <a:t>. </a:t>
                </a:r>
                <a:r>
                  <a:rPr lang="id-ID" b="1"/>
                  <a:t>memasang sistem kendali polusi</a:t>
                </a:r>
                <a:endParaRPr lang="en-US" b="1"/>
              </a:p>
              <a:p>
                <a:pPr marL="266700" indent="-266700" defTabSz="1000125"/>
                <a:r>
                  <a:rPr lang="id-ID" b="1"/>
                  <a:t>G</a:t>
                </a:r>
                <a:r>
                  <a:rPr lang="en-US" b="1"/>
                  <a:t>. </a:t>
                </a:r>
                <a:r>
                  <a:rPr lang="id-ID" b="1"/>
                  <a:t>membangun alat pencegah polusi udara</a:t>
                </a:r>
                <a:endParaRPr lang="en-US" b="1"/>
              </a:p>
              <a:p>
                <a:pPr marL="266700" indent="-266700" defTabSz="1000125"/>
                <a:r>
                  <a:rPr lang="id-ID" b="1"/>
                  <a:t>H</a:t>
                </a:r>
                <a:r>
                  <a:rPr lang="en-US" b="1"/>
                  <a:t>. </a:t>
                </a:r>
                <a:r>
                  <a:rPr lang="id-ID" b="1"/>
                  <a:t>pemerikasaan dan pengujian</a:t>
                </a:r>
                <a:endParaRPr lang="en-US" b="1"/>
              </a:p>
            </p:txBody>
          </p:sp>
          <p:sp>
            <p:nvSpPr>
              <p:cNvPr id="38918" name="Line 6"/>
              <p:cNvSpPr>
                <a:spLocks noChangeShapeType="1"/>
              </p:cNvSpPr>
              <p:nvPr/>
            </p:nvSpPr>
            <p:spPr bwMode="auto">
              <a:xfrm>
                <a:off x="1856" y="1183"/>
                <a:ext cx="0" cy="2726"/>
              </a:xfrm>
              <a:prstGeom prst="line">
                <a:avLst/>
              </a:prstGeom>
              <a:noFill/>
              <a:ln w="28575">
                <a:solidFill>
                  <a:schemeClr val="tx1"/>
                </a:solidFill>
                <a:round/>
                <a:headEnd/>
                <a:tailEnd/>
              </a:ln>
              <a:effectLst/>
            </p:spPr>
            <p:txBody>
              <a:bodyPr/>
              <a:lstStyle/>
              <a:p>
                <a:endParaRPr lang="id-ID"/>
              </a:p>
            </p:txBody>
          </p:sp>
          <p:sp>
            <p:nvSpPr>
              <p:cNvPr id="38920" name="Line 8"/>
              <p:cNvSpPr>
                <a:spLocks noChangeShapeType="1"/>
              </p:cNvSpPr>
              <p:nvPr/>
            </p:nvSpPr>
            <p:spPr bwMode="auto">
              <a:xfrm>
                <a:off x="2080" y="1183"/>
                <a:ext cx="0" cy="2726"/>
              </a:xfrm>
              <a:prstGeom prst="line">
                <a:avLst/>
              </a:prstGeom>
              <a:noFill/>
              <a:ln w="28575">
                <a:solidFill>
                  <a:schemeClr val="tx1"/>
                </a:solidFill>
                <a:round/>
                <a:headEnd/>
                <a:tailEnd/>
              </a:ln>
              <a:effectLst/>
            </p:spPr>
            <p:txBody>
              <a:bodyPr/>
              <a:lstStyle/>
              <a:p>
                <a:endParaRPr lang="id-ID"/>
              </a:p>
            </p:txBody>
          </p:sp>
          <p:sp>
            <p:nvSpPr>
              <p:cNvPr id="38921" name="Line 9"/>
              <p:cNvSpPr>
                <a:spLocks noChangeShapeType="1"/>
              </p:cNvSpPr>
              <p:nvPr/>
            </p:nvSpPr>
            <p:spPr bwMode="auto">
              <a:xfrm>
                <a:off x="2304" y="1183"/>
                <a:ext cx="0" cy="2726"/>
              </a:xfrm>
              <a:prstGeom prst="line">
                <a:avLst/>
              </a:prstGeom>
              <a:noFill/>
              <a:ln w="28575">
                <a:solidFill>
                  <a:schemeClr val="tx1"/>
                </a:solidFill>
                <a:round/>
                <a:headEnd/>
                <a:tailEnd/>
              </a:ln>
              <a:effectLst/>
            </p:spPr>
            <p:txBody>
              <a:bodyPr/>
              <a:lstStyle/>
              <a:p>
                <a:endParaRPr lang="id-ID"/>
              </a:p>
            </p:txBody>
          </p:sp>
          <p:sp>
            <p:nvSpPr>
              <p:cNvPr id="38922" name="Line 10"/>
              <p:cNvSpPr>
                <a:spLocks noChangeShapeType="1"/>
              </p:cNvSpPr>
              <p:nvPr/>
            </p:nvSpPr>
            <p:spPr bwMode="auto">
              <a:xfrm>
                <a:off x="2528" y="1183"/>
                <a:ext cx="0" cy="2726"/>
              </a:xfrm>
              <a:prstGeom prst="line">
                <a:avLst/>
              </a:prstGeom>
              <a:noFill/>
              <a:ln w="28575">
                <a:solidFill>
                  <a:schemeClr val="tx1"/>
                </a:solidFill>
                <a:round/>
                <a:headEnd/>
                <a:tailEnd/>
              </a:ln>
              <a:effectLst/>
            </p:spPr>
            <p:txBody>
              <a:bodyPr/>
              <a:lstStyle/>
              <a:p>
                <a:endParaRPr lang="id-ID"/>
              </a:p>
            </p:txBody>
          </p:sp>
          <p:sp>
            <p:nvSpPr>
              <p:cNvPr id="38923" name="Line 11"/>
              <p:cNvSpPr>
                <a:spLocks noChangeShapeType="1"/>
              </p:cNvSpPr>
              <p:nvPr/>
            </p:nvSpPr>
            <p:spPr bwMode="auto">
              <a:xfrm>
                <a:off x="2752" y="1183"/>
                <a:ext cx="0" cy="2726"/>
              </a:xfrm>
              <a:prstGeom prst="line">
                <a:avLst/>
              </a:prstGeom>
              <a:noFill/>
              <a:ln w="28575">
                <a:solidFill>
                  <a:schemeClr val="tx1"/>
                </a:solidFill>
                <a:round/>
                <a:headEnd/>
                <a:tailEnd/>
              </a:ln>
              <a:effectLst/>
            </p:spPr>
            <p:txBody>
              <a:bodyPr/>
              <a:lstStyle/>
              <a:p>
                <a:endParaRPr lang="id-ID"/>
              </a:p>
            </p:txBody>
          </p:sp>
          <p:sp>
            <p:nvSpPr>
              <p:cNvPr id="38924" name="Line 12"/>
              <p:cNvSpPr>
                <a:spLocks noChangeShapeType="1"/>
              </p:cNvSpPr>
              <p:nvPr/>
            </p:nvSpPr>
            <p:spPr bwMode="auto">
              <a:xfrm>
                <a:off x="2976" y="1183"/>
                <a:ext cx="0" cy="2726"/>
              </a:xfrm>
              <a:prstGeom prst="line">
                <a:avLst/>
              </a:prstGeom>
              <a:noFill/>
              <a:ln w="28575">
                <a:solidFill>
                  <a:schemeClr val="tx1"/>
                </a:solidFill>
                <a:round/>
                <a:headEnd/>
                <a:tailEnd/>
              </a:ln>
              <a:effectLst/>
            </p:spPr>
            <p:txBody>
              <a:bodyPr/>
              <a:lstStyle/>
              <a:p>
                <a:endParaRPr lang="id-ID"/>
              </a:p>
            </p:txBody>
          </p:sp>
          <p:sp>
            <p:nvSpPr>
              <p:cNvPr id="38925" name="Line 13"/>
              <p:cNvSpPr>
                <a:spLocks noChangeShapeType="1"/>
              </p:cNvSpPr>
              <p:nvPr/>
            </p:nvSpPr>
            <p:spPr bwMode="auto">
              <a:xfrm>
                <a:off x="3200" y="1183"/>
                <a:ext cx="0" cy="2726"/>
              </a:xfrm>
              <a:prstGeom prst="line">
                <a:avLst/>
              </a:prstGeom>
              <a:noFill/>
              <a:ln w="28575">
                <a:solidFill>
                  <a:schemeClr val="tx1"/>
                </a:solidFill>
                <a:round/>
                <a:headEnd/>
                <a:tailEnd/>
              </a:ln>
              <a:effectLst/>
            </p:spPr>
            <p:txBody>
              <a:bodyPr/>
              <a:lstStyle/>
              <a:p>
                <a:endParaRPr lang="id-ID"/>
              </a:p>
            </p:txBody>
          </p:sp>
          <p:sp>
            <p:nvSpPr>
              <p:cNvPr id="38926" name="Line 14"/>
              <p:cNvSpPr>
                <a:spLocks noChangeShapeType="1"/>
              </p:cNvSpPr>
              <p:nvPr/>
            </p:nvSpPr>
            <p:spPr bwMode="auto">
              <a:xfrm>
                <a:off x="3424" y="1183"/>
                <a:ext cx="0" cy="2726"/>
              </a:xfrm>
              <a:prstGeom prst="line">
                <a:avLst/>
              </a:prstGeom>
              <a:noFill/>
              <a:ln w="28575">
                <a:solidFill>
                  <a:schemeClr val="tx1"/>
                </a:solidFill>
                <a:round/>
                <a:headEnd/>
                <a:tailEnd/>
              </a:ln>
              <a:effectLst/>
            </p:spPr>
            <p:txBody>
              <a:bodyPr/>
              <a:lstStyle/>
              <a:p>
                <a:endParaRPr lang="id-ID"/>
              </a:p>
            </p:txBody>
          </p:sp>
          <p:sp>
            <p:nvSpPr>
              <p:cNvPr id="38927" name="Line 15"/>
              <p:cNvSpPr>
                <a:spLocks noChangeShapeType="1"/>
              </p:cNvSpPr>
              <p:nvPr/>
            </p:nvSpPr>
            <p:spPr bwMode="auto">
              <a:xfrm>
                <a:off x="3648" y="1183"/>
                <a:ext cx="0" cy="2726"/>
              </a:xfrm>
              <a:prstGeom prst="line">
                <a:avLst/>
              </a:prstGeom>
              <a:noFill/>
              <a:ln w="28575">
                <a:solidFill>
                  <a:schemeClr val="tx1"/>
                </a:solidFill>
                <a:round/>
                <a:headEnd/>
                <a:tailEnd/>
              </a:ln>
              <a:effectLst/>
            </p:spPr>
            <p:txBody>
              <a:bodyPr/>
              <a:lstStyle/>
              <a:p>
                <a:endParaRPr lang="id-ID"/>
              </a:p>
            </p:txBody>
          </p:sp>
          <p:sp>
            <p:nvSpPr>
              <p:cNvPr id="38928" name="Line 16"/>
              <p:cNvSpPr>
                <a:spLocks noChangeShapeType="1"/>
              </p:cNvSpPr>
              <p:nvPr/>
            </p:nvSpPr>
            <p:spPr bwMode="auto">
              <a:xfrm>
                <a:off x="3872" y="1183"/>
                <a:ext cx="0" cy="2726"/>
              </a:xfrm>
              <a:prstGeom prst="line">
                <a:avLst/>
              </a:prstGeom>
              <a:noFill/>
              <a:ln w="28575">
                <a:solidFill>
                  <a:schemeClr val="tx1"/>
                </a:solidFill>
                <a:round/>
                <a:headEnd/>
                <a:tailEnd/>
              </a:ln>
              <a:effectLst/>
            </p:spPr>
            <p:txBody>
              <a:bodyPr/>
              <a:lstStyle/>
              <a:p>
                <a:endParaRPr lang="id-ID"/>
              </a:p>
            </p:txBody>
          </p:sp>
          <p:sp>
            <p:nvSpPr>
              <p:cNvPr id="38929" name="Line 17"/>
              <p:cNvSpPr>
                <a:spLocks noChangeShapeType="1"/>
              </p:cNvSpPr>
              <p:nvPr/>
            </p:nvSpPr>
            <p:spPr bwMode="auto">
              <a:xfrm>
                <a:off x="4096" y="1183"/>
                <a:ext cx="0" cy="2726"/>
              </a:xfrm>
              <a:prstGeom prst="line">
                <a:avLst/>
              </a:prstGeom>
              <a:noFill/>
              <a:ln w="28575">
                <a:solidFill>
                  <a:schemeClr val="tx1"/>
                </a:solidFill>
                <a:round/>
                <a:headEnd/>
                <a:tailEnd/>
              </a:ln>
              <a:effectLst/>
            </p:spPr>
            <p:txBody>
              <a:bodyPr/>
              <a:lstStyle/>
              <a:p>
                <a:endParaRPr lang="id-ID"/>
              </a:p>
            </p:txBody>
          </p:sp>
          <p:sp>
            <p:nvSpPr>
              <p:cNvPr id="38930" name="Line 18"/>
              <p:cNvSpPr>
                <a:spLocks noChangeShapeType="1"/>
              </p:cNvSpPr>
              <p:nvPr/>
            </p:nvSpPr>
            <p:spPr bwMode="auto">
              <a:xfrm>
                <a:off x="4320" y="1183"/>
                <a:ext cx="0" cy="2726"/>
              </a:xfrm>
              <a:prstGeom prst="line">
                <a:avLst/>
              </a:prstGeom>
              <a:noFill/>
              <a:ln w="28575">
                <a:solidFill>
                  <a:schemeClr val="tx1"/>
                </a:solidFill>
                <a:round/>
                <a:headEnd/>
                <a:tailEnd/>
              </a:ln>
              <a:effectLst/>
            </p:spPr>
            <p:txBody>
              <a:bodyPr/>
              <a:lstStyle/>
              <a:p>
                <a:endParaRPr lang="id-ID"/>
              </a:p>
            </p:txBody>
          </p:sp>
          <p:sp>
            <p:nvSpPr>
              <p:cNvPr id="38931" name="Line 19"/>
              <p:cNvSpPr>
                <a:spLocks noChangeShapeType="1"/>
              </p:cNvSpPr>
              <p:nvPr/>
            </p:nvSpPr>
            <p:spPr bwMode="auto">
              <a:xfrm>
                <a:off x="4544" y="1183"/>
                <a:ext cx="0" cy="2726"/>
              </a:xfrm>
              <a:prstGeom prst="line">
                <a:avLst/>
              </a:prstGeom>
              <a:noFill/>
              <a:ln w="28575">
                <a:solidFill>
                  <a:schemeClr val="tx1"/>
                </a:solidFill>
                <a:round/>
                <a:headEnd/>
                <a:tailEnd/>
              </a:ln>
              <a:effectLst/>
            </p:spPr>
            <p:txBody>
              <a:bodyPr/>
              <a:lstStyle/>
              <a:p>
                <a:endParaRPr lang="id-ID"/>
              </a:p>
            </p:txBody>
          </p:sp>
          <p:sp>
            <p:nvSpPr>
              <p:cNvPr id="38932" name="Line 20"/>
              <p:cNvSpPr>
                <a:spLocks noChangeShapeType="1"/>
              </p:cNvSpPr>
              <p:nvPr/>
            </p:nvSpPr>
            <p:spPr bwMode="auto">
              <a:xfrm>
                <a:off x="4768" y="1183"/>
                <a:ext cx="0" cy="2726"/>
              </a:xfrm>
              <a:prstGeom prst="line">
                <a:avLst/>
              </a:prstGeom>
              <a:noFill/>
              <a:ln w="28575">
                <a:solidFill>
                  <a:schemeClr val="tx1"/>
                </a:solidFill>
                <a:round/>
                <a:headEnd/>
                <a:tailEnd/>
              </a:ln>
              <a:effectLst/>
            </p:spPr>
            <p:txBody>
              <a:bodyPr/>
              <a:lstStyle/>
              <a:p>
                <a:endParaRPr lang="id-ID"/>
              </a:p>
            </p:txBody>
          </p:sp>
          <p:sp>
            <p:nvSpPr>
              <p:cNvPr id="38933" name="Line 21"/>
              <p:cNvSpPr>
                <a:spLocks noChangeShapeType="1"/>
              </p:cNvSpPr>
              <p:nvPr/>
            </p:nvSpPr>
            <p:spPr bwMode="auto">
              <a:xfrm>
                <a:off x="4992" y="1183"/>
                <a:ext cx="0" cy="2726"/>
              </a:xfrm>
              <a:prstGeom prst="line">
                <a:avLst/>
              </a:prstGeom>
              <a:noFill/>
              <a:ln w="28575">
                <a:solidFill>
                  <a:schemeClr val="tx1"/>
                </a:solidFill>
                <a:round/>
                <a:headEnd/>
                <a:tailEnd/>
              </a:ln>
              <a:effectLst/>
            </p:spPr>
            <p:txBody>
              <a:bodyPr/>
              <a:lstStyle/>
              <a:p>
                <a:endParaRPr lang="id-ID"/>
              </a:p>
            </p:txBody>
          </p:sp>
          <p:sp>
            <p:nvSpPr>
              <p:cNvPr id="38934" name="Line 22"/>
              <p:cNvSpPr>
                <a:spLocks noChangeShapeType="1"/>
              </p:cNvSpPr>
              <p:nvPr/>
            </p:nvSpPr>
            <p:spPr bwMode="auto">
              <a:xfrm>
                <a:off x="5216" y="1183"/>
                <a:ext cx="0" cy="2726"/>
              </a:xfrm>
              <a:prstGeom prst="line">
                <a:avLst/>
              </a:prstGeom>
              <a:noFill/>
              <a:ln w="28575">
                <a:solidFill>
                  <a:schemeClr val="tx1"/>
                </a:solidFill>
                <a:round/>
                <a:headEnd/>
                <a:tailEnd/>
              </a:ln>
              <a:effectLst/>
            </p:spPr>
            <p:txBody>
              <a:bodyPr/>
              <a:lstStyle/>
              <a:p>
                <a:endParaRPr lang="id-ID"/>
              </a:p>
            </p:txBody>
          </p:sp>
          <p:sp>
            <p:nvSpPr>
              <p:cNvPr id="38935" name="Line 23"/>
              <p:cNvSpPr>
                <a:spLocks noChangeShapeType="1"/>
              </p:cNvSpPr>
              <p:nvPr/>
            </p:nvSpPr>
            <p:spPr bwMode="auto">
              <a:xfrm>
                <a:off x="5440" y="1183"/>
                <a:ext cx="0" cy="2726"/>
              </a:xfrm>
              <a:prstGeom prst="line">
                <a:avLst/>
              </a:prstGeom>
              <a:noFill/>
              <a:ln w="28575">
                <a:solidFill>
                  <a:schemeClr val="tx1"/>
                </a:solidFill>
                <a:round/>
                <a:headEnd/>
                <a:tailEnd/>
              </a:ln>
              <a:effectLst/>
            </p:spPr>
            <p:txBody>
              <a:bodyPr/>
              <a:lstStyle/>
              <a:p>
                <a:endParaRPr lang="id-ID"/>
              </a:p>
            </p:txBody>
          </p:sp>
          <p:sp>
            <p:nvSpPr>
              <p:cNvPr id="38936" name="Line 24"/>
              <p:cNvSpPr>
                <a:spLocks noChangeShapeType="1"/>
              </p:cNvSpPr>
              <p:nvPr/>
            </p:nvSpPr>
            <p:spPr bwMode="auto">
              <a:xfrm>
                <a:off x="219" y="1424"/>
                <a:ext cx="5221" cy="0"/>
              </a:xfrm>
              <a:prstGeom prst="line">
                <a:avLst/>
              </a:prstGeom>
              <a:noFill/>
              <a:ln w="28575">
                <a:solidFill>
                  <a:schemeClr val="tx1"/>
                </a:solidFill>
                <a:round/>
                <a:headEnd/>
                <a:tailEnd/>
              </a:ln>
              <a:effectLst/>
            </p:spPr>
            <p:txBody>
              <a:bodyPr/>
              <a:lstStyle/>
              <a:p>
                <a:endParaRPr lang="id-ID"/>
              </a:p>
            </p:txBody>
          </p:sp>
          <p:sp>
            <p:nvSpPr>
              <p:cNvPr id="38937" name="Text Box 25"/>
              <p:cNvSpPr txBox="1">
                <a:spLocks noChangeArrowheads="1"/>
              </p:cNvSpPr>
              <p:nvPr/>
            </p:nvSpPr>
            <p:spPr bwMode="auto">
              <a:xfrm>
                <a:off x="1755" y="1191"/>
                <a:ext cx="3733" cy="147"/>
              </a:xfrm>
              <a:prstGeom prst="rect">
                <a:avLst/>
              </a:prstGeom>
              <a:noFill/>
              <a:ln w="9525">
                <a:noFill/>
                <a:miter lim="800000"/>
                <a:headEnd/>
                <a:tailEnd/>
              </a:ln>
              <a:effectLst/>
            </p:spPr>
            <p:txBody>
              <a:bodyPr lIns="100008" tIns="50004" rIns="100008" bIns="50004">
                <a:spAutoFit/>
              </a:bodyPr>
              <a:lstStyle/>
              <a:p>
                <a:pPr defTabSz="1000125">
                  <a:spcBef>
                    <a:spcPct val="50000"/>
                  </a:spcBef>
                  <a:tabLst>
                    <a:tab pos="177800" algn="ctr"/>
                    <a:tab pos="533400" algn="ctr"/>
                    <a:tab pos="901700" algn="ctr"/>
                    <a:tab pos="1257300" algn="ctr"/>
                    <a:tab pos="1612900" algn="ctr"/>
                    <a:tab pos="1968500" algn="ctr"/>
                    <a:tab pos="2336800" algn="ctr"/>
                    <a:tab pos="2692400" algn="ctr"/>
                    <a:tab pos="3048000" algn="ctr"/>
                    <a:tab pos="3403600" algn="ctr"/>
                    <a:tab pos="3771900" algn="ctr"/>
                    <a:tab pos="4127500" algn="ctr"/>
                    <a:tab pos="4483100" algn="ctr"/>
                    <a:tab pos="4838700" algn="ctr"/>
                    <a:tab pos="5207000" algn="ctr"/>
                    <a:tab pos="5562600" algn="ctr"/>
                  </a:tabLst>
                </a:pPr>
                <a:r>
                  <a:rPr lang="en-US" sz="1400" b="1" i="1">
                    <a:latin typeface="Arial" charset="0"/>
                  </a:rPr>
                  <a:t>	1	2	3	4	5	6	7	8	9	10	11	12	13	14	15	16</a:t>
                </a:r>
              </a:p>
            </p:txBody>
          </p:sp>
        </p:grpSp>
        <p:grpSp>
          <p:nvGrpSpPr>
            <p:cNvPr id="38938" name="Group 26"/>
            <p:cNvGrpSpPr>
              <a:grpSpLocks/>
            </p:cNvGrpSpPr>
            <p:nvPr/>
          </p:nvGrpSpPr>
          <p:grpSpPr bwMode="auto">
            <a:xfrm>
              <a:off x="1931" y="1532"/>
              <a:ext cx="3361" cy="2390"/>
              <a:chOff x="1931" y="1532"/>
              <a:chExt cx="3361" cy="2390"/>
            </a:xfrm>
          </p:grpSpPr>
          <p:sp>
            <p:nvSpPr>
              <p:cNvPr id="38939" name="Rectangle 27"/>
              <p:cNvSpPr>
                <a:spLocks noChangeArrowheads="1"/>
              </p:cNvSpPr>
              <p:nvPr/>
            </p:nvSpPr>
            <p:spPr bwMode="auto">
              <a:xfrm>
                <a:off x="1931" y="1532"/>
                <a:ext cx="448"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0" name="Rectangle 28"/>
              <p:cNvSpPr>
                <a:spLocks noChangeArrowheads="1"/>
              </p:cNvSpPr>
              <p:nvPr/>
            </p:nvSpPr>
            <p:spPr bwMode="auto">
              <a:xfrm>
                <a:off x="2147" y="1869"/>
                <a:ext cx="669"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1" name="Rectangle 29"/>
              <p:cNvSpPr>
                <a:spLocks noChangeArrowheads="1"/>
              </p:cNvSpPr>
              <p:nvPr/>
            </p:nvSpPr>
            <p:spPr bwMode="auto">
              <a:xfrm>
                <a:off x="2376" y="2070"/>
                <a:ext cx="447"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2" name="Rectangle 30"/>
              <p:cNvSpPr>
                <a:spLocks noChangeArrowheads="1"/>
              </p:cNvSpPr>
              <p:nvPr/>
            </p:nvSpPr>
            <p:spPr bwMode="auto">
              <a:xfrm>
                <a:off x="2824" y="2399"/>
                <a:ext cx="894"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3" name="Rectangle 31"/>
              <p:cNvSpPr>
                <a:spLocks noChangeArrowheads="1"/>
              </p:cNvSpPr>
              <p:nvPr/>
            </p:nvSpPr>
            <p:spPr bwMode="auto">
              <a:xfrm>
                <a:off x="2826" y="2735"/>
                <a:ext cx="893"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4" name="Rectangle 32"/>
              <p:cNvSpPr>
                <a:spLocks noChangeArrowheads="1"/>
              </p:cNvSpPr>
              <p:nvPr/>
            </p:nvSpPr>
            <p:spPr bwMode="auto">
              <a:xfrm>
                <a:off x="4170" y="3075"/>
                <a:ext cx="664"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5" name="Rectangle 33"/>
              <p:cNvSpPr>
                <a:spLocks noChangeArrowheads="1"/>
              </p:cNvSpPr>
              <p:nvPr/>
            </p:nvSpPr>
            <p:spPr bwMode="auto">
              <a:xfrm>
                <a:off x="3723" y="3414"/>
                <a:ext cx="1115" cy="154"/>
              </a:xfrm>
              <a:prstGeom prst="rect">
                <a:avLst/>
              </a:prstGeom>
              <a:solidFill>
                <a:srgbClr val="00CCFF"/>
              </a:solidFill>
              <a:ln w="9525">
                <a:solidFill>
                  <a:schemeClr val="tx1"/>
                </a:solidFill>
                <a:miter lim="800000"/>
                <a:headEnd/>
                <a:tailEnd/>
              </a:ln>
              <a:effectLst/>
            </p:spPr>
            <p:txBody>
              <a:bodyPr wrap="none" anchor="ctr"/>
              <a:lstStyle/>
              <a:p>
                <a:endParaRPr lang="id-ID"/>
              </a:p>
            </p:txBody>
          </p:sp>
          <p:sp>
            <p:nvSpPr>
              <p:cNvPr id="38946" name="Rectangle 34"/>
              <p:cNvSpPr>
                <a:spLocks noChangeArrowheads="1"/>
              </p:cNvSpPr>
              <p:nvPr/>
            </p:nvSpPr>
            <p:spPr bwMode="auto">
              <a:xfrm>
                <a:off x="4838" y="3767"/>
                <a:ext cx="454" cy="155"/>
              </a:xfrm>
              <a:prstGeom prst="rect">
                <a:avLst/>
              </a:prstGeom>
              <a:solidFill>
                <a:srgbClr val="00CCFF"/>
              </a:solidFill>
              <a:ln w="9525">
                <a:solidFill>
                  <a:schemeClr val="tx1"/>
                </a:solidFill>
                <a:miter lim="800000"/>
                <a:headEnd/>
                <a:tailEnd/>
              </a:ln>
              <a:effectLst/>
            </p:spPr>
            <p:txBody>
              <a:bodyPr wrap="none" anchor="ctr"/>
              <a:lstStyle/>
              <a:p>
                <a:endParaRPr lang="id-ID"/>
              </a:p>
            </p:txBody>
          </p:sp>
        </p:grpSp>
      </p:grpSp>
      <p:sp>
        <p:nvSpPr>
          <p:cNvPr id="38947" name="Rectangle 35"/>
          <p:cNvSpPr>
            <a:spLocks noChangeArrowheads="1"/>
          </p:cNvSpPr>
          <p:nvPr/>
        </p:nvSpPr>
        <p:spPr bwMode="auto">
          <a:xfrm>
            <a:off x="685800" y="304800"/>
            <a:ext cx="2133600" cy="4572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n-US" b="1">
                <a:solidFill>
                  <a:srgbClr val="000000"/>
                </a:solidFill>
              </a:rPr>
              <a:t>Chart untuk </a:t>
            </a:r>
            <a:r>
              <a:rPr lang="id-ID" b="1" smtClean="0">
                <a:solidFill>
                  <a:srgbClr val="000000"/>
                </a:solidFill>
              </a:rPr>
              <a:t>L</a:t>
            </a:r>
            <a:r>
              <a:rPr lang="en-US" b="1" smtClean="0">
                <a:solidFill>
                  <a:srgbClr val="000000"/>
                </a:solidFill>
              </a:rPr>
              <a:t>S-</a:t>
            </a:r>
            <a:r>
              <a:rPr lang="id-ID" b="1" smtClean="0">
                <a:solidFill>
                  <a:srgbClr val="000000"/>
                </a:solidFill>
              </a:rPr>
              <a:t>L</a:t>
            </a:r>
            <a:r>
              <a:rPr lang="en-US" b="1" smtClean="0">
                <a:solidFill>
                  <a:srgbClr val="000000"/>
                </a:solidFill>
              </a:rPr>
              <a:t>F</a:t>
            </a:r>
            <a:endParaRPr lang="en-US" b="1">
              <a:solidFill>
                <a:srgbClr val="000000"/>
              </a:solidFill>
            </a:endParaRPr>
          </a:p>
        </p:txBody>
      </p:sp>
    </p:spTree>
    <p:extLst>
      <p:ext uri="{BB962C8B-B14F-4D97-AF65-F5344CB8AC3E}">
        <p14:creationId xmlns:p14="http://schemas.microsoft.com/office/powerpoint/2010/main" val="306535133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143000" y="274638"/>
            <a:ext cx="7790688" cy="1143000"/>
          </a:xfrm>
        </p:spPr>
        <p:txBody>
          <a:bodyPr/>
          <a:lstStyle/>
          <a:p>
            <a:pPr marL="504000" indent="-360000" algn="l"/>
            <a:r>
              <a:rPr lang="en-US" sz="3200" b="1"/>
              <a:t>3. </a:t>
            </a:r>
            <a:r>
              <a:rPr lang="id-ID" sz="3200" b="1"/>
              <a:t>Hambatan aktivitas (slack activity) dan jalur krirtis (critical path)</a:t>
            </a:r>
            <a:endParaRPr lang="en-US" sz="3200" b="1"/>
          </a:p>
        </p:txBody>
      </p:sp>
      <p:sp>
        <p:nvSpPr>
          <p:cNvPr id="39939" name="Rectangle 3"/>
          <p:cNvSpPr>
            <a:spLocks noGrp="1" noChangeArrowheads="1"/>
          </p:cNvSpPr>
          <p:nvPr>
            <p:ph idx="1"/>
          </p:nvPr>
        </p:nvSpPr>
        <p:spPr>
          <a:xfrm>
            <a:off x="990600" y="1600200"/>
            <a:ext cx="7696200" cy="4953000"/>
          </a:xfrm>
        </p:spPr>
        <p:txBody>
          <a:bodyPr/>
          <a:lstStyle/>
          <a:p>
            <a:r>
              <a:rPr lang="fi-FI" sz="2800"/>
              <a:t>Waktu slack </a:t>
            </a:r>
            <a:r>
              <a:rPr lang="fi-FI" sz="2800" i="1"/>
              <a:t>(slack time)</a:t>
            </a:r>
            <a:r>
              <a:rPr lang="fi-FI" sz="2800"/>
              <a:t> yaitu waktu bebas yang dimiliki oleh setiap kegiatan untuk bisa diundur tanpa menyebabkan keterlambatan proyek keseluruhan.</a:t>
            </a:r>
          </a:p>
          <a:p>
            <a:r>
              <a:rPr lang="id-ID" sz="2800"/>
              <a:t>Jalur kritis adalah kegiatan yang tidak mempunyai waktu tenggang (S</a:t>
            </a:r>
            <a:r>
              <a:rPr lang="en-US" sz="2800"/>
              <a:t>lack</a:t>
            </a:r>
            <a:r>
              <a:rPr lang="id-ID" sz="2800"/>
              <a:t>=0), artinya kegiatan tersebut harus dimulai tepat pada ES agar tidak mengakibatkan bertambahnya waktu penyelesaian proyek. Kegiatan dengan </a:t>
            </a:r>
            <a:r>
              <a:rPr lang="id-ID" sz="2800" i="1"/>
              <a:t>slack </a:t>
            </a:r>
            <a:r>
              <a:rPr lang="id-ID" sz="2800"/>
              <a:t>= 0 disebut sebagai kegiatan kritis dan berada pada jalur kritis.</a:t>
            </a:r>
            <a:endParaRPr lang="en-US" sz="2800"/>
          </a:p>
        </p:txBody>
      </p:sp>
    </p:spTree>
    <p:extLst>
      <p:ext uri="{BB962C8B-B14F-4D97-AF65-F5344CB8AC3E}">
        <p14:creationId xmlns:p14="http://schemas.microsoft.com/office/powerpoint/2010/main" val="1858139561"/>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990600" y="381000"/>
            <a:ext cx="7696200" cy="5715000"/>
          </a:xfrm>
        </p:spPr>
        <p:txBody>
          <a:bodyPr/>
          <a:lstStyle/>
          <a:p>
            <a:pPr>
              <a:buFont typeface="Wingdings" pitchFamily="2" charset="2"/>
              <a:buNone/>
            </a:pPr>
            <a:r>
              <a:rPr lang="en-US" sz="4000" b="1" i="1"/>
              <a:t>Contoh:</a:t>
            </a:r>
          </a:p>
          <a:p>
            <a:r>
              <a:rPr lang="id-ID" sz="4000"/>
              <a:t>Hitunglah slack dan jalur kritis untuk kegiatan-kegiatan pada proyek rumah sakit pemerintah yang berstandar internasional.</a:t>
            </a:r>
            <a:endParaRPr lang="en-US" sz="4000"/>
          </a:p>
        </p:txBody>
      </p:sp>
    </p:spTree>
    <p:extLst>
      <p:ext uri="{BB962C8B-B14F-4D97-AF65-F5344CB8AC3E}">
        <p14:creationId xmlns:p14="http://schemas.microsoft.com/office/powerpoint/2010/main" val="2779352642"/>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49" name="Text Box 165"/>
          <p:cNvSpPr txBox="1">
            <a:spLocks noChangeArrowheads="1"/>
          </p:cNvSpPr>
          <p:nvPr/>
        </p:nvSpPr>
        <p:spPr bwMode="auto">
          <a:xfrm>
            <a:off x="304800" y="304800"/>
            <a:ext cx="8305800" cy="714375"/>
          </a:xfrm>
          <a:prstGeom prst="rect">
            <a:avLst/>
          </a:prstGeom>
          <a:noFill/>
          <a:ln w="9525">
            <a:noFill/>
            <a:miter lim="800000"/>
            <a:headEnd/>
            <a:tailEnd/>
          </a:ln>
          <a:effectLst/>
        </p:spPr>
        <p:txBody>
          <a:bodyPr>
            <a:spAutoFit/>
          </a:bodyPr>
          <a:lstStyle/>
          <a:p>
            <a:pPr>
              <a:lnSpc>
                <a:spcPct val="85000"/>
              </a:lnSpc>
              <a:spcBef>
                <a:spcPct val="25000"/>
              </a:spcBef>
              <a:tabLst>
                <a:tab pos="444500" algn="ctr"/>
                <a:tab pos="1524000" algn="ctr"/>
                <a:tab pos="2692400" algn="ctr"/>
                <a:tab pos="3860800" algn="ctr"/>
                <a:tab pos="5029200" algn="ctr"/>
                <a:tab pos="6184900" algn="ctr"/>
                <a:tab pos="7353300" algn="ctr"/>
              </a:tabLst>
            </a:pPr>
            <a:r>
              <a:rPr lang="en-AU" sz="2000" b="1" i="1">
                <a:latin typeface="Arial" charset="0"/>
              </a:rPr>
              <a:t>						</a:t>
            </a:r>
            <a:r>
              <a:rPr lang="en-AU" sz="2400" b="1">
                <a:latin typeface="Arial" charset="0"/>
              </a:rPr>
              <a:t>Slack	Critical</a:t>
            </a:r>
            <a:br>
              <a:rPr lang="en-AU" sz="2400" b="1">
                <a:latin typeface="Arial" charset="0"/>
              </a:rPr>
            </a:br>
            <a:r>
              <a:rPr lang="en-AU" sz="2400" b="1">
                <a:latin typeface="Arial" charset="0"/>
              </a:rPr>
              <a:t>	Kegiatan  	ES	EF	LS	LF	LS – ES	Path</a:t>
            </a:r>
          </a:p>
        </p:txBody>
      </p:sp>
      <p:sp>
        <p:nvSpPr>
          <p:cNvPr id="42150" name="Text Box 166"/>
          <p:cNvSpPr txBox="1">
            <a:spLocks noChangeArrowheads="1"/>
          </p:cNvSpPr>
          <p:nvPr/>
        </p:nvSpPr>
        <p:spPr bwMode="auto">
          <a:xfrm>
            <a:off x="533400" y="1371600"/>
            <a:ext cx="7854950" cy="4486275"/>
          </a:xfrm>
          <a:prstGeom prst="rect">
            <a:avLst/>
          </a:prstGeom>
          <a:solidFill>
            <a:schemeClr val="bg1"/>
          </a:solidFill>
          <a:ln w="9525">
            <a:noFill/>
            <a:miter lim="800000"/>
            <a:headEnd/>
            <a:tailEnd/>
          </a:ln>
          <a:effectLst/>
        </p:spPr>
        <p:txBody>
          <a:bodyPr>
            <a:spAutoFit/>
          </a:bodyPr>
          <a:lstStyle/>
          <a:p>
            <a:pPr>
              <a:tabLst>
                <a:tab pos="355600" algn="r"/>
                <a:tab pos="1524000" algn="r"/>
                <a:tab pos="2603500" algn="r"/>
                <a:tab pos="3771900" algn="r"/>
                <a:tab pos="4927600" algn="r"/>
                <a:tab pos="6096000" algn="r"/>
                <a:tab pos="7442200" algn="r"/>
              </a:tabLst>
            </a:pPr>
            <a:r>
              <a:rPr lang="en-AU" sz="2400" b="1" i="1">
                <a:latin typeface="Arial" charset="0"/>
              </a:rPr>
              <a:t>	</a:t>
            </a:r>
            <a:r>
              <a:rPr lang="en-AU" sz="3600" b="1" i="1">
                <a:latin typeface="Arial" charset="0"/>
              </a:rPr>
              <a:t>A</a:t>
            </a:r>
            <a:r>
              <a:rPr lang="en-AU" sz="3600" b="1">
                <a:latin typeface="Arial" charset="0"/>
              </a:rPr>
              <a:t>	0	2	0	2	0</a:t>
            </a:r>
            <a:r>
              <a:rPr lang="en-AU" sz="3600" b="1" i="1">
                <a:latin typeface="Arial" charset="0"/>
              </a:rPr>
              <a:t>	</a:t>
            </a:r>
            <a:r>
              <a:rPr lang="en-AU" sz="3600" b="1">
                <a:latin typeface="Arial" charset="0"/>
              </a:rPr>
              <a:t>Ya</a:t>
            </a:r>
            <a:endParaRPr lang="en-AU" sz="3600" b="1" i="1">
              <a:latin typeface="Arial" charset="0"/>
            </a:endParaRPr>
          </a:p>
          <a:p>
            <a:pPr>
              <a:tabLst>
                <a:tab pos="355600" algn="r"/>
                <a:tab pos="1524000" algn="r"/>
                <a:tab pos="2603500" algn="r"/>
                <a:tab pos="3771900" algn="r"/>
                <a:tab pos="4927600" algn="r"/>
                <a:tab pos="6096000" algn="r"/>
                <a:tab pos="7442200" algn="r"/>
              </a:tabLst>
            </a:pPr>
            <a:r>
              <a:rPr lang="en-AU" sz="3600" b="1" i="1">
                <a:latin typeface="Arial" charset="0"/>
              </a:rPr>
              <a:t>	B</a:t>
            </a:r>
            <a:r>
              <a:rPr lang="en-AU" sz="3600" b="1">
                <a:latin typeface="Arial" charset="0"/>
              </a:rPr>
              <a:t>	0	3	1	4	1</a:t>
            </a:r>
            <a:r>
              <a:rPr lang="en-AU" sz="3600" b="1" i="1">
                <a:latin typeface="Arial" charset="0"/>
              </a:rPr>
              <a:t>	-</a:t>
            </a:r>
          </a:p>
          <a:p>
            <a:pPr>
              <a:tabLst>
                <a:tab pos="355600" algn="r"/>
                <a:tab pos="1524000" algn="r"/>
                <a:tab pos="2603500" algn="r"/>
                <a:tab pos="3771900" algn="r"/>
                <a:tab pos="4927600" algn="r"/>
                <a:tab pos="6096000" algn="r"/>
                <a:tab pos="7442200" algn="r"/>
              </a:tabLst>
            </a:pPr>
            <a:r>
              <a:rPr lang="en-AU" sz="3600" b="1" i="1">
                <a:latin typeface="Arial" charset="0"/>
              </a:rPr>
              <a:t>	C</a:t>
            </a:r>
            <a:r>
              <a:rPr lang="en-AU" sz="3600" b="1">
                <a:latin typeface="Arial" charset="0"/>
              </a:rPr>
              <a:t>	2	4	2	4	0</a:t>
            </a:r>
            <a:r>
              <a:rPr lang="en-AU" sz="3600" b="1" i="1">
                <a:latin typeface="Arial" charset="0"/>
              </a:rPr>
              <a:t>	</a:t>
            </a:r>
            <a:r>
              <a:rPr lang="en-AU" sz="3600" b="1">
                <a:latin typeface="Arial" charset="0"/>
              </a:rPr>
              <a:t>Ya</a:t>
            </a:r>
          </a:p>
          <a:p>
            <a:pPr>
              <a:tabLst>
                <a:tab pos="355600" algn="r"/>
                <a:tab pos="1524000" algn="r"/>
                <a:tab pos="2603500" algn="r"/>
                <a:tab pos="3771900" algn="r"/>
                <a:tab pos="4927600" algn="r"/>
                <a:tab pos="6096000" algn="r"/>
                <a:tab pos="7442200" algn="r"/>
              </a:tabLst>
            </a:pPr>
            <a:r>
              <a:rPr lang="en-AU" sz="3600" b="1" i="1">
                <a:latin typeface="Arial" charset="0"/>
              </a:rPr>
              <a:t>	D</a:t>
            </a:r>
            <a:r>
              <a:rPr lang="en-AU" sz="3600" b="1">
                <a:latin typeface="Arial" charset="0"/>
              </a:rPr>
              <a:t>	3	7	4	8	1</a:t>
            </a:r>
            <a:r>
              <a:rPr lang="en-AU" sz="3600" b="1" i="1">
                <a:latin typeface="Arial" charset="0"/>
              </a:rPr>
              <a:t>	-</a:t>
            </a:r>
          </a:p>
          <a:p>
            <a:pPr>
              <a:tabLst>
                <a:tab pos="355600" algn="r"/>
                <a:tab pos="1524000" algn="r"/>
                <a:tab pos="2603500" algn="r"/>
                <a:tab pos="3771900" algn="r"/>
                <a:tab pos="4927600" algn="r"/>
                <a:tab pos="6096000" algn="r"/>
                <a:tab pos="7442200" algn="r"/>
              </a:tabLst>
            </a:pPr>
            <a:r>
              <a:rPr lang="en-AU" sz="3600" b="1" i="1">
                <a:latin typeface="Arial" charset="0"/>
              </a:rPr>
              <a:t>	E</a:t>
            </a:r>
            <a:r>
              <a:rPr lang="en-AU" sz="3600" b="1">
                <a:latin typeface="Arial" charset="0"/>
              </a:rPr>
              <a:t>	4	8	4	8	0</a:t>
            </a:r>
            <a:r>
              <a:rPr lang="en-AU" sz="3600" b="1" i="1">
                <a:latin typeface="Arial" charset="0"/>
              </a:rPr>
              <a:t>	</a:t>
            </a:r>
            <a:r>
              <a:rPr lang="en-AU" sz="3600" b="1">
                <a:latin typeface="Arial" charset="0"/>
              </a:rPr>
              <a:t>Ya</a:t>
            </a:r>
          </a:p>
          <a:p>
            <a:pPr>
              <a:tabLst>
                <a:tab pos="355600" algn="r"/>
                <a:tab pos="1524000" algn="r"/>
                <a:tab pos="2603500" algn="r"/>
                <a:tab pos="3771900" algn="r"/>
                <a:tab pos="4927600" algn="r"/>
                <a:tab pos="6096000" algn="r"/>
                <a:tab pos="7442200" algn="r"/>
              </a:tabLst>
            </a:pPr>
            <a:r>
              <a:rPr lang="en-AU" sz="3600" b="1" i="1">
                <a:latin typeface="Arial" charset="0"/>
              </a:rPr>
              <a:t>	F</a:t>
            </a:r>
            <a:r>
              <a:rPr lang="en-AU" sz="3600" b="1">
                <a:latin typeface="Arial" charset="0"/>
              </a:rPr>
              <a:t>	4	7	10	13	6</a:t>
            </a:r>
            <a:r>
              <a:rPr lang="en-AU" sz="3600" b="1" i="1">
                <a:latin typeface="Arial" charset="0"/>
              </a:rPr>
              <a:t>	-</a:t>
            </a:r>
          </a:p>
          <a:p>
            <a:pPr>
              <a:tabLst>
                <a:tab pos="355600" algn="r"/>
                <a:tab pos="1524000" algn="r"/>
                <a:tab pos="2603500" algn="r"/>
                <a:tab pos="3771900" algn="r"/>
                <a:tab pos="4927600" algn="r"/>
                <a:tab pos="6096000" algn="r"/>
                <a:tab pos="7442200" algn="r"/>
              </a:tabLst>
            </a:pPr>
            <a:r>
              <a:rPr lang="en-AU" sz="3600" b="1" i="1">
                <a:latin typeface="Arial" charset="0"/>
              </a:rPr>
              <a:t>	G</a:t>
            </a:r>
            <a:r>
              <a:rPr lang="en-AU" sz="3600" b="1">
                <a:latin typeface="Arial" charset="0"/>
              </a:rPr>
              <a:t>	8	13	8	13	0</a:t>
            </a:r>
            <a:r>
              <a:rPr lang="en-AU" sz="3600" b="1" i="1">
                <a:latin typeface="Arial" charset="0"/>
              </a:rPr>
              <a:t>	</a:t>
            </a:r>
            <a:r>
              <a:rPr lang="en-AU" sz="3600" b="1">
                <a:latin typeface="Arial" charset="0"/>
              </a:rPr>
              <a:t>Ya</a:t>
            </a:r>
          </a:p>
          <a:p>
            <a:pPr>
              <a:tabLst>
                <a:tab pos="355600" algn="r"/>
                <a:tab pos="1524000" algn="r"/>
                <a:tab pos="2603500" algn="r"/>
                <a:tab pos="3771900" algn="r"/>
                <a:tab pos="4927600" algn="r"/>
                <a:tab pos="6096000" algn="r"/>
                <a:tab pos="7442200" algn="r"/>
              </a:tabLst>
            </a:pPr>
            <a:r>
              <a:rPr lang="en-AU" sz="3600" b="1" i="1">
                <a:latin typeface="Arial" charset="0"/>
              </a:rPr>
              <a:t>	H</a:t>
            </a:r>
            <a:r>
              <a:rPr lang="en-AU" sz="3600" b="1">
                <a:latin typeface="Arial" charset="0"/>
              </a:rPr>
              <a:t>	13	15	13	15	0</a:t>
            </a:r>
            <a:r>
              <a:rPr lang="en-AU" sz="3600" b="1" i="1">
                <a:latin typeface="Arial" charset="0"/>
              </a:rPr>
              <a:t>	</a:t>
            </a:r>
            <a:r>
              <a:rPr lang="en-AU" sz="3600" b="1">
                <a:latin typeface="Arial" charset="0"/>
              </a:rPr>
              <a:t>Ya</a:t>
            </a:r>
          </a:p>
        </p:txBody>
      </p:sp>
      <p:sp>
        <p:nvSpPr>
          <p:cNvPr id="42151" name="Line 167"/>
          <p:cNvSpPr>
            <a:spLocks noChangeShapeType="1"/>
          </p:cNvSpPr>
          <p:nvPr/>
        </p:nvSpPr>
        <p:spPr bwMode="auto">
          <a:xfrm>
            <a:off x="457200" y="1066800"/>
            <a:ext cx="7861300" cy="0"/>
          </a:xfrm>
          <a:prstGeom prst="line">
            <a:avLst/>
          </a:prstGeom>
          <a:noFill/>
          <a:ln w="38100">
            <a:solidFill>
              <a:schemeClr val="tx1"/>
            </a:solidFill>
            <a:round/>
            <a:headEnd/>
            <a:tailEnd/>
          </a:ln>
          <a:effectLst/>
        </p:spPr>
        <p:txBody>
          <a:bodyPr/>
          <a:lstStyle/>
          <a:p>
            <a:endParaRPr lang="id-ID"/>
          </a:p>
        </p:txBody>
      </p:sp>
    </p:spTree>
    <p:extLst>
      <p:ext uri="{BB962C8B-B14F-4D97-AF65-F5344CB8AC3E}">
        <p14:creationId xmlns:p14="http://schemas.microsoft.com/office/powerpoint/2010/main" val="413209939"/>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Grp="1" noChangeArrowheads="1"/>
          </p:cNvSpPr>
          <p:nvPr>
            <p:ph type="title"/>
          </p:nvPr>
        </p:nvSpPr>
        <p:spPr>
          <a:xfrm>
            <a:off x="1066800" y="274638"/>
            <a:ext cx="8077200" cy="1706562"/>
          </a:xfrm>
          <a:noFill/>
          <a:ln/>
        </p:spPr>
        <p:txBody>
          <a:bodyPr>
            <a:normAutofit fontScale="90000"/>
          </a:bodyPr>
          <a:lstStyle/>
          <a:p>
            <a:pPr marL="838200" indent="-838200" algn="l"/>
            <a:r>
              <a:rPr lang="en-US" sz="4000" b="1" smtClean="0"/>
              <a:t>4</a:t>
            </a:r>
            <a:r>
              <a:rPr lang="id-ID" sz="4000" b="1" smtClean="0"/>
              <a:t>.</a:t>
            </a:r>
            <a:r>
              <a:rPr lang="en-US" sz="4000" b="1" smtClean="0"/>
              <a:t> </a:t>
            </a:r>
            <a:r>
              <a:rPr lang="id-ID" sz="4000" b="1" smtClean="0"/>
              <a:t> Kemungkinan </a:t>
            </a:r>
            <a:r>
              <a:rPr lang="id-ID" sz="4000" b="1"/>
              <a:t>waktu penyelesaian aktivitas (probabilistic activity times)</a:t>
            </a:r>
            <a:endParaRPr lang="en-US" sz="4000" b="1"/>
          </a:p>
        </p:txBody>
      </p:sp>
      <p:sp>
        <p:nvSpPr>
          <p:cNvPr id="44035" name="Rectangle 3"/>
          <p:cNvSpPr>
            <a:spLocks noGrp="1" noChangeArrowheads="1"/>
          </p:cNvSpPr>
          <p:nvPr>
            <p:ph idx="1"/>
          </p:nvPr>
        </p:nvSpPr>
        <p:spPr>
          <a:xfrm>
            <a:off x="1066800" y="2438400"/>
            <a:ext cx="7620000" cy="3657600"/>
          </a:xfrm>
        </p:spPr>
        <p:txBody>
          <a:bodyPr/>
          <a:lstStyle/>
          <a:p>
            <a:pPr marL="609600" indent="-609600"/>
            <a:r>
              <a:rPr lang="en-US"/>
              <a:t>Waktu optimis (optimistic time) [a]</a:t>
            </a:r>
          </a:p>
          <a:p>
            <a:pPr marL="609600" indent="-609600"/>
            <a:r>
              <a:rPr lang="en-US"/>
              <a:t>Waktu pesimis (pessimistic time) [b]</a:t>
            </a:r>
          </a:p>
          <a:p>
            <a:pPr marL="609600" indent="-609600"/>
            <a:r>
              <a:rPr lang="en-US"/>
              <a:t>Waktu realistis (most likely time) [m]</a:t>
            </a:r>
          </a:p>
        </p:txBody>
      </p:sp>
    </p:spTree>
    <p:extLst>
      <p:ext uri="{BB962C8B-B14F-4D97-AF65-F5344CB8AC3E}">
        <p14:creationId xmlns:p14="http://schemas.microsoft.com/office/powerpoint/2010/main" val="1047243391"/>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9" name="Group 5"/>
          <p:cNvGrpSpPr>
            <a:grpSpLocks/>
          </p:cNvGrpSpPr>
          <p:nvPr/>
        </p:nvGrpSpPr>
        <p:grpSpPr bwMode="auto">
          <a:xfrm>
            <a:off x="1117600" y="1860550"/>
            <a:ext cx="7493000" cy="3549650"/>
            <a:chOff x="594" y="1720"/>
            <a:chExt cx="4720" cy="2236"/>
          </a:xfrm>
        </p:grpSpPr>
        <p:sp>
          <p:nvSpPr>
            <p:cNvPr id="47110" name="Freeform 6"/>
            <p:cNvSpPr>
              <a:spLocks/>
            </p:cNvSpPr>
            <p:nvPr/>
          </p:nvSpPr>
          <p:spPr bwMode="auto">
            <a:xfrm>
              <a:off x="1436" y="2312"/>
              <a:ext cx="3100" cy="1304"/>
            </a:xfrm>
            <a:custGeom>
              <a:avLst/>
              <a:gdLst/>
              <a:ahLst/>
              <a:cxnLst>
                <a:cxn ang="0">
                  <a:pos x="8" y="1220"/>
                </a:cxn>
                <a:cxn ang="0">
                  <a:pos x="136" y="1136"/>
                </a:cxn>
                <a:cxn ang="0">
                  <a:pos x="268" y="1028"/>
                </a:cxn>
                <a:cxn ang="0">
                  <a:pos x="380" y="916"/>
                </a:cxn>
                <a:cxn ang="0">
                  <a:pos x="508" y="700"/>
                </a:cxn>
                <a:cxn ang="0">
                  <a:pos x="648" y="452"/>
                </a:cxn>
                <a:cxn ang="0">
                  <a:pos x="768" y="220"/>
                </a:cxn>
                <a:cxn ang="0">
                  <a:pos x="888" y="92"/>
                </a:cxn>
                <a:cxn ang="0">
                  <a:pos x="1032" y="8"/>
                </a:cxn>
                <a:cxn ang="0">
                  <a:pos x="1148" y="0"/>
                </a:cxn>
                <a:cxn ang="0">
                  <a:pos x="1308" y="52"/>
                </a:cxn>
                <a:cxn ang="0">
                  <a:pos x="1512" y="192"/>
                </a:cxn>
                <a:cxn ang="0">
                  <a:pos x="1736" y="352"/>
                </a:cxn>
                <a:cxn ang="0">
                  <a:pos x="2044" y="604"/>
                </a:cxn>
                <a:cxn ang="0">
                  <a:pos x="2376" y="832"/>
                </a:cxn>
                <a:cxn ang="0">
                  <a:pos x="2700" y="1032"/>
                </a:cxn>
                <a:cxn ang="0">
                  <a:pos x="2948" y="1152"/>
                </a:cxn>
                <a:cxn ang="0">
                  <a:pos x="3092" y="1212"/>
                </a:cxn>
                <a:cxn ang="0">
                  <a:pos x="3100" y="1304"/>
                </a:cxn>
                <a:cxn ang="0">
                  <a:pos x="0" y="1304"/>
                </a:cxn>
                <a:cxn ang="0">
                  <a:pos x="8" y="1220"/>
                </a:cxn>
              </a:cxnLst>
              <a:rect l="0" t="0" r="r" b="b"/>
              <a:pathLst>
                <a:path w="3100" h="1304">
                  <a:moveTo>
                    <a:pt x="8" y="1220"/>
                  </a:moveTo>
                  <a:lnTo>
                    <a:pt x="136" y="1136"/>
                  </a:lnTo>
                  <a:lnTo>
                    <a:pt x="268" y="1028"/>
                  </a:lnTo>
                  <a:lnTo>
                    <a:pt x="380" y="916"/>
                  </a:lnTo>
                  <a:lnTo>
                    <a:pt x="508" y="700"/>
                  </a:lnTo>
                  <a:lnTo>
                    <a:pt x="648" y="452"/>
                  </a:lnTo>
                  <a:lnTo>
                    <a:pt x="768" y="220"/>
                  </a:lnTo>
                  <a:lnTo>
                    <a:pt x="888" y="92"/>
                  </a:lnTo>
                  <a:lnTo>
                    <a:pt x="1032" y="8"/>
                  </a:lnTo>
                  <a:lnTo>
                    <a:pt x="1148" y="0"/>
                  </a:lnTo>
                  <a:lnTo>
                    <a:pt x="1308" y="52"/>
                  </a:lnTo>
                  <a:lnTo>
                    <a:pt x="1512" y="192"/>
                  </a:lnTo>
                  <a:lnTo>
                    <a:pt x="1736" y="352"/>
                  </a:lnTo>
                  <a:lnTo>
                    <a:pt x="2044" y="604"/>
                  </a:lnTo>
                  <a:lnTo>
                    <a:pt x="2376" y="832"/>
                  </a:lnTo>
                  <a:lnTo>
                    <a:pt x="2700" y="1032"/>
                  </a:lnTo>
                  <a:lnTo>
                    <a:pt x="2948" y="1152"/>
                  </a:lnTo>
                  <a:lnTo>
                    <a:pt x="3092" y="1212"/>
                  </a:lnTo>
                  <a:lnTo>
                    <a:pt x="3100" y="1304"/>
                  </a:lnTo>
                  <a:lnTo>
                    <a:pt x="0" y="1304"/>
                  </a:lnTo>
                  <a:lnTo>
                    <a:pt x="8" y="1220"/>
                  </a:lnTo>
                  <a:close/>
                </a:path>
              </a:pathLst>
            </a:custGeom>
            <a:solidFill>
              <a:schemeClr val="accent2">
                <a:lumMod val="40000"/>
                <a:lumOff val="60000"/>
              </a:schemeClr>
            </a:solidFill>
            <a:ln w="9525">
              <a:noFill/>
              <a:round/>
              <a:headEnd/>
              <a:tailEnd/>
            </a:ln>
            <a:effectLst/>
          </p:spPr>
          <p:txBody>
            <a:bodyPr/>
            <a:lstStyle/>
            <a:p>
              <a:endParaRPr lang="id-ID"/>
            </a:p>
          </p:txBody>
        </p:sp>
        <p:sp>
          <p:nvSpPr>
            <p:cNvPr id="47111" name="Freeform 7"/>
            <p:cNvSpPr>
              <a:spLocks/>
            </p:cNvSpPr>
            <p:nvPr/>
          </p:nvSpPr>
          <p:spPr bwMode="auto">
            <a:xfrm>
              <a:off x="824" y="1720"/>
              <a:ext cx="4248" cy="1896"/>
            </a:xfrm>
            <a:custGeom>
              <a:avLst/>
              <a:gdLst/>
              <a:ahLst/>
              <a:cxnLst>
                <a:cxn ang="0">
                  <a:pos x="0" y="0"/>
                </a:cxn>
                <a:cxn ang="0">
                  <a:pos x="0" y="1896"/>
                </a:cxn>
                <a:cxn ang="0">
                  <a:pos x="4248" y="1896"/>
                </a:cxn>
              </a:cxnLst>
              <a:rect l="0" t="0" r="r" b="b"/>
              <a:pathLst>
                <a:path w="4248" h="1896">
                  <a:moveTo>
                    <a:pt x="0" y="0"/>
                  </a:moveTo>
                  <a:lnTo>
                    <a:pt x="0" y="1896"/>
                  </a:lnTo>
                  <a:lnTo>
                    <a:pt x="4248" y="1896"/>
                  </a:lnTo>
                </a:path>
              </a:pathLst>
            </a:custGeom>
            <a:noFill/>
            <a:ln w="38100">
              <a:solidFill>
                <a:schemeClr val="tx1"/>
              </a:solidFill>
              <a:round/>
              <a:headEnd type="triangle" w="med" len="med"/>
              <a:tailEnd type="triangle" w="med" len="med"/>
            </a:ln>
            <a:effectLst/>
          </p:spPr>
          <p:txBody>
            <a:bodyPr/>
            <a:lstStyle/>
            <a:p>
              <a:endParaRPr lang="id-ID"/>
            </a:p>
          </p:txBody>
        </p:sp>
        <p:sp>
          <p:nvSpPr>
            <p:cNvPr id="47112" name="Freeform 8"/>
            <p:cNvSpPr>
              <a:spLocks/>
            </p:cNvSpPr>
            <p:nvPr/>
          </p:nvSpPr>
          <p:spPr bwMode="auto">
            <a:xfrm>
              <a:off x="1252" y="2320"/>
              <a:ext cx="3516" cy="1284"/>
            </a:xfrm>
            <a:custGeom>
              <a:avLst/>
              <a:gdLst/>
              <a:ahLst/>
              <a:cxnLst>
                <a:cxn ang="0">
                  <a:pos x="0" y="1284"/>
                </a:cxn>
                <a:cxn ang="0">
                  <a:pos x="412" y="1052"/>
                </a:cxn>
                <a:cxn ang="0">
                  <a:pos x="676" y="724"/>
                </a:cxn>
                <a:cxn ang="0">
                  <a:pos x="920" y="284"/>
                </a:cxn>
                <a:cxn ang="0">
                  <a:pos x="1308" y="0"/>
                </a:cxn>
                <a:cxn ang="0">
                  <a:pos x="1712" y="196"/>
                </a:cxn>
                <a:cxn ang="0">
                  <a:pos x="2364" y="696"/>
                </a:cxn>
                <a:cxn ang="0">
                  <a:pos x="2836" y="1000"/>
                </a:cxn>
                <a:cxn ang="0">
                  <a:pos x="3176" y="1164"/>
                </a:cxn>
                <a:cxn ang="0">
                  <a:pos x="3516" y="1280"/>
                </a:cxn>
              </a:cxnLst>
              <a:rect l="0" t="0" r="r" b="b"/>
              <a:pathLst>
                <a:path w="3516" h="1284">
                  <a:moveTo>
                    <a:pt x="0" y="1284"/>
                  </a:moveTo>
                  <a:cubicBezTo>
                    <a:pt x="184" y="1212"/>
                    <a:pt x="244" y="1196"/>
                    <a:pt x="412" y="1052"/>
                  </a:cubicBezTo>
                  <a:cubicBezTo>
                    <a:pt x="580" y="908"/>
                    <a:pt x="591" y="852"/>
                    <a:pt x="676" y="724"/>
                  </a:cubicBezTo>
                  <a:cubicBezTo>
                    <a:pt x="761" y="596"/>
                    <a:pt x="815" y="405"/>
                    <a:pt x="920" y="284"/>
                  </a:cubicBezTo>
                  <a:cubicBezTo>
                    <a:pt x="1004" y="140"/>
                    <a:pt x="1132" y="0"/>
                    <a:pt x="1308" y="0"/>
                  </a:cubicBezTo>
                  <a:cubicBezTo>
                    <a:pt x="1484" y="0"/>
                    <a:pt x="1588" y="112"/>
                    <a:pt x="1712" y="196"/>
                  </a:cubicBezTo>
                  <a:cubicBezTo>
                    <a:pt x="1889" y="309"/>
                    <a:pt x="2177" y="562"/>
                    <a:pt x="2364" y="696"/>
                  </a:cubicBezTo>
                  <a:cubicBezTo>
                    <a:pt x="2551" y="830"/>
                    <a:pt x="2701" y="922"/>
                    <a:pt x="2836" y="1000"/>
                  </a:cubicBezTo>
                  <a:cubicBezTo>
                    <a:pt x="2971" y="1078"/>
                    <a:pt x="3063" y="1117"/>
                    <a:pt x="3176" y="1164"/>
                  </a:cubicBezTo>
                  <a:cubicBezTo>
                    <a:pt x="3289" y="1211"/>
                    <a:pt x="3445" y="1256"/>
                    <a:pt x="3516" y="1280"/>
                  </a:cubicBezTo>
                </a:path>
              </a:pathLst>
            </a:custGeom>
            <a:noFill/>
            <a:ln w="38100" cmpd="sng">
              <a:solidFill>
                <a:schemeClr val="tx1"/>
              </a:solidFill>
              <a:round/>
              <a:headEnd/>
              <a:tailEnd/>
            </a:ln>
            <a:effectLst/>
          </p:spPr>
          <p:txBody>
            <a:bodyPr/>
            <a:lstStyle/>
            <a:p>
              <a:endParaRPr lang="id-ID"/>
            </a:p>
          </p:txBody>
        </p:sp>
        <p:sp>
          <p:nvSpPr>
            <p:cNvPr id="47113" name="Text Box 9"/>
            <p:cNvSpPr txBox="1">
              <a:spLocks noChangeArrowheads="1"/>
            </p:cNvSpPr>
            <p:nvPr/>
          </p:nvSpPr>
          <p:spPr bwMode="auto">
            <a:xfrm rot="-5400000">
              <a:off x="382" y="2675"/>
              <a:ext cx="613" cy="189"/>
            </a:xfrm>
            <a:prstGeom prst="rect">
              <a:avLst/>
            </a:prstGeom>
            <a:noFill/>
            <a:ln w="9525">
              <a:noFill/>
              <a:miter lim="800000"/>
              <a:headEnd/>
              <a:tailEnd/>
            </a:ln>
            <a:effectLst/>
          </p:spPr>
          <p:txBody>
            <a:bodyPr wrap="none">
              <a:spAutoFit/>
            </a:bodyPr>
            <a:lstStyle/>
            <a:p>
              <a:pPr>
                <a:lnSpc>
                  <a:spcPct val="85000"/>
                </a:lnSpc>
              </a:pPr>
              <a:r>
                <a:rPr lang="en-AU" sz="1600" b="1" i="1">
                  <a:latin typeface="Arial" charset="0"/>
                </a:rPr>
                <a:t>Peluang</a:t>
              </a:r>
            </a:p>
          </p:txBody>
        </p:sp>
        <p:sp>
          <p:nvSpPr>
            <p:cNvPr id="47114" name="Text Box 10"/>
            <p:cNvSpPr txBox="1">
              <a:spLocks noChangeArrowheads="1"/>
            </p:cNvSpPr>
            <p:nvPr/>
          </p:nvSpPr>
          <p:spPr bwMode="auto">
            <a:xfrm>
              <a:off x="950" y="3636"/>
              <a:ext cx="980" cy="320"/>
            </a:xfrm>
            <a:prstGeom prst="rect">
              <a:avLst/>
            </a:prstGeom>
            <a:noFill/>
            <a:ln w="9525">
              <a:noFill/>
              <a:miter lim="800000"/>
              <a:headEnd/>
              <a:tailEnd/>
            </a:ln>
            <a:effectLst/>
          </p:spPr>
          <p:txBody>
            <a:bodyPr>
              <a:spAutoFit/>
            </a:bodyPr>
            <a:lstStyle/>
            <a:p>
              <a:pPr algn="ctr">
                <a:lnSpc>
                  <a:spcPct val="85000"/>
                </a:lnSpc>
              </a:pPr>
              <a:r>
                <a:rPr lang="en-AU" sz="1600" b="1" i="1">
                  <a:latin typeface="Arial" charset="0"/>
                </a:rPr>
                <a:t>Optimistic Time (a)</a:t>
              </a:r>
            </a:p>
          </p:txBody>
        </p:sp>
        <p:sp>
          <p:nvSpPr>
            <p:cNvPr id="47115" name="Text Box 11"/>
            <p:cNvSpPr txBox="1">
              <a:spLocks noChangeArrowheads="1"/>
            </p:cNvSpPr>
            <p:nvPr/>
          </p:nvSpPr>
          <p:spPr bwMode="auto">
            <a:xfrm>
              <a:off x="2006" y="3636"/>
              <a:ext cx="1084" cy="320"/>
            </a:xfrm>
            <a:prstGeom prst="rect">
              <a:avLst/>
            </a:prstGeom>
            <a:noFill/>
            <a:ln w="9525">
              <a:noFill/>
              <a:miter lim="800000"/>
              <a:headEnd/>
              <a:tailEnd/>
            </a:ln>
            <a:effectLst/>
          </p:spPr>
          <p:txBody>
            <a:bodyPr>
              <a:spAutoFit/>
            </a:bodyPr>
            <a:lstStyle/>
            <a:p>
              <a:pPr algn="ctr">
                <a:lnSpc>
                  <a:spcPct val="85000"/>
                </a:lnSpc>
              </a:pPr>
              <a:r>
                <a:rPr lang="en-AU" sz="1600" b="1" i="1">
                  <a:latin typeface="Arial" charset="0"/>
                </a:rPr>
                <a:t>Most Likely Time (m)</a:t>
              </a:r>
            </a:p>
          </p:txBody>
        </p:sp>
        <p:sp>
          <p:nvSpPr>
            <p:cNvPr id="47116" name="Text Box 12"/>
            <p:cNvSpPr txBox="1">
              <a:spLocks noChangeArrowheads="1"/>
            </p:cNvSpPr>
            <p:nvPr/>
          </p:nvSpPr>
          <p:spPr bwMode="auto">
            <a:xfrm>
              <a:off x="4086" y="3636"/>
              <a:ext cx="1068" cy="320"/>
            </a:xfrm>
            <a:prstGeom prst="rect">
              <a:avLst/>
            </a:prstGeom>
            <a:noFill/>
            <a:ln w="9525">
              <a:noFill/>
              <a:miter lim="800000"/>
              <a:headEnd/>
              <a:tailEnd/>
            </a:ln>
            <a:effectLst/>
          </p:spPr>
          <p:txBody>
            <a:bodyPr>
              <a:spAutoFit/>
            </a:bodyPr>
            <a:lstStyle/>
            <a:p>
              <a:pPr algn="ctr">
                <a:lnSpc>
                  <a:spcPct val="85000"/>
                </a:lnSpc>
              </a:pPr>
              <a:r>
                <a:rPr lang="en-AU" sz="1600" b="1" i="1">
                  <a:latin typeface="Arial" charset="0"/>
                </a:rPr>
                <a:t>Pessimistic Time (b)</a:t>
              </a:r>
            </a:p>
          </p:txBody>
        </p:sp>
        <p:sp>
          <p:nvSpPr>
            <p:cNvPr id="47117" name="Text Box 13"/>
            <p:cNvSpPr txBox="1">
              <a:spLocks noChangeArrowheads="1"/>
            </p:cNvSpPr>
            <p:nvPr/>
          </p:nvSpPr>
          <p:spPr bwMode="auto">
            <a:xfrm>
              <a:off x="4550" y="3143"/>
              <a:ext cx="764" cy="320"/>
            </a:xfrm>
            <a:prstGeom prst="rect">
              <a:avLst/>
            </a:prstGeom>
            <a:noFill/>
            <a:ln w="9525">
              <a:noFill/>
              <a:miter lim="800000"/>
              <a:headEnd/>
              <a:tailEnd/>
            </a:ln>
            <a:effectLst/>
          </p:spPr>
          <p:txBody>
            <a:bodyPr>
              <a:spAutoFit/>
            </a:bodyPr>
            <a:lstStyle/>
            <a:p>
              <a:pPr algn="ctr">
                <a:lnSpc>
                  <a:spcPct val="85000"/>
                </a:lnSpc>
              </a:pPr>
              <a:r>
                <a:rPr lang="en-AU" sz="1600" b="1" i="1">
                  <a:latin typeface="Arial" charset="0"/>
                </a:rPr>
                <a:t>Activity Time</a:t>
              </a:r>
            </a:p>
          </p:txBody>
        </p:sp>
        <p:sp>
          <p:nvSpPr>
            <p:cNvPr id="47118" name="Line 14"/>
            <p:cNvSpPr>
              <a:spLocks noChangeShapeType="1"/>
            </p:cNvSpPr>
            <p:nvPr/>
          </p:nvSpPr>
          <p:spPr bwMode="auto">
            <a:xfrm>
              <a:off x="2552" y="1896"/>
              <a:ext cx="0" cy="1712"/>
            </a:xfrm>
            <a:prstGeom prst="line">
              <a:avLst/>
            </a:prstGeom>
            <a:noFill/>
            <a:ln w="38100">
              <a:solidFill>
                <a:schemeClr val="tx1"/>
              </a:solidFill>
              <a:round/>
              <a:headEnd/>
              <a:tailEnd/>
            </a:ln>
            <a:effectLst/>
          </p:spPr>
          <p:txBody>
            <a:bodyPr/>
            <a:lstStyle/>
            <a:p>
              <a:endParaRPr lang="id-ID"/>
            </a:p>
          </p:txBody>
        </p:sp>
        <p:sp>
          <p:nvSpPr>
            <p:cNvPr id="47119" name="Line 15"/>
            <p:cNvSpPr>
              <a:spLocks noChangeShapeType="1"/>
            </p:cNvSpPr>
            <p:nvPr/>
          </p:nvSpPr>
          <p:spPr bwMode="auto">
            <a:xfrm>
              <a:off x="1440" y="3524"/>
              <a:ext cx="0" cy="88"/>
            </a:xfrm>
            <a:prstGeom prst="line">
              <a:avLst/>
            </a:prstGeom>
            <a:noFill/>
            <a:ln w="38100">
              <a:solidFill>
                <a:schemeClr val="tx1"/>
              </a:solidFill>
              <a:round/>
              <a:headEnd/>
              <a:tailEnd/>
            </a:ln>
            <a:effectLst/>
          </p:spPr>
          <p:txBody>
            <a:bodyPr/>
            <a:lstStyle/>
            <a:p>
              <a:endParaRPr lang="id-ID"/>
            </a:p>
          </p:txBody>
        </p:sp>
        <p:sp>
          <p:nvSpPr>
            <p:cNvPr id="47120" name="Line 16"/>
            <p:cNvSpPr>
              <a:spLocks noChangeShapeType="1"/>
            </p:cNvSpPr>
            <p:nvPr/>
          </p:nvSpPr>
          <p:spPr bwMode="auto">
            <a:xfrm>
              <a:off x="4523" y="3531"/>
              <a:ext cx="0" cy="88"/>
            </a:xfrm>
            <a:prstGeom prst="line">
              <a:avLst/>
            </a:prstGeom>
            <a:noFill/>
            <a:ln w="38100">
              <a:solidFill>
                <a:schemeClr val="tx1"/>
              </a:solidFill>
              <a:round/>
              <a:headEnd/>
              <a:tailEnd/>
            </a:ln>
            <a:effectLst/>
          </p:spPr>
          <p:txBody>
            <a:bodyPr/>
            <a:lstStyle/>
            <a:p>
              <a:endParaRPr lang="id-ID"/>
            </a:p>
          </p:txBody>
        </p:sp>
      </p:grpSp>
      <p:grpSp>
        <p:nvGrpSpPr>
          <p:cNvPr id="47121" name="Group 17"/>
          <p:cNvGrpSpPr>
            <a:grpSpLocks/>
          </p:cNvGrpSpPr>
          <p:nvPr/>
        </p:nvGrpSpPr>
        <p:grpSpPr bwMode="auto">
          <a:xfrm>
            <a:off x="1600200" y="1574800"/>
            <a:ext cx="6248400" cy="3168622"/>
            <a:chOff x="926" y="2160"/>
            <a:chExt cx="3936" cy="1297"/>
          </a:xfrm>
        </p:grpSpPr>
        <p:sp>
          <p:nvSpPr>
            <p:cNvPr id="47122" name="Text Box 18"/>
            <p:cNvSpPr txBox="1">
              <a:spLocks noChangeArrowheads="1"/>
            </p:cNvSpPr>
            <p:nvPr/>
          </p:nvSpPr>
          <p:spPr bwMode="auto">
            <a:xfrm>
              <a:off x="3830" y="2317"/>
              <a:ext cx="1032" cy="325"/>
            </a:xfrm>
            <a:prstGeom prst="rect">
              <a:avLst/>
            </a:prstGeom>
            <a:noFill/>
            <a:ln w="9525">
              <a:noFill/>
              <a:miter lim="800000"/>
              <a:headEnd/>
              <a:tailEnd/>
            </a:ln>
            <a:effectLst/>
          </p:spPr>
          <p:txBody>
            <a:bodyPr>
              <a:spAutoFit/>
            </a:bodyPr>
            <a:lstStyle/>
            <a:p>
              <a:pPr>
                <a:lnSpc>
                  <a:spcPct val="85000"/>
                </a:lnSpc>
              </a:pPr>
              <a:r>
                <a:rPr lang="id-ID" i="1"/>
                <a:t>Peluang 1 di antara 100 terjadi </a:t>
              </a:r>
              <a:endParaRPr lang="en-AU" i="1"/>
            </a:p>
          </p:txBody>
        </p:sp>
        <p:grpSp>
          <p:nvGrpSpPr>
            <p:cNvPr id="47123" name="Group 19"/>
            <p:cNvGrpSpPr>
              <a:grpSpLocks/>
            </p:cNvGrpSpPr>
            <p:nvPr/>
          </p:nvGrpSpPr>
          <p:grpSpPr bwMode="auto">
            <a:xfrm>
              <a:off x="926" y="2160"/>
              <a:ext cx="1056" cy="1297"/>
              <a:chOff x="926" y="2160"/>
              <a:chExt cx="1056" cy="1297"/>
            </a:xfrm>
          </p:grpSpPr>
          <p:sp>
            <p:nvSpPr>
              <p:cNvPr id="47124" name="Text Box 20"/>
              <p:cNvSpPr txBox="1">
                <a:spLocks noChangeArrowheads="1"/>
              </p:cNvSpPr>
              <p:nvPr/>
            </p:nvSpPr>
            <p:spPr bwMode="auto">
              <a:xfrm>
                <a:off x="926" y="2160"/>
                <a:ext cx="1056" cy="324"/>
              </a:xfrm>
              <a:prstGeom prst="rect">
                <a:avLst/>
              </a:prstGeom>
              <a:noFill/>
              <a:ln w="9525">
                <a:noFill/>
                <a:miter lim="800000"/>
                <a:headEnd/>
                <a:tailEnd/>
              </a:ln>
              <a:effectLst/>
            </p:spPr>
            <p:txBody>
              <a:bodyPr>
                <a:spAutoFit/>
              </a:bodyPr>
              <a:lstStyle/>
              <a:p>
                <a:pPr>
                  <a:lnSpc>
                    <a:spcPct val="85000"/>
                  </a:lnSpc>
                </a:pPr>
                <a:r>
                  <a:rPr lang="id-ID" i="1"/>
                  <a:t>Peluang 1 di antara 100 terjadi &lt; a</a:t>
                </a:r>
                <a:endParaRPr lang="en-AU" i="1"/>
              </a:p>
            </p:txBody>
          </p:sp>
          <p:sp>
            <p:nvSpPr>
              <p:cNvPr id="47125" name="Line 21"/>
              <p:cNvSpPr>
                <a:spLocks noChangeShapeType="1"/>
              </p:cNvSpPr>
              <p:nvPr/>
            </p:nvSpPr>
            <p:spPr bwMode="auto">
              <a:xfrm flipH="1">
                <a:off x="1392" y="2565"/>
                <a:ext cx="16" cy="892"/>
              </a:xfrm>
              <a:prstGeom prst="line">
                <a:avLst/>
              </a:prstGeom>
              <a:noFill/>
              <a:ln w="38100">
                <a:solidFill>
                  <a:schemeClr val="tx1"/>
                </a:solidFill>
                <a:round/>
                <a:headEnd/>
                <a:tailEnd type="triangle" w="med" len="med"/>
              </a:ln>
              <a:effectLst/>
            </p:spPr>
            <p:txBody>
              <a:bodyPr/>
              <a:lstStyle/>
              <a:p>
                <a:endParaRPr lang="id-ID"/>
              </a:p>
            </p:txBody>
          </p:sp>
        </p:grpSp>
        <p:sp>
          <p:nvSpPr>
            <p:cNvPr id="47126" name="Line 22"/>
            <p:cNvSpPr>
              <a:spLocks noChangeShapeType="1"/>
            </p:cNvSpPr>
            <p:nvPr/>
          </p:nvSpPr>
          <p:spPr bwMode="auto">
            <a:xfrm>
              <a:off x="4272" y="2659"/>
              <a:ext cx="302" cy="759"/>
            </a:xfrm>
            <a:prstGeom prst="line">
              <a:avLst/>
            </a:prstGeom>
            <a:noFill/>
            <a:ln w="38100">
              <a:solidFill>
                <a:schemeClr val="tx1"/>
              </a:solidFill>
              <a:round/>
              <a:headEnd/>
              <a:tailEnd type="triangle" w="med" len="med"/>
            </a:ln>
            <a:effectLst/>
          </p:spPr>
          <p:txBody>
            <a:bodyPr/>
            <a:lstStyle/>
            <a:p>
              <a:endParaRPr lang="id-ID"/>
            </a:p>
          </p:txBody>
        </p:sp>
      </p:grpSp>
    </p:spTree>
    <p:extLst>
      <p:ext uri="{BB962C8B-B14F-4D97-AF65-F5344CB8AC3E}">
        <p14:creationId xmlns:p14="http://schemas.microsoft.com/office/powerpoint/2010/main" val="4201900882"/>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Text Box 5"/>
          <p:cNvSpPr txBox="1">
            <a:spLocks noChangeArrowheads="1"/>
          </p:cNvSpPr>
          <p:nvPr/>
        </p:nvSpPr>
        <p:spPr bwMode="auto">
          <a:xfrm>
            <a:off x="1143000" y="1219200"/>
            <a:ext cx="7789863" cy="3046988"/>
          </a:xfrm>
          <a:prstGeom prst="rect">
            <a:avLst/>
          </a:prstGeom>
          <a:noFill/>
          <a:ln w="9525">
            <a:noFill/>
            <a:miter lim="800000"/>
            <a:headEnd/>
            <a:tailEnd/>
          </a:ln>
          <a:effectLst/>
        </p:spPr>
        <p:txBody>
          <a:bodyPr wrap="square">
            <a:spAutoFit/>
          </a:bodyPr>
          <a:lstStyle/>
          <a:p>
            <a:r>
              <a:rPr lang="en-US" sz="3200" b="1" i="1">
                <a:latin typeface="Arial" charset="0"/>
              </a:rPr>
              <a:t>Expected time (waktu yang diharapkan):  </a:t>
            </a:r>
          </a:p>
          <a:p>
            <a:r>
              <a:rPr lang="id-ID" sz="3200" b="1" i="1" smtClean="0">
                <a:latin typeface="Arial" charset="0"/>
              </a:rPr>
              <a:t>			</a:t>
            </a:r>
            <a:r>
              <a:rPr lang="en-US" sz="3200" b="1" i="1" smtClean="0">
                <a:latin typeface="Arial" charset="0"/>
              </a:rPr>
              <a:t>t  =  </a:t>
            </a:r>
            <a:r>
              <a:rPr lang="en-US" sz="3200" b="1" smtClean="0">
                <a:latin typeface="Arial" charset="0"/>
              </a:rPr>
              <a:t>(</a:t>
            </a:r>
            <a:r>
              <a:rPr lang="en-US" sz="3200" b="1" i="1" smtClean="0">
                <a:latin typeface="Arial" charset="0"/>
              </a:rPr>
              <a:t>a + </a:t>
            </a:r>
            <a:r>
              <a:rPr lang="en-US" sz="3200" b="1" smtClean="0">
                <a:latin typeface="Arial" charset="0"/>
              </a:rPr>
              <a:t>4</a:t>
            </a:r>
            <a:r>
              <a:rPr lang="en-US" sz="3200" b="1" i="1" smtClean="0">
                <a:latin typeface="Arial" charset="0"/>
              </a:rPr>
              <a:t>m</a:t>
            </a:r>
            <a:r>
              <a:rPr lang="en-US" sz="3200" b="1" smtClean="0">
                <a:latin typeface="Arial" charset="0"/>
              </a:rPr>
              <a:t> + </a:t>
            </a:r>
            <a:r>
              <a:rPr lang="en-US" sz="3200" b="1" i="1" smtClean="0">
                <a:latin typeface="Arial" charset="0"/>
              </a:rPr>
              <a:t>b</a:t>
            </a:r>
            <a:r>
              <a:rPr lang="en-US" sz="3200" b="1" smtClean="0">
                <a:latin typeface="Arial" charset="0"/>
              </a:rPr>
              <a:t>)/6</a:t>
            </a:r>
            <a:endParaRPr lang="id-ID" sz="3200" b="1" smtClean="0">
              <a:latin typeface="Arial" charset="0"/>
            </a:endParaRPr>
          </a:p>
          <a:p>
            <a:endParaRPr lang="id-ID" sz="3200" b="1" i="1" smtClean="0">
              <a:latin typeface="Arial" charset="0"/>
            </a:endParaRPr>
          </a:p>
          <a:p>
            <a:r>
              <a:rPr lang="en-US" sz="3200" b="1" i="1" smtClean="0">
                <a:latin typeface="Arial" charset="0"/>
              </a:rPr>
              <a:t>Variance </a:t>
            </a:r>
            <a:r>
              <a:rPr lang="en-US" sz="3200" b="1" i="1">
                <a:latin typeface="Arial" charset="0"/>
              </a:rPr>
              <a:t>of times:  </a:t>
            </a:r>
            <a:endParaRPr lang="id-ID" sz="3200" b="1" i="1" smtClean="0">
              <a:latin typeface="Arial" charset="0"/>
            </a:endParaRPr>
          </a:p>
          <a:p>
            <a:r>
              <a:rPr lang="id-ID" sz="3200" b="1" i="1">
                <a:latin typeface="Arial" charset="0"/>
              </a:rPr>
              <a:t>	</a:t>
            </a:r>
            <a:r>
              <a:rPr lang="id-ID" sz="3200" b="1" i="1" smtClean="0">
                <a:latin typeface="Arial" charset="0"/>
              </a:rPr>
              <a:t>		</a:t>
            </a:r>
            <a:r>
              <a:rPr lang="en-US" sz="3200" b="1" i="1" smtClean="0">
                <a:latin typeface="Arial" charset="0"/>
              </a:rPr>
              <a:t>v =  </a:t>
            </a:r>
            <a:r>
              <a:rPr lang="en-US" sz="3200" b="1" smtClean="0">
                <a:latin typeface="Arial" charset="0"/>
              </a:rPr>
              <a:t>[(</a:t>
            </a:r>
            <a:r>
              <a:rPr lang="en-US" sz="3200" b="1" i="1" smtClean="0">
                <a:latin typeface="Arial" charset="0"/>
              </a:rPr>
              <a:t>b </a:t>
            </a:r>
            <a:r>
              <a:rPr lang="en-US" sz="3200" b="1" smtClean="0">
                <a:latin typeface="Arial" charset="0"/>
              </a:rPr>
              <a:t>– </a:t>
            </a:r>
            <a:r>
              <a:rPr lang="en-US" sz="3200" b="1" i="1" smtClean="0">
                <a:latin typeface="Arial" charset="0"/>
              </a:rPr>
              <a:t>a</a:t>
            </a:r>
            <a:r>
              <a:rPr lang="en-US" sz="3200" b="1" smtClean="0">
                <a:latin typeface="Arial" charset="0"/>
              </a:rPr>
              <a:t>)/6]</a:t>
            </a:r>
            <a:r>
              <a:rPr lang="en-US" sz="3200" b="1" baseline="30000" smtClean="0">
                <a:latin typeface="Arial" charset="0"/>
              </a:rPr>
              <a:t>2</a:t>
            </a:r>
            <a:endParaRPr lang="en-AU" sz="3200" b="1" i="1" baseline="30000" smtClean="0">
              <a:latin typeface="Arial" charset="0"/>
            </a:endParaRPr>
          </a:p>
        </p:txBody>
      </p:sp>
    </p:spTree>
    <p:extLst>
      <p:ext uri="{BB962C8B-B14F-4D97-AF65-F5344CB8AC3E}">
        <p14:creationId xmlns:p14="http://schemas.microsoft.com/office/powerpoint/2010/main" val="2725384597"/>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4" name="Rectangle 6"/>
          <p:cNvSpPr>
            <a:spLocks noGrp="1" noChangeArrowheads="1"/>
          </p:cNvSpPr>
          <p:nvPr>
            <p:ph idx="1"/>
          </p:nvPr>
        </p:nvSpPr>
        <p:spPr>
          <a:xfrm>
            <a:off x="533400" y="228600"/>
            <a:ext cx="8305800" cy="1905000"/>
          </a:xfrm>
          <a:solidFill>
            <a:schemeClr val="bg1"/>
          </a:solidFill>
          <a:ln>
            <a:solidFill>
              <a:srgbClr val="000000"/>
            </a:solidFill>
          </a:ln>
        </p:spPr>
        <p:txBody>
          <a:bodyPr/>
          <a:lstStyle/>
          <a:p>
            <a:pPr algn="ctr" eaLnBrk="0" hangingPunct="0">
              <a:spcBef>
                <a:spcPct val="0"/>
              </a:spcBef>
              <a:buClrTx/>
              <a:buSzTx/>
              <a:buFontTx/>
              <a:buNone/>
            </a:pPr>
            <a:r>
              <a:rPr lang="sv-SE" sz="4000">
                <a:effectLst/>
                <a:latin typeface="Arial" charset="0"/>
              </a:rPr>
              <a:t>s</a:t>
            </a:r>
            <a:r>
              <a:rPr lang="sv-SE" sz="4000" baseline="30000">
                <a:effectLst/>
                <a:latin typeface="Arial" charset="0"/>
              </a:rPr>
              <a:t>2</a:t>
            </a:r>
            <a:r>
              <a:rPr lang="sv-SE" sz="4000">
                <a:effectLst/>
                <a:latin typeface="Arial" charset="0"/>
              </a:rPr>
              <a:t> = Varians proyek  = </a:t>
            </a:r>
            <a:r>
              <a:rPr lang="en-AU" sz="4000">
                <a:effectLst/>
                <a:latin typeface="Arial" charset="0"/>
                <a:sym typeface="Symbol" pitchFamily="18" charset="2"/>
              </a:rPr>
              <a:t></a:t>
            </a:r>
            <a:r>
              <a:rPr lang="sv-SE" sz="4000">
                <a:effectLst/>
                <a:latin typeface="Arial" charset="0"/>
              </a:rPr>
              <a:t>(varians kegiatan pada jalur kritis)</a:t>
            </a:r>
          </a:p>
          <a:p>
            <a:pPr eaLnBrk="0" hangingPunct="0">
              <a:spcBef>
                <a:spcPct val="0"/>
              </a:spcBef>
              <a:buClrTx/>
              <a:buSzTx/>
              <a:buFontTx/>
              <a:buNone/>
            </a:pPr>
            <a:endParaRPr lang="en-US" sz="4000" b="1" i="1">
              <a:effectLst/>
              <a:latin typeface="Arial" charset="0"/>
            </a:endParaRPr>
          </a:p>
        </p:txBody>
      </p:sp>
      <p:sp>
        <p:nvSpPr>
          <p:cNvPr id="48135" name="Rectangle 7"/>
          <p:cNvSpPr>
            <a:spLocks noChangeArrowheads="1"/>
          </p:cNvSpPr>
          <p:nvPr/>
        </p:nvSpPr>
        <p:spPr bwMode="auto">
          <a:xfrm>
            <a:off x="533400" y="2286000"/>
            <a:ext cx="8305800" cy="1828800"/>
          </a:xfrm>
          <a:prstGeom prst="rect">
            <a:avLst/>
          </a:prstGeom>
          <a:solidFill>
            <a:schemeClr val="bg1"/>
          </a:solidFill>
          <a:ln w="9525">
            <a:solidFill>
              <a:srgbClr val="000000"/>
            </a:solidFill>
            <a:miter lim="800000"/>
            <a:headEnd/>
            <a:tailEnd/>
          </a:ln>
        </p:spPr>
        <p:txBody>
          <a:bodyPr/>
          <a:lstStyle/>
          <a:p>
            <a:pPr algn="ctr"/>
            <a:r>
              <a:rPr lang="en-AU" sz="4000">
                <a:latin typeface="Arial" charset="0"/>
              </a:rPr>
              <a:t>Standard deviasi proyek (s) =       </a:t>
            </a:r>
            <a:endParaRPr lang="id-ID" sz="4000" smtClean="0">
              <a:latin typeface="Arial" charset="0"/>
            </a:endParaRPr>
          </a:p>
          <a:p>
            <a:pPr algn="ctr"/>
            <a:endParaRPr lang="id-ID" sz="1600">
              <a:latin typeface="Arial" charset="0"/>
            </a:endParaRPr>
          </a:p>
          <a:p>
            <a:pPr algn="ctr"/>
            <a:r>
              <a:rPr lang="en-AU" sz="4000" smtClean="0">
                <a:latin typeface="Arial" charset="0"/>
              </a:rPr>
              <a:t>varians </a:t>
            </a:r>
            <a:r>
              <a:rPr lang="en-AU" sz="4000">
                <a:latin typeface="Arial" charset="0"/>
              </a:rPr>
              <a:t>proyek</a:t>
            </a:r>
            <a:endParaRPr lang="en-US" sz="4000" b="1" i="1">
              <a:latin typeface="Arial" charset="0"/>
            </a:endParaRPr>
          </a:p>
        </p:txBody>
      </p:sp>
      <p:sp>
        <p:nvSpPr>
          <p:cNvPr id="48140" name="Rectangle 12"/>
          <p:cNvSpPr>
            <a:spLocks noChangeArrowheads="1"/>
          </p:cNvSpPr>
          <p:nvPr/>
        </p:nvSpPr>
        <p:spPr bwMode="auto">
          <a:xfrm>
            <a:off x="533400" y="4279900"/>
            <a:ext cx="8305800" cy="2209800"/>
          </a:xfrm>
          <a:prstGeom prst="rect">
            <a:avLst/>
          </a:prstGeom>
          <a:solidFill>
            <a:schemeClr val="bg1"/>
          </a:solidFill>
          <a:ln w="9525">
            <a:solidFill>
              <a:srgbClr val="000000"/>
            </a:solidFill>
            <a:miter lim="800000"/>
            <a:headEnd/>
            <a:tailEnd/>
          </a:ln>
        </p:spPr>
        <p:txBody>
          <a:bodyPr/>
          <a:lstStyle/>
          <a:p>
            <a:pPr algn="ctr"/>
            <a:r>
              <a:rPr lang="sv-SE" sz="3600">
                <a:latin typeface="Arial" charset="0"/>
              </a:rPr>
              <a:t>Nilai deviasi normal (Z) = [batas </a:t>
            </a:r>
            <a:r>
              <a:rPr lang="sv-SE" sz="4000">
                <a:latin typeface="Arial" charset="0"/>
              </a:rPr>
              <a:t>waktu</a:t>
            </a:r>
            <a:r>
              <a:rPr lang="sv-SE" sz="3600">
                <a:latin typeface="Arial" charset="0"/>
              </a:rPr>
              <a:t> (n) – waktu penyelesaian yang diharapkan]/s</a:t>
            </a:r>
          </a:p>
          <a:p>
            <a:endParaRPr lang="en-US" sz="3600" b="1" i="1">
              <a:latin typeface="Arial" charset="0"/>
            </a:endParaRPr>
          </a:p>
        </p:txBody>
      </p:sp>
      <p:sp>
        <p:nvSpPr>
          <p:cNvPr id="12" name="Freeform 11"/>
          <p:cNvSpPr/>
          <p:nvPr/>
        </p:nvSpPr>
        <p:spPr bwMode="auto">
          <a:xfrm>
            <a:off x="2514600" y="3281289"/>
            <a:ext cx="4038600" cy="757311"/>
          </a:xfrm>
          <a:custGeom>
            <a:avLst/>
            <a:gdLst>
              <a:gd name="connsiteX0" fmla="*/ 0 w 3858639"/>
              <a:gd name="connsiteY0" fmla="*/ 56271 h 717453"/>
              <a:gd name="connsiteX1" fmla="*/ 0 w 3858639"/>
              <a:gd name="connsiteY1" fmla="*/ 56271 h 717453"/>
              <a:gd name="connsiteX2" fmla="*/ 126609 w 3858639"/>
              <a:gd name="connsiteY2" fmla="*/ 112542 h 717453"/>
              <a:gd name="connsiteX3" fmla="*/ 154744 w 3858639"/>
              <a:gd name="connsiteY3" fmla="*/ 168813 h 717453"/>
              <a:gd name="connsiteX4" fmla="*/ 182880 w 3858639"/>
              <a:gd name="connsiteY4" fmla="*/ 196948 h 717453"/>
              <a:gd name="connsiteX5" fmla="*/ 225083 w 3858639"/>
              <a:gd name="connsiteY5" fmla="*/ 281354 h 717453"/>
              <a:gd name="connsiteX6" fmla="*/ 253218 w 3858639"/>
              <a:gd name="connsiteY6" fmla="*/ 309490 h 717453"/>
              <a:gd name="connsiteX7" fmla="*/ 295421 w 3858639"/>
              <a:gd name="connsiteY7" fmla="*/ 365760 h 717453"/>
              <a:gd name="connsiteX8" fmla="*/ 323556 w 3858639"/>
              <a:gd name="connsiteY8" fmla="*/ 407964 h 717453"/>
              <a:gd name="connsiteX9" fmla="*/ 351692 w 3858639"/>
              <a:gd name="connsiteY9" fmla="*/ 436099 h 717453"/>
              <a:gd name="connsiteX10" fmla="*/ 422030 w 3858639"/>
              <a:gd name="connsiteY10" fmla="*/ 562708 h 717453"/>
              <a:gd name="connsiteX11" fmla="*/ 450166 w 3858639"/>
              <a:gd name="connsiteY11" fmla="*/ 604911 h 717453"/>
              <a:gd name="connsiteX12" fmla="*/ 464233 w 3858639"/>
              <a:gd name="connsiteY12" fmla="*/ 647114 h 717453"/>
              <a:gd name="connsiteX13" fmla="*/ 492369 w 3858639"/>
              <a:gd name="connsiteY13" fmla="*/ 689317 h 717453"/>
              <a:gd name="connsiteX14" fmla="*/ 506436 w 3858639"/>
              <a:gd name="connsiteY14" fmla="*/ 717453 h 717453"/>
              <a:gd name="connsiteX15" fmla="*/ 506436 w 3858639"/>
              <a:gd name="connsiteY15" fmla="*/ 717453 h 717453"/>
              <a:gd name="connsiteX16" fmla="*/ 520504 w 3858639"/>
              <a:gd name="connsiteY16" fmla="*/ 464234 h 717453"/>
              <a:gd name="connsiteX17" fmla="*/ 534572 w 3858639"/>
              <a:gd name="connsiteY17" fmla="*/ 379828 h 717453"/>
              <a:gd name="connsiteX18" fmla="*/ 548640 w 3858639"/>
              <a:gd name="connsiteY18" fmla="*/ 267287 h 717453"/>
              <a:gd name="connsiteX19" fmla="*/ 576775 w 3858639"/>
              <a:gd name="connsiteY19" fmla="*/ 112542 h 717453"/>
              <a:gd name="connsiteX20" fmla="*/ 576775 w 3858639"/>
              <a:gd name="connsiteY20" fmla="*/ 0 h 717453"/>
              <a:gd name="connsiteX21" fmla="*/ 576775 w 3858639"/>
              <a:gd name="connsiteY21" fmla="*/ 0 h 717453"/>
              <a:gd name="connsiteX22" fmla="*/ 1885070 w 3858639"/>
              <a:gd name="connsiteY22" fmla="*/ 28136 h 717453"/>
              <a:gd name="connsiteX23" fmla="*/ 2982350 w 3858639"/>
              <a:gd name="connsiteY23" fmla="*/ 14068 h 717453"/>
              <a:gd name="connsiteX24" fmla="*/ 3502855 w 3858639"/>
              <a:gd name="connsiteY24" fmla="*/ 28136 h 717453"/>
              <a:gd name="connsiteX25" fmla="*/ 3657600 w 3858639"/>
              <a:gd name="connsiteY25" fmla="*/ 42204 h 717453"/>
              <a:gd name="connsiteX26" fmla="*/ 3657600 w 3858639"/>
              <a:gd name="connsiteY26" fmla="*/ 42204 h 717453"/>
              <a:gd name="connsiteX0" fmla="*/ 0 w 3858639"/>
              <a:gd name="connsiteY0" fmla="*/ 56271 h 717453"/>
              <a:gd name="connsiteX1" fmla="*/ 0 w 3858639"/>
              <a:gd name="connsiteY1" fmla="*/ 56271 h 717453"/>
              <a:gd name="connsiteX2" fmla="*/ 126609 w 3858639"/>
              <a:gd name="connsiteY2" fmla="*/ 112542 h 717453"/>
              <a:gd name="connsiteX3" fmla="*/ 154744 w 3858639"/>
              <a:gd name="connsiteY3" fmla="*/ 168813 h 717453"/>
              <a:gd name="connsiteX4" fmla="*/ 182880 w 3858639"/>
              <a:gd name="connsiteY4" fmla="*/ 196948 h 717453"/>
              <a:gd name="connsiteX5" fmla="*/ 225083 w 3858639"/>
              <a:gd name="connsiteY5" fmla="*/ 281354 h 717453"/>
              <a:gd name="connsiteX6" fmla="*/ 253218 w 3858639"/>
              <a:gd name="connsiteY6" fmla="*/ 309490 h 717453"/>
              <a:gd name="connsiteX7" fmla="*/ 295421 w 3858639"/>
              <a:gd name="connsiteY7" fmla="*/ 365760 h 717453"/>
              <a:gd name="connsiteX8" fmla="*/ 323556 w 3858639"/>
              <a:gd name="connsiteY8" fmla="*/ 407964 h 717453"/>
              <a:gd name="connsiteX9" fmla="*/ 351692 w 3858639"/>
              <a:gd name="connsiteY9" fmla="*/ 436099 h 717453"/>
              <a:gd name="connsiteX10" fmla="*/ 422030 w 3858639"/>
              <a:gd name="connsiteY10" fmla="*/ 562708 h 717453"/>
              <a:gd name="connsiteX11" fmla="*/ 450166 w 3858639"/>
              <a:gd name="connsiteY11" fmla="*/ 604911 h 717453"/>
              <a:gd name="connsiteX12" fmla="*/ 464233 w 3858639"/>
              <a:gd name="connsiteY12" fmla="*/ 647114 h 717453"/>
              <a:gd name="connsiteX13" fmla="*/ 492369 w 3858639"/>
              <a:gd name="connsiteY13" fmla="*/ 689317 h 717453"/>
              <a:gd name="connsiteX14" fmla="*/ 506436 w 3858639"/>
              <a:gd name="connsiteY14" fmla="*/ 717453 h 717453"/>
              <a:gd name="connsiteX15" fmla="*/ 506436 w 3858639"/>
              <a:gd name="connsiteY15" fmla="*/ 717453 h 717453"/>
              <a:gd name="connsiteX16" fmla="*/ 520504 w 3858639"/>
              <a:gd name="connsiteY16" fmla="*/ 464234 h 717453"/>
              <a:gd name="connsiteX17" fmla="*/ 534572 w 3858639"/>
              <a:gd name="connsiteY17" fmla="*/ 379828 h 717453"/>
              <a:gd name="connsiteX18" fmla="*/ 548640 w 3858639"/>
              <a:gd name="connsiteY18" fmla="*/ 267287 h 717453"/>
              <a:gd name="connsiteX19" fmla="*/ 576775 w 3858639"/>
              <a:gd name="connsiteY19" fmla="*/ 112542 h 717453"/>
              <a:gd name="connsiteX20" fmla="*/ 576775 w 3858639"/>
              <a:gd name="connsiteY20" fmla="*/ 0 h 717453"/>
              <a:gd name="connsiteX21" fmla="*/ 576775 w 3858639"/>
              <a:gd name="connsiteY21" fmla="*/ 0 h 717453"/>
              <a:gd name="connsiteX22" fmla="*/ 1885070 w 3858639"/>
              <a:gd name="connsiteY22" fmla="*/ 28136 h 717453"/>
              <a:gd name="connsiteX23" fmla="*/ 3502855 w 3858639"/>
              <a:gd name="connsiteY23" fmla="*/ 28136 h 717453"/>
              <a:gd name="connsiteX24" fmla="*/ 3657600 w 3858639"/>
              <a:gd name="connsiteY24" fmla="*/ 42204 h 717453"/>
              <a:gd name="connsiteX25" fmla="*/ 3657600 w 3858639"/>
              <a:gd name="connsiteY25"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112542 h 717453"/>
              <a:gd name="connsiteX20" fmla="*/ 576775 w 3657600"/>
              <a:gd name="connsiteY20" fmla="*/ 0 h 717453"/>
              <a:gd name="connsiteX21" fmla="*/ 576775 w 3657600"/>
              <a:gd name="connsiteY21" fmla="*/ 0 h 717453"/>
              <a:gd name="connsiteX22" fmla="*/ 1885070 w 3657600"/>
              <a:gd name="connsiteY22" fmla="*/ 28136 h 717453"/>
              <a:gd name="connsiteX23" fmla="*/ 3657600 w 3657600"/>
              <a:gd name="connsiteY23" fmla="*/ 42204 h 717453"/>
              <a:gd name="connsiteX24" fmla="*/ 3657600 w 3657600"/>
              <a:gd name="connsiteY24"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112542 h 717453"/>
              <a:gd name="connsiteX20" fmla="*/ 576775 w 3657600"/>
              <a:gd name="connsiteY20" fmla="*/ 0 h 717453"/>
              <a:gd name="connsiteX21" fmla="*/ 576775 w 3657600"/>
              <a:gd name="connsiteY21" fmla="*/ 0 h 717453"/>
              <a:gd name="connsiteX22" fmla="*/ 3657600 w 3657600"/>
              <a:gd name="connsiteY22" fmla="*/ 42204 h 717453"/>
              <a:gd name="connsiteX23" fmla="*/ 3657600 w 3657600"/>
              <a:gd name="connsiteY23"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0 h 717453"/>
              <a:gd name="connsiteX20" fmla="*/ 576775 w 3657600"/>
              <a:gd name="connsiteY20" fmla="*/ 0 h 717453"/>
              <a:gd name="connsiteX21" fmla="*/ 3657600 w 3657600"/>
              <a:gd name="connsiteY21" fmla="*/ 42204 h 717453"/>
              <a:gd name="connsiteX22" fmla="*/ 3657600 w 3657600"/>
              <a:gd name="connsiteY22"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76775 w 3657600"/>
              <a:gd name="connsiteY18" fmla="*/ 0 h 717453"/>
              <a:gd name="connsiteX19" fmla="*/ 576775 w 3657600"/>
              <a:gd name="connsiteY19" fmla="*/ 0 h 717453"/>
              <a:gd name="connsiteX20" fmla="*/ 3657600 w 3657600"/>
              <a:gd name="connsiteY20" fmla="*/ 42204 h 717453"/>
              <a:gd name="connsiteX21" fmla="*/ 3657600 w 3657600"/>
              <a:gd name="connsiteY21"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76775 w 3657600"/>
              <a:gd name="connsiteY17" fmla="*/ 0 h 717453"/>
              <a:gd name="connsiteX18" fmla="*/ 576775 w 3657600"/>
              <a:gd name="connsiteY18" fmla="*/ 0 h 717453"/>
              <a:gd name="connsiteX19" fmla="*/ 3657600 w 3657600"/>
              <a:gd name="connsiteY19" fmla="*/ 42204 h 717453"/>
              <a:gd name="connsiteX20" fmla="*/ 3657600 w 3657600"/>
              <a:gd name="connsiteY20"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76775 w 3657600"/>
              <a:gd name="connsiteY16" fmla="*/ 0 h 717453"/>
              <a:gd name="connsiteX17" fmla="*/ 576775 w 3657600"/>
              <a:gd name="connsiteY17" fmla="*/ 0 h 717453"/>
              <a:gd name="connsiteX18" fmla="*/ 3657600 w 3657600"/>
              <a:gd name="connsiteY18" fmla="*/ 42204 h 717453"/>
              <a:gd name="connsiteX19" fmla="*/ 3657600 w 3657600"/>
              <a:gd name="connsiteY19"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506436 w 3657600"/>
              <a:gd name="connsiteY13" fmla="*/ 717453 h 717453"/>
              <a:gd name="connsiteX14" fmla="*/ 506436 w 3657600"/>
              <a:gd name="connsiteY14" fmla="*/ 717453 h 717453"/>
              <a:gd name="connsiteX15" fmla="*/ 576775 w 3657600"/>
              <a:gd name="connsiteY15" fmla="*/ 0 h 717453"/>
              <a:gd name="connsiteX16" fmla="*/ 576775 w 3657600"/>
              <a:gd name="connsiteY16" fmla="*/ 0 h 717453"/>
              <a:gd name="connsiteX17" fmla="*/ 3657600 w 3657600"/>
              <a:gd name="connsiteY17" fmla="*/ 42204 h 717453"/>
              <a:gd name="connsiteX18" fmla="*/ 3657600 w 3657600"/>
              <a:gd name="connsiteY18"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506436 w 3657600"/>
              <a:gd name="connsiteY12" fmla="*/ 717453 h 717453"/>
              <a:gd name="connsiteX13" fmla="*/ 506436 w 3657600"/>
              <a:gd name="connsiteY13" fmla="*/ 717453 h 717453"/>
              <a:gd name="connsiteX14" fmla="*/ 576775 w 3657600"/>
              <a:gd name="connsiteY14" fmla="*/ 0 h 717453"/>
              <a:gd name="connsiteX15" fmla="*/ 576775 w 3657600"/>
              <a:gd name="connsiteY15" fmla="*/ 0 h 717453"/>
              <a:gd name="connsiteX16" fmla="*/ 3657600 w 3657600"/>
              <a:gd name="connsiteY16" fmla="*/ 42204 h 717453"/>
              <a:gd name="connsiteX17" fmla="*/ 3657600 w 3657600"/>
              <a:gd name="connsiteY17"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506436 w 3657600"/>
              <a:gd name="connsiteY11" fmla="*/ 717453 h 717453"/>
              <a:gd name="connsiteX12" fmla="*/ 506436 w 3657600"/>
              <a:gd name="connsiteY12" fmla="*/ 717453 h 717453"/>
              <a:gd name="connsiteX13" fmla="*/ 576775 w 3657600"/>
              <a:gd name="connsiteY13" fmla="*/ 0 h 717453"/>
              <a:gd name="connsiteX14" fmla="*/ 576775 w 3657600"/>
              <a:gd name="connsiteY14" fmla="*/ 0 h 717453"/>
              <a:gd name="connsiteX15" fmla="*/ 3657600 w 3657600"/>
              <a:gd name="connsiteY15" fmla="*/ 42204 h 717453"/>
              <a:gd name="connsiteX16" fmla="*/ 3657600 w 3657600"/>
              <a:gd name="connsiteY16"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506436 w 3657600"/>
              <a:gd name="connsiteY10" fmla="*/ 717453 h 717453"/>
              <a:gd name="connsiteX11" fmla="*/ 506436 w 3657600"/>
              <a:gd name="connsiteY11" fmla="*/ 717453 h 717453"/>
              <a:gd name="connsiteX12" fmla="*/ 576775 w 3657600"/>
              <a:gd name="connsiteY12" fmla="*/ 0 h 717453"/>
              <a:gd name="connsiteX13" fmla="*/ 576775 w 3657600"/>
              <a:gd name="connsiteY13" fmla="*/ 0 h 717453"/>
              <a:gd name="connsiteX14" fmla="*/ 3657600 w 3657600"/>
              <a:gd name="connsiteY14" fmla="*/ 42204 h 717453"/>
              <a:gd name="connsiteX15" fmla="*/ 3657600 w 3657600"/>
              <a:gd name="connsiteY15"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506436 w 3657600"/>
              <a:gd name="connsiteY9" fmla="*/ 717453 h 717453"/>
              <a:gd name="connsiteX10" fmla="*/ 506436 w 3657600"/>
              <a:gd name="connsiteY10" fmla="*/ 717453 h 717453"/>
              <a:gd name="connsiteX11" fmla="*/ 576775 w 3657600"/>
              <a:gd name="connsiteY11" fmla="*/ 0 h 717453"/>
              <a:gd name="connsiteX12" fmla="*/ 576775 w 3657600"/>
              <a:gd name="connsiteY12" fmla="*/ 0 h 717453"/>
              <a:gd name="connsiteX13" fmla="*/ 3657600 w 3657600"/>
              <a:gd name="connsiteY13" fmla="*/ 42204 h 717453"/>
              <a:gd name="connsiteX14" fmla="*/ 3657600 w 3657600"/>
              <a:gd name="connsiteY14"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506436 w 3657600"/>
              <a:gd name="connsiteY8" fmla="*/ 717453 h 717453"/>
              <a:gd name="connsiteX9" fmla="*/ 506436 w 3657600"/>
              <a:gd name="connsiteY9" fmla="*/ 717453 h 717453"/>
              <a:gd name="connsiteX10" fmla="*/ 576775 w 3657600"/>
              <a:gd name="connsiteY10" fmla="*/ 0 h 717453"/>
              <a:gd name="connsiteX11" fmla="*/ 576775 w 3657600"/>
              <a:gd name="connsiteY11" fmla="*/ 0 h 717453"/>
              <a:gd name="connsiteX12" fmla="*/ 3657600 w 3657600"/>
              <a:gd name="connsiteY12" fmla="*/ 42204 h 717453"/>
              <a:gd name="connsiteX13" fmla="*/ 3657600 w 3657600"/>
              <a:gd name="connsiteY13"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506436 w 3657600"/>
              <a:gd name="connsiteY7" fmla="*/ 717453 h 717453"/>
              <a:gd name="connsiteX8" fmla="*/ 506436 w 3657600"/>
              <a:gd name="connsiteY8" fmla="*/ 717453 h 717453"/>
              <a:gd name="connsiteX9" fmla="*/ 576775 w 3657600"/>
              <a:gd name="connsiteY9" fmla="*/ 0 h 717453"/>
              <a:gd name="connsiteX10" fmla="*/ 576775 w 3657600"/>
              <a:gd name="connsiteY10" fmla="*/ 0 h 717453"/>
              <a:gd name="connsiteX11" fmla="*/ 3657600 w 3657600"/>
              <a:gd name="connsiteY11" fmla="*/ 42204 h 717453"/>
              <a:gd name="connsiteX12" fmla="*/ 3657600 w 3657600"/>
              <a:gd name="connsiteY12"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506436 w 3657600"/>
              <a:gd name="connsiteY6" fmla="*/ 717453 h 717453"/>
              <a:gd name="connsiteX7" fmla="*/ 506436 w 3657600"/>
              <a:gd name="connsiteY7" fmla="*/ 717453 h 717453"/>
              <a:gd name="connsiteX8" fmla="*/ 576775 w 3657600"/>
              <a:gd name="connsiteY8" fmla="*/ 0 h 717453"/>
              <a:gd name="connsiteX9" fmla="*/ 576775 w 3657600"/>
              <a:gd name="connsiteY9" fmla="*/ 0 h 717453"/>
              <a:gd name="connsiteX10" fmla="*/ 3657600 w 3657600"/>
              <a:gd name="connsiteY10" fmla="*/ 42204 h 717453"/>
              <a:gd name="connsiteX11" fmla="*/ 3657600 w 3657600"/>
              <a:gd name="connsiteY11"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506436 w 3657600"/>
              <a:gd name="connsiteY5" fmla="*/ 717453 h 717453"/>
              <a:gd name="connsiteX6" fmla="*/ 506436 w 3657600"/>
              <a:gd name="connsiteY6" fmla="*/ 717453 h 717453"/>
              <a:gd name="connsiteX7" fmla="*/ 576775 w 3657600"/>
              <a:gd name="connsiteY7" fmla="*/ 0 h 717453"/>
              <a:gd name="connsiteX8" fmla="*/ 576775 w 3657600"/>
              <a:gd name="connsiteY8" fmla="*/ 0 h 717453"/>
              <a:gd name="connsiteX9" fmla="*/ 3657600 w 3657600"/>
              <a:gd name="connsiteY9" fmla="*/ 42204 h 717453"/>
              <a:gd name="connsiteX10" fmla="*/ 3657600 w 3657600"/>
              <a:gd name="connsiteY10"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506436 w 3657600"/>
              <a:gd name="connsiteY4" fmla="*/ 717453 h 717453"/>
              <a:gd name="connsiteX5" fmla="*/ 506436 w 3657600"/>
              <a:gd name="connsiteY5" fmla="*/ 717453 h 717453"/>
              <a:gd name="connsiteX6" fmla="*/ 576775 w 3657600"/>
              <a:gd name="connsiteY6" fmla="*/ 0 h 717453"/>
              <a:gd name="connsiteX7" fmla="*/ 576775 w 3657600"/>
              <a:gd name="connsiteY7" fmla="*/ 0 h 717453"/>
              <a:gd name="connsiteX8" fmla="*/ 3657600 w 3657600"/>
              <a:gd name="connsiteY8" fmla="*/ 42204 h 717453"/>
              <a:gd name="connsiteX9" fmla="*/ 3657600 w 3657600"/>
              <a:gd name="connsiteY9" fmla="*/ 42204 h 717453"/>
              <a:gd name="connsiteX0" fmla="*/ 0 w 3657600"/>
              <a:gd name="connsiteY0" fmla="*/ 56271 h 717453"/>
              <a:gd name="connsiteX1" fmla="*/ 0 w 3657600"/>
              <a:gd name="connsiteY1" fmla="*/ 56271 h 717453"/>
              <a:gd name="connsiteX2" fmla="*/ 126609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131298 w 3657600"/>
              <a:gd name="connsiteY1" fmla="*/ 36342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283698 w 3657600"/>
              <a:gd name="connsiteY1" fmla="*/ 112542 h 717453"/>
              <a:gd name="connsiteX2" fmla="*/ 506436 w 3657600"/>
              <a:gd name="connsiteY2" fmla="*/ 717453 h 717453"/>
              <a:gd name="connsiteX3" fmla="*/ 506436 w 3657600"/>
              <a:gd name="connsiteY3" fmla="*/ 717453 h 717453"/>
              <a:gd name="connsiteX4" fmla="*/ 576775 w 3657600"/>
              <a:gd name="connsiteY4" fmla="*/ 0 h 717453"/>
              <a:gd name="connsiteX5" fmla="*/ 576775 w 3657600"/>
              <a:gd name="connsiteY5" fmla="*/ 0 h 717453"/>
              <a:gd name="connsiteX6" fmla="*/ 3657600 w 3657600"/>
              <a:gd name="connsiteY6" fmla="*/ 42204 h 717453"/>
              <a:gd name="connsiteX7" fmla="*/ 3657600 w 3657600"/>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57600"/>
              <a:gd name="connsiteY0" fmla="*/ 36342 h 717453"/>
              <a:gd name="connsiteX1" fmla="*/ 228600 w 3657600"/>
              <a:gd name="connsiteY1" fmla="*/ 112542 h 717453"/>
              <a:gd name="connsiteX2" fmla="*/ 451338 w 3657600"/>
              <a:gd name="connsiteY2" fmla="*/ 717453 h 717453"/>
              <a:gd name="connsiteX3" fmla="*/ 451338 w 3657600"/>
              <a:gd name="connsiteY3" fmla="*/ 717453 h 717453"/>
              <a:gd name="connsiteX4" fmla="*/ 521677 w 3657600"/>
              <a:gd name="connsiteY4" fmla="*/ 0 h 717453"/>
              <a:gd name="connsiteX5" fmla="*/ 521677 w 3657600"/>
              <a:gd name="connsiteY5" fmla="*/ 0 h 717453"/>
              <a:gd name="connsiteX6" fmla="*/ 3602502 w 3657600"/>
              <a:gd name="connsiteY6" fmla="*/ 42204 h 717453"/>
              <a:gd name="connsiteX7" fmla="*/ 3657600 w 3657600"/>
              <a:gd name="connsiteY7" fmla="*/ 36342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21677 w 3581400"/>
              <a:gd name="connsiteY5" fmla="*/ 39858 h 757311"/>
              <a:gd name="connsiteX6" fmla="*/ 3581400 w 3581400"/>
              <a:gd name="connsiteY6" fmla="*/ 0 h 757311"/>
              <a:gd name="connsiteX0" fmla="*/ 0 w 3581400"/>
              <a:gd name="connsiteY0" fmla="*/ 36342 h 717453"/>
              <a:gd name="connsiteX1" fmla="*/ 228600 w 3581400"/>
              <a:gd name="connsiteY1" fmla="*/ 112542 h 717453"/>
              <a:gd name="connsiteX2" fmla="*/ 451338 w 3581400"/>
              <a:gd name="connsiteY2" fmla="*/ 717453 h 717453"/>
              <a:gd name="connsiteX3" fmla="*/ 451338 w 3581400"/>
              <a:gd name="connsiteY3" fmla="*/ 717453 h 717453"/>
              <a:gd name="connsiteX4" fmla="*/ 521677 w 3581400"/>
              <a:gd name="connsiteY4" fmla="*/ 0 h 717453"/>
              <a:gd name="connsiteX5" fmla="*/ 521677 w 3581400"/>
              <a:gd name="connsiteY5" fmla="*/ 0 h 717453"/>
              <a:gd name="connsiteX6" fmla="*/ 3581400 w 3581400"/>
              <a:gd name="connsiteY6" fmla="*/ 36342 h 717453"/>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21677 w 3581400"/>
              <a:gd name="connsiteY5" fmla="*/ 39858 h 757311"/>
              <a:gd name="connsiteX6" fmla="*/ 3581400 w 3581400"/>
              <a:gd name="connsiteY6"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33400 w 3581400"/>
              <a:gd name="connsiteY5" fmla="*/ 0 h 757311"/>
              <a:gd name="connsiteX6" fmla="*/ 3581400 w 3581400"/>
              <a:gd name="connsiteY6"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3581400 w 3581400"/>
              <a:gd name="connsiteY5"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33400 w 3581400"/>
              <a:gd name="connsiteY4" fmla="*/ 0 h 757311"/>
              <a:gd name="connsiteX5" fmla="*/ 3581400 w 3581400"/>
              <a:gd name="connsiteY5" fmla="*/ 0 h 757311"/>
              <a:gd name="connsiteX0" fmla="*/ 0 w 3352800"/>
              <a:gd name="connsiteY0" fmla="*/ 152400 h 757311"/>
              <a:gd name="connsiteX1" fmla="*/ 222738 w 3352800"/>
              <a:gd name="connsiteY1" fmla="*/ 757311 h 757311"/>
              <a:gd name="connsiteX2" fmla="*/ 222738 w 3352800"/>
              <a:gd name="connsiteY2" fmla="*/ 757311 h 757311"/>
              <a:gd name="connsiteX3" fmla="*/ 304800 w 3352800"/>
              <a:gd name="connsiteY3" fmla="*/ 0 h 757311"/>
              <a:gd name="connsiteX4" fmla="*/ 3352800 w 3352800"/>
              <a:gd name="connsiteY4" fmla="*/ 0 h 757311"/>
              <a:gd name="connsiteX0" fmla="*/ 0 w 3435221"/>
              <a:gd name="connsiteY0" fmla="*/ 152400 h 757311"/>
              <a:gd name="connsiteX1" fmla="*/ 305159 w 3435221"/>
              <a:gd name="connsiteY1" fmla="*/ 757311 h 757311"/>
              <a:gd name="connsiteX2" fmla="*/ 305159 w 3435221"/>
              <a:gd name="connsiteY2" fmla="*/ 757311 h 757311"/>
              <a:gd name="connsiteX3" fmla="*/ 387221 w 3435221"/>
              <a:gd name="connsiteY3" fmla="*/ 0 h 757311"/>
              <a:gd name="connsiteX4" fmla="*/ 3435221 w 3435221"/>
              <a:gd name="connsiteY4" fmla="*/ 0 h 757311"/>
              <a:gd name="connsiteX0" fmla="*/ 0 w 3362131"/>
              <a:gd name="connsiteY0" fmla="*/ 76200 h 757311"/>
              <a:gd name="connsiteX1" fmla="*/ 232069 w 3362131"/>
              <a:gd name="connsiteY1" fmla="*/ 757311 h 757311"/>
              <a:gd name="connsiteX2" fmla="*/ 232069 w 3362131"/>
              <a:gd name="connsiteY2" fmla="*/ 757311 h 757311"/>
              <a:gd name="connsiteX3" fmla="*/ 314131 w 3362131"/>
              <a:gd name="connsiteY3" fmla="*/ 0 h 757311"/>
              <a:gd name="connsiteX4" fmla="*/ 3362131 w 3362131"/>
              <a:gd name="connsiteY4" fmla="*/ 0 h 757311"/>
              <a:gd name="connsiteX0" fmla="*/ 3887 w 3366018"/>
              <a:gd name="connsiteY0" fmla="*/ 76200 h 757311"/>
              <a:gd name="connsiteX1" fmla="*/ 235956 w 3366018"/>
              <a:gd name="connsiteY1" fmla="*/ 757311 h 757311"/>
              <a:gd name="connsiteX2" fmla="*/ 235956 w 3366018"/>
              <a:gd name="connsiteY2" fmla="*/ 757311 h 757311"/>
              <a:gd name="connsiteX3" fmla="*/ 318018 w 3366018"/>
              <a:gd name="connsiteY3" fmla="*/ 0 h 757311"/>
              <a:gd name="connsiteX4" fmla="*/ 3366018 w 3366018"/>
              <a:gd name="connsiteY4" fmla="*/ 0 h 757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6018" h="757311">
                <a:moveTo>
                  <a:pt x="3887" y="76200"/>
                </a:moveTo>
                <a:cubicBezTo>
                  <a:pt x="0" y="91299"/>
                  <a:pt x="194598" y="572368"/>
                  <a:pt x="235956" y="757311"/>
                </a:cubicBezTo>
                <a:lnTo>
                  <a:pt x="235956" y="757311"/>
                </a:lnTo>
                <a:lnTo>
                  <a:pt x="318018" y="0"/>
                </a:lnTo>
                <a:lnTo>
                  <a:pt x="3366018"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smtClean="0">
              <a:ln w="28575">
                <a:solidFill>
                  <a:schemeClr val="tx1"/>
                </a:solidFill>
              </a:ln>
              <a:solidFill>
                <a:schemeClr val="tx1"/>
              </a:solidFill>
              <a:effectLst/>
              <a:latin typeface="Tahoma" pitchFamily="34" charset="0"/>
            </a:endParaRPr>
          </a:p>
        </p:txBody>
      </p:sp>
    </p:spTree>
    <p:extLst>
      <p:ext uri="{BB962C8B-B14F-4D97-AF65-F5344CB8AC3E}">
        <p14:creationId xmlns:p14="http://schemas.microsoft.com/office/powerpoint/2010/main" val="41017917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9067800" cy="6248400"/>
          </a:xfrm>
        </p:spPr>
        <p:txBody>
          <a:bodyPr>
            <a:noAutofit/>
          </a:bodyPr>
          <a:lstStyle/>
          <a:p>
            <a:pPr lvl="0" algn="just">
              <a:buNone/>
            </a:pPr>
            <a:r>
              <a:rPr lang="en-US" sz="1600" b="1" dirty="0" smtClean="0">
                <a:latin typeface="Times New Roman" pitchFamily="18" charset="0"/>
                <a:cs typeface="Times New Roman" pitchFamily="18" charset="0"/>
              </a:rPr>
              <a:t>3.1.2</a:t>
            </a:r>
            <a:r>
              <a:rPr lang="en-US" sz="1600" b="1" dirty="0" smtClean="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Penjadwalan</a:t>
            </a:r>
            <a:r>
              <a:rPr lang="en-US" sz="1600" b="1" dirty="0" smtClean="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Proyek</a:t>
            </a:r>
            <a:endParaRPr lang="en-US" sz="1600" b="1" dirty="0" smtClean="0">
              <a:latin typeface="Times New Roman" pitchFamily="18" charset="0"/>
              <a:cs typeface="Times New Roman" pitchFamily="18" charset="0"/>
            </a:endParaRPr>
          </a:p>
          <a:p>
            <a:pPr marL="0" indent="0" algn="just">
              <a:buNone/>
            </a:pPr>
            <a:r>
              <a:rPr lang="en-US" sz="1600" dirty="0" err="1" smtClean="0">
                <a:latin typeface="Times New Roman" pitchFamily="18" charset="0"/>
                <a:cs typeface="Times New Roman" pitchFamily="18" charset="0"/>
              </a:rPr>
              <a:t>Merupakan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implementasi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perencanaan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yg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dpt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memberikan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informasi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ttg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jadwal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rencana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kemajuan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proyek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yg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meliputi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sumber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biaya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tenaga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kerja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peralatan</a:t>
            </a:r>
            <a:r>
              <a:rPr lang="en-US" sz="1600" dirty="0" smtClean="0">
                <a:latin typeface="Times New Roman" pitchFamily="18" charset="0"/>
                <a:cs typeface="Times New Roman" pitchFamily="18" charset="0"/>
              </a:rPr>
              <a:t>, material), </a:t>
            </a:r>
            <a:r>
              <a:rPr lang="en-US" sz="1600" dirty="0" err="1" smtClean="0">
                <a:latin typeface="Times New Roman" pitchFamily="18" charset="0"/>
                <a:cs typeface="Times New Roman" pitchFamily="18" charset="0"/>
              </a:rPr>
              <a:t>durasi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progres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waktu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utk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menyelesaikan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proyek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Penjadwalan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proyek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mengikuti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perkembangan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proyek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dgn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berbagai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permasalahannya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Proses</a:t>
            </a:r>
            <a:r>
              <a:rPr lang="en-US" sz="1600"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monitoring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updating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selalu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dilakukan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utk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mendapatkan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penjadwalan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yg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realistis</a:t>
            </a:r>
            <a:r>
              <a:rPr lang="en-US" sz="1600" dirty="0" smtClean="0">
                <a:latin typeface="Times New Roman" pitchFamily="18" charset="0"/>
                <a:cs typeface="Times New Roman" pitchFamily="18" charset="0"/>
              </a:rPr>
              <a:t> agar </a:t>
            </a:r>
            <a:r>
              <a:rPr lang="en-US" sz="1600" dirty="0" err="1" smtClean="0">
                <a:latin typeface="Times New Roman" pitchFamily="18" charset="0"/>
                <a:cs typeface="Times New Roman" pitchFamily="18" charset="0"/>
              </a:rPr>
              <a:t>sesuai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dgn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tujuan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proyek</a:t>
            </a:r>
            <a:r>
              <a:rPr lang="en-US" sz="1600" dirty="0" smtClean="0">
                <a:latin typeface="Times New Roman" pitchFamily="18" charset="0"/>
                <a:cs typeface="Times New Roman" pitchFamily="18" charset="0"/>
              </a:rPr>
              <a:t>. Salah </a:t>
            </a:r>
            <a:r>
              <a:rPr lang="en-US" sz="1600" dirty="0" err="1" smtClean="0">
                <a:latin typeface="Times New Roman" pitchFamily="18" charset="0"/>
                <a:cs typeface="Times New Roman" pitchFamily="18" charset="0"/>
              </a:rPr>
              <a:t>satu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pendekatan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penjadwalan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proyek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yg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populer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adalah</a:t>
            </a:r>
            <a:r>
              <a:rPr lang="en-US" sz="1600" dirty="0" smtClean="0">
                <a:latin typeface="Times New Roman" pitchFamily="18" charset="0"/>
                <a:cs typeface="Times New Roman" pitchFamily="18" charset="0"/>
              </a:rPr>
              <a:t> diagram Gantt. </a:t>
            </a:r>
            <a:endParaRPr lang="en-US" sz="1600" dirty="0" smtClean="0">
              <a:latin typeface="Times New Roman" pitchFamily="18" charset="0"/>
              <a:cs typeface="Times New Roman" pitchFamily="18" charset="0"/>
            </a:endParaRPr>
          </a:p>
          <a:p>
            <a:pPr marL="0" indent="0" algn="just">
              <a:buNone/>
            </a:pPr>
            <a:endParaRPr lang="en-US" sz="1600" dirty="0" smtClean="0">
              <a:latin typeface="Times New Roman" pitchFamily="18" charset="0"/>
              <a:cs typeface="Times New Roman" pitchFamily="18" charset="0"/>
            </a:endParaRPr>
          </a:p>
          <a:p>
            <a:pPr marL="0" indent="0">
              <a:buNone/>
            </a:pPr>
            <a:r>
              <a:rPr lang="id-ID" sz="1600" b="1" i="1" dirty="0" smtClean="0"/>
              <a:t>Project </a:t>
            </a:r>
            <a:r>
              <a:rPr lang="id-ID" sz="1600" b="1" i="1" dirty="0"/>
              <a:t>Scheduling </a:t>
            </a:r>
            <a:r>
              <a:rPr lang="id-ID" sz="1600" b="1" dirty="0"/>
              <a:t>(Penjadwalan Proyek)</a:t>
            </a:r>
            <a:endParaRPr lang="en-US" sz="1600" dirty="0"/>
          </a:p>
          <a:p>
            <a:pPr lvl="0"/>
            <a:r>
              <a:rPr lang="id-ID" sz="1600" dirty="0"/>
              <a:t>Penjadwalan proyek termasuk mengurutkan dan mengalokasikan waktu ke semua aktivitas proyek. Dalam tahap ini manajer menentukan: seberapa lama masing-masing aktivitas akan dilakukan dan menghitung berapa banyak orang dan material yang akan dibutuhkan pada masing-masing tahap produksi. </a:t>
            </a:r>
            <a:endParaRPr lang="en-US" sz="1600" dirty="0"/>
          </a:p>
          <a:p>
            <a:pPr lvl="0"/>
            <a:r>
              <a:rPr lang="id-ID" sz="1600" dirty="0"/>
              <a:t>Salah satu pendekatan penjadwalan proyek yang populer adalah “</a:t>
            </a:r>
            <a:r>
              <a:rPr lang="id-ID" sz="1600" i="1" dirty="0"/>
              <a:t>Gantt Chart”</a:t>
            </a:r>
            <a:endParaRPr lang="en-US" sz="1600" dirty="0"/>
          </a:p>
          <a:p>
            <a:pPr lvl="0"/>
            <a:r>
              <a:rPr lang="id-ID" sz="1600" i="1" dirty="0"/>
              <a:t>Gantt Chart</a:t>
            </a:r>
            <a:r>
              <a:rPr lang="id-ID" sz="1600" dirty="0"/>
              <a:t>: bentuk pendekatan dengan biaya-rendah yang bertujuan untuk membantu manajer untuk menjamin bahwa (1) aktivitas direncanakan, (2) </a:t>
            </a:r>
            <a:r>
              <a:rPr lang="id-ID" sz="1600" i="1" dirty="0"/>
              <a:t>order of performance </a:t>
            </a:r>
            <a:r>
              <a:rPr lang="id-ID" sz="1600" dirty="0"/>
              <a:t>didokumentasikan, (3) perkiraan waktu aktivitas dicatat, dan (4) Waktu proyek keseluruhan dibentuk.</a:t>
            </a:r>
            <a:endParaRPr lang="en-US" sz="1600" dirty="0"/>
          </a:p>
          <a:p>
            <a:r>
              <a:rPr lang="id-ID" sz="1600" dirty="0"/>
              <a:t>Tujuan penjadwalan proyek</a:t>
            </a:r>
            <a:r>
              <a:rPr lang="id-ID" sz="1600" dirty="0" smtClean="0"/>
              <a:t>:</a:t>
            </a:r>
            <a:endParaRPr lang="en-US" sz="1600" dirty="0" smtClean="0"/>
          </a:p>
          <a:p>
            <a:pPr marL="628650" lvl="0">
              <a:buFont typeface="+mj-lt"/>
              <a:buAutoNum type="arabicPeriod"/>
            </a:pPr>
            <a:r>
              <a:rPr lang="id-ID" sz="1600" dirty="0"/>
              <a:t>Menunjukan hubungan dari masing-masing aktivitas ke aktivitas lain dan ke keseluruhan proyek.</a:t>
            </a:r>
            <a:endParaRPr lang="en-US" sz="1600" dirty="0"/>
          </a:p>
          <a:p>
            <a:pPr marL="628650" lvl="0">
              <a:buFont typeface="+mj-lt"/>
              <a:buAutoNum type="arabicPeriod"/>
            </a:pPr>
            <a:r>
              <a:rPr lang="id-ID" sz="1600" dirty="0"/>
              <a:t>Mengidentifikasi aktivitas yang lebih diutamakan (</a:t>
            </a:r>
            <a:r>
              <a:rPr lang="id-ID" sz="1600" i="1" dirty="0"/>
              <a:t>precedence) </a:t>
            </a:r>
            <a:r>
              <a:rPr lang="id-ID" sz="1600" dirty="0"/>
              <a:t>di antara aktivitas yang lain.</a:t>
            </a:r>
            <a:endParaRPr lang="en-US" sz="1600" dirty="0"/>
          </a:p>
          <a:p>
            <a:pPr marL="628650" lvl="0">
              <a:buFont typeface="+mj-lt"/>
              <a:buAutoNum type="arabicPeriod"/>
            </a:pPr>
            <a:r>
              <a:rPr lang="id-ID" sz="1600" dirty="0"/>
              <a:t>Mendorong untuk mengatur realistis waktu dan perkiraan biaya untuk masing-masing aktivitas.</a:t>
            </a:r>
            <a:endParaRPr lang="en-US" sz="1600" dirty="0"/>
          </a:p>
          <a:p>
            <a:pPr marL="628650">
              <a:buFont typeface="+mj-lt"/>
              <a:buAutoNum type="arabicPeriod"/>
            </a:pPr>
            <a:r>
              <a:rPr lang="id-ID" sz="1600" dirty="0"/>
              <a:t>Membantu untuk memberdayakan manusia, uang, dan sumber daya material dengan lebih baik dengan mengidentifikasikan </a:t>
            </a:r>
            <a:r>
              <a:rPr lang="id-ID" sz="1600" i="1" dirty="0"/>
              <a:t>critical bottlenecks</a:t>
            </a:r>
            <a:r>
              <a:rPr lang="id-ID" sz="1600" dirty="0"/>
              <a:t> dalam suatu proyek.</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5288859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normAutofit/>
          </a:bodyPr>
          <a:lstStyle/>
          <a:p>
            <a:pPr>
              <a:buFont typeface="Wingdings" pitchFamily="2" charset="2"/>
              <a:buNone/>
            </a:pPr>
            <a:r>
              <a:rPr lang="en-US" b="1" i="1"/>
              <a:t>Contoh:</a:t>
            </a:r>
          </a:p>
          <a:p>
            <a:r>
              <a:rPr lang="id-ID" smtClean="0"/>
              <a:t>Lihat contoh pembangunan rumah sakit diatas.  Waktu yang diharapkan pada contoh ini merupakan waktu normal yang dibutuhkan untuk mengerjakan proyek rumah sakit tersebut diatas.</a:t>
            </a:r>
            <a:r>
              <a:rPr lang="sv-SE" smtClean="0"/>
              <a:t> </a:t>
            </a:r>
            <a:r>
              <a:rPr lang="id-ID" smtClean="0"/>
              <a:t>Kontraktor </a:t>
            </a:r>
            <a:r>
              <a:rPr lang="sv-SE" smtClean="0"/>
              <a:t>membuat </a:t>
            </a:r>
            <a:r>
              <a:rPr lang="sv-SE"/>
              <a:t>perkiraan waktu dan hasilnya sebagai berikut</a:t>
            </a:r>
            <a:r>
              <a:rPr lang="en-US"/>
              <a:t>:</a:t>
            </a:r>
          </a:p>
          <a:p>
            <a:pPr>
              <a:buFont typeface="Wingdings" pitchFamily="2" charset="2"/>
              <a:buNone/>
            </a:pPr>
            <a:endParaRPr lang="en-US"/>
          </a:p>
        </p:txBody>
      </p:sp>
    </p:spTree>
    <p:extLst>
      <p:ext uri="{BB962C8B-B14F-4D97-AF65-F5344CB8AC3E}">
        <p14:creationId xmlns:p14="http://schemas.microsoft.com/office/powerpoint/2010/main" val="1104779310"/>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70" name="Group 94"/>
          <p:cNvGraphicFramePr>
            <a:graphicFrameLocks noGrp="1"/>
          </p:cNvGraphicFramePr>
          <p:nvPr>
            <p:ph type="tbl" idx="1"/>
          </p:nvPr>
        </p:nvGraphicFramePr>
        <p:xfrm>
          <a:off x="304800" y="228600"/>
          <a:ext cx="8610600" cy="6324602"/>
        </p:xfrm>
        <a:graphic>
          <a:graphicData uri="http://schemas.openxmlformats.org/drawingml/2006/table">
            <a:tbl>
              <a:tblPr/>
              <a:tblGrid>
                <a:gridCol w="1862138"/>
                <a:gridCol w="1835150"/>
                <a:gridCol w="1733550"/>
                <a:gridCol w="1706562"/>
                <a:gridCol w="1473200"/>
              </a:tblGrid>
              <a:tr h="16462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Kegiatan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Waktu optimis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Waktu pesimis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Waktu realistis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Jalur kritis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Ya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4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4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Ya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4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Ya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4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Ya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4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rPr>
                        <a:t>Ya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2994270430"/>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66800" y="274638"/>
            <a:ext cx="7620000" cy="1143000"/>
          </a:xfrm>
        </p:spPr>
        <p:txBody>
          <a:bodyPr>
            <a:normAutofit/>
          </a:bodyPr>
          <a:lstStyle/>
          <a:p>
            <a:pPr algn="l">
              <a:lnSpc>
                <a:spcPct val="70000"/>
              </a:lnSpc>
            </a:pPr>
            <a:r>
              <a:rPr lang="sv-SE" sz="2200" b="1">
                <a:effectLst/>
              </a:rPr>
              <a:t>Untuk mencari waktu yang diharapkan perusahaan dan variansnya, maka dilakukan perhitungan sebagai berikut</a:t>
            </a:r>
            <a:r>
              <a:rPr lang="en-US" sz="2200" b="1">
                <a:effectLst/>
              </a:rPr>
              <a:t> </a:t>
            </a:r>
          </a:p>
        </p:txBody>
      </p:sp>
      <p:graphicFrame>
        <p:nvGraphicFramePr>
          <p:cNvPr id="52384" name="Group 160"/>
          <p:cNvGraphicFramePr>
            <a:graphicFrameLocks noGrp="1"/>
          </p:cNvGraphicFramePr>
          <p:nvPr>
            <p:ph type="tbl" idx="1"/>
          </p:nvPr>
        </p:nvGraphicFramePr>
        <p:xfrm>
          <a:off x="304800" y="1524000"/>
          <a:ext cx="8610601" cy="4692524"/>
        </p:xfrm>
        <a:graphic>
          <a:graphicData uri="http://schemas.openxmlformats.org/drawingml/2006/table">
            <a:tbl>
              <a:tblPr/>
              <a:tblGrid>
                <a:gridCol w="1219835"/>
                <a:gridCol w="868535"/>
                <a:gridCol w="977662"/>
                <a:gridCol w="964208"/>
                <a:gridCol w="992611"/>
                <a:gridCol w="2061462"/>
                <a:gridCol w="1526288"/>
              </a:tblGrid>
              <a:tr h="1066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Kegiatan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Jalur kritis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sv-SE" sz="1800" b="1" i="0" u="none" strike="noStrike" cap="none" normalizeH="0" baseline="0" smtClean="0">
                          <a:ln>
                            <a:noFill/>
                          </a:ln>
                          <a:solidFill>
                            <a:schemeClr val="tx1"/>
                          </a:solidFill>
                          <a:effectLst/>
                          <a:latin typeface="Arial Unicode MS" pitchFamily="34" charset="-128"/>
                          <a:ea typeface="Calibri" pitchFamily="34" charset="0"/>
                          <a:cs typeface="Arial" charset="0"/>
                        </a:rPr>
                        <a:t>Waktu yang diharapkan</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ea typeface="Calibri" pitchFamily="34" charset="0"/>
                          <a:cs typeface="Arial" charset="0"/>
                        </a:rPr>
                        <a:t>t = (a + 4m + b )/6</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800" b="1" i="0" u="none" strike="noStrike" cap="none" normalizeH="0" baseline="0" smtClean="0">
                        <a:ln>
                          <a:noFill/>
                        </a:ln>
                        <a:solidFill>
                          <a:schemeClr val="tx1"/>
                        </a:solidFill>
                        <a:effectLst/>
                        <a:latin typeface="Arial Unicode MS" pitchFamily="34" charset="-128"/>
                        <a:ea typeface="Calibri" pitchFamily="34"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sv-SE" sz="1800" b="1" i="0" u="none" strike="noStrike" cap="none" normalizeH="0" baseline="0" smtClean="0">
                          <a:ln>
                            <a:noFill/>
                          </a:ln>
                          <a:solidFill>
                            <a:schemeClr val="tx1"/>
                          </a:solidFill>
                          <a:effectLst/>
                          <a:latin typeface="Arial Unicode MS" pitchFamily="34" charset="-128"/>
                          <a:ea typeface="Calibri" pitchFamily="34" charset="0"/>
                          <a:cs typeface="Arial" charset="0"/>
                        </a:rPr>
                        <a:t>Varians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sv-SE" sz="1800" b="1" i="0" u="none" strike="noStrike" cap="none" normalizeH="0" baseline="0" smtClean="0">
                          <a:ln>
                            <a:noFill/>
                          </a:ln>
                          <a:solidFill>
                            <a:schemeClr val="tx1"/>
                          </a:solidFill>
                          <a:effectLst/>
                          <a:latin typeface="Arial Unicode MS" pitchFamily="34" charset="-128"/>
                          <a:ea typeface="Calibri" pitchFamily="34" charset="0"/>
                          <a:cs typeface="Arial" charset="0"/>
                        </a:rPr>
                        <a:t> [(b-a)/6]</a:t>
                      </a:r>
                      <a:r>
                        <a:rPr kumimoji="0" lang="sv-SE" sz="1800" b="1" i="0" u="none" strike="noStrike" cap="none" normalizeH="0" baseline="30000" smtClean="0">
                          <a:ln>
                            <a:noFill/>
                          </a:ln>
                          <a:solidFill>
                            <a:schemeClr val="tx1"/>
                          </a:solidFill>
                          <a:effectLst/>
                          <a:latin typeface="Arial Unicode MS" pitchFamily="34" charset="-128"/>
                          <a:ea typeface="Calibri" pitchFamily="34" charset="0"/>
                          <a:cs typeface="Arial" charset="0"/>
                        </a:rPr>
                        <a:t>2</a:t>
                      </a:r>
                      <a:endParaRPr kumimoji="0" lang="en-US" sz="1800" b="1" i="0" u="none" strike="noStrike" cap="none" normalizeH="0" baseline="30000" smtClean="0">
                        <a:ln>
                          <a:noFill/>
                        </a:ln>
                        <a:solidFill>
                          <a:schemeClr val="tx1"/>
                        </a:solidFill>
                        <a:effectLst/>
                        <a:latin typeface="Arial Unicode MS" pitchFamily="34" charset="-128"/>
                        <a:ea typeface="Calibri"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800" b="1" i="0" u="none" strike="noStrike" cap="none" normalizeH="0" baseline="0" smtClean="0">
                        <a:ln>
                          <a:noFill/>
                        </a:ln>
                        <a:solidFill>
                          <a:schemeClr val="tx1"/>
                        </a:solidFill>
                        <a:effectLst/>
                        <a:latin typeface="Arial Unicode MS" pitchFamily="34" charset="-128"/>
                        <a:ea typeface="Calibri" pitchFamily="34"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2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Ya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sv-SE" sz="1800" b="1" i="0" u="none" strike="noStrike" cap="none" normalizeH="0" baseline="0" smtClean="0">
                          <a:ln>
                            <a:noFill/>
                          </a:ln>
                          <a:solidFill>
                            <a:schemeClr val="tx1"/>
                          </a:solidFill>
                          <a:effectLst/>
                          <a:latin typeface="Arial Unicode MS" pitchFamily="34" charset="-128"/>
                        </a:rPr>
                        <a:t>2</a:t>
                      </a:r>
                      <a:endParaRPr kumimoji="0" lang="en-US" sz="1800" b="1"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2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0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Ya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2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0.44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41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Ya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2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0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Ya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422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Ya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Unicode MS" pitchFamily="34" charset="-128"/>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bl>
          </a:graphicData>
        </a:graphic>
      </p:graphicFrame>
    </p:spTree>
    <p:extLst>
      <p:ext uri="{BB962C8B-B14F-4D97-AF65-F5344CB8AC3E}">
        <p14:creationId xmlns:p14="http://schemas.microsoft.com/office/powerpoint/2010/main" val="86347241"/>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1066800" y="381000"/>
            <a:ext cx="7696200" cy="5715000"/>
          </a:xfrm>
        </p:spPr>
        <p:txBody>
          <a:bodyPr/>
          <a:lstStyle/>
          <a:p>
            <a:pPr>
              <a:buFont typeface="Wingdings" pitchFamily="2" charset="2"/>
              <a:buNone/>
            </a:pPr>
            <a:r>
              <a:rPr lang="sv-SE" sz="3600"/>
              <a:t>Varians proyek  = </a:t>
            </a:r>
          </a:p>
          <a:p>
            <a:pPr>
              <a:buFont typeface="Wingdings" pitchFamily="2" charset="2"/>
              <a:buNone/>
            </a:pPr>
            <a:r>
              <a:rPr lang="sv-SE" sz="3600"/>
              <a:t>		</a:t>
            </a:r>
            <a:r>
              <a:rPr lang="en-AU" sz="3600">
                <a:sym typeface="Symbol" pitchFamily="18" charset="2"/>
              </a:rPr>
              <a:t></a:t>
            </a:r>
            <a:r>
              <a:rPr lang="sv-SE" sz="3600"/>
              <a:t>(varians kegiatan pada jalur kritis)</a:t>
            </a:r>
          </a:p>
          <a:p>
            <a:pPr>
              <a:buFont typeface="Wingdings" pitchFamily="2" charset="2"/>
              <a:buNone/>
            </a:pPr>
            <a:endParaRPr lang="sv-SE" sz="3600"/>
          </a:p>
          <a:p>
            <a:pPr>
              <a:buFont typeface="Wingdings" pitchFamily="2" charset="2"/>
              <a:buNone/>
            </a:pPr>
            <a:r>
              <a:rPr lang="sv-SE" sz="3600"/>
              <a:t>	= varians A + varians C + varians E +      	varians G + varians H</a:t>
            </a:r>
          </a:p>
          <a:p>
            <a:pPr>
              <a:buFont typeface="Wingdings" pitchFamily="2" charset="2"/>
              <a:buNone/>
            </a:pPr>
            <a:r>
              <a:rPr lang="sv-SE" sz="3600"/>
              <a:t>	</a:t>
            </a:r>
            <a:r>
              <a:rPr lang="sv-SE" sz="3600" smtClean="0"/>
              <a:t>=</a:t>
            </a:r>
            <a:r>
              <a:rPr lang="id-ID" sz="3600" smtClean="0"/>
              <a:t> </a:t>
            </a:r>
            <a:r>
              <a:rPr lang="sv-SE" sz="3600" smtClean="0"/>
              <a:t>0,11 </a:t>
            </a:r>
            <a:r>
              <a:rPr lang="sv-SE" sz="3600"/>
              <a:t>+ 0,11 + 1,00 + 1,78 + 0,11</a:t>
            </a:r>
          </a:p>
          <a:p>
            <a:pPr>
              <a:buFont typeface="Wingdings" pitchFamily="2" charset="2"/>
              <a:buNone/>
            </a:pPr>
            <a:r>
              <a:rPr lang="sv-SE" sz="3600"/>
              <a:t>	</a:t>
            </a:r>
            <a:r>
              <a:rPr lang="sv-SE" sz="3600" smtClean="0"/>
              <a:t>=</a:t>
            </a:r>
            <a:r>
              <a:rPr lang="id-ID" sz="3600" smtClean="0"/>
              <a:t> </a:t>
            </a:r>
            <a:r>
              <a:rPr lang="sv-SE" sz="3600" smtClean="0"/>
              <a:t>3</a:t>
            </a:r>
            <a:r>
              <a:rPr lang="id-ID" sz="3600" smtClean="0"/>
              <a:t>,</a:t>
            </a:r>
            <a:r>
              <a:rPr lang="sv-SE" sz="3600" smtClean="0"/>
              <a:t>11</a:t>
            </a:r>
            <a:endParaRPr lang="en-US" sz="3600"/>
          </a:p>
        </p:txBody>
      </p:sp>
    </p:spTree>
    <p:extLst>
      <p:ext uri="{BB962C8B-B14F-4D97-AF65-F5344CB8AC3E}">
        <p14:creationId xmlns:p14="http://schemas.microsoft.com/office/powerpoint/2010/main" val="2048727666"/>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idx="1"/>
          </p:nvPr>
        </p:nvSpPr>
        <p:spPr>
          <a:xfrm>
            <a:off x="381000" y="762000"/>
            <a:ext cx="8229600" cy="5486400"/>
          </a:xfrm>
          <a:noFill/>
          <a:ln>
            <a:noFill/>
          </a:ln>
        </p:spPr>
        <p:txBody>
          <a:bodyPr/>
          <a:lstStyle/>
          <a:p>
            <a:pPr algn="ctr" eaLnBrk="0" hangingPunct="0">
              <a:spcBef>
                <a:spcPct val="0"/>
              </a:spcBef>
              <a:buClrTx/>
              <a:buSzTx/>
              <a:buFontTx/>
              <a:buNone/>
            </a:pPr>
            <a:r>
              <a:rPr lang="en-AU" sz="3600">
                <a:effectLst/>
              </a:rPr>
              <a:t>Standard deviasi proyek (s) =       </a:t>
            </a:r>
          </a:p>
          <a:p>
            <a:pPr algn="ctr" eaLnBrk="0" hangingPunct="0">
              <a:spcBef>
                <a:spcPct val="0"/>
              </a:spcBef>
              <a:buClrTx/>
              <a:buSzTx/>
              <a:buFontTx/>
              <a:buNone/>
            </a:pPr>
            <a:endParaRPr lang="en-AU" sz="3600">
              <a:effectLst/>
            </a:endParaRPr>
          </a:p>
          <a:p>
            <a:pPr algn="ctr" eaLnBrk="0" hangingPunct="0">
              <a:spcBef>
                <a:spcPct val="0"/>
              </a:spcBef>
              <a:buClrTx/>
              <a:buSzTx/>
              <a:buFontTx/>
              <a:buNone/>
            </a:pPr>
            <a:r>
              <a:rPr lang="en-AU" sz="3600">
                <a:effectLst/>
              </a:rPr>
              <a:t>varians </a:t>
            </a:r>
            <a:r>
              <a:rPr lang="en-AU" sz="3600" smtClean="0">
                <a:effectLst/>
              </a:rPr>
              <a:t>proyek</a:t>
            </a:r>
            <a:endParaRPr lang="id-ID" sz="3600" smtClean="0">
              <a:effectLst/>
            </a:endParaRPr>
          </a:p>
          <a:p>
            <a:pPr algn="ctr" eaLnBrk="0" hangingPunct="0">
              <a:spcBef>
                <a:spcPct val="0"/>
              </a:spcBef>
              <a:buClrTx/>
              <a:buSzTx/>
              <a:buFontTx/>
              <a:buNone/>
            </a:pPr>
            <a:endParaRPr lang="id-ID" sz="2400" smtClean="0">
              <a:effectLst/>
            </a:endParaRPr>
          </a:p>
          <a:p>
            <a:pPr algn="ctr" eaLnBrk="0" hangingPunct="0">
              <a:spcBef>
                <a:spcPct val="0"/>
              </a:spcBef>
              <a:buClrTx/>
              <a:buSzTx/>
              <a:buFontTx/>
              <a:buNone/>
            </a:pPr>
            <a:endParaRPr lang="id-ID" sz="3600">
              <a:effectLst/>
            </a:endParaRPr>
          </a:p>
          <a:p>
            <a:pPr algn="ctr" eaLnBrk="0" hangingPunct="0">
              <a:spcBef>
                <a:spcPct val="0"/>
              </a:spcBef>
              <a:buClrTx/>
              <a:buSzTx/>
              <a:buFontTx/>
              <a:buNone/>
            </a:pPr>
            <a:r>
              <a:rPr lang="en-AU" sz="3600" smtClean="0">
                <a:effectLst/>
              </a:rPr>
              <a:t>3.11</a:t>
            </a:r>
            <a:endParaRPr lang="en-AU" sz="3600">
              <a:effectLst/>
            </a:endParaRPr>
          </a:p>
          <a:p>
            <a:pPr algn="ctr" eaLnBrk="0" hangingPunct="0">
              <a:spcBef>
                <a:spcPct val="0"/>
              </a:spcBef>
              <a:buClrTx/>
              <a:buSzTx/>
              <a:buFontTx/>
              <a:buNone/>
            </a:pPr>
            <a:endParaRPr lang="id-ID" sz="3600" smtClean="0">
              <a:effectLst/>
            </a:endParaRPr>
          </a:p>
          <a:p>
            <a:pPr algn="ctr" eaLnBrk="0" hangingPunct="0">
              <a:spcBef>
                <a:spcPct val="0"/>
              </a:spcBef>
              <a:buClrTx/>
              <a:buSzTx/>
              <a:buFontTx/>
              <a:buNone/>
            </a:pPr>
            <a:r>
              <a:rPr lang="en-AU" sz="3600">
                <a:effectLst/>
              </a:rPr>
              <a:t>		</a:t>
            </a:r>
            <a:endParaRPr lang="id-ID" sz="3600" smtClean="0">
              <a:effectLst/>
            </a:endParaRPr>
          </a:p>
          <a:p>
            <a:pPr algn="ctr" eaLnBrk="0" hangingPunct="0">
              <a:spcBef>
                <a:spcPct val="0"/>
              </a:spcBef>
              <a:buClrTx/>
              <a:buSzTx/>
              <a:buFontTx/>
              <a:buNone/>
            </a:pPr>
            <a:r>
              <a:rPr lang="en-AU" sz="3600" smtClean="0">
                <a:effectLst/>
              </a:rPr>
              <a:t>=</a:t>
            </a:r>
            <a:r>
              <a:rPr lang="en-AU" sz="3600">
                <a:effectLst/>
              </a:rPr>
              <a:t>1.76 minggu</a:t>
            </a:r>
            <a:endParaRPr lang="en-US" sz="3600">
              <a:effectLst/>
            </a:endParaRPr>
          </a:p>
        </p:txBody>
      </p:sp>
      <p:sp>
        <p:nvSpPr>
          <p:cNvPr id="28" name="Freeform 27"/>
          <p:cNvSpPr/>
          <p:nvPr/>
        </p:nvSpPr>
        <p:spPr bwMode="auto">
          <a:xfrm>
            <a:off x="2662948" y="1828800"/>
            <a:ext cx="3509252" cy="757311"/>
          </a:xfrm>
          <a:custGeom>
            <a:avLst/>
            <a:gdLst>
              <a:gd name="connsiteX0" fmla="*/ 0 w 3858639"/>
              <a:gd name="connsiteY0" fmla="*/ 56271 h 717453"/>
              <a:gd name="connsiteX1" fmla="*/ 0 w 3858639"/>
              <a:gd name="connsiteY1" fmla="*/ 56271 h 717453"/>
              <a:gd name="connsiteX2" fmla="*/ 126609 w 3858639"/>
              <a:gd name="connsiteY2" fmla="*/ 112542 h 717453"/>
              <a:gd name="connsiteX3" fmla="*/ 154744 w 3858639"/>
              <a:gd name="connsiteY3" fmla="*/ 168813 h 717453"/>
              <a:gd name="connsiteX4" fmla="*/ 182880 w 3858639"/>
              <a:gd name="connsiteY4" fmla="*/ 196948 h 717453"/>
              <a:gd name="connsiteX5" fmla="*/ 225083 w 3858639"/>
              <a:gd name="connsiteY5" fmla="*/ 281354 h 717453"/>
              <a:gd name="connsiteX6" fmla="*/ 253218 w 3858639"/>
              <a:gd name="connsiteY6" fmla="*/ 309490 h 717453"/>
              <a:gd name="connsiteX7" fmla="*/ 295421 w 3858639"/>
              <a:gd name="connsiteY7" fmla="*/ 365760 h 717453"/>
              <a:gd name="connsiteX8" fmla="*/ 323556 w 3858639"/>
              <a:gd name="connsiteY8" fmla="*/ 407964 h 717453"/>
              <a:gd name="connsiteX9" fmla="*/ 351692 w 3858639"/>
              <a:gd name="connsiteY9" fmla="*/ 436099 h 717453"/>
              <a:gd name="connsiteX10" fmla="*/ 422030 w 3858639"/>
              <a:gd name="connsiteY10" fmla="*/ 562708 h 717453"/>
              <a:gd name="connsiteX11" fmla="*/ 450166 w 3858639"/>
              <a:gd name="connsiteY11" fmla="*/ 604911 h 717453"/>
              <a:gd name="connsiteX12" fmla="*/ 464233 w 3858639"/>
              <a:gd name="connsiteY12" fmla="*/ 647114 h 717453"/>
              <a:gd name="connsiteX13" fmla="*/ 492369 w 3858639"/>
              <a:gd name="connsiteY13" fmla="*/ 689317 h 717453"/>
              <a:gd name="connsiteX14" fmla="*/ 506436 w 3858639"/>
              <a:gd name="connsiteY14" fmla="*/ 717453 h 717453"/>
              <a:gd name="connsiteX15" fmla="*/ 506436 w 3858639"/>
              <a:gd name="connsiteY15" fmla="*/ 717453 h 717453"/>
              <a:gd name="connsiteX16" fmla="*/ 520504 w 3858639"/>
              <a:gd name="connsiteY16" fmla="*/ 464234 h 717453"/>
              <a:gd name="connsiteX17" fmla="*/ 534572 w 3858639"/>
              <a:gd name="connsiteY17" fmla="*/ 379828 h 717453"/>
              <a:gd name="connsiteX18" fmla="*/ 548640 w 3858639"/>
              <a:gd name="connsiteY18" fmla="*/ 267287 h 717453"/>
              <a:gd name="connsiteX19" fmla="*/ 576775 w 3858639"/>
              <a:gd name="connsiteY19" fmla="*/ 112542 h 717453"/>
              <a:gd name="connsiteX20" fmla="*/ 576775 w 3858639"/>
              <a:gd name="connsiteY20" fmla="*/ 0 h 717453"/>
              <a:gd name="connsiteX21" fmla="*/ 576775 w 3858639"/>
              <a:gd name="connsiteY21" fmla="*/ 0 h 717453"/>
              <a:gd name="connsiteX22" fmla="*/ 1885070 w 3858639"/>
              <a:gd name="connsiteY22" fmla="*/ 28136 h 717453"/>
              <a:gd name="connsiteX23" fmla="*/ 2982350 w 3858639"/>
              <a:gd name="connsiteY23" fmla="*/ 14068 h 717453"/>
              <a:gd name="connsiteX24" fmla="*/ 3502855 w 3858639"/>
              <a:gd name="connsiteY24" fmla="*/ 28136 h 717453"/>
              <a:gd name="connsiteX25" fmla="*/ 3657600 w 3858639"/>
              <a:gd name="connsiteY25" fmla="*/ 42204 h 717453"/>
              <a:gd name="connsiteX26" fmla="*/ 3657600 w 3858639"/>
              <a:gd name="connsiteY26" fmla="*/ 42204 h 717453"/>
              <a:gd name="connsiteX0" fmla="*/ 0 w 3858639"/>
              <a:gd name="connsiteY0" fmla="*/ 56271 h 717453"/>
              <a:gd name="connsiteX1" fmla="*/ 0 w 3858639"/>
              <a:gd name="connsiteY1" fmla="*/ 56271 h 717453"/>
              <a:gd name="connsiteX2" fmla="*/ 126609 w 3858639"/>
              <a:gd name="connsiteY2" fmla="*/ 112542 h 717453"/>
              <a:gd name="connsiteX3" fmla="*/ 154744 w 3858639"/>
              <a:gd name="connsiteY3" fmla="*/ 168813 h 717453"/>
              <a:gd name="connsiteX4" fmla="*/ 182880 w 3858639"/>
              <a:gd name="connsiteY4" fmla="*/ 196948 h 717453"/>
              <a:gd name="connsiteX5" fmla="*/ 225083 w 3858639"/>
              <a:gd name="connsiteY5" fmla="*/ 281354 h 717453"/>
              <a:gd name="connsiteX6" fmla="*/ 253218 w 3858639"/>
              <a:gd name="connsiteY6" fmla="*/ 309490 h 717453"/>
              <a:gd name="connsiteX7" fmla="*/ 295421 w 3858639"/>
              <a:gd name="connsiteY7" fmla="*/ 365760 h 717453"/>
              <a:gd name="connsiteX8" fmla="*/ 323556 w 3858639"/>
              <a:gd name="connsiteY8" fmla="*/ 407964 h 717453"/>
              <a:gd name="connsiteX9" fmla="*/ 351692 w 3858639"/>
              <a:gd name="connsiteY9" fmla="*/ 436099 h 717453"/>
              <a:gd name="connsiteX10" fmla="*/ 422030 w 3858639"/>
              <a:gd name="connsiteY10" fmla="*/ 562708 h 717453"/>
              <a:gd name="connsiteX11" fmla="*/ 450166 w 3858639"/>
              <a:gd name="connsiteY11" fmla="*/ 604911 h 717453"/>
              <a:gd name="connsiteX12" fmla="*/ 464233 w 3858639"/>
              <a:gd name="connsiteY12" fmla="*/ 647114 h 717453"/>
              <a:gd name="connsiteX13" fmla="*/ 492369 w 3858639"/>
              <a:gd name="connsiteY13" fmla="*/ 689317 h 717453"/>
              <a:gd name="connsiteX14" fmla="*/ 506436 w 3858639"/>
              <a:gd name="connsiteY14" fmla="*/ 717453 h 717453"/>
              <a:gd name="connsiteX15" fmla="*/ 506436 w 3858639"/>
              <a:gd name="connsiteY15" fmla="*/ 717453 h 717453"/>
              <a:gd name="connsiteX16" fmla="*/ 520504 w 3858639"/>
              <a:gd name="connsiteY16" fmla="*/ 464234 h 717453"/>
              <a:gd name="connsiteX17" fmla="*/ 534572 w 3858639"/>
              <a:gd name="connsiteY17" fmla="*/ 379828 h 717453"/>
              <a:gd name="connsiteX18" fmla="*/ 548640 w 3858639"/>
              <a:gd name="connsiteY18" fmla="*/ 267287 h 717453"/>
              <a:gd name="connsiteX19" fmla="*/ 576775 w 3858639"/>
              <a:gd name="connsiteY19" fmla="*/ 112542 h 717453"/>
              <a:gd name="connsiteX20" fmla="*/ 576775 w 3858639"/>
              <a:gd name="connsiteY20" fmla="*/ 0 h 717453"/>
              <a:gd name="connsiteX21" fmla="*/ 576775 w 3858639"/>
              <a:gd name="connsiteY21" fmla="*/ 0 h 717453"/>
              <a:gd name="connsiteX22" fmla="*/ 1885070 w 3858639"/>
              <a:gd name="connsiteY22" fmla="*/ 28136 h 717453"/>
              <a:gd name="connsiteX23" fmla="*/ 3502855 w 3858639"/>
              <a:gd name="connsiteY23" fmla="*/ 28136 h 717453"/>
              <a:gd name="connsiteX24" fmla="*/ 3657600 w 3858639"/>
              <a:gd name="connsiteY24" fmla="*/ 42204 h 717453"/>
              <a:gd name="connsiteX25" fmla="*/ 3657600 w 3858639"/>
              <a:gd name="connsiteY25"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112542 h 717453"/>
              <a:gd name="connsiteX20" fmla="*/ 576775 w 3657600"/>
              <a:gd name="connsiteY20" fmla="*/ 0 h 717453"/>
              <a:gd name="connsiteX21" fmla="*/ 576775 w 3657600"/>
              <a:gd name="connsiteY21" fmla="*/ 0 h 717453"/>
              <a:gd name="connsiteX22" fmla="*/ 1885070 w 3657600"/>
              <a:gd name="connsiteY22" fmla="*/ 28136 h 717453"/>
              <a:gd name="connsiteX23" fmla="*/ 3657600 w 3657600"/>
              <a:gd name="connsiteY23" fmla="*/ 42204 h 717453"/>
              <a:gd name="connsiteX24" fmla="*/ 3657600 w 3657600"/>
              <a:gd name="connsiteY24"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112542 h 717453"/>
              <a:gd name="connsiteX20" fmla="*/ 576775 w 3657600"/>
              <a:gd name="connsiteY20" fmla="*/ 0 h 717453"/>
              <a:gd name="connsiteX21" fmla="*/ 576775 w 3657600"/>
              <a:gd name="connsiteY21" fmla="*/ 0 h 717453"/>
              <a:gd name="connsiteX22" fmla="*/ 3657600 w 3657600"/>
              <a:gd name="connsiteY22" fmla="*/ 42204 h 717453"/>
              <a:gd name="connsiteX23" fmla="*/ 3657600 w 3657600"/>
              <a:gd name="connsiteY23"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0 h 717453"/>
              <a:gd name="connsiteX20" fmla="*/ 576775 w 3657600"/>
              <a:gd name="connsiteY20" fmla="*/ 0 h 717453"/>
              <a:gd name="connsiteX21" fmla="*/ 3657600 w 3657600"/>
              <a:gd name="connsiteY21" fmla="*/ 42204 h 717453"/>
              <a:gd name="connsiteX22" fmla="*/ 3657600 w 3657600"/>
              <a:gd name="connsiteY22"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76775 w 3657600"/>
              <a:gd name="connsiteY18" fmla="*/ 0 h 717453"/>
              <a:gd name="connsiteX19" fmla="*/ 576775 w 3657600"/>
              <a:gd name="connsiteY19" fmla="*/ 0 h 717453"/>
              <a:gd name="connsiteX20" fmla="*/ 3657600 w 3657600"/>
              <a:gd name="connsiteY20" fmla="*/ 42204 h 717453"/>
              <a:gd name="connsiteX21" fmla="*/ 3657600 w 3657600"/>
              <a:gd name="connsiteY21"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76775 w 3657600"/>
              <a:gd name="connsiteY17" fmla="*/ 0 h 717453"/>
              <a:gd name="connsiteX18" fmla="*/ 576775 w 3657600"/>
              <a:gd name="connsiteY18" fmla="*/ 0 h 717453"/>
              <a:gd name="connsiteX19" fmla="*/ 3657600 w 3657600"/>
              <a:gd name="connsiteY19" fmla="*/ 42204 h 717453"/>
              <a:gd name="connsiteX20" fmla="*/ 3657600 w 3657600"/>
              <a:gd name="connsiteY20"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76775 w 3657600"/>
              <a:gd name="connsiteY16" fmla="*/ 0 h 717453"/>
              <a:gd name="connsiteX17" fmla="*/ 576775 w 3657600"/>
              <a:gd name="connsiteY17" fmla="*/ 0 h 717453"/>
              <a:gd name="connsiteX18" fmla="*/ 3657600 w 3657600"/>
              <a:gd name="connsiteY18" fmla="*/ 42204 h 717453"/>
              <a:gd name="connsiteX19" fmla="*/ 3657600 w 3657600"/>
              <a:gd name="connsiteY19"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506436 w 3657600"/>
              <a:gd name="connsiteY13" fmla="*/ 717453 h 717453"/>
              <a:gd name="connsiteX14" fmla="*/ 506436 w 3657600"/>
              <a:gd name="connsiteY14" fmla="*/ 717453 h 717453"/>
              <a:gd name="connsiteX15" fmla="*/ 576775 w 3657600"/>
              <a:gd name="connsiteY15" fmla="*/ 0 h 717453"/>
              <a:gd name="connsiteX16" fmla="*/ 576775 w 3657600"/>
              <a:gd name="connsiteY16" fmla="*/ 0 h 717453"/>
              <a:gd name="connsiteX17" fmla="*/ 3657600 w 3657600"/>
              <a:gd name="connsiteY17" fmla="*/ 42204 h 717453"/>
              <a:gd name="connsiteX18" fmla="*/ 3657600 w 3657600"/>
              <a:gd name="connsiteY18"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506436 w 3657600"/>
              <a:gd name="connsiteY12" fmla="*/ 717453 h 717453"/>
              <a:gd name="connsiteX13" fmla="*/ 506436 w 3657600"/>
              <a:gd name="connsiteY13" fmla="*/ 717453 h 717453"/>
              <a:gd name="connsiteX14" fmla="*/ 576775 w 3657600"/>
              <a:gd name="connsiteY14" fmla="*/ 0 h 717453"/>
              <a:gd name="connsiteX15" fmla="*/ 576775 w 3657600"/>
              <a:gd name="connsiteY15" fmla="*/ 0 h 717453"/>
              <a:gd name="connsiteX16" fmla="*/ 3657600 w 3657600"/>
              <a:gd name="connsiteY16" fmla="*/ 42204 h 717453"/>
              <a:gd name="connsiteX17" fmla="*/ 3657600 w 3657600"/>
              <a:gd name="connsiteY17"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506436 w 3657600"/>
              <a:gd name="connsiteY11" fmla="*/ 717453 h 717453"/>
              <a:gd name="connsiteX12" fmla="*/ 506436 w 3657600"/>
              <a:gd name="connsiteY12" fmla="*/ 717453 h 717453"/>
              <a:gd name="connsiteX13" fmla="*/ 576775 w 3657600"/>
              <a:gd name="connsiteY13" fmla="*/ 0 h 717453"/>
              <a:gd name="connsiteX14" fmla="*/ 576775 w 3657600"/>
              <a:gd name="connsiteY14" fmla="*/ 0 h 717453"/>
              <a:gd name="connsiteX15" fmla="*/ 3657600 w 3657600"/>
              <a:gd name="connsiteY15" fmla="*/ 42204 h 717453"/>
              <a:gd name="connsiteX16" fmla="*/ 3657600 w 3657600"/>
              <a:gd name="connsiteY16"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506436 w 3657600"/>
              <a:gd name="connsiteY10" fmla="*/ 717453 h 717453"/>
              <a:gd name="connsiteX11" fmla="*/ 506436 w 3657600"/>
              <a:gd name="connsiteY11" fmla="*/ 717453 h 717453"/>
              <a:gd name="connsiteX12" fmla="*/ 576775 w 3657600"/>
              <a:gd name="connsiteY12" fmla="*/ 0 h 717453"/>
              <a:gd name="connsiteX13" fmla="*/ 576775 w 3657600"/>
              <a:gd name="connsiteY13" fmla="*/ 0 h 717453"/>
              <a:gd name="connsiteX14" fmla="*/ 3657600 w 3657600"/>
              <a:gd name="connsiteY14" fmla="*/ 42204 h 717453"/>
              <a:gd name="connsiteX15" fmla="*/ 3657600 w 3657600"/>
              <a:gd name="connsiteY15"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506436 w 3657600"/>
              <a:gd name="connsiteY9" fmla="*/ 717453 h 717453"/>
              <a:gd name="connsiteX10" fmla="*/ 506436 w 3657600"/>
              <a:gd name="connsiteY10" fmla="*/ 717453 h 717453"/>
              <a:gd name="connsiteX11" fmla="*/ 576775 w 3657600"/>
              <a:gd name="connsiteY11" fmla="*/ 0 h 717453"/>
              <a:gd name="connsiteX12" fmla="*/ 576775 w 3657600"/>
              <a:gd name="connsiteY12" fmla="*/ 0 h 717453"/>
              <a:gd name="connsiteX13" fmla="*/ 3657600 w 3657600"/>
              <a:gd name="connsiteY13" fmla="*/ 42204 h 717453"/>
              <a:gd name="connsiteX14" fmla="*/ 3657600 w 3657600"/>
              <a:gd name="connsiteY14"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506436 w 3657600"/>
              <a:gd name="connsiteY8" fmla="*/ 717453 h 717453"/>
              <a:gd name="connsiteX9" fmla="*/ 506436 w 3657600"/>
              <a:gd name="connsiteY9" fmla="*/ 717453 h 717453"/>
              <a:gd name="connsiteX10" fmla="*/ 576775 w 3657600"/>
              <a:gd name="connsiteY10" fmla="*/ 0 h 717453"/>
              <a:gd name="connsiteX11" fmla="*/ 576775 w 3657600"/>
              <a:gd name="connsiteY11" fmla="*/ 0 h 717453"/>
              <a:gd name="connsiteX12" fmla="*/ 3657600 w 3657600"/>
              <a:gd name="connsiteY12" fmla="*/ 42204 h 717453"/>
              <a:gd name="connsiteX13" fmla="*/ 3657600 w 3657600"/>
              <a:gd name="connsiteY13"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506436 w 3657600"/>
              <a:gd name="connsiteY7" fmla="*/ 717453 h 717453"/>
              <a:gd name="connsiteX8" fmla="*/ 506436 w 3657600"/>
              <a:gd name="connsiteY8" fmla="*/ 717453 h 717453"/>
              <a:gd name="connsiteX9" fmla="*/ 576775 w 3657600"/>
              <a:gd name="connsiteY9" fmla="*/ 0 h 717453"/>
              <a:gd name="connsiteX10" fmla="*/ 576775 w 3657600"/>
              <a:gd name="connsiteY10" fmla="*/ 0 h 717453"/>
              <a:gd name="connsiteX11" fmla="*/ 3657600 w 3657600"/>
              <a:gd name="connsiteY11" fmla="*/ 42204 h 717453"/>
              <a:gd name="connsiteX12" fmla="*/ 3657600 w 3657600"/>
              <a:gd name="connsiteY12"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506436 w 3657600"/>
              <a:gd name="connsiteY6" fmla="*/ 717453 h 717453"/>
              <a:gd name="connsiteX7" fmla="*/ 506436 w 3657600"/>
              <a:gd name="connsiteY7" fmla="*/ 717453 h 717453"/>
              <a:gd name="connsiteX8" fmla="*/ 576775 w 3657600"/>
              <a:gd name="connsiteY8" fmla="*/ 0 h 717453"/>
              <a:gd name="connsiteX9" fmla="*/ 576775 w 3657600"/>
              <a:gd name="connsiteY9" fmla="*/ 0 h 717453"/>
              <a:gd name="connsiteX10" fmla="*/ 3657600 w 3657600"/>
              <a:gd name="connsiteY10" fmla="*/ 42204 h 717453"/>
              <a:gd name="connsiteX11" fmla="*/ 3657600 w 3657600"/>
              <a:gd name="connsiteY11"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506436 w 3657600"/>
              <a:gd name="connsiteY5" fmla="*/ 717453 h 717453"/>
              <a:gd name="connsiteX6" fmla="*/ 506436 w 3657600"/>
              <a:gd name="connsiteY6" fmla="*/ 717453 h 717453"/>
              <a:gd name="connsiteX7" fmla="*/ 576775 w 3657600"/>
              <a:gd name="connsiteY7" fmla="*/ 0 h 717453"/>
              <a:gd name="connsiteX8" fmla="*/ 576775 w 3657600"/>
              <a:gd name="connsiteY8" fmla="*/ 0 h 717453"/>
              <a:gd name="connsiteX9" fmla="*/ 3657600 w 3657600"/>
              <a:gd name="connsiteY9" fmla="*/ 42204 h 717453"/>
              <a:gd name="connsiteX10" fmla="*/ 3657600 w 3657600"/>
              <a:gd name="connsiteY10"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506436 w 3657600"/>
              <a:gd name="connsiteY4" fmla="*/ 717453 h 717453"/>
              <a:gd name="connsiteX5" fmla="*/ 506436 w 3657600"/>
              <a:gd name="connsiteY5" fmla="*/ 717453 h 717453"/>
              <a:gd name="connsiteX6" fmla="*/ 576775 w 3657600"/>
              <a:gd name="connsiteY6" fmla="*/ 0 h 717453"/>
              <a:gd name="connsiteX7" fmla="*/ 576775 w 3657600"/>
              <a:gd name="connsiteY7" fmla="*/ 0 h 717453"/>
              <a:gd name="connsiteX8" fmla="*/ 3657600 w 3657600"/>
              <a:gd name="connsiteY8" fmla="*/ 42204 h 717453"/>
              <a:gd name="connsiteX9" fmla="*/ 3657600 w 3657600"/>
              <a:gd name="connsiteY9" fmla="*/ 42204 h 717453"/>
              <a:gd name="connsiteX0" fmla="*/ 0 w 3657600"/>
              <a:gd name="connsiteY0" fmla="*/ 56271 h 717453"/>
              <a:gd name="connsiteX1" fmla="*/ 0 w 3657600"/>
              <a:gd name="connsiteY1" fmla="*/ 56271 h 717453"/>
              <a:gd name="connsiteX2" fmla="*/ 126609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131298 w 3657600"/>
              <a:gd name="connsiteY1" fmla="*/ 36342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283698 w 3657600"/>
              <a:gd name="connsiteY1" fmla="*/ 112542 h 717453"/>
              <a:gd name="connsiteX2" fmla="*/ 506436 w 3657600"/>
              <a:gd name="connsiteY2" fmla="*/ 717453 h 717453"/>
              <a:gd name="connsiteX3" fmla="*/ 506436 w 3657600"/>
              <a:gd name="connsiteY3" fmla="*/ 717453 h 717453"/>
              <a:gd name="connsiteX4" fmla="*/ 576775 w 3657600"/>
              <a:gd name="connsiteY4" fmla="*/ 0 h 717453"/>
              <a:gd name="connsiteX5" fmla="*/ 576775 w 3657600"/>
              <a:gd name="connsiteY5" fmla="*/ 0 h 717453"/>
              <a:gd name="connsiteX6" fmla="*/ 3657600 w 3657600"/>
              <a:gd name="connsiteY6" fmla="*/ 42204 h 717453"/>
              <a:gd name="connsiteX7" fmla="*/ 3657600 w 3657600"/>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57600"/>
              <a:gd name="connsiteY0" fmla="*/ 36342 h 717453"/>
              <a:gd name="connsiteX1" fmla="*/ 228600 w 3657600"/>
              <a:gd name="connsiteY1" fmla="*/ 112542 h 717453"/>
              <a:gd name="connsiteX2" fmla="*/ 451338 w 3657600"/>
              <a:gd name="connsiteY2" fmla="*/ 717453 h 717453"/>
              <a:gd name="connsiteX3" fmla="*/ 451338 w 3657600"/>
              <a:gd name="connsiteY3" fmla="*/ 717453 h 717453"/>
              <a:gd name="connsiteX4" fmla="*/ 521677 w 3657600"/>
              <a:gd name="connsiteY4" fmla="*/ 0 h 717453"/>
              <a:gd name="connsiteX5" fmla="*/ 521677 w 3657600"/>
              <a:gd name="connsiteY5" fmla="*/ 0 h 717453"/>
              <a:gd name="connsiteX6" fmla="*/ 3602502 w 3657600"/>
              <a:gd name="connsiteY6" fmla="*/ 42204 h 717453"/>
              <a:gd name="connsiteX7" fmla="*/ 3657600 w 3657600"/>
              <a:gd name="connsiteY7" fmla="*/ 36342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21677 w 3581400"/>
              <a:gd name="connsiteY5" fmla="*/ 39858 h 757311"/>
              <a:gd name="connsiteX6" fmla="*/ 3581400 w 3581400"/>
              <a:gd name="connsiteY6" fmla="*/ 0 h 757311"/>
              <a:gd name="connsiteX0" fmla="*/ 0 w 3581400"/>
              <a:gd name="connsiteY0" fmla="*/ 36342 h 717453"/>
              <a:gd name="connsiteX1" fmla="*/ 228600 w 3581400"/>
              <a:gd name="connsiteY1" fmla="*/ 112542 h 717453"/>
              <a:gd name="connsiteX2" fmla="*/ 451338 w 3581400"/>
              <a:gd name="connsiteY2" fmla="*/ 717453 h 717453"/>
              <a:gd name="connsiteX3" fmla="*/ 451338 w 3581400"/>
              <a:gd name="connsiteY3" fmla="*/ 717453 h 717453"/>
              <a:gd name="connsiteX4" fmla="*/ 521677 w 3581400"/>
              <a:gd name="connsiteY4" fmla="*/ 0 h 717453"/>
              <a:gd name="connsiteX5" fmla="*/ 521677 w 3581400"/>
              <a:gd name="connsiteY5" fmla="*/ 0 h 717453"/>
              <a:gd name="connsiteX6" fmla="*/ 3581400 w 3581400"/>
              <a:gd name="connsiteY6" fmla="*/ 36342 h 717453"/>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21677 w 3581400"/>
              <a:gd name="connsiteY5" fmla="*/ 39858 h 757311"/>
              <a:gd name="connsiteX6" fmla="*/ 3581400 w 3581400"/>
              <a:gd name="connsiteY6"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33400 w 3581400"/>
              <a:gd name="connsiteY5" fmla="*/ 0 h 757311"/>
              <a:gd name="connsiteX6" fmla="*/ 3581400 w 3581400"/>
              <a:gd name="connsiteY6"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3581400 w 3581400"/>
              <a:gd name="connsiteY5"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33400 w 3581400"/>
              <a:gd name="connsiteY4" fmla="*/ 0 h 757311"/>
              <a:gd name="connsiteX5" fmla="*/ 3581400 w 3581400"/>
              <a:gd name="connsiteY5" fmla="*/ 0 h 757311"/>
              <a:gd name="connsiteX0" fmla="*/ 0 w 3352800"/>
              <a:gd name="connsiteY0" fmla="*/ 152400 h 757311"/>
              <a:gd name="connsiteX1" fmla="*/ 222738 w 3352800"/>
              <a:gd name="connsiteY1" fmla="*/ 757311 h 757311"/>
              <a:gd name="connsiteX2" fmla="*/ 222738 w 3352800"/>
              <a:gd name="connsiteY2" fmla="*/ 757311 h 757311"/>
              <a:gd name="connsiteX3" fmla="*/ 304800 w 3352800"/>
              <a:gd name="connsiteY3" fmla="*/ 0 h 757311"/>
              <a:gd name="connsiteX4" fmla="*/ 3352800 w 3352800"/>
              <a:gd name="connsiteY4" fmla="*/ 0 h 757311"/>
              <a:gd name="connsiteX0" fmla="*/ 0 w 3435221"/>
              <a:gd name="connsiteY0" fmla="*/ 152400 h 757311"/>
              <a:gd name="connsiteX1" fmla="*/ 305159 w 3435221"/>
              <a:gd name="connsiteY1" fmla="*/ 757311 h 757311"/>
              <a:gd name="connsiteX2" fmla="*/ 305159 w 3435221"/>
              <a:gd name="connsiteY2" fmla="*/ 757311 h 757311"/>
              <a:gd name="connsiteX3" fmla="*/ 387221 w 3435221"/>
              <a:gd name="connsiteY3" fmla="*/ 0 h 757311"/>
              <a:gd name="connsiteX4" fmla="*/ 3435221 w 3435221"/>
              <a:gd name="connsiteY4" fmla="*/ 0 h 757311"/>
              <a:gd name="connsiteX0" fmla="*/ 0 w 3362131"/>
              <a:gd name="connsiteY0" fmla="*/ 76200 h 757311"/>
              <a:gd name="connsiteX1" fmla="*/ 232069 w 3362131"/>
              <a:gd name="connsiteY1" fmla="*/ 757311 h 757311"/>
              <a:gd name="connsiteX2" fmla="*/ 232069 w 3362131"/>
              <a:gd name="connsiteY2" fmla="*/ 757311 h 757311"/>
              <a:gd name="connsiteX3" fmla="*/ 314131 w 3362131"/>
              <a:gd name="connsiteY3" fmla="*/ 0 h 757311"/>
              <a:gd name="connsiteX4" fmla="*/ 3362131 w 3362131"/>
              <a:gd name="connsiteY4" fmla="*/ 0 h 757311"/>
              <a:gd name="connsiteX0" fmla="*/ 3887 w 3366018"/>
              <a:gd name="connsiteY0" fmla="*/ 76200 h 757311"/>
              <a:gd name="connsiteX1" fmla="*/ 235956 w 3366018"/>
              <a:gd name="connsiteY1" fmla="*/ 757311 h 757311"/>
              <a:gd name="connsiteX2" fmla="*/ 235956 w 3366018"/>
              <a:gd name="connsiteY2" fmla="*/ 757311 h 757311"/>
              <a:gd name="connsiteX3" fmla="*/ 318018 w 3366018"/>
              <a:gd name="connsiteY3" fmla="*/ 0 h 757311"/>
              <a:gd name="connsiteX4" fmla="*/ 3366018 w 3366018"/>
              <a:gd name="connsiteY4" fmla="*/ 0 h 757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6018" h="757311">
                <a:moveTo>
                  <a:pt x="3887" y="76200"/>
                </a:moveTo>
                <a:cubicBezTo>
                  <a:pt x="0" y="91299"/>
                  <a:pt x="194598" y="572368"/>
                  <a:pt x="235956" y="757311"/>
                </a:cubicBezTo>
                <a:lnTo>
                  <a:pt x="235956" y="757311"/>
                </a:lnTo>
                <a:lnTo>
                  <a:pt x="318018" y="0"/>
                </a:lnTo>
                <a:lnTo>
                  <a:pt x="3366018"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smtClean="0">
              <a:ln w="28575">
                <a:solidFill>
                  <a:schemeClr val="tx1"/>
                </a:solidFill>
              </a:ln>
              <a:solidFill>
                <a:schemeClr val="tx1"/>
              </a:solidFill>
              <a:effectLst/>
              <a:latin typeface="Tahoma" pitchFamily="34" charset="0"/>
            </a:endParaRPr>
          </a:p>
        </p:txBody>
      </p:sp>
      <p:sp>
        <p:nvSpPr>
          <p:cNvPr id="29" name="Freeform 28"/>
          <p:cNvSpPr/>
          <p:nvPr/>
        </p:nvSpPr>
        <p:spPr bwMode="auto">
          <a:xfrm>
            <a:off x="3657600" y="3200400"/>
            <a:ext cx="1524000" cy="762000"/>
          </a:xfrm>
          <a:custGeom>
            <a:avLst/>
            <a:gdLst>
              <a:gd name="connsiteX0" fmla="*/ 0 w 3858639"/>
              <a:gd name="connsiteY0" fmla="*/ 56271 h 717453"/>
              <a:gd name="connsiteX1" fmla="*/ 0 w 3858639"/>
              <a:gd name="connsiteY1" fmla="*/ 56271 h 717453"/>
              <a:gd name="connsiteX2" fmla="*/ 126609 w 3858639"/>
              <a:gd name="connsiteY2" fmla="*/ 112542 h 717453"/>
              <a:gd name="connsiteX3" fmla="*/ 154744 w 3858639"/>
              <a:gd name="connsiteY3" fmla="*/ 168813 h 717453"/>
              <a:gd name="connsiteX4" fmla="*/ 182880 w 3858639"/>
              <a:gd name="connsiteY4" fmla="*/ 196948 h 717453"/>
              <a:gd name="connsiteX5" fmla="*/ 225083 w 3858639"/>
              <a:gd name="connsiteY5" fmla="*/ 281354 h 717453"/>
              <a:gd name="connsiteX6" fmla="*/ 253218 w 3858639"/>
              <a:gd name="connsiteY6" fmla="*/ 309490 h 717453"/>
              <a:gd name="connsiteX7" fmla="*/ 295421 w 3858639"/>
              <a:gd name="connsiteY7" fmla="*/ 365760 h 717453"/>
              <a:gd name="connsiteX8" fmla="*/ 323556 w 3858639"/>
              <a:gd name="connsiteY8" fmla="*/ 407964 h 717453"/>
              <a:gd name="connsiteX9" fmla="*/ 351692 w 3858639"/>
              <a:gd name="connsiteY9" fmla="*/ 436099 h 717453"/>
              <a:gd name="connsiteX10" fmla="*/ 422030 w 3858639"/>
              <a:gd name="connsiteY10" fmla="*/ 562708 h 717453"/>
              <a:gd name="connsiteX11" fmla="*/ 450166 w 3858639"/>
              <a:gd name="connsiteY11" fmla="*/ 604911 h 717453"/>
              <a:gd name="connsiteX12" fmla="*/ 464233 w 3858639"/>
              <a:gd name="connsiteY12" fmla="*/ 647114 h 717453"/>
              <a:gd name="connsiteX13" fmla="*/ 492369 w 3858639"/>
              <a:gd name="connsiteY13" fmla="*/ 689317 h 717453"/>
              <a:gd name="connsiteX14" fmla="*/ 506436 w 3858639"/>
              <a:gd name="connsiteY14" fmla="*/ 717453 h 717453"/>
              <a:gd name="connsiteX15" fmla="*/ 506436 w 3858639"/>
              <a:gd name="connsiteY15" fmla="*/ 717453 h 717453"/>
              <a:gd name="connsiteX16" fmla="*/ 520504 w 3858639"/>
              <a:gd name="connsiteY16" fmla="*/ 464234 h 717453"/>
              <a:gd name="connsiteX17" fmla="*/ 534572 w 3858639"/>
              <a:gd name="connsiteY17" fmla="*/ 379828 h 717453"/>
              <a:gd name="connsiteX18" fmla="*/ 548640 w 3858639"/>
              <a:gd name="connsiteY18" fmla="*/ 267287 h 717453"/>
              <a:gd name="connsiteX19" fmla="*/ 576775 w 3858639"/>
              <a:gd name="connsiteY19" fmla="*/ 112542 h 717453"/>
              <a:gd name="connsiteX20" fmla="*/ 576775 w 3858639"/>
              <a:gd name="connsiteY20" fmla="*/ 0 h 717453"/>
              <a:gd name="connsiteX21" fmla="*/ 576775 w 3858639"/>
              <a:gd name="connsiteY21" fmla="*/ 0 h 717453"/>
              <a:gd name="connsiteX22" fmla="*/ 1885070 w 3858639"/>
              <a:gd name="connsiteY22" fmla="*/ 28136 h 717453"/>
              <a:gd name="connsiteX23" fmla="*/ 2982350 w 3858639"/>
              <a:gd name="connsiteY23" fmla="*/ 14068 h 717453"/>
              <a:gd name="connsiteX24" fmla="*/ 3502855 w 3858639"/>
              <a:gd name="connsiteY24" fmla="*/ 28136 h 717453"/>
              <a:gd name="connsiteX25" fmla="*/ 3657600 w 3858639"/>
              <a:gd name="connsiteY25" fmla="*/ 42204 h 717453"/>
              <a:gd name="connsiteX26" fmla="*/ 3657600 w 3858639"/>
              <a:gd name="connsiteY26" fmla="*/ 42204 h 717453"/>
              <a:gd name="connsiteX0" fmla="*/ 0 w 3858639"/>
              <a:gd name="connsiteY0" fmla="*/ 56271 h 717453"/>
              <a:gd name="connsiteX1" fmla="*/ 0 w 3858639"/>
              <a:gd name="connsiteY1" fmla="*/ 56271 h 717453"/>
              <a:gd name="connsiteX2" fmla="*/ 126609 w 3858639"/>
              <a:gd name="connsiteY2" fmla="*/ 112542 h 717453"/>
              <a:gd name="connsiteX3" fmla="*/ 154744 w 3858639"/>
              <a:gd name="connsiteY3" fmla="*/ 168813 h 717453"/>
              <a:gd name="connsiteX4" fmla="*/ 182880 w 3858639"/>
              <a:gd name="connsiteY4" fmla="*/ 196948 h 717453"/>
              <a:gd name="connsiteX5" fmla="*/ 225083 w 3858639"/>
              <a:gd name="connsiteY5" fmla="*/ 281354 h 717453"/>
              <a:gd name="connsiteX6" fmla="*/ 253218 w 3858639"/>
              <a:gd name="connsiteY6" fmla="*/ 309490 h 717453"/>
              <a:gd name="connsiteX7" fmla="*/ 295421 w 3858639"/>
              <a:gd name="connsiteY7" fmla="*/ 365760 h 717453"/>
              <a:gd name="connsiteX8" fmla="*/ 323556 w 3858639"/>
              <a:gd name="connsiteY8" fmla="*/ 407964 h 717453"/>
              <a:gd name="connsiteX9" fmla="*/ 351692 w 3858639"/>
              <a:gd name="connsiteY9" fmla="*/ 436099 h 717453"/>
              <a:gd name="connsiteX10" fmla="*/ 422030 w 3858639"/>
              <a:gd name="connsiteY10" fmla="*/ 562708 h 717453"/>
              <a:gd name="connsiteX11" fmla="*/ 450166 w 3858639"/>
              <a:gd name="connsiteY11" fmla="*/ 604911 h 717453"/>
              <a:gd name="connsiteX12" fmla="*/ 464233 w 3858639"/>
              <a:gd name="connsiteY12" fmla="*/ 647114 h 717453"/>
              <a:gd name="connsiteX13" fmla="*/ 492369 w 3858639"/>
              <a:gd name="connsiteY13" fmla="*/ 689317 h 717453"/>
              <a:gd name="connsiteX14" fmla="*/ 506436 w 3858639"/>
              <a:gd name="connsiteY14" fmla="*/ 717453 h 717453"/>
              <a:gd name="connsiteX15" fmla="*/ 506436 w 3858639"/>
              <a:gd name="connsiteY15" fmla="*/ 717453 h 717453"/>
              <a:gd name="connsiteX16" fmla="*/ 520504 w 3858639"/>
              <a:gd name="connsiteY16" fmla="*/ 464234 h 717453"/>
              <a:gd name="connsiteX17" fmla="*/ 534572 w 3858639"/>
              <a:gd name="connsiteY17" fmla="*/ 379828 h 717453"/>
              <a:gd name="connsiteX18" fmla="*/ 548640 w 3858639"/>
              <a:gd name="connsiteY18" fmla="*/ 267287 h 717453"/>
              <a:gd name="connsiteX19" fmla="*/ 576775 w 3858639"/>
              <a:gd name="connsiteY19" fmla="*/ 112542 h 717453"/>
              <a:gd name="connsiteX20" fmla="*/ 576775 w 3858639"/>
              <a:gd name="connsiteY20" fmla="*/ 0 h 717453"/>
              <a:gd name="connsiteX21" fmla="*/ 576775 w 3858639"/>
              <a:gd name="connsiteY21" fmla="*/ 0 h 717453"/>
              <a:gd name="connsiteX22" fmla="*/ 1885070 w 3858639"/>
              <a:gd name="connsiteY22" fmla="*/ 28136 h 717453"/>
              <a:gd name="connsiteX23" fmla="*/ 3502855 w 3858639"/>
              <a:gd name="connsiteY23" fmla="*/ 28136 h 717453"/>
              <a:gd name="connsiteX24" fmla="*/ 3657600 w 3858639"/>
              <a:gd name="connsiteY24" fmla="*/ 42204 h 717453"/>
              <a:gd name="connsiteX25" fmla="*/ 3657600 w 3858639"/>
              <a:gd name="connsiteY25"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112542 h 717453"/>
              <a:gd name="connsiteX20" fmla="*/ 576775 w 3657600"/>
              <a:gd name="connsiteY20" fmla="*/ 0 h 717453"/>
              <a:gd name="connsiteX21" fmla="*/ 576775 w 3657600"/>
              <a:gd name="connsiteY21" fmla="*/ 0 h 717453"/>
              <a:gd name="connsiteX22" fmla="*/ 1885070 w 3657600"/>
              <a:gd name="connsiteY22" fmla="*/ 28136 h 717453"/>
              <a:gd name="connsiteX23" fmla="*/ 3657600 w 3657600"/>
              <a:gd name="connsiteY23" fmla="*/ 42204 h 717453"/>
              <a:gd name="connsiteX24" fmla="*/ 3657600 w 3657600"/>
              <a:gd name="connsiteY24"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112542 h 717453"/>
              <a:gd name="connsiteX20" fmla="*/ 576775 w 3657600"/>
              <a:gd name="connsiteY20" fmla="*/ 0 h 717453"/>
              <a:gd name="connsiteX21" fmla="*/ 576775 w 3657600"/>
              <a:gd name="connsiteY21" fmla="*/ 0 h 717453"/>
              <a:gd name="connsiteX22" fmla="*/ 3657600 w 3657600"/>
              <a:gd name="connsiteY22" fmla="*/ 42204 h 717453"/>
              <a:gd name="connsiteX23" fmla="*/ 3657600 w 3657600"/>
              <a:gd name="connsiteY23"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48640 w 3657600"/>
              <a:gd name="connsiteY18" fmla="*/ 267287 h 717453"/>
              <a:gd name="connsiteX19" fmla="*/ 576775 w 3657600"/>
              <a:gd name="connsiteY19" fmla="*/ 0 h 717453"/>
              <a:gd name="connsiteX20" fmla="*/ 576775 w 3657600"/>
              <a:gd name="connsiteY20" fmla="*/ 0 h 717453"/>
              <a:gd name="connsiteX21" fmla="*/ 3657600 w 3657600"/>
              <a:gd name="connsiteY21" fmla="*/ 42204 h 717453"/>
              <a:gd name="connsiteX22" fmla="*/ 3657600 w 3657600"/>
              <a:gd name="connsiteY22"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34572 w 3657600"/>
              <a:gd name="connsiteY17" fmla="*/ 379828 h 717453"/>
              <a:gd name="connsiteX18" fmla="*/ 576775 w 3657600"/>
              <a:gd name="connsiteY18" fmla="*/ 0 h 717453"/>
              <a:gd name="connsiteX19" fmla="*/ 576775 w 3657600"/>
              <a:gd name="connsiteY19" fmla="*/ 0 h 717453"/>
              <a:gd name="connsiteX20" fmla="*/ 3657600 w 3657600"/>
              <a:gd name="connsiteY20" fmla="*/ 42204 h 717453"/>
              <a:gd name="connsiteX21" fmla="*/ 3657600 w 3657600"/>
              <a:gd name="connsiteY21"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20504 w 3657600"/>
              <a:gd name="connsiteY16" fmla="*/ 464234 h 717453"/>
              <a:gd name="connsiteX17" fmla="*/ 576775 w 3657600"/>
              <a:gd name="connsiteY17" fmla="*/ 0 h 717453"/>
              <a:gd name="connsiteX18" fmla="*/ 576775 w 3657600"/>
              <a:gd name="connsiteY18" fmla="*/ 0 h 717453"/>
              <a:gd name="connsiteX19" fmla="*/ 3657600 w 3657600"/>
              <a:gd name="connsiteY19" fmla="*/ 42204 h 717453"/>
              <a:gd name="connsiteX20" fmla="*/ 3657600 w 3657600"/>
              <a:gd name="connsiteY20"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492369 w 3657600"/>
              <a:gd name="connsiteY13" fmla="*/ 689317 h 717453"/>
              <a:gd name="connsiteX14" fmla="*/ 506436 w 3657600"/>
              <a:gd name="connsiteY14" fmla="*/ 717453 h 717453"/>
              <a:gd name="connsiteX15" fmla="*/ 506436 w 3657600"/>
              <a:gd name="connsiteY15" fmla="*/ 717453 h 717453"/>
              <a:gd name="connsiteX16" fmla="*/ 576775 w 3657600"/>
              <a:gd name="connsiteY16" fmla="*/ 0 h 717453"/>
              <a:gd name="connsiteX17" fmla="*/ 576775 w 3657600"/>
              <a:gd name="connsiteY17" fmla="*/ 0 h 717453"/>
              <a:gd name="connsiteX18" fmla="*/ 3657600 w 3657600"/>
              <a:gd name="connsiteY18" fmla="*/ 42204 h 717453"/>
              <a:gd name="connsiteX19" fmla="*/ 3657600 w 3657600"/>
              <a:gd name="connsiteY19"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464233 w 3657600"/>
              <a:gd name="connsiteY12" fmla="*/ 647114 h 717453"/>
              <a:gd name="connsiteX13" fmla="*/ 506436 w 3657600"/>
              <a:gd name="connsiteY13" fmla="*/ 717453 h 717453"/>
              <a:gd name="connsiteX14" fmla="*/ 506436 w 3657600"/>
              <a:gd name="connsiteY14" fmla="*/ 717453 h 717453"/>
              <a:gd name="connsiteX15" fmla="*/ 576775 w 3657600"/>
              <a:gd name="connsiteY15" fmla="*/ 0 h 717453"/>
              <a:gd name="connsiteX16" fmla="*/ 576775 w 3657600"/>
              <a:gd name="connsiteY16" fmla="*/ 0 h 717453"/>
              <a:gd name="connsiteX17" fmla="*/ 3657600 w 3657600"/>
              <a:gd name="connsiteY17" fmla="*/ 42204 h 717453"/>
              <a:gd name="connsiteX18" fmla="*/ 3657600 w 3657600"/>
              <a:gd name="connsiteY18"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450166 w 3657600"/>
              <a:gd name="connsiteY11" fmla="*/ 604911 h 717453"/>
              <a:gd name="connsiteX12" fmla="*/ 506436 w 3657600"/>
              <a:gd name="connsiteY12" fmla="*/ 717453 h 717453"/>
              <a:gd name="connsiteX13" fmla="*/ 506436 w 3657600"/>
              <a:gd name="connsiteY13" fmla="*/ 717453 h 717453"/>
              <a:gd name="connsiteX14" fmla="*/ 576775 w 3657600"/>
              <a:gd name="connsiteY14" fmla="*/ 0 h 717453"/>
              <a:gd name="connsiteX15" fmla="*/ 576775 w 3657600"/>
              <a:gd name="connsiteY15" fmla="*/ 0 h 717453"/>
              <a:gd name="connsiteX16" fmla="*/ 3657600 w 3657600"/>
              <a:gd name="connsiteY16" fmla="*/ 42204 h 717453"/>
              <a:gd name="connsiteX17" fmla="*/ 3657600 w 3657600"/>
              <a:gd name="connsiteY17"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422030 w 3657600"/>
              <a:gd name="connsiteY10" fmla="*/ 562708 h 717453"/>
              <a:gd name="connsiteX11" fmla="*/ 506436 w 3657600"/>
              <a:gd name="connsiteY11" fmla="*/ 717453 h 717453"/>
              <a:gd name="connsiteX12" fmla="*/ 506436 w 3657600"/>
              <a:gd name="connsiteY12" fmla="*/ 717453 h 717453"/>
              <a:gd name="connsiteX13" fmla="*/ 576775 w 3657600"/>
              <a:gd name="connsiteY13" fmla="*/ 0 h 717453"/>
              <a:gd name="connsiteX14" fmla="*/ 576775 w 3657600"/>
              <a:gd name="connsiteY14" fmla="*/ 0 h 717453"/>
              <a:gd name="connsiteX15" fmla="*/ 3657600 w 3657600"/>
              <a:gd name="connsiteY15" fmla="*/ 42204 h 717453"/>
              <a:gd name="connsiteX16" fmla="*/ 3657600 w 3657600"/>
              <a:gd name="connsiteY16"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351692 w 3657600"/>
              <a:gd name="connsiteY9" fmla="*/ 436099 h 717453"/>
              <a:gd name="connsiteX10" fmla="*/ 506436 w 3657600"/>
              <a:gd name="connsiteY10" fmla="*/ 717453 h 717453"/>
              <a:gd name="connsiteX11" fmla="*/ 506436 w 3657600"/>
              <a:gd name="connsiteY11" fmla="*/ 717453 h 717453"/>
              <a:gd name="connsiteX12" fmla="*/ 576775 w 3657600"/>
              <a:gd name="connsiteY12" fmla="*/ 0 h 717453"/>
              <a:gd name="connsiteX13" fmla="*/ 576775 w 3657600"/>
              <a:gd name="connsiteY13" fmla="*/ 0 h 717453"/>
              <a:gd name="connsiteX14" fmla="*/ 3657600 w 3657600"/>
              <a:gd name="connsiteY14" fmla="*/ 42204 h 717453"/>
              <a:gd name="connsiteX15" fmla="*/ 3657600 w 3657600"/>
              <a:gd name="connsiteY15"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323556 w 3657600"/>
              <a:gd name="connsiteY8" fmla="*/ 407964 h 717453"/>
              <a:gd name="connsiteX9" fmla="*/ 506436 w 3657600"/>
              <a:gd name="connsiteY9" fmla="*/ 717453 h 717453"/>
              <a:gd name="connsiteX10" fmla="*/ 506436 w 3657600"/>
              <a:gd name="connsiteY10" fmla="*/ 717453 h 717453"/>
              <a:gd name="connsiteX11" fmla="*/ 576775 w 3657600"/>
              <a:gd name="connsiteY11" fmla="*/ 0 h 717453"/>
              <a:gd name="connsiteX12" fmla="*/ 576775 w 3657600"/>
              <a:gd name="connsiteY12" fmla="*/ 0 h 717453"/>
              <a:gd name="connsiteX13" fmla="*/ 3657600 w 3657600"/>
              <a:gd name="connsiteY13" fmla="*/ 42204 h 717453"/>
              <a:gd name="connsiteX14" fmla="*/ 3657600 w 3657600"/>
              <a:gd name="connsiteY14"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295421 w 3657600"/>
              <a:gd name="connsiteY7" fmla="*/ 365760 h 717453"/>
              <a:gd name="connsiteX8" fmla="*/ 506436 w 3657600"/>
              <a:gd name="connsiteY8" fmla="*/ 717453 h 717453"/>
              <a:gd name="connsiteX9" fmla="*/ 506436 w 3657600"/>
              <a:gd name="connsiteY9" fmla="*/ 717453 h 717453"/>
              <a:gd name="connsiteX10" fmla="*/ 576775 w 3657600"/>
              <a:gd name="connsiteY10" fmla="*/ 0 h 717453"/>
              <a:gd name="connsiteX11" fmla="*/ 576775 w 3657600"/>
              <a:gd name="connsiteY11" fmla="*/ 0 h 717453"/>
              <a:gd name="connsiteX12" fmla="*/ 3657600 w 3657600"/>
              <a:gd name="connsiteY12" fmla="*/ 42204 h 717453"/>
              <a:gd name="connsiteX13" fmla="*/ 3657600 w 3657600"/>
              <a:gd name="connsiteY13"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253218 w 3657600"/>
              <a:gd name="connsiteY6" fmla="*/ 309490 h 717453"/>
              <a:gd name="connsiteX7" fmla="*/ 506436 w 3657600"/>
              <a:gd name="connsiteY7" fmla="*/ 717453 h 717453"/>
              <a:gd name="connsiteX8" fmla="*/ 506436 w 3657600"/>
              <a:gd name="connsiteY8" fmla="*/ 717453 h 717453"/>
              <a:gd name="connsiteX9" fmla="*/ 576775 w 3657600"/>
              <a:gd name="connsiteY9" fmla="*/ 0 h 717453"/>
              <a:gd name="connsiteX10" fmla="*/ 576775 w 3657600"/>
              <a:gd name="connsiteY10" fmla="*/ 0 h 717453"/>
              <a:gd name="connsiteX11" fmla="*/ 3657600 w 3657600"/>
              <a:gd name="connsiteY11" fmla="*/ 42204 h 717453"/>
              <a:gd name="connsiteX12" fmla="*/ 3657600 w 3657600"/>
              <a:gd name="connsiteY12"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225083 w 3657600"/>
              <a:gd name="connsiteY5" fmla="*/ 281354 h 717453"/>
              <a:gd name="connsiteX6" fmla="*/ 506436 w 3657600"/>
              <a:gd name="connsiteY6" fmla="*/ 717453 h 717453"/>
              <a:gd name="connsiteX7" fmla="*/ 506436 w 3657600"/>
              <a:gd name="connsiteY7" fmla="*/ 717453 h 717453"/>
              <a:gd name="connsiteX8" fmla="*/ 576775 w 3657600"/>
              <a:gd name="connsiteY8" fmla="*/ 0 h 717453"/>
              <a:gd name="connsiteX9" fmla="*/ 576775 w 3657600"/>
              <a:gd name="connsiteY9" fmla="*/ 0 h 717453"/>
              <a:gd name="connsiteX10" fmla="*/ 3657600 w 3657600"/>
              <a:gd name="connsiteY10" fmla="*/ 42204 h 717453"/>
              <a:gd name="connsiteX11" fmla="*/ 3657600 w 3657600"/>
              <a:gd name="connsiteY11"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182880 w 3657600"/>
              <a:gd name="connsiteY4" fmla="*/ 196948 h 717453"/>
              <a:gd name="connsiteX5" fmla="*/ 506436 w 3657600"/>
              <a:gd name="connsiteY5" fmla="*/ 717453 h 717453"/>
              <a:gd name="connsiteX6" fmla="*/ 506436 w 3657600"/>
              <a:gd name="connsiteY6" fmla="*/ 717453 h 717453"/>
              <a:gd name="connsiteX7" fmla="*/ 576775 w 3657600"/>
              <a:gd name="connsiteY7" fmla="*/ 0 h 717453"/>
              <a:gd name="connsiteX8" fmla="*/ 576775 w 3657600"/>
              <a:gd name="connsiteY8" fmla="*/ 0 h 717453"/>
              <a:gd name="connsiteX9" fmla="*/ 3657600 w 3657600"/>
              <a:gd name="connsiteY9" fmla="*/ 42204 h 717453"/>
              <a:gd name="connsiteX10" fmla="*/ 3657600 w 3657600"/>
              <a:gd name="connsiteY10" fmla="*/ 42204 h 717453"/>
              <a:gd name="connsiteX0" fmla="*/ 0 w 3657600"/>
              <a:gd name="connsiteY0" fmla="*/ 56271 h 717453"/>
              <a:gd name="connsiteX1" fmla="*/ 0 w 3657600"/>
              <a:gd name="connsiteY1" fmla="*/ 56271 h 717453"/>
              <a:gd name="connsiteX2" fmla="*/ 126609 w 3657600"/>
              <a:gd name="connsiteY2" fmla="*/ 112542 h 717453"/>
              <a:gd name="connsiteX3" fmla="*/ 154744 w 3657600"/>
              <a:gd name="connsiteY3" fmla="*/ 168813 h 717453"/>
              <a:gd name="connsiteX4" fmla="*/ 506436 w 3657600"/>
              <a:gd name="connsiteY4" fmla="*/ 717453 h 717453"/>
              <a:gd name="connsiteX5" fmla="*/ 506436 w 3657600"/>
              <a:gd name="connsiteY5" fmla="*/ 717453 h 717453"/>
              <a:gd name="connsiteX6" fmla="*/ 576775 w 3657600"/>
              <a:gd name="connsiteY6" fmla="*/ 0 h 717453"/>
              <a:gd name="connsiteX7" fmla="*/ 576775 w 3657600"/>
              <a:gd name="connsiteY7" fmla="*/ 0 h 717453"/>
              <a:gd name="connsiteX8" fmla="*/ 3657600 w 3657600"/>
              <a:gd name="connsiteY8" fmla="*/ 42204 h 717453"/>
              <a:gd name="connsiteX9" fmla="*/ 3657600 w 3657600"/>
              <a:gd name="connsiteY9" fmla="*/ 42204 h 717453"/>
              <a:gd name="connsiteX0" fmla="*/ 0 w 3657600"/>
              <a:gd name="connsiteY0" fmla="*/ 56271 h 717453"/>
              <a:gd name="connsiteX1" fmla="*/ 0 w 3657600"/>
              <a:gd name="connsiteY1" fmla="*/ 56271 h 717453"/>
              <a:gd name="connsiteX2" fmla="*/ 126609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0 w 3657600"/>
              <a:gd name="connsiteY1" fmla="*/ 56271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131298 w 3657600"/>
              <a:gd name="connsiteY1" fmla="*/ 36342 h 717453"/>
              <a:gd name="connsiteX2" fmla="*/ 283698 w 3657600"/>
              <a:gd name="connsiteY2" fmla="*/ 112542 h 717453"/>
              <a:gd name="connsiteX3" fmla="*/ 506436 w 3657600"/>
              <a:gd name="connsiteY3" fmla="*/ 717453 h 717453"/>
              <a:gd name="connsiteX4" fmla="*/ 506436 w 3657600"/>
              <a:gd name="connsiteY4" fmla="*/ 717453 h 717453"/>
              <a:gd name="connsiteX5" fmla="*/ 576775 w 3657600"/>
              <a:gd name="connsiteY5" fmla="*/ 0 h 717453"/>
              <a:gd name="connsiteX6" fmla="*/ 576775 w 3657600"/>
              <a:gd name="connsiteY6" fmla="*/ 0 h 717453"/>
              <a:gd name="connsiteX7" fmla="*/ 3657600 w 3657600"/>
              <a:gd name="connsiteY7" fmla="*/ 42204 h 717453"/>
              <a:gd name="connsiteX8" fmla="*/ 3657600 w 3657600"/>
              <a:gd name="connsiteY8" fmla="*/ 42204 h 717453"/>
              <a:gd name="connsiteX0" fmla="*/ 0 w 3657600"/>
              <a:gd name="connsiteY0" fmla="*/ 56271 h 717453"/>
              <a:gd name="connsiteX1" fmla="*/ 283698 w 3657600"/>
              <a:gd name="connsiteY1" fmla="*/ 112542 h 717453"/>
              <a:gd name="connsiteX2" fmla="*/ 506436 w 3657600"/>
              <a:gd name="connsiteY2" fmla="*/ 717453 h 717453"/>
              <a:gd name="connsiteX3" fmla="*/ 506436 w 3657600"/>
              <a:gd name="connsiteY3" fmla="*/ 717453 h 717453"/>
              <a:gd name="connsiteX4" fmla="*/ 576775 w 3657600"/>
              <a:gd name="connsiteY4" fmla="*/ 0 h 717453"/>
              <a:gd name="connsiteX5" fmla="*/ 576775 w 3657600"/>
              <a:gd name="connsiteY5" fmla="*/ 0 h 717453"/>
              <a:gd name="connsiteX6" fmla="*/ 3657600 w 3657600"/>
              <a:gd name="connsiteY6" fmla="*/ 42204 h 717453"/>
              <a:gd name="connsiteX7" fmla="*/ 3657600 w 3657600"/>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7" fmla="*/ 3602502 w 3602502"/>
              <a:gd name="connsiteY7" fmla="*/ 42204 h 717453"/>
              <a:gd name="connsiteX0" fmla="*/ 0 w 3657600"/>
              <a:gd name="connsiteY0" fmla="*/ 36342 h 717453"/>
              <a:gd name="connsiteX1" fmla="*/ 228600 w 3657600"/>
              <a:gd name="connsiteY1" fmla="*/ 112542 h 717453"/>
              <a:gd name="connsiteX2" fmla="*/ 451338 w 3657600"/>
              <a:gd name="connsiteY2" fmla="*/ 717453 h 717453"/>
              <a:gd name="connsiteX3" fmla="*/ 451338 w 3657600"/>
              <a:gd name="connsiteY3" fmla="*/ 717453 h 717453"/>
              <a:gd name="connsiteX4" fmla="*/ 521677 w 3657600"/>
              <a:gd name="connsiteY4" fmla="*/ 0 h 717453"/>
              <a:gd name="connsiteX5" fmla="*/ 521677 w 3657600"/>
              <a:gd name="connsiteY5" fmla="*/ 0 h 717453"/>
              <a:gd name="connsiteX6" fmla="*/ 3602502 w 3657600"/>
              <a:gd name="connsiteY6" fmla="*/ 42204 h 717453"/>
              <a:gd name="connsiteX7" fmla="*/ 3657600 w 3657600"/>
              <a:gd name="connsiteY7" fmla="*/ 36342 h 717453"/>
              <a:gd name="connsiteX0" fmla="*/ 0 w 3602502"/>
              <a:gd name="connsiteY0" fmla="*/ 36342 h 717453"/>
              <a:gd name="connsiteX1" fmla="*/ 228600 w 3602502"/>
              <a:gd name="connsiteY1" fmla="*/ 112542 h 717453"/>
              <a:gd name="connsiteX2" fmla="*/ 451338 w 3602502"/>
              <a:gd name="connsiteY2" fmla="*/ 717453 h 717453"/>
              <a:gd name="connsiteX3" fmla="*/ 451338 w 3602502"/>
              <a:gd name="connsiteY3" fmla="*/ 717453 h 717453"/>
              <a:gd name="connsiteX4" fmla="*/ 521677 w 3602502"/>
              <a:gd name="connsiteY4" fmla="*/ 0 h 717453"/>
              <a:gd name="connsiteX5" fmla="*/ 521677 w 3602502"/>
              <a:gd name="connsiteY5" fmla="*/ 0 h 717453"/>
              <a:gd name="connsiteX6" fmla="*/ 3602502 w 3602502"/>
              <a:gd name="connsiteY6" fmla="*/ 42204 h 717453"/>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21677 w 3581400"/>
              <a:gd name="connsiteY5" fmla="*/ 39858 h 757311"/>
              <a:gd name="connsiteX6" fmla="*/ 3581400 w 3581400"/>
              <a:gd name="connsiteY6" fmla="*/ 0 h 757311"/>
              <a:gd name="connsiteX0" fmla="*/ 0 w 3581400"/>
              <a:gd name="connsiteY0" fmla="*/ 36342 h 717453"/>
              <a:gd name="connsiteX1" fmla="*/ 228600 w 3581400"/>
              <a:gd name="connsiteY1" fmla="*/ 112542 h 717453"/>
              <a:gd name="connsiteX2" fmla="*/ 451338 w 3581400"/>
              <a:gd name="connsiteY2" fmla="*/ 717453 h 717453"/>
              <a:gd name="connsiteX3" fmla="*/ 451338 w 3581400"/>
              <a:gd name="connsiteY3" fmla="*/ 717453 h 717453"/>
              <a:gd name="connsiteX4" fmla="*/ 521677 w 3581400"/>
              <a:gd name="connsiteY4" fmla="*/ 0 h 717453"/>
              <a:gd name="connsiteX5" fmla="*/ 521677 w 3581400"/>
              <a:gd name="connsiteY5" fmla="*/ 0 h 717453"/>
              <a:gd name="connsiteX6" fmla="*/ 3581400 w 3581400"/>
              <a:gd name="connsiteY6" fmla="*/ 36342 h 717453"/>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21677 w 3581400"/>
              <a:gd name="connsiteY5" fmla="*/ 39858 h 757311"/>
              <a:gd name="connsiteX6" fmla="*/ 3581400 w 3581400"/>
              <a:gd name="connsiteY6"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533400 w 3581400"/>
              <a:gd name="connsiteY5" fmla="*/ 0 h 757311"/>
              <a:gd name="connsiteX6" fmla="*/ 3581400 w 3581400"/>
              <a:gd name="connsiteY6"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21677 w 3581400"/>
              <a:gd name="connsiteY4" fmla="*/ 39858 h 757311"/>
              <a:gd name="connsiteX5" fmla="*/ 3581400 w 3581400"/>
              <a:gd name="connsiteY5" fmla="*/ 0 h 757311"/>
              <a:gd name="connsiteX0" fmla="*/ 0 w 3581400"/>
              <a:gd name="connsiteY0" fmla="*/ 76200 h 757311"/>
              <a:gd name="connsiteX1" fmla="*/ 228600 w 3581400"/>
              <a:gd name="connsiteY1" fmla="*/ 152400 h 757311"/>
              <a:gd name="connsiteX2" fmla="*/ 451338 w 3581400"/>
              <a:gd name="connsiteY2" fmla="*/ 757311 h 757311"/>
              <a:gd name="connsiteX3" fmla="*/ 451338 w 3581400"/>
              <a:gd name="connsiteY3" fmla="*/ 757311 h 757311"/>
              <a:gd name="connsiteX4" fmla="*/ 533400 w 3581400"/>
              <a:gd name="connsiteY4" fmla="*/ 0 h 757311"/>
              <a:gd name="connsiteX5" fmla="*/ 3581400 w 3581400"/>
              <a:gd name="connsiteY5" fmla="*/ 0 h 757311"/>
              <a:gd name="connsiteX0" fmla="*/ 0 w 3581400"/>
              <a:gd name="connsiteY0" fmla="*/ 76200 h 757311"/>
              <a:gd name="connsiteX1" fmla="*/ 0 w 3581400"/>
              <a:gd name="connsiteY1" fmla="*/ 147711 h 757311"/>
              <a:gd name="connsiteX2" fmla="*/ 451338 w 3581400"/>
              <a:gd name="connsiteY2" fmla="*/ 757311 h 757311"/>
              <a:gd name="connsiteX3" fmla="*/ 451338 w 3581400"/>
              <a:gd name="connsiteY3" fmla="*/ 757311 h 757311"/>
              <a:gd name="connsiteX4" fmla="*/ 533400 w 3581400"/>
              <a:gd name="connsiteY4" fmla="*/ 0 h 757311"/>
              <a:gd name="connsiteX5" fmla="*/ 3581400 w 3581400"/>
              <a:gd name="connsiteY5" fmla="*/ 0 h 757311"/>
              <a:gd name="connsiteX0" fmla="*/ 0 w 3581400"/>
              <a:gd name="connsiteY0" fmla="*/ 76200 h 757311"/>
              <a:gd name="connsiteX1" fmla="*/ 0 w 3581400"/>
              <a:gd name="connsiteY1" fmla="*/ 147711 h 757311"/>
              <a:gd name="connsiteX2" fmla="*/ 451338 w 3581400"/>
              <a:gd name="connsiteY2" fmla="*/ 757311 h 757311"/>
              <a:gd name="connsiteX3" fmla="*/ 451338 w 3581400"/>
              <a:gd name="connsiteY3" fmla="*/ 757311 h 757311"/>
              <a:gd name="connsiteX4" fmla="*/ 533400 w 3581400"/>
              <a:gd name="connsiteY4" fmla="*/ 0 h 757311"/>
              <a:gd name="connsiteX5" fmla="*/ 3581400 w 3581400"/>
              <a:gd name="connsiteY5" fmla="*/ 0 h 757311"/>
              <a:gd name="connsiteX0" fmla="*/ 0 w 3581400"/>
              <a:gd name="connsiteY0" fmla="*/ 147711 h 757311"/>
              <a:gd name="connsiteX1" fmla="*/ 451338 w 3581400"/>
              <a:gd name="connsiteY1" fmla="*/ 757311 h 757311"/>
              <a:gd name="connsiteX2" fmla="*/ 451338 w 3581400"/>
              <a:gd name="connsiteY2" fmla="*/ 757311 h 757311"/>
              <a:gd name="connsiteX3" fmla="*/ 533400 w 3581400"/>
              <a:gd name="connsiteY3" fmla="*/ 0 h 757311"/>
              <a:gd name="connsiteX4" fmla="*/ 3581400 w 3581400"/>
              <a:gd name="connsiteY4" fmla="*/ 0 h 757311"/>
              <a:gd name="connsiteX0" fmla="*/ 0 w 3581400"/>
              <a:gd name="connsiteY0" fmla="*/ 152400 h 762000"/>
              <a:gd name="connsiteX1" fmla="*/ 451338 w 3581400"/>
              <a:gd name="connsiteY1" fmla="*/ 762000 h 762000"/>
              <a:gd name="connsiteX2" fmla="*/ 451338 w 3581400"/>
              <a:gd name="connsiteY2" fmla="*/ 762000 h 762000"/>
              <a:gd name="connsiteX3" fmla="*/ 716280 w 3581400"/>
              <a:gd name="connsiteY3" fmla="*/ 0 h 762000"/>
              <a:gd name="connsiteX4" fmla="*/ 3581400 w 3581400"/>
              <a:gd name="connsiteY4" fmla="*/ 4689 h 762000"/>
              <a:gd name="connsiteX0" fmla="*/ 90365 w 3671765"/>
              <a:gd name="connsiteY0" fmla="*/ 152400 h 762000"/>
              <a:gd name="connsiteX1" fmla="*/ 541703 w 3671765"/>
              <a:gd name="connsiteY1" fmla="*/ 762000 h 762000"/>
              <a:gd name="connsiteX2" fmla="*/ 541703 w 3671765"/>
              <a:gd name="connsiteY2" fmla="*/ 762000 h 762000"/>
              <a:gd name="connsiteX3" fmla="*/ 806645 w 3671765"/>
              <a:gd name="connsiteY3" fmla="*/ 0 h 762000"/>
              <a:gd name="connsiteX4" fmla="*/ 3671765 w 3671765"/>
              <a:gd name="connsiteY4" fmla="*/ 4689 h 762000"/>
              <a:gd name="connsiteX0" fmla="*/ 0 w 3581400"/>
              <a:gd name="connsiteY0" fmla="*/ 152400 h 762000"/>
              <a:gd name="connsiteX1" fmla="*/ 451338 w 3581400"/>
              <a:gd name="connsiteY1" fmla="*/ 762000 h 762000"/>
              <a:gd name="connsiteX2" fmla="*/ 451338 w 3581400"/>
              <a:gd name="connsiteY2" fmla="*/ 762000 h 762000"/>
              <a:gd name="connsiteX3" fmla="*/ 716280 w 3581400"/>
              <a:gd name="connsiteY3" fmla="*/ 0 h 762000"/>
              <a:gd name="connsiteX4" fmla="*/ 3581400 w 3581400"/>
              <a:gd name="connsiteY4" fmla="*/ 4689 h 762000"/>
              <a:gd name="connsiteX0" fmla="*/ 0 w 3581400"/>
              <a:gd name="connsiteY0" fmla="*/ 152400 h 812363"/>
              <a:gd name="connsiteX1" fmla="*/ 451338 w 3581400"/>
              <a:gd name="connsiteY1" fmla="*/ 762000 h 812363"/>
              <a:gd name="connsiteX2" fmla="*/ 451338 w 3581400"/>
              <a:gd name="connsiteY2" fmla="*/ 762000 h 812363"/>
              <a:gd name="connsiteX3" fmla="*/ 716280 w 3581400"/>
              <a:gd name="connsiteY3" fmla="*/ 0 h 812363"/>
              <a:gd name="connsiteX4" fmla="*/ 3581400 w 3581400"/>
              <a:gd name="connsiteY4" fmla="*/ 4689 h 812363"/>
              <a:gd name="connsiteX0" fmla="*/ 0 w 3581400"/>
              <a:gd name="connsiteY0" fmla="*/ 152400 h 762000"/>
              <a:gd name="connsiteX1" fmla="*/ 451338 w 3581400"/>
              <a:gd name="connsiteY1" fmla="*/ 762000 h 762000"/>
              <a:gd name="connsiteX2" fmla="*/ 451338 w 3581400"/>
              <a:gd name="connsiteY2" fmla="*/ 762000 h 762000"/>
              <a:gd name="connsiteX3" fmla="*/ 716280 w 3581400"/>
              <a:gd name="connsiteY3" fmla="*/ 0 h 762000"/>
              <a:gd name="connsiteX4" fmla="*/ 3581400 w 3581400"/>
              <a:gd name="connsiteY4" fmla="*/ 4689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1400" h="762000">
                <a:moveTo>
                  <a:pt x="0" y="152400"/>
                </a:moveTo>
                <a:cubicBezTo>
                  <a:pt x="368054" y="603973"/>
                  <a:pt x="434334" y="720923"/>
                  <a:pt x="451338" y="762000"/>
                </a:cubicBezTo>
                <a:lnTo>
                  <a:pt x="451338" y="762000"/>
                </a:lnTo>
                <a:lnTo>
                  <a:pt x="716280" y="0"/>
                </a:lnTo>
                <a:lnTo>
                  <a:pt x="3581400" y="4689"/>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smtClean="0">
              <a:ln w="28575">
                <a:solidFill>
                  <a:schemeClr val="tx1"/>
                </a:solidFill>
              </a:ln>
              <a:solidFill>
                <a:schemeClr val="tx1"/>
              </a:solidFill>
              <a:effectLst/>
              <a:latin typeface="Tahoma" pitchFamily="34" charset="0"/>
            </a:endParaRPr>
          </a:p>
        </p:txBody>
      </p:sp>
    </p:spTree>
    <p:extLst>
      <p:ext uri="{BB962C8B-B14F-4D97-AF65-F5344CB8AC3E}">
        <p14:creationId xmlns:p14="http://schemas.microsoft.com/office/powerpoint/2010/main" val="2023847092"/>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990600" y="457200"/>
            <a:ext cx="7696200" cy="6096000"/>
          </a:xfrm>
        </p:spPr>
        <p:txBody>
          <a:bodyPr/>
          <a:lstStyle/>
          <a:p>
            <a:r>
              <a:rPr lang="sv-SE"/>
              <a:t>Kemudian perusahaan menetapkan batas waktu penyelesaian proyek yakni selama </a:t>
            </a:r>
            <a:r>
              <a:rPr lang="id-ID" smtClean="0"/>
              <a:t>16</a:t>
            </a:r>
            <a:r>
              <a:rPr lang="sv-SE" smtClean="0"/>
              <a:t> </a:t>
            </a:r>
            <a:r>
              <a:rPr lang="sv-SE"/>
              <a:t>minggu, maka:</a:t>
            </a:r>
          </a:p>
          <a:p>
            <a:pPr>
              <a:buFont typeface="Wingdings" pitchFamily="2" charset="2"/>
              <a:buNone/>
            </a:pPr>
            <a:endParaRPr lang="sv-SE"/>
          </a:p>
          <a:p>
            <a:pPr>
              <a:buFont typeface="Wingdings" pitchFamily="2" charset="2"/>
              <a:buNone/>
            </a:pPr>
            <a:r>
              <a:rPr lang="sv-SE"/>
              <a:t>	</a:t>
            </a:r>
            <a:r>
              <a:rPr lang="sv-SE" smtClean="0"/>
              <a:t>Nilai </a:t>
            </a:r>
            <a:r>
              <a:rPr lang="sv-SE"/>
              <a:t>deviasi normal (Z) </a:t>
            </a:r>
          </a:p>
          <a:p>
            <a:pPr>
              <a:buFont typeface="Wingdings" pitchFamily="2" charset="2"/>
              <a:buNone/>
            </a:pPr>
            <a:r>
              <a:rPr lang="sv-SE"/>
              <a:t>= [batas waktu (n) – waktu penyelesaian yang diharapkan]/S</a:t>
            </a:r>
          </a:p>
          <a:p>
            <a:pPr>
              <a:buFont typeface="Wingdings" pitchFamily="2" charset="2"/>
              <a:buNone/>
            </a:pPr>
            <a:r>
              <a:rPr lang="sv-SE"/>
              <a:t>= </a:t>
            </a:r>
            <a:r>
              <a:rPr lang="sv-SE" smtClean="0"/>
              <a:t>(</a:t>
            </a:r>
            <a:r>
              <a:rPr lang="id-ID" smtClean="0"/>
              <a:t>16</a:t>
            </a:r>
            <a:r>
              <a:rPr lang="sv-SE" smtClean="0"/>
              <a:t> </a:t>
            </a:r>
            <a:r>
              <a:rPr lang="sv-SE"/>
              <a:t>minggu – </a:t>
            </a:r>
            <a:r>
              <a:rPr lang="id-ID" smtClean="0"/>
              <a:t>15</a:t>
            </a:r>
            <a:r>
              <a:rPr lang="sv-SE" smtClean="0"/>
              <a:t> </a:t>
            </a:r>
            <a:r>
              <a:rPr lang="sv-SE"/>
              <a:t>minggu)/1.76</a:t>
            </a:r>
          </a:p>
          <a:p>
            <a:pPr>
              <a:buFont typeface="Wingdings" pitchFamily="2" charset="2"/>
              <a:buNone/>
            </a:pPr>
            <a:r>
              <a:rPr lang="sv-SE"/>
              <a:t>= 1/1.76</a:t>
            </a:r>
          </a:p>
          <a:p>
            <a:pPr>
              <a:buFont typeface="Wingdings" pitchFamily="2" charset="2"/>
              <a:buNone/>
            </a:pPr>
            <a:r>
              <a:rPr lang="sv-SE"/>
              <a:t>= 0.57</a:t>
            </a:r>
          </a:p>
          <a:p>
            <a:pPr>
              <a:buFont typeface="Wingdings" pitchFamily="2" charset="2"/>
              <a:buNone/>
            </a:pPr>
            <a:endParaRPr lang="en-US"/>
          </a:p>
        </p:txBody>
      </p:sp>
    </p:spTree>
    <p:extLst>
      <p:ext uri="{BB962C8B-B14F-4D97-AF65-F5344CB8AC3E}">
        <p14:creationId xmlns:p14="http://schemas.microsoft.com/office/powerpoint/2010/main" val="2529309467"/>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lstStyle/>
          <a:p>
            <a:r>
              <a:rPr lang="sv-SE"/>
              <a:t>Kemudian merujuk pada Tabel Normal, kita dapat mendapat peluang 0.7157, artinya ada peluang sebesar 71.57% untuk perusahaan menyelesaikan proyek tersebut dalam kurun waktu </a:t>
            </a:r>
            <a:r>
              <a:rPr lang="id-ID" smtClean="0"/>
              <a:t>1</a:t>
            </a:r>
            <a:r>
              <a:rPr lang="sv-SE" smtClean="0"/>
              <a:t>6 </a:t>
            </a:r>
            <a:r>
              <a:rPr lang="sv-SE"/>
              <a:t>minggu atau kurang dari itu</a:t>
            </a:r>
            <a:r>
              <a:rPr lang="en-US"/>
              <a:t> </a:t>
            </a:r>
          </a:p>
        </p:txBody>
      </p:sp>
    </p:spTree>
    <p:extLst>
      <p:ext uri="{BB962C8B-B14F-4D97-AF65-F5344CB8AC3E}">
        <p14:creationId xmlns:p14="http://schemas.microsoft.com/office/powerpoint/2010/main" val="10070896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9" name="AutoShape 7"/>
          <p:cNvSpPr>
            <a:spLocks noChangeAspect="1" noChangeArrowheads="1"/>
          </p:cNvSpPr>
          <p:nvPr/>
        </p:nvSpPr>
        <p:spPr bwMode="auto">
          <a:xfrm>
            <a:off x="381000" y="304800"/>
            <a:ext cx="8153400" cy="6180138"/>
          </a:xfrm>
          <a:prstGeom prst="rect">
            <a:avLst/>
          </a:prstGeom>
          <a:noFill/>
          <a:ln w="9525">
            <a:noFill/>
            <a:miter lim="800000"/>
            <a:headEnd/>
            <a:tailEnd/>
          </a:ln>
        </p:spPr>
        <p:txBody>
          <a:bodyPr/>
          <a:lstStyle/>
          <a:p>
            <a:endParaRPr lang="id-ID"/>
          </a:p>
        </p:txBody>
      </p:sp>
      <p:sp>
        <p:nvSpPr>
          <p:cNvPr id="59400" name="Freeform 8"/>
          <p:cNvSpPr>
            <a:spLocks/>
          </p:cNvSpPr>
          <p:nvPr/>
        </p:nvSpPr>
        <p:spPr bwMode="auto">
          <a:xfrm>
            <a:off x="1896621" y="1752600"/>
            <a:ext cx="3231004" cy="3429000"/>
          </a:xfrm>
          <a:custGeom>
            <a:avLst/>
            <a:gdLst>
              <a:gd name="connsiteX0" fmla="*/ 26 w 10026"/>
              <a:gd name="connsiteY0" fmla="*/ 9778 h 10000"/>
              <a:gd name="connsiteX1" fmla="*/ 578 w 10026"/>
              <a:gd name="connsiteY1" fmla="*/ 9329 h 10000"/>
              <a:gd name="connsiteX2" fmla="*/ 1418 w 10026"/>
              <a:gd name="connsiteY2" fmla="*/ 8794 h 10000"/>
              <a:gd name="connsiteX3" fmla="*/ 2522 w 10026"/>
              <a:gd name="connsiteY3" fmla="*/ 7480 h 10000"/>
              <a:gd name="connsiteX4" fmla="*/ 3966 w 10026"/>
              <a:gd name="connsiteY4" fmla="*/ 5112 h 10000"/>
              <a:gd name="connsiteX5" fmla="*/ 5307 w 10026"/>
              <a:gd name="connsiteY5" fmla="*/ 2621 h 10000"/>
              <a:gd name="connsiteX6" fmla="*/ 6390 w 10026"/>
              <a:gd name="connsiteY6" fmla="*/ 1278 h 10000"/>
              <a:gd name="connsiteX7" fmla="*/ 7545 w 10026"/>
              <a:gd name="connsiteY7" fmla="*/ 310 h 10000"/>
              <a:gd name="connsiteX8" fmla="*/ 8365 w 10026"/>
              <a:gd name="connsiteY8" fmla="*/ 0 h 10000"/>
              <a:gd name="connsiteX9" fmla="*/ 9490 w 10026"/>
              <a:gd name="connsiteY9" fmla="*/ 404 h 10000"/>
              <a:gd name="connsiteX10" fmla="*/ 10011 w 10026"/>
              <a:gd name="connsiteY10" fmla="*/ 989 h 10000"/>
              <a:gd name="connsiteX11" fmla="*/ 10026 w 10026"/>
              <a:gd name="connsiteY11" fmla="*/ 10000 h 10000"/>
              <a:gd name="connsiteX12" fmla="*/ 26 w 10026"/>
              <a:gd name="connsiteY12" fmla="*/ 9884 h 10000"/>
              <a:gd name="connsiteX13" fmla="*/ 26 w 10026"/>
              <a:gd name="connsiteY13" fmla="*/ 977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26" h="10000">
                <a:moveTo>
                  <a:pt x="26" y="9778"/>
                </a:moveTo>
                <a:lnTo>
                  <a:pt x="578" y="9329"/>
                </a:lnTo>
                <a:lnTo>
                  <a:pt x="1418" y="8794"/>
                </a:lnTo>
                <a:lnTo>
                  <a:pt x="2522" y="7480"/>
                </a:lnTo>
                <a:lnTo>
                  <a:pt x="3966" y="5112"/>
                </a:lnTo>
                <a:lnTo>
                  <a:pt x="5307" y="2621"/>
                </a:lnTo>
                <a:lnTo>
                  <a:pt x="6390" y="1278"/>
                </a:lnTo>
                <a:lnTo>
                  <a:pt x="7545" y="310"/>
                </a:lnTo>
                <a:lnTo>
                  <a:pt x="8365" y="0"/>
                </a:lnTo>
                <a:lnTo>
                  <a:pt x="9490" y="404"/>
                </a:lnTo>
                <a:lnTo>
                  <a:pt x="10011" y="989"/>
                </a:lnTo>
                <a:cubicBezTo>
                  <a:pt x="10016" y="3993"/>
                  <a:pt x="10021" y="6996"/>
                  <a:pt x="10026" y="10000"/>
                </a:cubicBezTo>
                <a:lnTo>
                  <a:pt x="26" y="9884"/>
                </a:lnTo>
                <a:cubicBezTo>
                  <a:pt x="52" y="9728"/>
                  <a:pt x="0" y="9934"/>
                  <a:pt x="26" y="9778"/>
                </a:cubicBezTo>
                <a:close/>
              </a:path>
            </a:pathLst>
          </a:custGeom>
          <a:solidFill>
            <a:srgbClr val="FFFF00"/>
          </a:solidFill>
          <a:ln w="9525">
            <a:noFill/>
            <a:round/>
            <a:headEnd/>
            <a:tailEnd/>
          </a:ln>
          <a:effectLst/>
        </p:spPr>
        <p:txBody>
          <a:bodyPr wrap="none" anchor="ctr"/>
          <a:lstStyle/>
          <a:p>
            <a:endParaRPr lang="id-ID"/>
          </a:p>
        </p:txBody>
      </p:sp>
      <p:sp>
        <p:nvSpPr>
          <p:cNvPr id="59401" name="Freeform 9"/>
          <p:cNvSpPr>
            <a:spLocks/>
          </p:cNvSpPr>
          <p:nvPr/>
        </p:nvSpPr>
        <p:spPr bwMode="auto">
          <a:xfrm>
            <a:off x="1674813" y="1798638"/>
            <a:ext cx="5913437" cy="3378200"/>
          </a:xfrm>
          <a:custGeom>
            <a:avLst/>
            <a:gdLst/>
            <a:ahLst/>
            <a:cxnLst>
              <a:cxn ang="0">
                <a:pos x="0" y="1376"/>
              </a:cxn>
              <a:cxn ang="0">
                <a:pos x="96" y="1360"/>
              </a:cxn>
              <a:cxn ang="0">
                <a:pos x="228" y="1284"/>
              </a:cxn>
              <a:cxn ang="0">
                <a:pos x="384" y="1136"/>
              </a:cxn>
              <a:cxn ang="0">
                <a:pos x="652" y="776"/>
              </a:cxn>
              <a:cxn ang="0">
                <a:pos x="940" y="352"/>
              </a:cxn>
              <a:cxn ang="0">
                <a:pos x="1164" y="124"/>
              </a:cxn>
              <a:cxn ang="0">
                <a:pos x="1324" y="24"/>
              </a:cxn>
              <a:cxn ang="0">
                <a:pos x="1436" y="0"/>
              </a:cxn>
              <a:cxn ang="0">
                <a:pos x="1560" y="24"/>
              </a:cxn>
              <a:cxn ang="0">
                <a:pos x="1708" y="124"/>
              </a:cxn>
              <a:cxn ang="0">
                <a:pos x="1916" y="340"/>
              </a:cxn>
              <a:cxn ang="0">
                <a:pos x="2228" y="780"/>
              </a:cxn>
              <a:cxn ang="0">
                <a:pos x="2512" y="1164"/>
              </a:cxn>
              <a:cxn ang="0">
                <a:pos x="2668" y="1296"/>
              </a:cxn>
              <a:cxn ang="0">
                <a:pos x="2792" y="1364"/>
              </a:cxn>
              <a:cxn ang="0">
                <a:pos x="2888" y="1380"/>
              </a:cxn>
            </a:cxnLst>
            <a:rect l="0" t="0" r="r" b="b"/>
            <a:pathLst>
              <a:path w="2888" h="1380">
                <a:moveTo>
                  <a:pt x="0" y="1376"/>
                </a:moveTo>
                <a:cubicBezTo>
                  <a:pt x="15" y="1373"/>
                  <a:pt x="58" y="1375"/>
                  <a:pt x="96" y="1360"/>
                </a:cubicBezTo>
                <a:cubicBezTo>
                  <a:pt x="134" y="1345"/>
                  <a:pt x="180" y="1321"/>
                  <a:pt x="228" y="1284"/>
                </a:cubicBezTo>
                <a:cubicBezTo>
                  <a:pt x="276" y="1247"/>
                  <a:pt x="313" y="1221"/>
                  <a:pt x="384" y="1136"/>
                </a:cubicBezTo>
                <a:cubicBezTo>
                  <a:pt x="455" y="1051"/>
                  <a:pt x="559" y="907"/>
                  <a:pt x="652" y="776"/>
                </a:cubicBezTo>
                <a:cubicBezTo>
                  <a:pt x="745" y="645"/>
                  <a:pt x="855" y="461"/>
                  <a:pt x="940" y="352"/>
                </a:cubicBezTo>
                <a:cubicBezTo>
                  <a:pt x="1025" y="243"/>
                  <a:pt x="1100" y="179"/>
                  <a:pt x="1164" y="124"/>
                </a:cubicBezTo>
                <a:cubicBezTo>
                  <a:pt x="1228" y="69"/>
                  <a:pt x="1279" y="45"/>
                  <a:pt x="1324" y="24"/>
                </a:cubicBezTo>
                <a:cubicBezTo>
                  <a:pt x="1369" y="3"/>
                  <a:pt x="1397" y="0"/>
                  <a:pt x="1436" y="0"/>
                </a:cubicBezTo>
                <a:cubicBezTo>
                  <a:pt x="1475" y="0"/>
                  <a:pt x="1515" y="3"/>
                  <a:pt x="1560" y="24"/>
                </a:cubicBezTo>
                <a:cubicBezTo>
                  <a:pt x="1605" y="45"/>
                  <a:pt x="1649" y="71"/>
                  <a:pt x="1708" y="124"/>
                </a:cubicBezTo>
                <a:cubicBezTo>
                  <a:pt x="1767" y="177"/>
                  <a:pt x="1829" y="231"/>
                  <a:pt x="1916" y="340"/>
                </a:cubicBezTo>
                <a:cubicBezTo>
                  <a:pt x="2003" y="449"/>
                  <a:pt x="2129" y="643"/>
                  <a:pt x="2228" y="780"/>
                </a:cubicBezTo>
                <a:cubicBezTo>
                  <a:pt x="2327" y="917"/>
                  <a:pt x="2439" y="1078"/>
                  <a:pt x="2512" y="1164"/>
                </a:cubicBezTo>
                <a:cubicBezTo>
                  <a:pt x="2585" y="1250"/>
                  <a:pt x="2621" y="1263"/>
                  <a:pt x="2668" y="1296"/>
                </a:cubicBezTo>
                <a:cubicBezTo>
                  <a:pt x="2715" y="1329"/>
                  <a:pt x="2755" y="1350"/>
                  <a:pt x="2792" y="1364"/>
                </a:cubicBezTo>
                <a:cubicBezTo>
                  <a:pt x="2829" y="1378"/>
                  <a:pt x="2868" y="1377"/>
                  <a:pt x="2888" y="1380"/>
                </a:cubicBezTo>
              </a:path>
            </a:pathLst>
          </a:custGeom>
          <a:noFill/>
          <a:ln w="57150">
            <a:solidFill>
              <a:srgbClr val="000000"/>
            </a:solidFill>
            <a:round/>
            <a:headEnd/>
            <a:tailEnd/>
          </a:ln>
          <a:effectLst/>
        </p:spPr>
        <p:txBody>
          <a:bodyPr anchor="ctr"/>
          <a:lstStyle/>
          <a:p>
            <a:endParaRPr lang="id-ID"/>
          </a:p>
        </p:txBody>
      </p:sp>
      <p:sp>
        <p:nvSpPr>
          <p:cNvPr id="59403" name="Text Box 11"/>
          <p:cNvSpPr txBox="1">
            <a:spLocks noChangeArrowheads="1"/>
          </p:cNvSpPr>
          <p:nvPr/>
        </p:nvSpPr>
        <p:spPr bwMode="auto">
          <a:xfrm>
            <a:off x="7010400" y="5386388"/>
            <a:ext cx="1676400" cy="647700"/>
          </a:xfrm>
          <a:prstGeom prst="rect">
            <a:avLst/>
          </a:prstGeom>
          <a:noFill/>
          <a:ln w="9525">
            <a:noFill/>
            <a:miter lim="800000"/>
            <a:headEnd/>
            <a:tailEnd/>
          </a:ln>
        </p:spPr>
        <p:txBody>
          <a:bodyPr lIns="68580" tIns="34290" rIns="68580" bIns="34290"/>
          <a:lstStyle/>
          <a:p>
            <a:pPr algn="ctr"/>
            <a:r>
              <a:rPr lang="en-AU" sz="2800">
                <a:latin typeface="Arial" charset="0"/>
              </a:rPr>
              <a:t>Waktu </a:t>
            </a:r>
            <a:endParaRPr lang="en-US" sz="2800" b="1" i="1">
              <a:latin typeface="Arial" charset="0"/>
            </a:endParaRPr>
          </a:p>
        </p:txBody>
      </p:sp>
      <p:sp>
        <p:nvSpPr>
          <p:cNvPr id="59404" name="Line 12"/>
          <p:cNvSpPr>
            <a:spLocks noChangeShapeType="1"/>
          </p:cNvSpPr>
          <p:nvPr/>
        </p:nvSpPr>
        <p:spPr bwMode="auto">
          <a:xfrm>
            <a:off x="457200" y="5181600"/>
            <a:ext cx="8039100" cy="0"/>
          </a:xfrm>
          <a:prstGeom prst="line">
            <a:avLst/>
          </a:prstGeom>
          <a:noFill/>
          <a:ln w="101600">
            <a:solidFill>
              <a:srgbClr val="000000"/>
            </a:solidFill>
            <a:round/>
            <a:headEnd/>
            <a:tailEnd type="triangle" w="med" len="med"/>
          </a:ln>
        </p:spPr>
        <p:txBody>
          <a:bodyPr/>
          <a:lstStyle/>
          <a:p>
            <a:endParaRPr lang="id-ID"/>
          </a:p>
        </p:txBody>
      </p:sp>
      <p:grpSp>
        <p:nvGrpSpPr>
          <p:cNvPr id="59405" name="Group 13"/>
          <p:cNvGrpSpPr>
            <a:grpSpLocks/>
          </p:cNvGrpSpPr>
          <p:nvPr/>
        </p:nvGrpSpPr>
        <p:grpSpPr bwMode="auto">
          <a:xfrm>
            <a:off x="1142727" y="1142879"/>
            <a:ext cx="3049861" cy="2130847"/>
            <a:chOff x="993" y="1587"/>
            <a:chExt cx="1263" cy="1181"/>
          </a:xfrm>
        </p:grpSpPr>
        <p:sp>
          <p:nvSpPr>
            <p:cNvPr id="59406" name="Text Box 14"/>
            <p:cNvSpPr txBox="1">
              <a:spLocks noChangeArrowheads="1"/>
            </p:cNvSpPr>
            <p:nvPr/>
          </p:nvSpPr>
          <p:spPr bwMode="auto">
            <a:xfrm>
              <a:off x="993" y="1587"/>
              <a:ext cx="1199" cy="676"/>
            </a:xfrm>
            <a:prstGeom prst="rect">
              <a:avLst/>
            </a:prstGeom>
            <a:noFill/>
            <a:ln w="25400">
              <a:noFill/>
              <a:miter lim="800000"/>
              <a:headEnd/>
              <a:tailEnd/>
            </a:ln>
          </p:spPr>
          <p:txBody>
            <a:bodyPr lIns="68580" tIns="34290" rIns="68580" bIns="34290"/>
            <a:lstStyle/>
            <a:p>
              <a:r>
                <a:rPr lang="en-AU" sz="2400" i="1">
                  <a:latin typeface="Arial" charset="0"/>
                </a:rPr>
                <a:t>Peluang (T</a:t>
              </a:r>
              <a:r>
                <a:rPr lang="en-AU" sz="2400" i="1" smtClean="0">
                  <a:latin typeface="Arial" charset="0"/>
                </a:rPr>
                <a:t>≤</a:t>
              </a:r>
              <a:r>
                <a:rPr lang="id-ID" sz="2400" i="1" smtClean="0">
                  <a:latin typeface="Arial" charset="0"/>
                </a:rPr>
                <a:t>16</a:t>
              </a:r>
              <a:r>
                <a:rPr lang="en-AU" sz="2400" i="1" smtClean="0">
                  <a:latin typeface="Arial" charset="0"/>
                </a:rPr>
                <a:t> </a:t>
              </a:r>
              <a:r>
                <a:rPr lang="en-AU" sz="2400" i="1">
                  <a:latin typeface="Arial" charset="0"/>
                </a:rPr>
                <a:t>minggu) adalah 71,57%</a:t>
              </a:r>
              <a:endParaRPr lang="en-US" sz="2400" i="1">
                <a:latin typeface="Arial" charset="0"/>
              </a:endParaRPr>
            </a:p>
            <a:p>
              <a:endParaRPr lang="en-US" sz="2400" b="1" i="1">
                <a:latin typeface="Arial" charset="0"/>
              </a:endParaRPr>
            </a:p>
          </p:txBody>
        </p:sp>
        <p:sp>
          <p:nvSpPr>
            <p:cNvPr id="59407" name="Line 15"/>
            <p:cNvSpPr>
              <a:spLocks noChangeShapeType="1"/>
            </p:cNvSpPr>
            <p:nvPr/>
          </p:nvSpPr>
          <p:spPr bwMode="auto">
            <a:xfrm>
              <a:off x="1304" y="2304"/>
              <a:ext cx="952" cy="464"/>
            </a:xfrm>
            <a:prstGeom prst="line">
              <a:avLst/>
            </a:prstGeom>
            <a:noFill/>
            <a:ln w="76200">
              <a:solidFill>
                <a:srgbClr val="FF0000"/>
              </a:solidFill>
              <a:round/>
              <a:headEnd/>
              <a:tailEnd type="triangle" w="med" len="med"/>
            </a:ln>
          </p:spPr>
          <p:txBody>
            <a:bodyPr/>
            <a:lstStyle/>
            <a:p>
              <a:endParaRPr lang="id-ID"/>
            </a:p>
          </p:txBody>
        </p:sp>
      </p:grpSp>
      <p:sp>
        <p:nvSpPr>
          <p:cNvPr id="59409" name="Text Box 17"/>
          <p:cNvSpPr txBox="1">
            <a:spLocks noChangeArrowheads="1"/>
          </p:cNvSpPr>
          <p:nvPr/>
        </p:nvSpPr>
        <p:spPr bwMode="auto">
          <a:xfrm>
            <a:off x="5111750" y="625475"/>
            <a:ext cx="3575050" cy="746125"/>
          </a:xfrm>
          <a:prstGeom prst="rect">
            <a:avLst/>
          </a:prstGeom>
          <a:noFill/>
          <a:ln w="6350">
            <a:noFill/>
            <a:miter lim="800000"/>
            <a:headEnd/>
            <a:tailEnd/>
          </a:ln>
        </p:spPr>
        <p:txBody>
          <a:bodyPr lIns="68580" tIns="34290" rIns="68580" bIns="34290"/>
          <a:lstStyle/>
          <a:p>
            <a:r>
              <a:rPr lang="en-AU" sz="2400">
                <a:latin typeface="Arial" charset="0"/>
              </a:rPr>
              <a:t>0.57 </a:t>
            </a:r>
            <a:r>
              <a:rPr lang="en-AU" sz="2400" i="1">
                <a:latin typeface="Arial" charset="0"/>
              </a:rPr>
              <a:t>Standard</a:t>
            </a:r>
            <a:r>
              <a:rPr lang="en-AU" sz="2400" b="1" i="1">
                <a:latin typeface="Arial" charset="0"/>
              </a:rPr>
              <a:t> </a:t>
            </a:r>
            <a:r>
              <a:rPr lang="en-AU" sz="2400" i="1">
                <a:latin typeface="Arial" charset="0"/>
              </a:rPr>
              <a:t>deviation</a:t>
            </a:r>
            <a:r>
              <a:rPr lang="en-AU" sz="2400">
                <a:latin typeface="Arial" charset="0"/>
              </a:rPr>
              <a:t>s</a:t>
            </a:r>
            <a:endParaRPr lang="en-US" sz="2400" b="1" i="1">
              <a:latin typeface="Arial" charset="0"/>
            </a:endParaRPr>
          </a:p>
        </p:txBody>
      </p:sp>
      <p:sp>
        <p:nvSpPr>
          <p:cNvPr id="59410" name="Freeform 18"/>
          <p:cNvSpPr>
            <a:spLocks/>
          </p:cNvSpPr>
          <p:nvPr/>
        </p:nvSpPr>
        <p:spPr bwMode="auto">
          <a:xfrm>
            <a:off x="5214938" y="1200150"/>
            <a:ext cx="1328737" cy="373063"/>
          </a:xfrm>
          <a:custGeom>
            <a:avLst/>
            <a:gdLst/>
            <a:ahLst/>
            <a:cxnLst>
              <a:cxn ang="0">
                <a:pos x="912" y="0"/>
              </a:cxn>
              <a:cxn ang="0">
                <a:pos x="800" y="128"/>
              </a:cxn>
              <a:cxn ang="0">
                <a:pos x="0" y="160"/>
              </a:cxn>
            </a:cxnLst>
            <a:rect l="0" t="0" r="r" b="b"/>
            <a:pathLst>
              <a:path w="952" h="160">
                <a:moveTo>
                  <a:pt x="912" y="0"/>
                </a:moveTo>
                <a:cubicBezTo>
                  <a:pt x="932" y="50"/>
                  <a:pt x="952" y="101"/>
                  <a:pt x="800" y="128"/>
                </a:cubicBezTo>
                <a:cubicBezTo>
                  <a:pt x="648" y="155"/>
                  <a:pt x="324" y="157"/>
                  <a:pt x="0" y="160"/>
                </a:cubicBezTo>
              </a:path>
            </a:pathLst>
          </a:custGeom>
          <a:noFill/>
          <a:ln w="76200" cmpd="sng">
            <a:solidFill>
              <a:srgbClr val="0000FF"/>
            </a:solidFill>
            <a:round/>
            <a:headEnd/>
            <a:tailEnd type="triangle" w="med" len="med"/>
          </a:ln>
          <a:effectLst/>
        </p:spPr>
        <p:txBody>
          <a:bodyPr/>
          <a:lstStyle/>
          <a:p>
            <a:endParaRPr lang="id-ID"/>
          </a:p>
        </p:txBody>
      </p:sp>
      <p:grpSp>
        <p:nvGrpSpPr>
          <p:cNvPr id="59412" name="Group 20"/>
          <p:cNvGrpSpPr>
            <a:grpSpLocks/>
          </p:cNvGrpSpPr>
          <p:nvPr/>
        </p:nvGrpSpPr>
        <p:grpSpPr bwMode="auto">
          <a:xfrm>
            <a:off x="4606925" y="1325563"/>
            <a:ext cx="520700" cy="4024312"/>
            <a:chOff x="2872" y="1768"/>
            <a:chExt cx="320" cy="1552"/>
          </a:xfrm>
        </p:grpSpPr>
        <p:sp>
          <p:nvSpPr>
            <p:cNvPr id="59413" name="Line 21"/>
            <p:cNvSpPr>
              <a:spLocks noChangeShapeType="1"/>
            </p:cNvSpPr>
            <p:nvPr/>
          </p:nvSpPr>
          <p:spPr bwMode="auto">
            <a:xfrm>
              <a:off x="2872" y="1768"/>
              <a:ext cx="0" cy="1552"/>
            </a:xfrm>
            <a:prstGeom prst="line">
              <a:avLst/>
            </a:prstGeom>
            <a:noFill/>
            <a:ln w="76200">
              <a:solidFill>
                <a:srgbClr val="FF3399"/>
              </a:solidFill>
              <a:round/>
              <a:headEnd/>
              <a:tailEnd/>
            </a:ln>
          </p:spPr>
          <p:txBody>
            <a:bodyPr/>
            <a:lstStyle/>
            <a:p>
              <a:endParaRPr lang="id-ID"/>
            </a:p>
          </p:txBody>
        </p:sp>
        <p:sp>
          <p:nvSpPr>
            <p:cNvPr id="59414" name="Line 22"/>
            <p:cNvSpPr>
              <a:spLocks noChangeShapeType="1"/>
            </p:cNvSpPr>
            <p:nvPr/>
          </p:nvSpPr>
          <p:spPr bwMode="auto">
            <a:xfrm>
              <a:off x="3192" y="1768"/>
              <a:ext cx="0" cy="1552"/>
            </a:xfrm>
            <a:prstGeom prst="line">
              <a:avLst/>
            </a:prstGeom>
            <a:noFill/>
            <a:ln w="76200">
              <a:solidFill>
                <a:srgbClr val="FF3399"/>
              </a:solidFill>
              <a:round/>
              <a:headEnd/>
              <a:tailEnd/>
            </a:ln>
          </p:spPr>
          <p:txBody>
            <a:bodyPr/>
            <a:lstStyle/>
            <a:p>
              <a:endParaRPr lang="id-ID"/>
            </a:p>
          </p:txBody>
        </p:sp>
      </p:grpSp>
      <p:sp>
        <p:nvSpPr>
          <p:cNvPr id="59415" name="Text Box 23"/>
          <p:cNvSpPr txBox="1">
            <a:spLocks noChangeArrowheads="1"/>
          </p:cNvSpPr>
          <p:nvPr/>
        </p:nvSpPr>
        <p:spPr bwMode="auto">
          <a:xfrm>
            <a:off x="3714750" y="5448300"/>
            <a:ext cx="2566988" cy="998538"/>
          </a:xfrm>
          <a:prstGeom prst="rect">
            <a:avLst/>
          </a:prstGeom>
          <a:noFill/>
          <a:ln w="9525">
            <a:noFill/>
            <a:miter lim="800000"/>
            <a:headEnd/>
            <a:tailEnd/>
          </a:ln>
        </p:spPr>
        <p:txBody>
          <a:bodyPr lIns="68580" tIns="34290" rIns="68580" bIns="34290"/>
          <a:lstStyle/>
          <a:p>
            <a:pPr algn="ctr"/>
            <a:r>
              <a:rPr lang="id-ID" sz="2800" smtClean="0">
                <a:latin typeface="Arial" charset="0"/>
              </a:rPr>
              <a:t>1</a:t>
            </a:r>
            <a:r>
              <a:rPr lang="en-AU" sz="2800" smtClean="0">
                <a:latin typeface="Arial" charset="0"/>
              </a:rPr>
              <a:t>5</a:t>
            </a:r>
            <a:r>
              <a:rPr lang="en-AU" sz="2800">
                <a:latin typeface="Arial" charset="0"/>
              </a:rPr>
              <a:t>	</a:t>
            </a:r>
            <a:r>
              <a:rPr lang="id-ID" sz="2800" smtClean="0">
                <a:latin typeface="Arial" charset="0"/>
              </a:rPr>
              <a:t>1</a:t>
            </a:r>
            <a:r>
              <a:rPr lang="en-AU" sz="2800" smtClean="0">
                <a:latin typeface="Arial" charset="0"/>
              </a:rPr>
              <a:t>6                        </a:t>
            </a:r>
            <a:r>
              <a:rPr lang="en-AU" sz="2800">
                <a:latin typeface="Arial" charset="0"/>
              </a:rPr>
              <a:t>minggu</a:t>
            </a:r>
            <a:endParaRPr lang="en-US" sz="2800" b="1" i="1">
              <a:latin typeface="Arial" charset="0"/>
            </a:endParaRPr>
          </a:p>
        </p:txBody>
      </p:sp>
    </p:spTree>
    <p:extLst>
      <p:ext uri="{BB962C8B-B14F-4D97-AF65-F5344CB8AC3E}">
        <p14:creationId xmlns:p14="http://schemas.microsoft.com/office/powerpoint/2010/main" val="267186064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marL="838200" indent="-838200"/>
            <a:r>
              <a:rPr lang="id-ID" sz="4000" b="1"/>
              <a:t>Kelebihan CPM/PERT</a:t>
            </a:r>
            <a:r>
              <a:rPr lang="en-US" sz="4000"/>
              <a:t/>
            </a:r>
            <a:br>
              <a:rPr lang="en-US" sz="4000"/>
            </a:br>
            <a:endParaRPr lang="en-US" sz="4000"/>
          </a:p>
        </p:txBody>
      </p:sp>
      <p:sp>
        <p:nvSpPr>
          <p:cNvPr id="60419" name="Rectangle 3"/>
          <p:cNvSpPr>
            <a:spLocks noGrp="1" noChangeArrowheads="1"/>
          </p:cNvSpPr>
          <p:nvPr>
            <p:ph idx="1"/>
          </p:nvPr>
        </p:nvSpPr>
        <p:spPr/>
        <p:txBody>
          <a:bodyPr/>
          <a:lstStyle/>
          <a:p>
            <a:pPr>
              <a:lnSpc>
                <a:spcPct val="90000"/>
              </a:lnSpc>
            </a:pPr>
            <a:r>
              <a:rPr lang="id-ID" sz="2400"/>
              <a:t>Sangat bermanfaat untuk menjadwalkan dan mengendalikan proyek besar. </a:t>
            </a:r>
          </a:p>
          <a:p>
            <a:pPr>
              <a:lnSpc>
                <a:spcPct val="90000"/>
              </a:lnSpc>
            </a:pPr>
            <a:r>
              <a:rPr lang="id-ID" sz="2400"/>
              <a:t>Konsep yang lugas (secara langsung) dan tidak memerlukan perhitungan matematis yang rumit. </a:t>
            </a:r>
          </a:p>
          <a:p>
            <a:pPr>
              <a:lnSpc>
                <a:spcPct val="90000"/>
              </a:lnSpc>
            </a:pPr>
            <a:r>
              <a:rPr lang="id-ID" sz="2400"/>
              <a:t>Network dapat untuk melihat hubungan antar kegiatan proyek secara cepat. </a:t>
            </a:r>
          </a:p>
          <a:p>
            <a:pPr>
              <a:lnSpc>
                <a:spcPct val="90000"/>
              </a:lnSpc>
            </a:pPr>
            <a:r>
              <a:rPr lang="id-ID" sz="2400"/>
              <a:t>Analisa jalur kritis dan slack membantu menunjukkan kegiatan yang perlu diperhatikan lebh dekat. </a:t>
            </a:r>
          </a:p>
          <a:p>
            <a:pPr>
              <a:lnSpc>
                <a:spcPct val="90000"/>
              </a:lnSpc>
            </a:pPr>
            <a:r>
              <a:rPr lang="id-ID" sz="2400"/>
              <a:t>Dokumentasi proyek dan gambar menunjukkan siapa yang bertanggung jawab untuk berbagai kegiatan. </a:t>
            </a:r>
          </a:p>
          <a:p>
            <a:pPr>
              <a:lnSpc>
                <a:spcPct val="90000"/>
              </a:lnSpc>
            </a:pPr>
            <a:r>
              <a:rPr lang="id-ID" sz="2400"/>
              <a:t>Dapat diterapkan untuk proyek yang bervariasi </a:t>
            </a:r>
          </a:p>
          <a:p>
            <a:pPr>
              <a:lnSpc>
                <a:spcPct val="90000"/>
              </a:lnSpc>
            </a:pPr>
            <a:r>
              <a:rPr lang="id-ID" sz="2400"/>
              <a:t>Berguna dalam pengawasan biaya dan jadwal. </a:t>
            </a:r>
            <a:endParaRPr lang="en-US" sz="2400"/>
          </a:p>
        </p:txBody>
      </p:sp>
    </p:spTree>
    <p:extLst>
      <p:ext uri="{BB962C8B-B14F-4D97-AF65-F5344CB8AC3E}">
        <p14:creationId xmlns:p14="http://schemas.microsoft.com/office/powerpoint/2010/main" val="21154724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p:cTn id="7" dur="1000" fill="hold"/>
                                        <p:tgtEl>
                                          <p:spTgt spid="60418"/>
                                        </p:tgtEl>
                                        <p:attrNameLst>
                                          <p:attrName>ppt_x</p:attrName>
                                        </p:attrNameLst>
                                      </p:cBhvr>
                                      <p:tavLst>
                                        <p:tav tm="0">
                                          <p:val>
                                            <p:strVal val="#ppt_x-.2"/>
                                          </p:val>
                                        </p:tav>
                                        <p:tav tm="100000">
                                          <p:val>
                                            <p:strVal val="#ppt_x"/>
                                          </p:val>
                                        </p:tav>
                                      </p:tavLst>
                                    </p:anim>
                                    <p:anim calcmode="lin" valueType="num">
                                      <p:cBhvr>
                                        <p:cTn id="8" dur="1000" fill="hold"/>
                                        <p:tgtEl>
                                          <p:spTgt spid="604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6041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0419">
                                            <p:txEl>
                                              <p:pRg st="0" end="0"/>
                                            </p:txEl>
                                          </p:spTgt>
                                        </p:tgtEl>
                                        <p:attrNameLst>
                                          <p:attrName>style.visibility</p:attrName>
                                        </p:attrNameLst>
                                      </p:cBhvr>
                                      <p:to>
                                        <p:strVal val="visible"/>
                                      </p:to>
                                    </p:set>
                                    <p:animEffect transition="in" filter="fade">
                                      <p:cBhvr>
                                        <p:cTn id="14" dur="500"/>
                                        <p:tgtEl>
                                          <p:spTgt spid="60419">
                                            <p:txEl>
                                              <p:pRg st="0" end="0"/>
                                            </p:txEl>
                                          </p:spTgt>
                                        </p:tgtEl>
                                      </p:cBhvr>
                                    </p:animEffect>
                                    <p:anim calcmode="lin" valueType="num">
                                      <p:cBhvr>
                                        <p:cTn id="15"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041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0419">
                                            <p:txEl>
                                              <p:pRg st="1" end="1"/>
                                            </p:txEl>
                                          </p:spTgt>
                                        </p:tgtEl>
                                        <p:attrNameLst>
                                          <p:attrName>style.visibility</p:attrName>
                                        </p:attrNameLst>
                                      </p:cBhvr>
                                      <p:to>
                                        <p:strVal val="visible"/>
                                      </p:to>
                                    </p:set>
                                    <p:animEffect transition="in" filter="fade">
                                      <p:cBhvr>
                                        <p:cTn id="21" dur="500"/>
                                        <p:tgtEl>
                                          <p:spTgt spid="60419">
                                            <p:txEl>
                                              <p:pRg st="1" end="1"/>
                                            </p:txEl>
                                          </p:spTgt>
                                        </p:tgtEl>
                                      </p:cBhvr>
                                    </p:animEffect>
                                    <p:anim calcmode="lin" valueType="num">
                                      <p:cBhvr>
                                        <p:cTn id="22" dur="5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041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60419">
                                            <p:txEl>
                                              <p:pRg st="2" end="2"/>
                                            </p:txEl>
                                          </p:spTgt>
                                        </p:tgtEl>
                                        <p:attrNameLst>
                                          <p:attrName>style.visibility</p:attrName>
                                        </p:attrNameLst>
                                      </p:cBhvr>
                                      <p:to>
                                        <p:strVal val="visible"/>
                                      </p:to>
                                    </p:set>
                                    <p:animEffect transition="in" filter="fade">
                                      <p:cBhvr>
                                        <p:cTn id="28" dur="500"/>
                                        <p:tgtEl>
                                          <p:spTgt spid="60419">
                                            <p:txEl>
                                              <p:pRg st="2" end="2"/>
                                            </p:txEl>
                                          </p:spTgt>
                                        </p:tgtEl>
                                      </p:cBhvr>
                                    </p:animEffect>
                                    <p:anim calcmode="lin" valueType="num">
                                      <p:cBhvr>
                                        <p:cTn id="29" dur="5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041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60419">
                                            <p:txEl>
                                              <p:pRg st="3" end="3"/>
                                            </p:txEl>
                                          </p:spTgt>
                                        </p:tgtEl>
                                        <p:attrNameLst>
                                          <p:attrName>style.visibility</p:attrName>
                                        </p:attrNameLst>
                                      </p:cBhvr>
                                      <p:to>
                                        <p:strVal val="visible"/>
                                      </p:to>
                                    </p:set>
                                    <p:animEffect transition="in" filter="fade">
                                      <p:cBhvr>
                                        <p:cTn id="35" dur="500"/>
                                        <p:tgtEl>
                                          <p:spTgt spid="60419">
                                            <p:txEl>
                                              <p:pRg st="3" end="3"/>
                                            </p:txEl>
                                          </p:spTgt>
                                        </p:tgtEl>
                                      </p:cBhvr>
                                    </p:animEffect>
                                    <p:anim calcmode="lin" valueType="num">
                                      <p:cBhvr>
                                        <p:cTn id="36" dur="5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6041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60419">
                                            <p:txEl>
                                              <p:pRg st="4" end="4"/>
                                            </p:txEl>
                                          </p:spTgt>
                                        </p:tgtEl>
                                        <p:attrNameLst>
                                          <p:attrName>style.visibility</p:attrName>
                                        </p:attrNameLst>
                                      </p:cBhvr>
                                      <p:to>
                                        <p:strVal val="visible"/>
                                      </p:to>
                                    </p:set>
                                    <p:animEffect transition="in" filter="fade">
                                      <p:cBhvr>
                                        <p:cTn id="42" dur="500"/>
                                        <p:tgtEl>
                                          <p:spTgt spid="60419">
                                            <p:txEl>
                                              <p:pRg st="4" end="4"/>
                                            </p:txEl>
                                          </p:spTgt>
                                        </p:tgtEl>
                                      </p:cBhvr>
                                    </p:animEffect>
                                    <p:anim calcmode="lin" valueType="num">
                                      <p:cBhvr>
                                        <p:cTn id="43" dur="500" fill="hold"/>
                                        <p:tgtEl>
                                          <p:spTgt spid="6041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6041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60419">
                                            <p:txEl>
                                              <p:pRg st="5" end="5"/>
                                            </p:txEl>
                                          </p:spTgt>
                                        </p:tgtEl>
                                        <p:attrNameLst>
                                          <p:attrName>style.visibility</p:attrName>
                                        </p:attrNameLst>
                                      </p:cBhvr>
                                      <p:to>
                                        <p:strVal val="visible"/>
                                      </p:to>
                                    </p:set>
                                    <p:animEffect transition="in" filter="fade">
                                      <p:cBhvr>
                                        <p:cTn id="49" dur="500"/>
                                        <p:tgtEl>
                                          <p:spTgt spid="60419">
                                            <p:txEl>
                                              <p:pRg st="5" end="5"/>
                                            </p:txEl>
                                          </p:spTgt>
                                        </p:tgtEl>
                                      </p:cBhvr>
                                    </p:animEffect>
                                    <p:anim calcmode="lin" valueType="num">
                                      <p:cBhvr>
                                        <p:cTn id="50"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60419">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60419">
                                            <p:txEl>
                                              <p:pRg st="6" end="6"/>
                                            </p:txEl>
                                          </p:spTgt>
                                        </p:tgtEl>
                                        <p:attrNameLst>
                                          <p:attrName>style.visibility</p:attrName>
                                        </p:attrNameLst>
                                      </p:cBhvr>
                                      <p:to>
                                        <p:strVal val="visible"/>
                                      </p:to>
                                    </p:set>
                                    <p:animEffect transition="in" filter="fade">
                                      <p:cBhvr>
                                        <p:cTn id="56" dur="500"/>
                                        <p:tgtEl>
                                          <p:spTgt spid="60419">
                                            <p:txEl>
                                              <p:pRg st="6" end="6"/>
                                            </p:txEl>
                                          </p:spTgt>
                                        </p:tgtEl>
                                      </p:cBhvr>
                                    </p:animEffect>
                                    <p:anim calcmode="lin" valueType="num">
                                      <p:cBhvr>
                                        <p:cTn id="57" dur="500" fill="hold"/>
                                        <p:tgtEl>
                                          <p:spTgt spid="60419">
                                            <p:txEl>
                                              <p:pRg st="6" end="6"/>
                                            </p:txEl>
                                          </p:spTgt>
                                        </p:tgtEl>
                                        <p:attrNameLst>
                                          <p:attrName>ppt_x</p:attrName>
                                        </p:attrNameLst>
                                      </p:cBhvr>
                                      <p:tavLst>
                                        <p:tav tm="0">
                                          <p:val>
                                            <p:strVal val="#ppt_x"/>
                                          </p:val>
                                        </p:tav>
                                        <p:tav tm="100000">
                                          <p:val>
                                            <p:strVal val="#ppt_x"/>
                                          </p:val>
                                        </p:tav>
                                      </p:tavLst>
                                    </p:anim>
                                    <p:anim calcmode="lin" valueType="num">
                                      <p:cBhvr>
                                        <p:cTn id="58" dur="500" fill="hold"/>
                                        <p:tgtEl>
                                          <p:spTgt spid="60419">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marL="838200" indent="-838200"/>
            <a:r>
              <a:rPr lang="id-ID" sz="4000" b="1"/>
              <a:t>Keterbatasan CPM/PERT</a:t>
            </a:r>
            <a:r>
              <a:rPr lang="en-US" sz="4000"/>
              <a:t/>
            </a:r>
            <a:br>
              <a:rPr lang="en-US" sz="4000"/>
            </a:br>
            <a:endParaRPr lang="en-US" sz="4000"/>
          </a:p>
        </p:txBody>
      </p:sp>
      <p:sp>
        <p:nvSpPr>
          <p:cNvPr id="61443" name="Rectangle 3"/>
          <p:cNvSpPr>
            <a:spLocks noGrp="1" noChangeArrowheads="1"/>
          </p:cNvSpPr>
          <p:nvPr>
            <p:ph idx="1"/>
          </p:nvPr>
        </p:nvSpPr>
        <p:spPr/>
        <p:txBody>
          <a:bodyPr/>
          <a:lstStyle/>
          <a:p>
            <a:pPr>
              <a:lnSpc>
                <a:spcPct val="90000"/>
              </a:lnSpc>
            </a:pPr>
            <a:r>
              <a:rPr lang="sv-SE"/>
              <a:t>Kegiatan harus jelas dan hubungan harus bebas dan stabil.</a:t>
            </a:r>
          </a:p>
          <a:p>
            <a:pPr>
              <a:lnSpc>
                <a:spcPct val="90000"/>
              </a:lnSpc>
            </a:pPr>
            <a:r>
              <a:rPr lang="sv-SE"/>
              <a:t>Hubungan pendahulu harus dijelaskan dan dijaringkan bersama-sama. </a:t>
            </a:r>
            <a:endParaRPr lang="de-DE"/>
          </a:p>
          <a:p>
            <a:pPr>
              <a:lnSpc>
                <a:spcPct val="90000"/>
              </a:lnSpc>
            </a:pPr>
            <a:r>
              <a:rPr lang="de-DE"/>
              <a:t>Perkiraan waktu cenderung subyektif dan tergantung manajer. </a:t>
            </a:r>
            <a:endParaRPr lang="sv-SE"/>
          </a:p>
          <a:p>
            <a:pPr>
              <a:lnSpc>
                <a:spcPct val="90000"/>
              </a:lnSpc>
            </a:pPr>
            <a:r>
              <a:rPr lang="sv-SE"/>
              <a:t>Ada bahaya terselubung dengan terlalu banyaknya penekanan pada jalur kritis, maka yang nyaris kritis perlu diawasi. </a:t>
            </a:r>
            <a:endParaRPr lang="en-US"/>
          </a:p>
        </p:txBody>
      </p:sp>
    </p:spTree>
    <p:extLst>
      <p:ext uri="{BB962C8B-B14F-4D97-AF65-F5344CB8AC3E}">
        <p14:creationId xmlns:p14="http://schemas.microsoft.com/office/powerpoint/2010/main" val="16106190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p:cTn id="7" dur="1000" fill="hold"/>
                                        <p:tgtEl>
                                          <p:spTgt spid="61442"/>
                                        </p:tgtEl>
                                        <p:attrNameLst>
                                          <p:attrName>ppt_x</p:attrName>
                                        </p:attrNameLst>
                                      </p:cBhvr>
                                      <p:tavLst>
                                        <p:tav tm="0">
                                          <p:val>
                                            <p:strVal val="#ppt_x-.2"/>
                                          </p:val>
                                        </p:tav>
                                        <p:tav tm="100000">
                                          <p:val>
                                            <p:strVal val="#ppt_x"/>
                                          </p:val>
                                        </p:tav>
                                      </p:tavLst>
                                    </p:anim>
                                    <p:anim calcmode="lin" valueType="num">
                                      <p:cBhvr>
                                        <p:cTn id="8" dur="1000" fill="hold"/>
                                        <p:tgtEl>
                                          <p:spTgt spid="614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44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1443">
                                            <p:txEl>
                                              <p:pRg st="0" end="0"/>
                                            </p:txEl>
                                          </p:spTgt>
                                        </p:tgtEl>
                                        <p:attrNameLst>
                                          <p:attrName>style.visibility</p:attrName>
                                        </p:attrNameLst>
                                      </p:cBhvr>
                                      <p:to>
                                        <p:strVal val="visible"/>
                                      </p:to>
                                    </p:set>
                                    <p:animEffect transition="in" filter="fade">
                                      <p:cBhvr>
                                        <p:cTn id="14" dur="500"/>
                                        <p:tgtEl>
                                          <p:spTgt spid="61443">
                                            <p:txEl>
                                              <p:pRg st="0" end="0"/>
                                            </p:txEl>
                                          </p:spTgt>
                                        </p:tgtEl>
                                      </p:cBhvr>
                                    </p:animEffect>
                                    <p:anim calcmode="lin" valueType="num">
                                      <p:cBhvr>
                                        <p:cTn id="15"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144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1443">
                                            <p:txEl>
                                              <p:pRg st="1" end="1"/>
                                            </p:txEl>
                                          </p:spTgt>
                                        </p:tgtEl>
                                        <p:attrNameLst>
                                          <p:attrName>style.visibility</p:attrName>
                                        </p:attrNameLst>
                                      </p:cBhvr>
                                      <p:to>
                                        <p:strVal val="visible"/>
                                      </p:to>
                                    </p:set>
                                    <p:animEffect transition="in" filter="fade">
                                      <p:cBhvr>
                                        <p:cTn id="21" dur="500"/>
                                        <p:tgtEl>
                                          <p:spTgt spid="61443">
                                            <p:txEl>
                                              <p:pRg st="1" end="1"/>
                                            </p:txEl>
                                          </p:spTgt>
                                        </p:tgtEl>
                                      </p:cBhvr>
                                    </p:animEffect>
                                    <p:anim calcmode="lin" valueType="num">
                                      <p:cBhvr>
                                        <p:cTn id="22"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144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61443">
                                            <p:txEl>
                                              <p:pRg st="2" end="2"/>
                                            </p:txEl>
                                          </p:spTgt>
                                        </p:tgtEl>
                                        <p:attrNameLst>
                                          <p:attrName>style.visibility</p:attrName>
                                        </p:attrNameLst>
                                      </p:cBhvr>
                                      <p:to>
                                        <p:strVal val="visible"/>
                                      </p:to>
                                    </p:set>
                                    <p:animEffect transition="in" filter="fade">
                                      <p:cBhvr>
                                        <p:cTn id="28" dur="500"/>
                                        <p:tgtEl>
                                          <p:spTgt spid="61443">
                                            <p:txEl>
                                              <p:pRg st="2" end="2"/>
                                            </p:txEl>
                                          </p:spTgt>
                                        </p:tgtEl>
                                      </p:cBhvr>
                                    </p:animEffect>
                                    <p:anim calcmode="lin" valueType="num">
                                      <p:cBhvr>
                                        <p:cTn id="29" dur="5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144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61443">
                                            <p:txEl>
                                              <p:pRg st="3" end="3"/>
                                            </p:txEl>
                                          </p:spTgt>
                                        </p:tgtEl>
                                        <p:attrNameLst>
                                          <p:attrName>style.visibility</p:attrName>
                                        </p:attrNameLst>
                                      </p:cBhvr>
                                      <p:to>
                                        <p:strVal val="visible"/>
                                      </p:to>
                                    </p:set>
                                    <p:animEffect transition="in" filter="fade">
                                      <p:cBhvr>
                                        <p:cTn id="35" dur="500"/>
                                        <p:tgtEl>
                                          <p:spTgt spid="61443">
                                            <p:txEl>
                                              <p:pRg st="3" end="3"/>
                                            </p:txEl>
                                          </p:spTgt>
                                        </p:tgtEl>
                                      </p:cBhvr>
                                    </p:animEffect>
                                    <p:anim calcmode="lin" valueType="num">
                                      <p:cBhvr>
                                        <p:cTn id="36" dur="5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61443">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Autofit/>
          </a:bodyPr>
          <a:lstStyle/>
          <a:p>
            <a:pPr marL="0" indent="0" algn="just">
              <a:buNone/>
            </a:pPr>
            <a:r>
              <a:rPr lang="en-US" sz="1800" dirty="0" smtClean="0">
                <a:latin typeface="Times New Roman" pitchFamily="18" charset="0"/>
                <a:cs typeface="Times New Roman" pitchFamily="18" charset="0"/>
              </a:rPr>
              <a:t>Diagram Gantt </a:t>
            </a:r>
            <a:r>
              <a:rPr lang="en-US" sz="1800" dirty="0" err="1" smtClean="0">
                <a:latin typeface="Times New Roman" pitchFamily="18" charset="0"/>
                <a:cs typeface="Times New Roman" pitchFamily="18" charset="0"/>
              </a:rPr>
              <a:t>merupakan</a:t>
            </a:r>
            <a:r>
              <a:rPr lang="en-US" sz="1800" dirty="0" smtClean="0">
                <a:latin typeface="Times New Roman" pitchFamily="18" charset="0"/>
                <a:cs typeface="Times New Roman" pitchFamily="18" charset="0"/>
              </a:rPr>
              <a:t> diagram </a:t>
            </a:r>
            <a:r>
              <a:rPr lang="en-US" sz="1800" dirty="0" err="1" smtClean="0">
                <a:latin typeface="Times New Roman" pitchFamily="18" charset="0"/>
                <a:cs typeface="Times New Roman" pitchFamily="18" charset="0"/>
              </a:rPr>
              <a:t>perencanaan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digunakan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penjadwalan</a:t>
            </a:r>
            <a:r>
              <a:rPr lang="en-US" sz="1800" dirty="0" smtClean="0">
                <a:latin typeface="Times New Roman" pitchFamily="18" charset="0"/>
                <a:cs typeface="Times New Roman" pitchFamily="18" charset="0"/>
              </a:rPr>
              <a:t> SD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alokasi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Diagram </a:t>
            </a:r>
            <a:r>
              <a:rPr lang="en-US" sz="1800" dirty="0" err="1" smtClean="0">
                <a:latin typeface="Times New Roman" pitchFamily="18" charset="0"/>
                <a:cs typeface="Times New Roman" pitchFamily="18" charset="0"/>
              </a:rPr>
              <a:t>ini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berguna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memastikan</a:t>
            </a:r>
            <a:r>
              <a:rPr lang="en-US" sz="1800" dirty="0" smtClean="0">
                <a:latin typeface="Times New Roman" pitchFamily="18" charset="0"/>
                <a:cs typeface="Times New Roman" pitchFamily="18" charset="0"/>
              </a:rPr>
              <a:t> :</a:t>
            </a:r>
          </a:p>
          <a:p>
            <a:pPr marL="0" indent="341313" algn="just">
              <a:buFont typeface="Wingdings" pitchFamily="2" charset="2"/>
              <a:buChar char="v"/>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Semua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direncanakan</a:t>
            </a:r>
            <a:endParaRPr lang="en-US" sz="1800" dirty="0" smtClean="0">
              <a:latin typeface="Times New Roman" pitchFamily="18" charset="0"/>
              <a:cs typeface="Times New Roman" pitchFamily="18" charset="0"/>
            </a:endParaRPr>
          </a:p>
          <a:p>
            <a:pPr algn="just">
              <a:buFont typeface="Wingdings" pitchFamily="2" charset="2"/>
              <a:buChar char="v"/>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Urutan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kinerja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diperhitungakan</a:t>
            </a:r>
            <a:endParaRPr lang="en-US" sz="1800" dirty="0" smtClean="0">
              <a:latin typeface="Times New Roman" pitchFamily="18" charset="0"/>
              <a:cs typeface="Times New Roman" pitchFamily="18" charset="0"/>
            </a:endParaRPr>
          </a:p>
          <a:p>
            <a:pPr algn="just">
              <a:buFont typeface="Wingdings" pitchFamily="2" charset="2"/>
              <a:buChar char="v"/>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Perkiraan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tercatat</a:t>
            </a:r>
            <a:endParaRPr lang="en-US" sz="1800" dirty="0" smtClean="0">
              <a:latin typeface="Times New Roman" pitchFamily="18" charset="0"/>
              <a:cs typeface="Times New Roman" pitchFamily="18" charset="0"/>
            </a:endParaRPr>
          </a:p>
          <a:p>
            <a:pPr algn="just">
              <a:buFont typeface="Wingdings" pitchFamily="2" charset="2"/>
              <a:buChar char="v"/>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Keseluruhan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dibuat</a:t>
            </a:r>
            <a:endParaRPr lang="en-US" sz="1800" dirty="0">
              <a:latin typeface="Times New Roman" pitchFamily="18" charset="0"/>
              <a:cs typeface="Times New Roman" pitchFamily="18" charset="0"/>
            </a:endParaRPr>
          </a:p>
          <a:p>
            <a:pPr>
              <a:lnSpc>
                <a:spcPct val="90000"/>
              </a:lnSpc>
              <a:buNone/>
            </a:pPr>
            <a:r>
              <a:rPr lang="en-US" sz="1800" dirty="0" err="1" smtClean="0">
                <a:latin typeface="Times New Roman" pitchFamily="18" charset="0"/>
                <a:cs typeface="Times New Roman" pitchFamily="18" charset="0"/>
              </a:rPr>
              <a:t>Tujuan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Penjadwalan</a:t>
            </a:r>
            <a:r>
              <a:rPr lang="en-US" sz="1800" dirty="0" smtClean="0">
                <a:latin typeface="Times New Roman" pitchFamily="18" charset="0"/>
                <a:cs typeface="Times New Roman" pitchFamily="18" charset="0"/>
              </a:rPr>
              <a:t> :</a:t>
            </a:r>
          </a:p>
          <a:p>
            <a:pPr>
              <a:lnSpc>
                <a:spcPct val="90000"/>
              </a:lnSpc>
            </a:pPr>
            <a:r>
              <a:rPr lang="en-US" sz="1800" dirty="0" err="1" smtClean="0">
                <a:latin typeface="Times New Roman" pitchFamily="18" charset="0"/>
                <a:cs typeface="Times New Roman" pitchFamily="18" charset="0"/>
              </a:rPr>
              <a:t>Mengetahui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hubungan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antar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pekerjaan</a:t>
            </a:r>
            <a:endParaRPr lang="en-US" sz="1800" b="1" dirty="0" smtClean="0">
              <a:latin typeface="Times New Roman" pitchFamily="18" charset="0"/>
              <a:cs typeface="Times New Roman" pitchFamily="18" charset="0"/>
            </a:endParaRPr>
          </a:p>
          <a:p>
            <a:pPr>
              <a:lnSpc>
                <a:spcPct val="90000"/>
              </a:lnSpc>
              <a:buNone/>
            </a:pP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Predecessor </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mendahului</a:t>
            </a:r>
            <a:r>
              <a:rPr lang="en-US" sz="1800" dirty="0" smtClean="0">
                <a:latin typeface="Times New Roman" pitchFamily="18" charset="0"/>
                <a:cs typeface="Times New Roman" pitchFamily="18" charset="0"/>
              </a:rPr>
              <a:t>)</a:t>
            </a:r>
            <a:endParaRPr lang="en-US" sz="1800" b="1" dirty="0" smtClean="0">
              <a:latin typeface="Times New Roman" pitchFamily="18" charset="0"/>
              <a:cs typeface="Times New Roman" pitchFamily="18" charset="0"/>
            </a:endParaRPr>
          </a:p>
          <a:p>
            <a:pPr>
              <a:lnSpc>
                <a:spcPct val="90000"/>
              </a:lnSpc>
              <a:buNone/>
            </a:pP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Successor </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mengikuti</a:t>
            </a:r>
            <a:r>
              <a:rPr lang="en-US" sz="1800" dirty="0" smtClean="0">
                <a:latin typeface="Times New Roman" pitchFamily="18" charset="0"/>
                <a:cs typeface="Times New Roman" pitchFamily="18" charset="0"/>
              </a:rPr>
              <a:t>)</a:t>
            </a:r>
          </a:p>
          <a:p>
            <a:pPr>
              <a:lnSpc>
                <a:spcPct val="90000"/>
              </a:lnSpc>
            </a:pPr>
            <a:r>
              <a:rPr lang="en-US" sz="1800" dirty="0" err="1" smtClean="0">
                <a:latin typeface="Times New Roman" pitchFamily="18" charset="0"/>
                <a:cs typeface="Times New Roman" pitchFamily="18" charset="0"/>
              </a:rPr>
              <a:t>Mengetahui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durasi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tiap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pekerjaan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durasi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endParaRPr lang="en-US" sz="1800" dirty="0" smtClean="0">
              <a:latin typeface="Times New Roman" pitchFamily="18" charset="0"/>
              <a:cs typeface="Times New Roman" pitchFamily="18" charset="0"/>
            </a:endParaRPr>
          </a:p>
          <a:p>
            <a:pPr>
              <a:lnSpc>
                <a:spcPct val="90000"/>
              </a:lnSpc>
            </a:pPr>
            <a:r>
              <a:rPr lang="en-US" sz="1800" dirty="0" err="1" smtClean="0">
                <a:latin typeface="Times New Roman" pitchFamily="18" charset="0"/>
                <a:cs typeface="Times New Roman" pitchFamily="18" charset="0"/>
              </a:rPr>
              <a:t>Mengetahui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mulai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akhir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setiap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pekerjaan</a:t>
            </a:r>
            <a:endParaRPr lang="en-US" sz="1800" dirty="0" smtClean="0">
              <a:latin typeface="Times New Roman" pitchFamily="18" charset="0"/>
              <a:cs typeface="Times New Roman" pitchFamily="18" charset="0"/>
            </a:endParaRPr>
          </a:p>
          <a:p>
            <a:pPr>
              <a:lnSpc>
                <a:spcPct val="90000"/>
              </a:lnSpc>
            </a:pPr>
            <a:r>
              <a:rPr lang="en-US" sz="1800" dirty="0" err="1" smtClean="0">
                <a:latin typeface="Times New Roman" pitchFamily="18" charset="0"/>
                <a:cs typeface="Times New Roman" pitchFamily="18" charset="0"/>
              </a:rPr>
              <a:t>Menentukan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peyediaan</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penggunaan</a:t>
            </a:r>
            <a:r>
              <a:rPr lang="en-US" sz="1800" dirty="0" smtClean="0">
                <a:latin typeface="Times New Roman" pitchFamily="18" charset="0"/>
                <a:cs typeface="Times New Roman" pitchFamily="18" charset="0"/>
              </a:rPr>
              <a:t> ;  -  SDM</a:t>
            </a:r>
            <a:endParaRPr lang="en-US" sz="1800" b="1" dirty="0">
              <a:latin typeface="Times New Roman" pitchFamily="18" charset="0"/>
              <a:cs typeface="Times New Roman" pitchFamily="18" charset="0"/>
            </a:endParaRPr>
          </a:p>
          <a:p>
            <a:pPr>
              <a:lnSpc>
                <a:spcPct val="90000"/>
              </a:lnSpc>
              <a:buNone/>
            </a:pP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   Material</a:t>
            </a:r>
            <a:endParaRPr lang="en-US" sz="1800" b="1" dirty="0" smtClean="0">
              <a:latin typeface="Times New Roman" pitchFamily="18" charset="0"/>
              <a:cs typeface="Times New Roman" pitchFamily="18" charset="0"/>
            </a:endParaRPr>
          </a:p>
          <a:p>
            <a:pPr>
              <a:lnSpc>
                <a:spcPct val="90000"/>
              </a:lnSpc>
              <a:buNone/>
            </a:pP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Alat</a:t>
            </a:r>
            <a:endParaRPr lang="en-US" sz="1800" b="1" dirty="0" smtClean="0">
              <a:latin typeface="Times New Roman" pitchFamily="18" charset="0"/>
              <a:cs typeface="Times New Roman" pitchFamily="18" charset="0"/>
            </a:endParaRPr>
          </a:p>
          <a:p>
            <a:pPr>
              <a:lnSpc>
                <a:spcPct val="90000"/>
              </a:lnSpc>
              <a:buNone/>
            </a:pPr>
            <a:r>
              <a:rPr lang="en-US" sz="1800" dirty="0" smtClean="0">
                <a:latin typeface="Times New Roman" pitchFamily="18" charset="0"/>
                <a:cs typeface="Times New Roman" pitchFamily="18" charset="0"/>
              </a:rPr>
              <a:t>     					    -   Dana</a:t>
            </a:r>
          </a:p>
          <a:p>
            <a:pPr>
              <a:lnSpc>
                <a:spcPct val="90000"/>
              </a:lnSpc>
              <a:buNone/>
            </a:pPr>
            <a:r>
              <a:rPr lang="en-US" sz="1800" b="1" dirty="0">
                <a:latin typeface="Times New Roman" pitchFamily="18" charset="0"/>
                <a:cs typeface="Times New Roman" pitchFamily="18" charset="0"/>
              </a:rPr>
              <a:t>	</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Teknologi</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metode</a:t>
            </a:r>
            <a:r>
              <a:rPr lang="en-US" sz="1800" dirty="0" smtClean="0">
                <a:latin typeface="Times New Roman" pitchFamily="18" charset="0"/>
                <a:cs typeface="Times New Roman" pitchFamily="18" charset="0"/>
              </a:rPr>
              <a:t> 		 	</a:t>
            </a:r>
          </a:p>
          <a:p>
            <a:pPr>
              <a:lnSpc>
                <a:spcPct val="90000"/>
              </a:lnSpc>
            </a:pPr>
            <a:r>
              <a:rPr lang="en-US" sz="1800" dirty="0" err="1" smtClean="0">
                <a:latin typeface="Times New Roman" pitchFamily="18" charset="0"/>
                <a:cs typeface="Times New Roman" pitchFamily="18" charset="0"/>
              </a:rPr>
              <a:t>Alat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Monitoring,pengendalian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evaluasi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a:t>
            </a:r>
          </a:p>
          <a:p>
            <a:pPr marL="0" indent="0" algn="just">
              <a:buNone/>
            </a:pPr>
            <a:r>
              <a:rPr lang="en-US" sz="1800" dirty="0" err="1" smtClean="0">
                <a:latin typeface="Times New Roman" pitchFamily="18" charset="0"/>
                <a:cs typeface="Times New Roman" pitchFamily="18" charset="0"/>
              </a:rPr>
              <a:t>Bila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terjadi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penyimpangan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terhadap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rencana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semula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maka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dilakukan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evaluasi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tindakan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koreksi</a:t>
            </a:r>
            <a:r>
              <a:rPr lang="en-US" sz="1800" dirty="0" smtClean="0">
                <a:latin typeface="Times New Roman" pitchFamily="18" charset="0"/>
                <a:cs typeface="Times New Roman" pitchFamily="18" charset="0"/>
              </a:rPr>
              <a:t> agar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tetap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berada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dijalur</a:t>
            </a:r>
            <a:r>
              <a:rPr lang="en-US" sz="1800" dirty="0" smtClean="0">
                <a:latin typeface="Times New Roman" pitchFamily="18" charset="0"/>
                <a:cs typeface="Times New Roman" pitchFamily="18" charset="0"/>
              </a:rPr>
              <a:t> yang </a:t>
            </a:r>
            <a:r>
              <a:rPr lang="en-US" sz="1800" dirty="0" err="1" smtClean="0">
                <a:latin typeface="Times New Roman" pitchFamily="18" charset="0"/>
                <a:cs typeface="Times New Roman" pitchFamily="18" charset="0"/>
              </a:rPr>
              <a:t>diinginkan</a:t>
            </a:r>
            <a:r>
              <a:rPr lang="en-US" sz="1800" dirty="0" smtClean="0">
                <a:latin typeface="Times New Roman" pitchFamily="18" charset="0"/>
                <a:cs typeface="Times New Roman" pitchFamily="18" charset="0"/>
              </a:rPr>
              <a:t>.</a:t>
            </a:r>
          </a:p>
          <a:p>
            <a:pPr algn="just">
              <a:buNone/>
            </a:pPr>
            <a:endParaRPr lang="en-US" sz="1800" dirty="0" smtClean="0">
              <a:latin typeface="Times New Roman" pitchFamily="18" charset="0"/>
              <a:cs typeface="Times New Roman" pitchFamily="18" charset="0"/>
            </a:endParaRPr>
          </a:p>
          <a:p>
            <a:pPr marL="0" indent="0" algn="just">
              <a:buNone/>
            </a:pPr>
            <a:endParaRPr lang="en-US" sz="1800" dirty="0" smtClean="0">
              <a:latin typeface="Times New Roman" pitchFamily="18" charset="0"/>
              <a:cs typeface="Times New Roman" pitchFamily="18" charset="0"/>
            </a:endParaRPr>
          </a:p>
          <a:p>
            <a:pPr algn="just">
              <a:buNone/>
            </a:pPr>
            <a:endParaRPr lang="en-US" sz="18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324600"/>
          </a:xfrm>
        </p:spPr>
        <p:txBody>
          <a:bodyPr>
            <a:normAutofit/>
          </a:bodyPr>
          <a:lstStyle/>
          <a:p>
            <a:pPr indent="-1588" algn="just">
              <a:lnSpc>
                <a:spcPct val="90000"/>
              </a:lnSpc>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activity time</a:t>
            </a:r>
            <a:r>
              <a:rPr lang="en-US" sz="1800" dirty="0" smtClean="0">
                <a:latin typeface="Times New Roman" pitchFamily="18" charset="0"/>
                <a:cs typeface="Times New Roman" pitchFamily="18" charset="0"/>
              </a:rPr>
              <a:t>)</a:t>
            </a:r>
          </a:p>
          <a:p>
            <a:pPr marL="463550" indent="-69850" algn="just">
              <a:lnSpc>
                <a:spcPct val="90000"/>
              </a:lnSpc>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dilaksanakan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brp</a:t>
            </a:r>
            <a:r>
              <a:rPr lang="en-US" sz="1800" dirty="0" smtClean="0">
                <a:latin typeface="Times New Roman" pitchFamily="18" charset="0"/>
                <a:cs typeface="Times New Roman" pitchFamily="18" charset="0"/>
              </a:rPr>
              <a:t> lama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penyelesaiannya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Ada</a:t>
            </a:r>
            <a:r>
              <a:rPr lang="en-US" sz="1800" dirty="0" smtClean="0">
                <a:latin typeface="Times New Roman" pitchFamily="18" charset="0"/>
                <a:cs typeface="Times New Roman" pitchFamily="18" charset="0"/>
              </a:rPr>
              <a:t> 3 </a:t>
            </a:r>
            <a:r>
              <a:rPr lang="en-US" sz="1800" dirty="0" err="1" smtClean="0">
                <a:latin typeface="Times New Roman" pitchFamily="18" charset="0"/>
                <a:cs typeface="Times New Roman" pitchFamily="18" charset="0"/>
              </a:rPr>
              <a:t>estimasi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digunakan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penyelesaian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suatu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marL="463550" indent="0" algn="just">
              <a:buAutoNum type="alphaLcPeriod"/>
            </a:pP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optimistik</a:t>
            </a:r>
            <a:r>
              <a:rPr lang="en-US" sz="1800" dirty="0" smtClean="0">
                <a:latin typeface="Times New Roman" pitchFamily="18" charset="0"/>
                <a:cs typeface="Times New Roman" pitchFamily="18" charset="0"/>
              </a:rPr>
              <a:t> (a)</a:t>
            </a:r>
          </a:p>
          <a:p>
            <a:pPr marL="633413" indent="-633413" algn="just">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dilaksanakan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berjalan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baik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tanpa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hambatan</a:t>
            </a:r>
            <a:r>
              <a:rPr lang="en-US" sz="1800" dirty="0" smtClean="0">
                <a:latin typeface="Times New Roman" pitchFamily="18" charset="0"/>
                <a:cs typeface="Times New Roman" pitchFamily="18" charset="0"/>
              </a:rPr>
              <a:t>.</a:t>
            </a:r>
          </a:p>
          <a:p>
            <a:pPr marL="463550" indent="0" algn="just">
              <a:buAutoNum type="alphaLcPeriod" startAt="2"/>
            </a:pP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realistik</a:t>
            </a:r>
            <a:r>
              <a:rPr lang="en-US" sz="1800" dirty="0" smtClean="0">
                <a:latin typeface="Times New Roman" pitchFamily="18" charset="0"/>
                <a:cs typeface="Times New Roman" pitchFamily="18" charset="0"/>
              </a:rPr>
              <a:t> (m)</a:t>
            </a:r>
          </a:p>
          <a:p>
            <a:pPr marL="633413" indent="-633413" algn="just">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dilaksanakan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dlm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kondisi</a:t>
            </a:r>
            <a:r>
              <a:rPr lang="en-US" sz="1800" dirty="0" smtClean="0">
                <a:latin typeface="Times New Roman" pitchFamily="18" charset="0"/>
                <a:cs typeface="Times New Roman" pitchFamily="18" charset="0"/>
              </a:rPr>
              <a:t> normal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hambatan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dpt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diterima</a:t>
            </a:r>
            <a:r>
              <a:rPr lang="en-US" sz="1800" dirty="0" smtClean="0">
                <a:latin typeface="Times New Roman" pitchFamily="18" charset="0"/>
                <a:cs typeface="Times New Roman" pitchFamily="18" charset="0"/>
              </a:rPr>
              <a:t>.</a:t>
            </a:r>
          </a:p>
          <a:p>
            <a:pPr marL="463550" indent="0" algn="just">
              <a:buAutoNum type="alphaLcPeriod" startAt="3"/>
            </a:pP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pesimistik</a:t>
            </a:r>
            <a:r>
              <a:rPr lang="en-US" sz="1800" dirty="0" smtClean="0">
                <a:latin typeface="Times New Roman" pitchFamily="18" charset="0"/>
                <a:cs typeface="Times New Roman" pitchFamily="18" charset="0"/>
              </a:rPr>
              <a:t> (b)</a:t>
            </a:r>
          </a:p>
          <a:p>
            <a:pPr marL="633413" indent="-633413" algn="just">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dilaksanakan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terjadi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hambatan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lebih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semestinya</a:t>
            </a:r>
            <a:r>
              <a:rPr lang="en-US" sz="1800" dirty="0" smtClean="0">
                <a:latin typeface="Times New Roman" pitchFamily="18" charset="0"/>
                <a:cs typeface="Times New Roman" pitchFamily="18" charset="0"/>
              </a:rPr>
              <a:t>.</a:t>
            </a:r>
          </a:p>
          <a:p>
            <a:pPr marL="0" indent="0" algn="just">
              <a:buNone/>
            </a:pPr>
            <a:r>
              <a:rPr lang="en-US" sz="1800" dirty="0" err="1" smtClean="0">
                <a:latin typeface="Times New Roman" pitchFamily="18" charset="0"/>
                <a:cs typeface="Times New Roman" pitchFamily="18" charset="0"/>
              </a:rPr>
              <a:t>Ketiga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estimasi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tsb</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digunakan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mendptkan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diharapkan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r>
              <a:rPr lang="en-US" sz="1800" i="1" dirty="0" smtClean="0">
                <a:latin typeface="Times New Roman" pitchFamily="18" charset="0"/>
                <a:cs typeface="Times New Roman" pitchFamily="18" charset="0"/>
              </a:rPr>
              <a:t>expected time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rumus</a:t>
            </a:r>
            <a:r>
              <a:rPr lang="en-US" sz="1800" dirty="0" smtClean="0">
                <a:latin typeface="Times New Roman" pitchFamily="18" charset="0"/>
                <a:cs typeface="Times New Roman" pitchFamily="18" charset="0"/>
              </a:rPr>
              <a:t> :</a:t>
            </a:r>
          </a:p>
          <a:p>
            <a:pPr marL="0" indent="0" algn="just">
              <a:buNone/>
            </a:pPr>
            <a:r>
              <a:rPr lang="en-US" sz="1800" b="1" dirty="0" smtClean="0">
                <a:latin typeface="Times New Roman" pitchFamily="18" charset="0"/>
                <a:cs typeface="Times New Roman" pitchFamily="18" charset="0"/>
              </a:rPr>
              <a:t>ET = a + 4 (m) + b</a:t>
            </a:r>
          </a:p>
          <a:p>
            <a:pPr marL="0" indent="0" algn="just">
              <a:buNone/>
            </a:pPr>
            <a:r>
              <a:rPr lang="en-US" sz="1800" b="1" dirty="0">
                <a:latin typeface="Times New Roman" pitchFamily="18" charset="0"/>
                <a:cs typeface="Times New Roman" pitchFamily="18" charset="0"/>
              </a:rPr>
              <a:t>	</a:t>
            </a:r>
            <a:r>
              <a:rPr lang="en-US" sz="1800" b="1" dirty="0" smtClean="0">
                <a:latin typeface="Times New Roman" pitchFamily="18" charset="0"/>
                <a:cs typeface="Times New Roman" pitchFamily="18" charset="0"/>
              </a:rPr>
              <a:t>   6</a:t>
            </a:r>
            <a:endParaRPr lang="en-US" sz="1800" b="1" dirty="0">
              <a:latin typeface="Times New Roman" pitchFamily="18" charset="0"/>
              <a:cs typeface="Times New Roman" pitchFamily="18" charset="0"/>
            </a:endParaRPr>
          </a:p>
        </p:txBody>
      </p:sp>
      <p:cxnSp>
        <p:nvCxnSpPr>
          <p:cNvPr id="5" name="Straight Connector 4"/>
          <p:cNvCxnSpPr/>
          <p:nvPr/>
        </p:nvCxnSpPr>
        <p:spPr>
          <a:xfrm>
            <a:off x="914400" y="4343400"/>
            <a:ext cx="1371600" cy="158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493493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normAutofit/>
          </a:bodyPr>
          <a:lstStyle/>
          <a:p>
            <a:pPr>
              <a:buNone/>
            </a:pPr>
            <a:r>
              <a:rPr lang="en-US" sz="1800" dirty="0" err="1" smtClean="0">
                <a:latin typeface="Times New Roman" pitchFamily="18" charset="0"/>
                <a:cs typeface="Times New Roman" pitchFamily="18" charset="0"/>
              </a:rPr>
              <a:t>Contoh</a:t>
            </a:r>
            <a:r>
              <a:rPr lang="en-US" sz="1800" dirty="0" smtClean="0">
                <a:latin typeface="Times New Roman" pitchFamily="18" charset="0"/>
                <a:cs typeface="Times New Roman" pitchFamily="18" charset="0"/>
              </a:rPr>
              <a:t> :</a:t>
            </a:r>
          </a:p>
          <a:p>
            <a:pPr>
              <a:buNone/>
            </a:pPr>
            <a:endParaRPr lang="en-US" sz="1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600" y="762000"/>
          <a:ext cx="7162800" cy="2956560"/>
        </p:xfrm>
        <a:graphic>
          <a:graphicData uri="http://schemas.openxmlformats.org/drawingml/2006/table">
            <a:tbl>
              <a:tblPr firstRow="1" bandRow="1">
                <a:tableStyleId>{5C22544A-7EE6-4342-B048-85BDC9FD1C3A}</a:tableStyleId>
              </a:tblPr>
              <a:tblGrid>
                <a:gridCol w="533400"/>
                <a:gridCol w="1371600"/>
                <a:gridCol w="762000"/>
                <a:gridCol w="762000"/>
                <a:gridCol w="838200"/>
                <a:gridCol w="914400"/>
                <a:gridCol w="914400"/>
                <a:gridCol w="1066800"/>
              </a:tblGrid>
              <a:tr h="320040">
                <a:tc rowSpan="2">
                  <a:txBody>
                    <a:bodyPr/>
                    <a:lstStyle/>
                    <a:p>
                      <a:r>
                        <a:rPr lang="en-US" b="0" dirty="0" smtClean="0">
                          <a:solidFill>
                            <a:schemeClr val="tx1"/>
                          </a:solidFill>
                        </a:rPr>
                        <a:t>Keg</a:t>
                      </a:r>
                      <a:endParaRPr lang="en-US" b="0" dirty="0">
                        <a:solidFill>
                          <a:schemeClr val="tx1"/>
                        </a:solidFill>
                      </a:endParaRPr>
                    </a:p>
                  </a:txBody>
                  <a:tcPr>
                    <a:solidFill>
                      <a:schemeClr val="tx2">
                        <a:lumMod val="40000"/>
                        <a:lumOff val="60000"/>
                      </a:schemeClr>
                    </a:solidFill>
                  </a:tcPr>
                </a:tc>
                <a:tc rowSpan="2">
                  <a:txBody>
                    <a:bodyPr/>
                    <a:lstStyle/>
                    <a:p>
                      <a:r>
                        <a:rPr lang="en-US" b="0" dirty="0" smtClean="0">
                          <a:solidFill>
                            <a:schemeClr val="tx1"/>
                          </a:solidFill>
                        </a:rPr>
                        <a:t>Keg </a:t>
                      </a:r>
                      <a:r>
                        <a:rPr lang="en-US" b="0" dirty="0" err="1" smtClean="0">
                          <a:solidFill>
                            <a:schemeClr val="tx1"/>
                          </a:solidFill>
                        </a:rPr>
                        <a:t>yg</a:t>
                      </a:r>
                      <a:r>
                        <a:rPr lang="en-US" b="0" dirty="0" smtClean="0">
                          <a:solidFill>
                            <a:schemeClr val="tx1"/>
                          </a:solidFill>
                        </a:rPr>
                        <a:t> </a:t>
                      </a:r>
                      <a:r>
                        <a:rPr lang="en-US" b="0" dirty="0" err="1" smtClean="0">
                          <a:solidFill>
                            <a:schemeClr val="tx1"/>
                          </a:solidFill>
                        </a:rPr>
                        <a:t>mendahului</a:t>
                      </a:r>
                      <a:endParaRPr lang="en-US" b="0" dirty="0">
                        <a:solidFill>
                          <a:schemeClr val="tx1"/>
                        </a:solidFill>
                      </a:endParaRPr>
                    </a:p>
                  </a:txBody>
                  <a:tcPr>
                    <a:solidFill>
                      <a:schemeClr val="tx2">
                        <a:lumMod val="40000"/>
                        <a:lumOff val="60000"/>
                      </a:schemeClr>
                    </a:solidFill>
                  </a:tcPr>
                </a:tc>
                <a:tc gridSpan="2">
                  <a:txBody>
                    <a:bodyPr/>
                    <a:lstStyle/>
                    <a:p>
                      <a:pPr algn="ctr"/>
                      <a:r>
                        <a:rPr lang="en-US" b="0" dirty="0" err="1" smtClean="0">
                          <a:solidFill>
                            <a:schemeClr val="tx1"/>
                          </a:solidFill>
                        </a:rPr>
                        <a:t>Peristiwa</a:t>
                      </a:r>
                      <a:endParaRPr lang="en-US" b="0" dirty="0">
                        <a:solidFill>
                          <a:schemeClr val="tx1"/>
                        </a:solidFill>
                      </a:endParaRPr>
                    </a:p>
                  </a:txBody>
                  <a:tcPr>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rowSpan="2">
                  <a:txBody>
                    <a:bodyPr/>
                    <a:lstStyle/>
                    <a:p>
                      <a:r>
                        <a:rPr lang="en-US" b="0" dirty="0" smtClean="0">
                          <a:solidFill>
                            <a:schemeClr val="tx1"/>
                          </a:solidFill>
                        </a:rPr>
                        <a:t>WO (a)</a:t>
                      </a:r>
                      <a:endParaRPr lang="en-US" b="0" dirty="0">
                        <a:solidFill>
                          <a:schemeClr val="tx1"/>
                        </a:solidFill>
                      </a:endParaRPr>
                    </a:p>
                  </a:txBody>
                  <a:tcPr>
                    <a:solidFill>
                      <a:schemeClr val="tx2">
                        <a:lumMod val="40000"/>
                        <a:lumOff val="60000"/>
                      </a:schemeClr>
                    </a:solidFill>
                  </a:tcPr>
                </a:tc>
                <a:tc rowSpan="2">
                  <a:txBody>
                    <a:bodyPr/>
                    <a:lstStyle/>
                    <a:p>
                      <a:r>
                        <a:rPr lang="en-US" b="0" dirty="0" smtClean="0">
                          <a:solidFill>
                            <a:schemeClr val="tx1"/>
                          </a:solidFill>
                        </a:rPr>
                        <a:t>WR (m)</a:t>
                      </a:r>
                      <a:endParaRPr lang="en-US" b="0" dirty="0">
                        <a:solidFill>
                          <a:schemeClr val="tx1"/>
                        </a:solidFill>
                      </a:endParaRPr>
                    </a:p>
                  </a:txBody>
                  <a:tcPr>
                    <a:solidFill>
                      <a:schemeClr val="tx2">
                        <a:lumMod val="40000"/>
                        <a:lumOff val="60000"/>
                      </a:schemeClr>
                    </a:solidFill>
                  </a:tcPr>
                </a:tc>
                <a:tc rowSpan="2">
                  <a:txBody>
                    <a:bodyPr/>
                    <a:lstStyle/>
                    <a:p>
                      <a:r>
                        <a:rPr lang="en-US" b="0" dirty="0" smtClean="0">
                          <a:solidFill>
                            <a:schemeClr val="tx1"/>
                          </a:solidFill>
                        </a:rPr>
                        <a:t>WP (b)</a:t>
                      </a:r>
                      <a:endParaRPr lang="en-US" b="0" dirty="0">
                        <a:solidFill>
                          <a:schemeClr val="tx1"/>
                        </a:solidFill>
                      </a:endParaRPr>
                    </a:p>
                  </a:txBody>
                  <a:tcPr>
                    <a:solidFill>
                      <a:schemeClr val="tx2">
                        <a:lumMod val="40000"/>
                        <a:lumOff val="60000"/>
                      </a:schemeClr>
                    </a:solidFill>
                  </a:tcPr>
                </a:tc>
                <a:tc rowSpan="2">
                  <a:txBody>
                    <a:bodyPr/>
                    <a:lstStyle/>
                    <a:p>
                      <a:r>
                        <a:rPr lang="en-US" b="0" dirty="0" smtClean="0">
                          <a:solidFill>
                            <a:schemeClr val="tx1"/>
                          </a:solidFill>
                        </a:rPr>
                        <a:t>ET</a:t>
                      </a:r>
                      <a:endParaRPr lang="en-US" b="0" dirty="0">
                        <a:solidFill>
                          <a:schemeClr val="tx1"/>
                        </a:solidFill>
                      </a:endParaRPr>
                    </a:p>
                  </a:txBody>
                  <a:tcPr>
                    <a:solidFill>
                      <a:schemeClr val="tx2">
                        <a:lumMod val="40000"/>
                        <a:lumOff val="60000"/>
                      </a:schemeClr>
                    </a:solidFill>
                  </a:tcPr>
                </a:tc>
              </a:tr>
              <a:tr h="320040">
                <a:tc vMerge="1">
                  <a:txBody>
                    <a:bodyPr/>
                    <a:lstStyle/>
                    <a:p>
                      <a:endParaRPr lang="en-US"/>
                    </a:p>
                  </a:txBody>
                  <a:tcPr/>
                </a:tc>
                <a:tc vMerge="1">
                  <a:txBody>
                    <a:bodyPr/>
                    <a:lstStyle/>
                    <a:p>
                      <a:endParaRPr lang="en-US"/>
                    </a:p>
                  </a:txBody>
                  <a:tcPr/>
                </a:tc>
                <a:tc>
                  <a:txBody>
                    <a:bodyPr/>
                    <a:lstStyle/>
                    <a:p>
                      <a:pPr algn="ctr"/>
                      <a:r>
                        <a:rPr lang="en-US" dirty="0" err="1" smtClean="0"/>
                        <a:t>Mulai</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dirty="0" err="1" smtClean="0"/>
                        <a:t>Akhir</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0840">
                <a:tc>
                  <a:txBody>
                    <a:bodyPr/>
                    <a:lstStyle/>
                    <a:p>
                      <a:pPr algn="ctr"/>
                      <a:r>
                        <a:rPr lang="en-US" dirty="0" smtClean="0"/>
                        <a:t>A</a:t>
                      </a:r>
                      <a:endParaRPr lang="en-US" dirty="0"/>
                    </a:p>
                  </a:txBody>
                  <a:tcPr/>
                </a:tc>
                <a:tc>
                  <a:txBody>
                    <a:bodyPr/>
                    <a:lstStyle/>
                    <a:p>
                      <a:pPr algn="ctr"/>
                      <a:r>
                        <a:rPr lang="en-US" dirty="0" smtClean="0"/>
                        <a:t>-</a:t>
                      </a:r>
                      <a:endParaRPr lang="en-US" dirty="0"/>
                    </a:p>
                  </a:txBody>
                  <a:tcPr/>
                </a:tc>
                <a:tc>
                  <a:txBody>
                    <a:bodyPr/>
                    <a:lstStyle/>
                    <a:p>
                      <a:pPr algn="ctr"/>
                      <a:r>
                        <a:rPr lang="en-US" dirty="0" smtClean="0"/>
                        <a:t>1</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smtClean="0"/>
                        <a:t>1</a:t>
                      </a:r>
                      <a:endParaRPr lang="en-US" dirty="0"/>
                    </a:p>
                  </a:txBody>
                  <a:tcPr/>
                </a:tc>
                <a:tc>
                  <a:txBody>
                    <a:bodyPr/>
                    <a:lstStyle/>
                    <a:p>
                      <a:pPr algn="ctr"/>
                      <a:r>
                        <a:rPr lang="en-US" dirty="0" smtClean="0"/>
                        <a:t>3</a:t>
                      </a:r>
                      <a:endParaRPr lang="en-US" dirty="0"/>
                    </a:p>
                  </a:txBody>
                  <a:tcPr/>
                </a:tc>
                <a:tc>
                  <a:txBody>
                    <a:bodyPr/>
                    <a:lstStyle/>
                    <a:p>
                      <a:pPr algn="ctr"/>
                      <a:r>
                        <a:rPr lang="en-US" dirty="0" smtClean="0"/>
                        <a:t>5</a:t>
                      </a:r>
                      <a:endParaRPr lang="en-US" dirty="0"/>
                    </a:p>
                  </a:txBody>
                  <a:tcPr/>
                </a:tc>
                <a:tc>
                  <a:txBody>
                    <a:bodyPr/>
                    <a:lstStyle/>
                    <a:p>
                      <a:r>
                        <a:rPr lang="en-US" dirty="0" smtClean="0"/>
                        <a:t>3</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A</a:t>
                      </a:r>
                      <a:endParaRPr lang="en-US" dirty="0"/>
                    </a:p>
                  </a:txBody>
                  <a:tcPr/>
                </a:tc>
                <a:tc>
                  <a:txBody>
                    <a:bodyPr/>
                    <a:lstStyle/>
                    <a:p>
                      <a:pPr algn="ctr"/>
                      <a:r>
                        <a:rPr lang="en-US" dirty="0" smtClean="0"/>
                        <a:t>2</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3</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11</a:t>
                      </a:r>
                      <a:endParaRPr lang="en-US" dirty="0"/>
                    </a:p>
                  </a:txBody>
                  <a:tcPr/>
                </a:tc>
                <a:tc>
                  <a:txBody>
                    <a:bodyPr/>
                    <a:lstStyle/>
                    <a:p>
                      <a:r>
                        <a:rPr lang="en-US" dirty="0" smtClean="0"/>
                        <a:t>5</a:t>
                      </a:r>
                      <a:endParaRPr lang="en-US" dirty="0"/>
                    </a:p>
                  </a:txBody>
                  <a:tcPr/>
                </a:tc>
              </a:tr>
              <a:tr h="370840">
                <a:tc>
                  <a:txBody>
                    <a:bodyPr/>
                    <a:lstStyle/>
                    <a:p>
                      <a:pPr algn="ctr"/>
                      <a:r>
                        <a:rPr lang="en-US" dirty="0" smtClean="0"/>
                        <a:t>C</a:t>
                      </a:r>
                      <a:endParaRPr lang="en-US" dirty="0"/>
                    </a:p>
                  </a:txBody>
                  <a:tcPr/>
                </a:tc>
                <a:tc>
                  <a:txBody>
                    <a:bodyPr/>
                    <a:lstStyle/>
                    <a:p>
                      <a:pPr algn="ctr"/>
                      <a:r>
                        <a:rPr lang="en-US" dirty="0" smtClean="0"/>
                        <a:t>A</a:t>
                      </a:r>
                      <a:endParaRPr lang="en-US" dirty="0"/>
                    </a:p>
                  </a:txBody>
                  <a:tcPr/>
                </a:tc>
                <a:tc>
                  <a:txBody>
                    <a:bodyPr/>
                    <a:lstStyle/>
                    <a:p>
                      <a:pPr algn="ctr"/>
                      <a:r>
                        <a:rPr lang="en-US" dirty="0" smtClean="0"/>
                        <a:t>2</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4</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smtClean="0"/>
                        <a:t>2</a:t>
                      </a:r>
                      <a:endParaRPr lang="en-US" dirty="0"/>
                    </a:p>
                  </a:txBody>
                  <a:tcPr/>
                </a:tc>
                <a:tc>
                  <a:txBody>
                    <a:bodyPr/>
                    <a:lstStyle/>
                    <a:p>
                      <a:pPr algn="ctr"/>
                      <a:r>
                        <a:rPr lang="en-US" dirty="0" smtClean="0"/>
                        <a:t>6</a:t>
                      </a:r>
                      <a:endParaRPr lang="en-US" dirty="0"/>
                    </a:p>
                  </a:txBody>
                  <a:tcPr/>
                </a:tc>
                <a:tc>
                  <a:txBody>
                    <a:bodyPr/>
                    <a:lstStyle/>
                    <a:p>
                      <a:pPr algn="ctr"/>
                      <a:r>
                        <a:rPr lang="en-US" dirty="0" smtClean="0"/>
                        <a:t>10</a:t>
                      </a:r>
                      <a:endParaRPr lang="en-US" dirty="0"/>
                    </a:p>
                  </a:txBody>
                  <a:tcPr/>
                </a:tc>
                <a:tc>
                  <a:txBody>
                    <a:bodyPr/>
                    <a:lstStyle/>
                    <a:p>
                      <a:r>
                        <a:rPr lang="en-US" dirty="0" smtClean="0"/>
                        <a:t>6</a:t>
                      </a:r>
                      <a:endParaRPr lang="en-US" dirty="0"/>
                    </a:p>
                  </a:txBody>
                  <a:tcPr/>
                </a:tc>
              </a:tr>
              <a:tr h="370840">
                <a:tc>
                  <a:txBody>
                    <a:bodyPr/>
                    <a:lstStyle/>
                    <a:p>
                      <a:pPr algn="ctr"/>
                      <a:r>
                        <a:rPr lang="en-US" dirty="0" smtClean="0"/>
                        <a:t>D</a:t>
                      </a:r>
                      <a:endParaRPr lang="en-US" dirty="0"/>
                    </a:p>
                  </a:txBody>
                  <a:tcPr/>
                </a:tc>
                <a:tc>
                  <a:txBody>
                    <a:bodyPr/>
                    <a:lstStyle/>
                    <a:p>
                      <a:pPr algn="ctr"/>
                      <a:r>
                        <a:rPr lang="en-US" dirty="0" smtClean="0"/>
                        <a:t>B</a:t>
                      </a:r>
                      <a:endParaRPr lang="en-US" dirty="0"/>
                    </a:p>
                  </a:txBody>
                  <a:tcPr/>
                </a:tc>
                <a:tc>
                  <a:txBody>
                    <a:bodyPr/>
                    <a:lstStyle/>
                    <a:p>
                      <a:pPr algn="ctr"/>
                      <a:r>
                        <a:rPr lang="en-US" dirty="0" smtClean="0"/>
                        <a:t>3</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5</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smtClean="0"/>
                        <a:t>2</a:t>
                      </a:r>
                      <a:endParaRPr lang="en-US" dirty="0"/>
                    </a:p>
                  </a:txBody>
                  <a:tcPr/>
                </a:tc>
                <a:tc>
                  <a:txBody>
                    <a:bodyPr/>
                    <a:lstStyle/>
                    <a:p>
                      <a:pPr algn="ctr"/>
                      <a:r>
                        <a:rPr lang="en-US" dirty="0" smtClean="0"/>
                        <a:t>6</a:t>
                      </a:r>
                      <a:endParaRPr lang="en-US" dirty="0"/>
                    </a:p>
                  </a:txBody>
                  <a:tcPr/>
                </a:tc>
                <a:tc>
                  <a:txBody>
                    <a:bodyPr/>
                    <a:lstStyle/>
                    <a:p>
                      <a:pPr algn="ctr"/>
                      <a:r>
                        <a:rPr lang="en-US" dirty="0" smtClean="0"/>
                        <a:t>13</a:t>
                      </a:r>
                      <a:endParaRPr lang="en-US" dirty="0"/>
                    </a:p>
                  </a:txBody>
                  <a:tcPr/>
                </a:tc>
                <a:tc>
                  <a:txBody>
                    <a:bodyPr/>
                    <a:lstStyle/>
                    <a:p>
                      <a:r>
                        <a:rPr lang="en-US" dirty="0" smtClean="0"/>
                        <a:t>6,5/7</a:t>
                      </a:r>
                      <a:endParaRPr lang="en-US" dirty="0"/>
                    </a:p>
                  </a:txBody>
                  <a:tcPr/>
                </a:tc>
              </a:tr>
              <a:tr h="370840">
                <a:tc>
                  <a:txBody>
                    <a:bodyPr/>
                    <a:lstStyle/>
                    <a:p>
                      <a:pPr algn="ctr"/>
                      <a:r>
                        <a:rPr lang="en-US" dirty="0" smtClean="0"/>
                        <a:t>E</a:t>
                      </a:r>
                      <a:endParaRPr lang="en-US" dirty="0"/>
                    </a:p>
                  </a:txBody>
                  <a:tcPr/>
                </a:tc>
                <a:tc>
                  <a:txBody>
                    <a:bodyPr/>
                    <a:lstStyle/>
                    <a:p>
                      <a:pPr algn="ctr"/>
                      <a:r>
                        <a:rPr lang="en-US" dirty="0" smtClean="0"/>
                        <a:t>C</a:t>
                      </a:r>
                      <a:endParaRPr lang="en-US" dirty="0"/>
                    </a:p>
                  </a:txBody>
                  <a:tcPr/>
                </a:tc>
                <a:tc>
                  <a:txBody>
                    <a:bodyPr/>
                    <a:lstStyle/>
                    <a:p>
                      <a:pPr algn="ctr"/>
                      <a:r>
                        <a:rPr lang="en-US" dirty="0" smtClean="0"/>
                        <a:t>4</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5</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smtClean="0"/>
                        <a:t>3</a:t>
                      </a:r>
                      <a:endParaRPr lang="en-US" dirty="0"/>
                    </a:p>
                  </a:txBody>
                  <a:tcPr/>
                </a:tc>
                <a:tc>
                  <a:txBody>
                    <a:bodyPr/>
                    <a:lstStyle/>
                    <a:p>
                      <a:pPr algn="ctr"/>
                      <a:r>
                        <a:rPr lang="en-US" dirty="0" smtClean="0"/>
                        <a:t>5</a:t>
                      </a:r>
                      <a:endParaRPr lang="en-US" dirty="0"/>
                    </a:p>
                  </a:txBody>
                  <a:tcPr/>
                </a:tc>
                <a:tc>
                  <a:txBody>
                    <a:bodyPr/>
                    <a:lstStyle/>
                    <a:p>
                      <a:pPr algn="ctr"/>
                      <a:r>
                        <a:rPr lang="en-US" dirty="0" smtClean="0"/>
                        <a:t>8</a:t>
                      </a:r>
                      <a:endParaRPr lang="en-US" dirty="0"/>
                    </a:p>
                  </a:txBody>
                  <a:tcPr/>
                </a:tc>
                <a:tc>
                  <a:txBody>
                    <a:bodyPr/>
                    <a:lstStyle/>
                    <a:p>
                      <a:r>
                        <a:rPr lang="en-US" dirty="0" smtClean="0"/>
                        <a:t>5,17/5</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D, E</a:t>
                      </a:r>
                      <a:endParaRPr lang="en-US" dirty="0"/>
                    </a:p>
                  </a:txBody>
                  <a:tcPr/>
                </a:tc>
                <a:tc>
                  <a:txBody>
                    <a:bodyPr/>
                    <a:lstStyle/>
                    <a:p>
                      <a:pPr algn="ctr"/>
                      <a:r>
                        <a:rPr lang="en-US" dirty="0" smtClean="0"/>
                        <a:t>5</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6</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smtClean="0"/>
                        <a:t>1</a:t>
                      </a:r>
                      <a:endParaRPr lang="en-US" dirty="0"/>
                    </a:p>
                  </a:txBody>
                  <a:tcPr/>
                </a:tc>
                <a:tc>
                  <a:txBody>
                    <a:bodyPr/>
                    <a:lstStyle/>
                    <a:p>
                      <a:pPr algn="ctr"/>
                      <a:r>
                        <a:rPr lang="en-US" dirty="0" smtClean="0"/>
                        <a:t>5</a:t>
                      </a:r>
                      <a:endParaRPr lang="en-US" dirty="0"/>
                    </a:p>
                  </a:txBody>
                  <a:tcPr/>
                </a:tc>
                <a:tc>
                  <a:txBody>
                    <a:bodyPr/>
                    <a:lstStyle/>
                    <a:p>
                      <a:pPr algn="ctr"/>
                      <a:r>
                        <a:rPr lang="en-US" dirty="0" smtClean="0"/>
                        <a:t>7</a:t>
                      </a:r>
                      <a:endParaRPr lang="en-US" dirty="0"/>
                    </a:p>
                  </a:txBody>
                  <a:tcPr/>
                </a:tc>
                <a:tc>
                  <a:txBody>
                    <a:bodyPr/>
                    <a:lstStyle/>
                    <a:p>
                      <a:r>
                        <a:rPr lang="en-US" dirty="0" smtClean="0"/>
                        <a:t>4,7/5</a:t>
                      </a:r>
                      <a:endParaRPr lang="en-US" dirty="0"/>
                    </a:p>
                  </a:txBody>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Content Placeholder 2"/>
          <p:cNvSpPr>
            <a:spLocks noGrp="1"/>
          </p:cNvSpPr>
          <p:nvPr>
            <p:ph idx="1"/>
          </p:nvPr>
        </p:nvSpPr>
        <p:spPr>
          <a:xfrm>
            <a:off x="304800" y="304800"/>
            <a:ext cx="8534400" cy="6324600"/>
          </a:xfrm>
          <a:ln>
            <a:solidFill>
              <a:schemeClr val="tx1"/>
            </a:solidFill>
            <a:bevel/>
          </a:ln>
        </p:spPr>
        <p:txBody>
          <a:bodyPr>
            <a:normAutofit/>
          </a:bodyPr>
          <a:lstStyle/>
          <a:p>
            <a:pPr>
              <a:buNone/>
            </a:pPr>
            <a:r>
              <a:rPr lang="en-US" sz="1800" dirty="0" err="1">
                <a:latin typeface="Times New Roman" pitchFamily="18" charset="0"/>
                <a:cs typeface="Times New Roman" pitchFamily="18" charset="0"/>
              </a:rPr>
              <a:t>Penggunaan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bahasa</a:t>
            </a:r>
            <a:r>
              <a:rPr lang="en-US" sz="1800" dirty="0">
                <a:latin typeface="Times New Roman" pitchFamily="18" charset="0"/>
                <a:cs typeface="Times New Roman" pitchFamily="18" charset="0"/>
              </a:rPr>
              <a:t>/symbol – symbol </a:t>
            </a:r>
            <a:r>
              <a:rPr lang="en-US" sz="1800" dirty="0" err="1">
                <a:latin typeface="Times New Roman" pitchFamily="18" charset="0"/>
                <a:cs typeface="Times New Roman" pitchFamily="18" charset="0"/>
              </a:rPr>
              <a:t>dalam</a:t>
            </a:r>
            <a:r>
              <a:rPr lang="en-US" sz="1800" dirty="0">
                <a:latin typeface="Times New Roman" pitchFamily="18" charset="0"/>
                <a:cs typeface="Times New Roman" pitchFamily="18" charset="0"/>
              </a:rPr>
              <a:t> PERT </a:t>
            </a:r>
            <a:r>
              <a:rPr lang="en-US" sz="1800" dirty="0" err="1" smtClean="0">
                <a:latin typeface="Times New Roman" pitchFamily="18" charset="0"/>
                <a:cs typeface="Times New Roman" pitchFamily="18" charset="0"/>
              </a:rPr>
              <a:t>dpt</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dijelaskan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sbb</a:t>
            </a:r>
            <a:r>
              <a:rPr lang="en-US" sz="1800" dirty="0" smtClean="0">
                <a:latin typeface="Times New Roman" pitchFamily="18" charset="0"/>
                <a:cs typeface="Times New Roman" pitchFamily="18" charset="0"/>
              </a:rPr>
              <a:t> :</a:t>
            </a:r>
          </a:p>
          <a:p>
            <a:pPr>
              <a:buNone/>
            </a:pPr>
            <a:r>
              <a:rPr lang="en-US" sz="1800" dirty="0" smtClean="0">
                <a:latin typeface="Times New Roman" pitchFamily="18" charset="0"/>
                <a:cs typeface="Times New Roman" pitchFamily="18" charset="0"/>
              </a:rPr>
              <a:t>1. 			</a:t>
            </a:r>
            <a:r>
              <a:rPr lang="en-US" sz="1800" i="1" dirty="0" smtClean="0">
                <a:latin typeface="Times New Roman" pitchFamily="18" charset="0"/>
                <a:cs typeface="Times New Roman" pitchFamily="18" charset="0"/>
              </a:rPr>
              <a:t>Arrow</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bentuknya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anak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panah</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artinya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aktivitas</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adalah</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suatu</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pekerjaan</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tugas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dimana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penyelesaiannya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membutuhkan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durasi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resources</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tenaga</a:t>
            </a:r>
            <a:r>
              <a:rPr lang="en-US" sz="1800" dirty="0">
                <a:latin typeface="Times New Roman" pitchFamily="18" charset="0"/>
                <a:cs typeface="Times New Roman" pitchFamily="18" charset="0"/>
              </a:rPr>
              <a:t>, </a:t>
            </a:r>
            <a:r>
              <a:rPr lang="en-US" sz="1800" i="1" dirty="0">
                <a:latin typeface="Times New Roman" pitchFamily="18" charset="0"/>
                <a:cs typeface="Times New Roman" pitchFamily="18" charset="0"/>
              </a:rPr>
              <a:t>equipment</a:t>
            </a:r>
            <a:r>
              <a:rPr lang="en-US" sz="1800" dirty="0" smtClean="0">
                <a:latin typeface="Times New Roman" pitchFamily="18" charset="0"/>
                <a:cs typeface="Times New Roman" pitchFamily="18" charset="0"/>
              </a:rPr>
              <a:t>, material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biaya</a:t>
            </a:r>
            <a:r>
              <a:rPr lang="en-US" sz="1800" dirty="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trt</a:t>
            </a:r>
            <a:r>
              <a:rPr lang="en-US" sz="1800" dirty="0" smtClean="0">
                <a:latin typeface="Times New Roman" pitchFamily="18" charset="0"/>
                <a:cs typeface="Times New Roman" pitchFamily="18" charset="0"/>
              </a:rPr>
              <a:t>.</a:t>
            </a:r>
          </a:p>
          <a:p>
            <a:pPr algn="just">
              <a:buNone/>
            </a:pPr>
            <a:r>
              <a:rPr lang="en-US" sz="1800" dirty="0" smtClean="0">
                <a:latin typeface="Times New Roman" pitchFamily="18" charset="0"/>
                <a:cs typeface="Times New Roman" pitchFamily="18" charset="0"/>
              </a:rPr>
              <a:t>2.			</a:t>
            </a:r>
            <a:r>
              <a:rPr lang="en-US" sz="1800" i="1" dirty="0" smtClean="0">
                <a:latin typeface="Times New Roman" pitchFamily="18" charset="0"/>
                <a:cs typeface="Times New Roman" pitchFamily="18" charset="0"/>
              </a:rPr>
              <a:t>Node/event</a:t>
            </a:r>
            <a:r>
              <a:rPr lang="en-US" sz="1800" i="1" dirty="0">
                <a:latin typeface="Times New Roman" pitchFamily="18" charset="0"/>
                <a:cs typeface="Times New Roman" pitchFamily="18" charset="0"/>
              </a:rPr>
              <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bentuknya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lingkaran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bulat</a:t>
            </a:r>
            <a:r>
              <a:rPr lang="en-US" sz="1800" dirty="0">
                <a:latin typeface="Times New Roman" pitchFamily="18" charset="0"/>
                <a:cs typeface="Times New Roman" pitchFamily="18" charset="0"/>
              </a:rPr>
              <a:t> yang </a:t>
            </a:r>
            <a:r>
              <a:rPr lang="en-US" sz="1800" dirty="0" err="1" smtClean="0">
                <a:latin typeface="Times New Roman" pitchFamily="18" charset="0"/>
                <a:cs typeface="Times New Roman" pitchFamily="18" charset="0"/>
              </a:rPr>
              <a:t>artinyasaat</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peristiwa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atau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kejadian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adalah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permulaan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akhir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satu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atau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lebih</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kegiatan</a:t>
            </a:r>
            <a:r>
              <a:rPr lang="en-US" sz="1800" dirty="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algn="just">
              <a:buNone/>
            </a:pPr>
            <a:r>
              <a:rPr lang="en-US" sz="1800" dirty="0" smtClean="0">
                <a:latin typeface="Times New Roman" pitchFamily="18" charset="0"/>
                <a:cs typeface="Times New Roman" pitchFamily="18" charset="0"/>
              </a:rPr>
              <a:t>3.			 </a:t>
            </a:r>
            <a:r>
              <a:rPr lang="en-US" sz="1800" i="1" dirty="0">
                <a:latin typeface="Times New Roman" pitchFamily="18" charset="0"/>
                <a:cs typeface="Times New Roman" pitchFamily="18" charset="0"/>
              </a:rPr>
              <a:t>bold arrow</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anak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panah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tebal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kegiatan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Lintasan</a:t>
            </a:r>
            <a:r>
              <a:rPr lang="en-US" sz="1800" i="1"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Kritis</a:t>
            </a:r>
            <a:r>
              <a:rPr lang="en-US" sz="1800" dirty="0" smtClean="0">
                <a:latin typeface="Times New Roman" pitchFamily="18" charset="0"/>
                <a:cs typeface="Times New Roman" pitchFamily="18" charset="0"/>
              </a:rPr>
              <a:t>(</a:t>
            </a:r>
            <a:r>
              <a:rPr lang="en-US" sz="1800" i="1" dirty="0" err="1" smtClean="0">
                <a:latin typeface="Times New Roman" pitchFamily="18" charset="0"/>
                <a:cs typeface="Times New Roman" pitchFamily="18" charset="0"/>
              </a:rPr>
              <a:t>chritical</a:t>
            </a:r>
            <a:r>
              <a:rPr lang="en-US" sz="1800" i="1" dirty="0" smtClean="0">
                <a:latin typeface="Times New Roman" pitchFamily="18" charset="0"/>
                <a:cs typeface="Times New Roman" pitchFamily="18" charset="0"/>
              </a:rPr>
              <a:t> </a:t>
            </a:r>
            <a:r>
              <a:rPr lang="en-US" sz="1800" i="1" dirty="0">
                <a:latin typeface="Times New Roman" pitchFamily="18" charset="0"/>
                <a:cs typeface="Times New Roman" pitchFamily="18" charset="0"/>
              </a:rPr>
              <a:t>path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Lintasan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tersebut</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melalui</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network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terdiri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atas</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beberapa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total </a:t>
            </a:r>
            <a:r>
              <a:rPr lang="en-US" sz="1800" dirty="0" err="1">
                <a:latin typeface="Times New Roman" pitchFamily="18" charset="0"/>
                <a:cs typeface="Times New Roman" pitchFamily="18" charset="0"/>
              </a:rPr>
              <a:t>waktu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aktivitasnya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terlama</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dibanding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seluruh</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lintasan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i="1" dirty="0" err="1">
                <a:latin typeface="Times New Roman" pitchFamily="18" charset="0"/>
                <a:cs typeface="Times New Roman" pitchFamily="18" charset="0"/>
              </a:rPr>
              <a:t>network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Lintasan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kritismerupakan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lintasan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penuh</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penekanan</a:t>
            </a:r>
            <a:r>
              <a:rPr lang="en-US" sz="1800" dirty="0">
                <a:latin typeface="Times New Roman" pitchFamily="18" charset="0"/>
                <a:cs typeface="Times New Roman" pitchFamily="18" charset="0"/>
              </a:rPr>
              <a:t> ( pressing ), </a:t>
            </a:r>
            <a:r>
              <a:rPr lang="en-US" sz="1800" dirty="0" err="1">
                <a:latin typeface="Times New Roman" pitchFamily="18" charset="0"/>
                <a:cs typeface="Times New Roman" pitchFamily="18" charset="0"/>
              </a:rPr>
              <a:t>bahaya</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r>
              <a:rPr lang="en-US" sz="1800" i="1" dirty="0" smtClean="0">
                <a:latin typeface="Times New Roman" pitchFamily="18" charset="0"/>
                <a:cs typeface="Times New Roman" pitchFamily="18" charset="0"/>
              </a:rPr>
              <a:t>dangerous</a:t>
            </a:r>
            <a:r>
              <a:rPr lang="en-US" sz="1800" dirty="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serta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penuh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resiko</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i="1" dirty="0">
                <a:latin typeface="Times New Roman" pitchFamily="18" charset="0"/>
                <a:cs typeface="Times New Roman" pitchFamily="18" charset="0"/>
              </a:rPr>
              <a:t> risky</a:t>
            </a:r>
            <a:r>
              <a:rPr lang="en-US" sz="1800" dirty="0">
                <a:latin typeface="Times New Roman" pitchFamily="18" charset="0"/>
                <a:cs typeface="Times New Roman" pitchFamily="18" charset="0"/>
              </a:rPr>
              <a:t>).</a:t>
            </a:r>
            <a:r>
              <a:rPr lang="en-US" sz="1800" i="1" dirty="0">
                <a:latin typeface="Times New Roman" pitchFamily="18" charset="0"/>
                <a:cs typeface="Times New Roman" pitchFamily="18" charset="0"/>
              </a:rPr>
              <a:t> Critical path </a:t>
            </a:r>
            <a:r>
              <a:rPr lang="en-US" sz="1800" i="1" dirty="0" smtClean="0">
                <a:latin typeface="Times New Roman" pitchFamily="18" charset="0"/>
                <a:cs typeface="Times New Roman" pitchFamily="18" charset="0"/>
              </a:rPr>
              <a:t>time </a:t>
            </a:r>
            <a:r>
              <a:rPr lang="en-US" sz="1800" dirty="0" err="1" smtClean="0">
                <a:latin typeface="Times New Roman" pitchFamily="18" charset="0"/>
                <a:cs typeface="Times New Roman" pitchFamily="18" charset="0"/>
              </a:rPr>
              <a:t>merupakan</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total </a:t>
            </a:r>
            <a:r>
              <a:rPr lang="en-US" sz="1800" dirty="0" err="1">
                <a:latin typeface="Times New Roman" pitchFamily="18" charset="0"/>
                <a:cs typeface="Times New Roman" pitchFamily="18" charset="0"/>
              </a:rPr>
              <a:t>waktu</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dari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seluruh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pd </a:t>
            </a:r>
            <a:r>
              <a:rPr lang="en-US" sz="1800" dirty="0" err="1">
                <a:latin typeface="Times New Roman" pitchFamily="18" charset="0"/>
                <a:cs typeface="Times New Roman" pitchFamily="18" charset="0"/>
              </a:rPr>
              <a:t>lintasan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kritis</a:t>
            </a:r>
            <a:r>
              <a:rPr lang="en-US" sz="1800" dirty="0">
                <a:latin typeface="Times New Roman" pitchFamily="18" charset="0"/>
                <a:cs typeface="Times New Roman" pitchFamily="18" charset="0"/>
              </a:rPr>
              <a:t>.</a:t>
            </a:r>
          </a:p>
          <a:p>
            <a:pPr marL="1773238" lvl="3" indent="-1773238">
              <a:buAutoNum type="arabicPeriod" startAt="4"/>
            </a:pPr>
            <a:r>
              <a:rPr lang="en-US" sz="1800" i="1" dirty="0" smtClean="0">
                <a:latin typeface="Times New Roman" pitchFamily="18" charset="0"/>
                <a:cs typeface="Times New Roman" pitchFamily="18" charset="0"/>
              </a:rPr>
              <a:t>dummy</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bentuknya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anak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panah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terputus-putus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artinya</a:t>
            </a:r>
            <a:r>
              <a:rPr lang="en-US" sz="1800" i="1"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semu</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aktivitas</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semu</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dimaksudkan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aktivitas</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semu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adalah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tdk</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memakan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durasi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sumber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sebenarnya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bukan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aktivitas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ttpi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dianggap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sbg</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aktivitas</a:t>
            </a:r>
            <a:r>
              <a:rPr lang="en-US" sz="1800"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5.			</a:t>
            </a:r>
            <a:r>
              <a:rPr lang="en-US" sz="1800" i="1" dirty="0" smtClean="0"/>
              <a:t>network</a:t>
            </a:r>
            <a:r>
              <a:rPr lang="en-US" sz="1800" dirty="0"/>
              <a:t>, </a:t>
            </a:r>
            <a:r>
              <a:rPr lang="en-US" sz="1800" dirty="0" err="1"/>
              <a:t>merupakan</a:t>
            </a:r>
            <a:r>
              <a:rPr lang="en-US" sz="1800" dirty="0"/>
              <a:t> </a:t>
            </a:r>
            <a:r>
              <a:rPr lang="en-US" sz="1800" dirty="0" err="1"/>
              <a:t>kombinasi</a:t>
            </a:r>
            <a:r>
              <a:rPr lang="en-US" sz="1800" dirty="0"/>
              <a:t> node </a:t>
            </a:r>
            <a:r>
              <a:rPr lang="en-US" sz="1800" dirty="0" err="1"/>
              <a:t>dan</a:t>
            </a:r>
            <a:r>
              <a:rPr lang="en-US" sz="1800" dirty="0"/>
              <a:t> </a:t>
            </a:r>
            <a:r>
              <a:rPr lang="en-US" sz="1800" dirty="0" err="1"/>
              <a:t>anak</a:t>
            </a:r>
            <a:r>
              <a:rPr lang="en-US" sz="1800" dirty="0"/>
              <a:t> </a:t>
            </a:r>
            <a:r>
              <a:rPr lang="en-US" sz="1800" dirty="0" err="1"/>
              <a:t>panah</a:t>
            </a:r>
            <a:r>
              <a:rPr lang="en-US" sz="1800" dirty="0"/>
              <a:t> </a:t>
            </a:r>
            <a:r>
              <a:rPr lang="en-US" sz="1800" dirty="0" err="1" smtClean="0"/>
              <a:t>yg</a:t>
            </a:r>
            <a:r>
              <a:rPr lang="en-US" sz="1800" i="1" dirty="0" smtClean="0"/>
              <a:t> 				</a:t>
            </a:r>
            <a:r>
              <a:rPr lang="en-US" sz="1800" dirty="0" err="1" smtClean="0"/>
              <a:t>menggambarkan</a:t>
            </a:r>
            <a:r>
              <a:rPr lang="en-US" sz="1800" dirty="0" smtClean="0"/>
              <a:t> </a:t>
            </a:r>
            <a:r>
              <a:rPr lang="en-US" sz="1800" i="1" dirty="0" smtClean="0"/>
              <a:t>logic</a:t>
            </a:r>
            <a:r>
              <a:rPr lang="en-US" sz="1800" dirty="0"/>
              <a:t> </a:t>
            </a:r>
            <a:r>
              <a:rPr lang="en-US" sz="1800" dirty="0" smtClean="0"/>
              <a:t>(</a:t>
            </a:r>
            <a:r>
              <a:rPr lang="en-US" sz="1800" dirty="0" err="1" smtClean="0"/>
              <a:t>alur</a:t>
            </a:r>
            <a:r>
              <a:rPr lang="en-US" sz="1800" dirty="0" smtClean="0"/>
              <a:t>) </a:t>
            </a:r>
            <a:r>
              <a:rPr lang="en-US" sz="1800" dirty="0" err="1"/>
              <a:t>dari</a:t>
            </a:r>
            <a:r>
              <a:rPr lang="en-US" sz="1800" dirty="0"/>
              <a:t> </a:t>
            </a:r>
            <a:r>
              <a:rPr lang="en-US" sz="1800" dirty="0" err="1"/>
              <a:t>proyek</a:t>
            </a:r>
            <a:r>
              <a:rPr lang="en-US" sz="1800" dirty="0"/>
              <a:t>. </a:t>
            </a:r>
            <a:r>
              <a:rPr lang="en-US" sz="1800" dirty="0" err="1"/>
              <a:t>Terdapat</a:t>
            </a:r>
            <a:r>
              <a:rPr lang="en-US" sz="1800" dirty="0"/>
              <a:t> </a:t>
            </a:r>
            <a:r>
              <a:rPr lang="en-US" sz="1800" dirty="0" err="1"/>
              <a:t>satu</a:t>
            </a:r>
            <a:r>
              <a:rPr lang="en-US" sz="1800" dirty="0"/>
              <a:t> </a:t>
            </a:r>
            <a:r>
              <a:rPr lang="en-US" sz="1800" dirty="0" err="1"/>
              <a:t>titik</a:t>
            </a:r>
            <a:r>
              <a:rPr lang="en-US" sz="1800" dirty="0"/>
              <a:t> </a:t>
            </a:r>
            <a:r>
              <a:rPr lang="en-US" sz="1800" dirty="0" err="1" smtClean="0"/>
              <a:t>awal</a:t>
            </a:r>
            <a:r>
              <a:rPr lang="en-US" sz="1800" dirty="0" smtClean="0"/>
              <a:t> </a:t>
            </a:r>
            <a:r>
              <a:rPr lang="en-US" sz="1800" dirty="0" err="1" smtClean="0"/>
              <a:t>dan</a:t>
            </a:r>
            <a:r>
              <a:rPr lang="en-US" sz="1800" dirty="0" smtClean="0"/>
              <a:t> 		</a:t>
            </a:r>
            <a:r>
              <a:rPr lang="en-US" sz="1800" dirty="0" err="1" smtClean="0"/>
              <a:t>akhir</a:t>
            </a:r>
            <a:r>
              <a:rPr lang="en-US" sz="1800" dirty="0" smtClean="0"/>
              <a:t> </a:t>
            </a:r>
            <a:r>
              <a:rPr lang="en-US" sz="1800" dirty="0" err="1" smtClean="0"/>
              <a:t>yg</a:t>
            </a:r>
            <a:r>
              <a:rPr lang="en-US" sz="1800" dirty="0" smtClean="0"/>
              <a:t> </a:t>
            </a:r>
            <a:r>
              <a:rPr lang="en-US" sz="1800" dirty="0" err="1" smtClean="0"/>
              <a:t>ditentukan</a:t>
            </a:r>
            <a:r>
              <a:rPr lang="en-US" sz="1800" dirty="0" smtClean="0"/>
              <a:t> </a:t>
            </a:r>
            <a:r>
              <a:rPr lang="en-US" sz="1800" dirty="0" err="1" smtClean="0"/>
              <a:t>utk</a:t>
            </a:r>
            <a:r>
              <a:rPr lang="en-US" sz="1800" dirty="0" smtClean="0"/>
              <a:t> </a:t>
            </a:r>
            <a:r>
              <a:rPr lang="en-US" sz="1800" dirty="0" err="1"/>
              <a:t>seluruh</a:t>
            </a:r>
            <a:r>
              <a:rPr lang="en-US" sz="1800" dirty="0"/>
              <a:t> </a:t>
            </a:r>
            <a:r>
              <a:rPr lang="en-US" sz="1800" dirty="0" err="1"/>
              <a:t>proyek</a:t>
            </a:r>
            <a:r>
              <a:rPr lang="en-US" sz="1800" dirty="0"/>
              <a:t>.</a:t>
            </a: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
        <p:nvSpPr>
          <p:cNvPr id="13" name="Flowchart: Connector 12"/>
          <p:cNvSpPr/>
          <p:nvPr/>
        </p:nvSpPr>
        <p:spPr>
          <a:xfrm>
            <a:off x="685800" y="1600200"/>
            <a:ext cx="685800" cy="609600"/>
          </a:xfrm>
          <a:prstGeom prst="flowChartConnector">
            <a:avLst/>
          </a:prstGeom>
        </p:spPr>
        <p:style>
          <a:lnRef idx="2">
            <a:schemeClr val="dk1"/>
          </a:lnRef>
          <a:fillRef idx="1001">
            <a:schemeClr val="lt1"/>
          </a:fillRef>
          <a:effectRef idx="0">
            <a:schemeClr val="dk1"/>
          </a:effectRef>
          <a:fontRef idx="minor">
            <a:schemeClr val="dk1"/>
          </a:fontRef>
        </p:style>
        <p:txBody>
          <a:bodyPr rtlCol="0" anchor="ctr"/>
          <a:lstStyle/>
          <a:p>
            <a:pPr algn="ctr"/>
            <a:endParaRPr lang="en-US"/>
          </a:p>
        </p:txBody>
      </p:sp>
      <p:sp>
        <p:nvSpPr>
          <p:cNvPr id="14" name="Right Arrow 13"/>
          <p:cNvSpPr/>
          <p:nvPr/>
        </p:nvSpPr>
        <p:spPr>
          <a:xfrm>
            <a:off x="762000" y="2590800"/>
            <a:ext cx="762000" cy="76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6" name="Straight Arrow Connector 15"/>
          <p:cNvCxnSpPr/>
          <p:nvPr/>
        </p:nvCxnSpPr>
        <p:spPr>
          <a:xfrm>
            <a:off x="762000" y="914400"/>
            <a:ext cx="914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685800" y="4572000"/>
            <a:ext cx="762000" cy="1588"/>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sp>
        <p:nvSpPr>
          <p:cNvPr id="20" name="Flowchart: Connector 19"/>
          <p:cNvSpPr/>
          <p:nvPr/>
        </p:nvSpPr>
        <p:spPr>
          <a:xfrm>
            <a:off x="685800" y="5562600"/>
            <a:ext cx="304800" cy="3048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2" name="Straight Arrow Connector 21"/>
          <p:cNvCxnSpPr>
            <a:stCxn id="20" idx="6"/>
          </p:cNvCxnSpPr>
          <p:nvPr/>
        </p:nvCxnSpPr>
        <p:spPr>
          <a:xfrm>
            <a:off x="990600" y="5715000"/>
            <a:ext cx="381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Flowchart: Connector 22"/>
          <p:cNvSpPr/>
          <p:nvPr/>
        </p:nvSpPr>
        <p:spPr>
          <a:xfrm>
            <a:off x="1371600" y="5562600"/>
            <a:ext cx="304800" cy="304800"/>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a:normAutofit lnSpcReduction="10000"/>
          </a:bodyPr>
          <a:lstStyle/>
          <a:p>
            <a:pPr algn="just">
              <a:buAutoNum type="arabicPeriod" startAt="2"/>
            </a:pPr>
            <a:r>
              <a:rPr lang="en-US" sz="1800" dirty="0" smtClean="0">
                <a:latin typeface="Times New Roman" pitchFamily="18" charset="0"/>
                <a:cs typeface="Times New Roman" pitchFamily="18" charset="0"/>
              </a:rPr>
              <a:t>CPM (</a:t>
            </a:r>
            <a:r>
              <a:rPr lang="en-US" sz="1800" i="1" dirty="0" smtClean="0">
                <a:latin typeface="Times New Roman" pitchFamily="18" charset="0"/>
                <a:cs typeface="Times New Roman" pitchFamily="18" charset="0"/>
              </a:rPr>
              <a:t>Critical Path </a:t>
            </a:r>
            <a:r>
              <a:rPr lang="en-US" sz="1800" i="1" dirty="0" err="1" smtClean="0">
                <a:latin typeface="Times New Roman" pitchFamily="18" charset="0"/>
                <a:cs typeface="Times New Roman" pitchFamily="18" charset="0"/>
              </a:rPr>
              <a:t>Methode</a:t>
            </a:r>
            <a:r>
              <a:rPr lang="en-US" sz="1800" dirty="0" smtClean="0">
                <a:latin typeface="Times New Roman" pitchFamily="18" charset="0"/>
                <a:cs typeface="Times New Roman" pitchFamily="18" charset="0"/>
              </a:rPr>
              <a:t>)</a:t>
            </a:r>
          </a:p>
          <a:p>
            <a:pPr algn="just">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Yaitu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teknik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manajemen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menggunakan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hanya</a:t>
            </a:r>
            <a:r>
              <a:rPr lang="en-US" sz="1800" dirty="0" smtClean="0">
                <a:latin typeface="Times New Roman" pitchFamily="18" charset="0"/>
                <a:cs typeface="Times New Roman" pitchFamily="18" charset="0"/>
              </a:rPr>
              <a:t> 1 </a:t>
            </a:r>
            <a:r>
              <a:rPr lang="en-US" sz="1800" dirty="0" err="1" smtClean="0">
                <a:latin typeface="Times New Roman" pitchFamily="18" charset="0"/>
                <a:cs typeface="Times New Roman" pitchFamily="18" charset="0"/>
              </a:rPr>
              <a:t>faktor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per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CPM </a:t>
            </a:r>
            <a:r>
              <a:rPr lang="en-US" sz="1800" dirty="0" err="1" smtClean="0">
                <a:latin typeface="Times New Roman" pitchFamily="18" charset="0"/>
                <a:cs typeface="Times New Roman" pitchFamily="18" charset="0"/>
              </a:rPr>
              <a:t>dikembangkan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oleh</a:t>
            </a:r>
            <a:r>
              <a:rPr lang="en-US" sz="1800" dirty="0" smtClean="0">
                <a:latin typeface="Times New Roman" pitchFamily="18" charset="0"/>
                <a:cs typeface="Times New Roman" pitchFamily="18" charset="0"/>
              </a:rPr>
              <a:t> J.E. Kelly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M.R. Walker. </a:t>
            </a:r>
            <a:r>
              <a:rPr lang="en-US" sz="1800" dirty="0" err="1" smtClean="0">
                <a:latin typeface="Times New Roman" pitchFamily="18" charset="0"/>
                <a:cs typeface="Times New Roman" pitchFamily="18" charset="0"/>
              </a:rPr>
              <a:t>Konsep</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CPM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PERT </a:t>
            </a:r>
            <a:r>
              <a:rPr lang="en-US" sz="1800" dirty="0" err="1" smtClean="0">
                <a:latin typeface="Times New Roman" pitchFamily="18" charset="0"/>
                <a:cs typeface="Times New Roman" pitchFamily="18" charset="0"/>
              </a:rPr>
              <a:t>hampir</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sama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apalagi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bentuk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visualisasinya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keduanya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memakai</a:t>
            </a:r>
            <a:r>
              <a:rPr lang="en-US" sz="1800" dirty="0">
                <a:latin typeface="Times New Roman" pitchFamily="18" charset="0"/>
                <a:cs typeface="Times New Roman" pitchFamily="18" charset="0"/>
              </a:rPr>
              <a:t> diagram network </a:t>
            </a:r>
            <a:r>
              <a:rPr lang="en-US" sz="1800" dirty="0" err="1" smtClean="0">
                <a:latin typeface="Times New Roman" pitchFamily="18" charset="0"/>
                <a:cs typeface="Times New Roman" pitchFamily="18" charset="0"/>
              </a:rPr>
              <a:t>yg</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mempunyai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bentuk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disusun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berdasarkan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prinsip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sama</a:t>
            </a:r>
            <a:r>
              <a:rPr lang="en-US" sz="1800" dirty="0" smtClean="0">
                <a:latin typeface="Times New Roman" pitchFamily="18" charset="0"/>
                <a:cs typeface="Times New Roman" pitchFamily="18" charset="0"/>
              </a:rPr>
              <a:t>.</a:t>
            </a:r>
          </a:p>
          <a:p>
            <a:pPr algn="just">
              <a:buNone/>
            </a:pPr>
            <a:r>
              <a:rPr lang="en-US" sz="1800" dirty="0" smtClean="0">
                <a:latin typeface="Times New Roman" pitchFamily="18" charset="0"/>
                <a:cs typeface="Times New Roman" pitchFamily="18" charset="0"/>
              </a:rPr>
              <a:t>	</a:t>
            </a:r>
          </a:p>
          <a:p>
            <a:pPr algn="just">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Perbedaan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antara</a:t>
            </a:r>
            <a:r>
              <a:rPr lang="en-US" sz="1800" dirty="0">
                <a:latin typeface="Times New Roman" pitchFamily="18" charset="0"/>
                <a:cs typeface="Times New Roman" pitchFamily="18" charset="0"/>
              </a:rPr>
              <a:t> CPM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PERT </a:t>
            </a:r>
            <a:r>
              <a:rPr lang="en-US" sz="1800" dirty="0" err="1">
                <a:latin typeface="Times New Roman" pitchFamily="18" charset="0"/>
                <a:cs typeface="Times New Roman" pitchFamily="18" charset="0"/>
              </a:rPr>
              <a:t>terletak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anggapan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terhadap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smtClean="0">
                <a:latin typeface="Times New Roman" pitchFamily="18" charset="0"/>
                <a:cs typeface="Times New Roman" pitchFamily="18" charset="0"/>
              </a:rPr>
              <a:t>. PERT </a:t>
            </a:r>
            <a:r>
              <a:rPr lang="en-US" sz="1800" dirty="0" err="1">
                <a:latin typeface="Times New Roman" pitchFamily="18" charset="0"/>
                <a:cs typeface="Times New Roman" pitchFamily="18" charset="0"/>
              </a:rPr>
              <a:t>menganggap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terdiri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atas</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peristiwa2 (</a:t>
            </a:r>
            <a:r>
              <a:rPr lang="en-US" sz="1800" i="1" dirty="0" smtClean="0">
                <a:latin typeface="Times New Roman" pitchFamily="18" charset="0"/>
                <a:cs typeface="Times New Roman" pitchFamily="18" charset="0"/>
              </a:rPr>
              <a:t>events</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susul</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menyusul</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sdgkan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menurut</a:t>
            </a:r>
            <a:r>
              <a:rPr lang="en-US" sz="1800" dirty="0">
                <a:latin typeface="Times New Roman" pitchFamily="18" charset="0"/>
                <a:cs typeface="Times New Roman" pitchFamily="18" charset="0"/>
              </a:rPr>
              <a:t> CPM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terdiri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atas</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aktivitas2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membentuk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lintasan</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beberapa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lintasan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Namun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perbedaan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anggapan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thd</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menurut</a:t>
            </a:r>
            <a:r>
              <a:rPr lang="en-US" sz="1800" dirty="0">
                <a:latin typeface="Times New Roman" pitchFamily="18" charset="0"/>
                <a:cs typeface="Times New Roman" pitchFamily="18" charset="0"/>
              </a:rPr>
              <a:t> CPM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PERT </a:t>
            </a:r>
            <a:r>
              <a:rPr lang="en-US" sz="1800" dirty="0" err="1">
                <a:latin typeface="Times New Roman" pitchFamily="18" charset="0"/>
                <a:cs typeface="Times New Roman" pitchFamily="18" charset="0"/>
              </a:rPr>
              <a:t>bukanlah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merupakan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perbedaan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prinsipil</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sebab</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meskipun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peristiwa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berbeda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aktivitas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tetapi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keduanya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merupakan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dwitunggal</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tak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dpt</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dipisahkan</a:t>
            </a:r>
            <a:r>
              <a:rPr lang="en-US" sz="1800" dirty="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	</a:t>
            </a:r>
          </a:p>
          <a:p>
            <a:pPr>
              <a:buNone/>
            </a:pP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Keputusan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untuk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memilih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salah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satu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kedua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metode</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tsb</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bergantung</a:t>
            </a:r>
            <a:r>
              <a:rPr lang="en-US" sz="1800" dirty="0" smtClean="0">
                <a:latin typeface="Times New Roman" pitchFamily="18" charset="0"/>
                <a:cs typeface="Times New Roman" pitchFamily="18" charset="0"/>
              </a:rPr>
              <a:t> pd </a:t>
            </a:r>
            <a:r>
              <a:rPr lang="en-US" sz="1800" dirty="0" err="1">
                <a:latin typeface="Times New Roman" pitchFamily="18" charset="0"/>
                <a:cs typeface="Times New Roman" pitchFamily="18" charset="0"/>
              </a:rPr>
              <a:t>kemampuan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mengenal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diselenggarakan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Bila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bersangkutan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lebih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dikenal</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peristiwa2nya, </a:t>
            </a:r>
            <a:r>
              <a:rPr lang="en-US" sz="1800" dirty="0" err="1">
                <a:latin typeface="Times New Roman" pitchFamily="18" charset="0"/>
                <a:cs typeface="Times New Roman" pitchFamily="18" charset="0"/>
              </a:rPr>
              <a:t>maka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dipakai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metode</a:t>
            </a:r>
            <a:r>
              <a:rPr lang="en-US" sz="1800" dirty="0">
                <a:latin typeface="Times New Roman" pitchFamily="18" charset="0"/>
                <a:cs typeface="Times New Roman" pitchFamily="18" charset="0"/>
              </a:rPr>
              <a:t> PERT, </a:t>
            </a:r>
            <a:r>
              <a:rPr lang="en-US" sz="1800" dirty="0" err="1" smtClean="0">
                <a:latin typeface="Times New Roman" pitchFamily="18" charset="0"/>
                <a:cs typeface="Times New Roman" pitchFamily="18" charset="0"/>
              </a:rPr>
              <a:t>tetapi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bila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proyek</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yg</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bersangkutan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lebih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dikenal</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kegiatan2nya, </a:t>
            </a:r>
            <a:r>
              <a:rPr lang="en-US" sz="1800" dirty="0" err="1">
                <a:latin typeface="Times New Roman" pitchFamily="18" charset="0"/>
                <a:cs typeface="Times New Roman" pitchFamily="18" charset="0"/>
              </a:rPr>
              <a:t>maka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dipakai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metode</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CPM. </a:t>
            </a:r>
          </a:p>
          <a:p>
            <a:endParaRPr lang="en-US" sz="1800" dirty="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endParaRPr lang="en-US" sz="1800" dirty="0">
              <a:latin typeface="Times New Roman" pitchFamily="18" charset="0"/>
              <a:cs typeface="Times New Roman" pitchFamily="18" charset="0"/>
            </a:endParaRPr>
          </a:p>
          <a:p>
            <a:pPr algn="just">
              <a:buNone/>
            </a:pPr>
            <a:endParaRPr lang="en-US" sz="1800" dirty="0" smtClean="0">
              <a:latin typeface="Times New Roman" pitchFamily="18" charset="0"/>
              <a:cs typeface="Times New Roman" pitchFamily="18" charset="0"/>
            </a:endParaRPr>
          </a:p>
          <a:p>
            <a:pPr algn="just">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a:buNone/>
            </a:pPr>
            <a:r>
              <a:rPr lang="en-US" sz="1800" dirty="0" err="1" smtClean="0">
                <a:latin typeface="Times New Roman" pitchFamily="18" charset="0"/>
                <a:cs typeface="Times New Roman" pitchFamily="18" charset="0"/>
              </a:rPr>
              <a:t>Contoh</a:t>
            </a:r>
            <a:r>
              <a:rPr lang="en-US" sz="1800" dirty="0" smtClean="0">
                <a:latin typeface="Times New Roman" pitchFamily="18" charset="0"/>
                <a:cs typeface="Times New Roman" pitchFamily="18" charset="0"/>
              </a:rPr>
              <a:t> Diagram Gantt :</a:t>
            </a:r>
          </a:p>
          <a:p>
            <a:pPr>
              <a:buNone/>
            </a:pPr>
            <a:endParaRPr lang="en-US" sz="1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457200" y="838200"/>
          <a:ext cx="8077201" cy="2616200"/>
        </p:xfrm>
        <a:graphic>
          <a:graphicData uri="http://schemas.openxmlformats.org/drawingml/2006/table">
            <a:tbl>
              <a:tblPr firstRow="1" bandRow="1">
                <a:tableStyleId>{5C22544A-7EE6-4342-B048-85BDC9FD1C3A}</a:tableStyleId>
              </a:tblPr>
              <a:tblGrid>
                <a:gridCol w="764597"/>
                <a:gridCol w="2740603"/>
                <a:gridCol w="914400"/>
                <a:gridCol w="914400"/>
                <a:gridCol w="914400"/>
                <a:gridCol w="914400"/>
                <a:gridCol w="914401"/>
              </a:tblGrid>
              <a:tr h="185420">
                <a:tc rowSpan="2">
                  <a:txBody>
                    <a:bodyPr/>
                    <a:lstStyle/>
                    <a:p>
                      <a:r>
                        <a:rPr lang="en-US" b="0" dirty="0" smtClean="0">
                          <a:solidFill>
                            <a:schemeClr val="tx1"/>
                          </a:solidFill>
                          <a:latin typeface="Times New Roman" pitchFamily="18" charset="0"/>
                          <a:cs typeface="Times New Roman" pitchFamily="18" charset="0"/>
                        </a:rPr>
                        <a:t>No</a:t>
                      </a:r>
                      <a:endParaRPr lang="en-US" b="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rowSpan="2">
                  <a:txBody>
                    <a:bodyPr/>
                    <a:lstStyle/>
                    <a:p>
                      <a:r>
                        <a:rPr lang="en-US" b="0" dirty="0" err="1" smtClean="0">
                          <a:solidFill>
                            <a:schemeClr val="tx1"/>
                          </a:solidFill>
                          <a:latin typeface="Times New Roman" pitchFamily="18" charset="0"/>
                          <a:cs typeface="Times New Roman" pitchFamily="18" charset="0"/>
                        </a:rPr>
                        <a:t>Kegiatan</a:t>
                      </a:r>
                      <a:endParaRPr lang="en-US" b="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gridSpan="5">
                  <a:txBody>
                    <a:bodyPr/>
                    <a:lstStyle/>
                    <a:p>
                      <a:pPr algn="ctr"/>
                      <a:r>
                        <a:rPr lang="en-US" b="0" dirty="0" err="1" smtClean="0">
                          <a:solidFill>
                            <a:schemeClr val="tx1"/>
                          </a:solidFill>
                          <a:latin typeface="Times New Roman" pitchFamily="18" charset="0"/>
                          <a:cs typeface="Times New Roman" pitchFamily="18" charset="0"/>
                        </a:rPr>
                        <a:t>Minggu</a:t>
                      </a:r>
                      <a:endParaRPr lang="en-US" b="0"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6240">
                <a:tc vMerge="1">
                  <a:txBody>
                    <a:bodyPr/>
                    <a:lstStyle/>
                    <a:p>
                      <a:endParaRPr lang="en-US"/>
                    </a:p>
                  </a:txBody>
                  <a:tcPr/>
                </a:tc>
                <a:tc vMerge="1">
                  <a:txBody>
                    <a:bodyPr/>
                    <a:lstStyle/>
                    <a:p>
                      <a:endParaRPr lang="en-US"/>
                    </a:p>
                  </a:txBody>
                  <a:tcPr/>
                </a:tc>
                <a:tc>
                  <a:txBody>
                    <a:bodyPr/>
                    <a:lstStyle/>
                    <a:p>
                      <a:pPr algn="ctr"/>
                      <a:r>
                        <a:rPr lang="en-US" b="0" dirty="0" smtClean="0">
                          <a:solidFill>
                            <a:schemeClr val="tx1"/>
                          </a:solidFill>
                          <a:latin typeface="Times New Roman" pitchFamily="18" charset="0"/>
                          <a:cs typeface="Times New Roman" pitchFamily="18" charset="0"/>
                        </a:rPr>
                        <a:t>1</a:t>
                      </a:r>
                      <a:endParaRPr lang="en-US" b="0" dirty="0">
                        <a:solidFill>
                          <a:schemeClr val="tx1"/>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ctr"/>
                      <a:r>
                        <a:rPr lang="en-US" b="0" dirty="0" smtClean="0">
                          <a:solidFill>
                            <a:schemeClr val="tx1"/>
                          </a:solidFill>
                          <a:latin typeface="Times New Roman" pitchFamily="18" charset="0"/>
                          <a:cs typeface="Times New Roman" pitchFamily="18" charset="0"/>
                        </a:rPr>
                        <a:t>2</a:t>
                      </a:r>
                      <a:endParaRPr lang="en-US"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ctr"/>
                      <a:r>
                        <a:rPr lang="en-US" b="0" dirty="0" smtClean="0">
                          <a:solidFill>
                            <a:schemeClr val="tx1"/>
                          </a:solidFill>
                          <a:latin typeface="Times New Roman" pitchFamily="18" charset="0"/>
                          <a:cs typeface="Times New Roman" pitchFamily="18" charset="0"/>
                        </a:rPr>
                        <a:t>3</a:t>
                      </a:r>
                      <a:endParaRPr lang="en-US"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ctr"/>
                      <a:r>
                        <a:rPr lang="en-US" b="0" dirty="0" smtClean="0">
                          <a:solidFill>
                            <a:schemeClr val="tx1"/>
                          </a:solidFill>
                          <a:latin typeface="Times New Roman" pitchFamily="18" charset="0"/>
                          <a:cs typeface="Times New Roman" pitchFamily="18" charset="0"/>
                        </a:rPr>
                        <a:t>4</a:t>
                      </a:r>
                      <a:endParaRPr lang="en-US"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ctr"/>
                      <a:r>
                        <a:rPr lang="en-US" b="0" dirty="0" smtClean="0">
                          <a:solidFill>
                            <a:schemeClr val="tx1"/>
                          </a:solidFill>
                          <a:latin typeface="Times New Roman" pitchFamily="18" charset="0"/>
                          <a:cs typeface="Times New Roman" pitchFamily="18" charset="0"/>
                        </a:rPr>
                        <a:t>5</a:t>
                      </a:r>
                      <a:endParaRPr lang="en-US"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tx2">
                        <a:lumMod val="20000"/>
                        <a:lumOff val="80000"/>
                      </a:schemeClr>
                    </a:solidFill>
                  </a:tcPr>
                </a:tc>
              </a:tr>
              <a:tr h="370840">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r>
                        <a:rPr lang="en-US" dirty="0" err="1" smtClean="0">
                          <a:latin typeface="Times New Roman" pitchFamily="18" charset="0"/>
                          <a:cs typeface="Times New Roman" pitchFamily="18" charset="0"/>
                        </a:rPr>
                        <a:t>Membuat</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fondasi</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rgbClr val="92D05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2D050"/>
                    </a:solidFill>
                  </a:tcPr>
                </a:tc>
                <a:tc>
                  <a:txBody>
                    <a:bodyPr/>
                    <a:lstStyle/>
                    <a:p>
                      <a:endParaRPr lang="en-US">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r>
              <a:tr h="370840">
                <a:tc>
                  <a:txBody>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solidFill>
                      <a:schemeClr val="accent1">
                        <a:lumMod val="20000"/>
                        <a:lumOff val="80000"/>
                      </a:schemeClr>
                    </a:solidFill>
                  </a:tcPr>
                </a:tc>
                <a:tc>
                  <a:txBody>
                    <a:bodyPr/>
                    <a:lstStyle/>
                    <a:p>
                      <a:r>
                        <a:rPr lang="en-US" dirty="0" err="1" smtClean="0">
                          <a:latin typeface="Times New Roman" pitchFamily="18" charset="0"/>
                          <a:cs typeface="Times New Roman" pitchFamily="18" charset="0"/>
                        </a:rPr>
                        <a:t>Membuat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atap</a:t>
                      </a:r>
                      <a:endParaRPr lang="en-US" dirty="0">
                        <a:latin typeface="Times New Roman" pitchFamily="18" charset="0"/>
                        <a:cs typeface="Times New Roman" pitchFamily="18" charset="0"/>
                      </a:endParaRPr>
                    </a:p>
                  </a:txBody>
                  <a:tcPr>
                    <a:solidFill>
                      <a:schemeClr val="accent1">
                        <a:lumMod val="20000"/>
                        <a:lumOff val="80000"/>
                      </a:schemeClr>
                    </a:solidFill>
                  </a:tcPr>
                </a:tc>
                <a:tc>
                  <a:txBody>
                    <a:bodyPr/>
                    <a:lstStyle/>
                    <a:p>
                      <a:endParaRPr lang="en-US"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rgbClr val="00B05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5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5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5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r>
              <a:tr h="370840">
                <a:tc>
                  <a:txBody>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r>
                        <a:rPr lang="en-US" dirty="0" err="1" smtClean="0">
                          <a:latin typeface="Times New Roman" pitchFamily="18" charset="0"/>
                          <a:cs typeface="Times New Roman" pitchFamily="18" charset="0"/>
                        </a:rPr>
                        <a:t>Membangun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tembok</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rgbClr val="0070C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r>
              <a:tr h="370840">
                <a:tc>
                  <a:txBody>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solidFill>
                      <a:schemeClr val="accent1">
                        <a:lumMod val="20000"/>
                        <a:lumOff val="80000"/>
                      </a:schemeClr>
                    </a:solidFill>
                  </a:tcPr>
                </a:tc>
                <a:tc>
                  <a:txBody>
                    <a:bodyPr/>
                    <a:lstStyle/>
                    <a:p>
                      <a:r>
                        <a:rPr lang="en-US" dirty="0" err="1" smtClean="0">
                          <a:latin typeface="Times New Roman" pitchFamily="18" charset="0"/>
                          <a:cs typeface="Times New Roman" pitchFamily="18" charset="0"/>
                        </a:rPr>
                        <a:t>Meratakan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tanah</a:t>
                      </a:r>
                      <a:endParaRPr lang="en-US" dirty="0">
                        <a:latin typeface="Times New Roman" pitchFamily="18" charset="0"/>
                        <a:cs typeface="Times New Roman" pitchFamily="18" charset="0"/>
                      </a:endParaRPr>
                    </a:p>
                  </a:txBody>
                  <a:tcPr>
                    <a:solidFill>
                      <a:schemeClr val="accent1">
                        <a:lumMod val="20000"/>
                        <a:lumOff val="80000"/>
                      </a:schemeClr>
                    </a:solidFill>
                  </a:tcPr>
                </a:tc>
                <a:tc>
                  <a:txBody>
                    <a:bodyPr/>
                    <a:lstStyle/>
                    <a:p>
                      <a:endParaRPr lang="en-US"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rgbClr val="00B0F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rgbClr val="00B0F0"/>
                    </a:solidFill>
                  </a:tcPr>
                </a:tc>
              </a:tr>
              <a:tr h="370840">
                <a:tc>
                  <a:txBody>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Finishing</a:t>
                      </a:r>
                      <a:endParaRPr lang="en-US" dirty="0">
                        <a:latin typeface="Times New Roman" pitchFamily="18" charset="0"/>
                        <a:cs typeface="Times New Roman" pitchFamily="18" charset="0"/>
                      </a:endParaRPr>
                    </a:p>
                  </a:txBody>
                  <a:tcPr/>
                </a:tc>
                <a:tc>
                  <a:txBody>
                    <a:bodyPr/>
                    <a:lstStyle/>
                    <a:p>
                      <a:endParaRPr lang="en-US"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rgbClr val="00206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206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206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2060"/>
                    </a:solidFill>
                  </a:tcPr>
                </a:tc>
                <a:tc>
                  <a:txBody>
                    <a:bodyPr/>
                    <a:lstStyle/>
                    <a:p>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rgbClr val="002060"/>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fontScale="92500" lnSpcReduction="10000"/>
          </a:bodyPr>
          <a:lstStyle/>
          <a:p>
            <a:pPr lvl="0" algn="just">
              <a:buNone/>
            </a:pPr>
            <a:r>
              <a:rPr lang="en-US" sz="1800" b="1" dirty="0" smtClean="0">
                <a:latin typeface="Times New Roman" pitchFamily="18" charset="0"/>
                <a:cs typeface="Times New Roman" pitchFamily="18" charset="0"/>
              </a:rPr>
              <a:t>3.1.3. </a:t>
            </a:r>
            <a:r>
              <a:rPr lang="en-US" sz="1800" b="1" dirty="0" err="1" smtClean="0">
                <a:latin typeface="Times New Roman" pitchFamily="18" charset="0"/>
                <a:cs typeface="Times New Roman" pitchFamily="18" charset="0"/>
              </a:rPr>
              <a:t>Pengendalian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Proyek</a:t>
            </a:r>
            <a:endParaRPr lang="en-US" sz="1800" b="1" dirty="0" smtClean="0">
              <a:latin typeface="Times New Roman" pitchFamily="18" charset="0"/>
              <a:cs typeface="Times New Roman" pitchFamily="18" charset="0"/>
            </a:endParaRPr>
          </a:p>
          <a:p>
            <a:pPr marL="0" indent="0" algn="just">
              <a:buNone/>
            </a:pP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mempengaruhi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hasil</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akhir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suatu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Tujuan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utamanya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yaitu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meminimalisasi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segala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penyimpangan</a:t>
            </a:r>
            <a:r>
              <a:rPr lang="en-US" sz="1800" dirty="0" smtClean="0">
                <a:latin typeface="Times New Roman" pitchFamily="18" charset="0"/>
                <a:cs typeface="Times New Roman" pitchFamily="18" charset="0"/>
              </a:rPr>
              <a:t> yang </a:t>
            </a:r>
            <a:r>
              <a:rPr lang="en-US" sz="1800" dirty="0" err="1" smtClean="0">
                <a:latin typeface="Times New Roman" pitchFamily="18" charset="0"/>
                <a:cs typeface="Times New Roman" pitchFamily="18" charset="0"/>
              </a:rPr>
              <a:t>dapat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terjadi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selama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berlangsungnya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Dgn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kata</a:t>
            </a:r>
            <a:r>
              <a:rPr lang="en-US" sz="1800" dirty="0" smtClean="0">
                <a:latin typeface="Times New Roman" pitchFamily="18" charset="0"/>
                <a:cs typeface="Times New Roman" pitchFamily="18" charset="0"/>
              </a:rPr>
              <a:t> lain, </a:t>
            </a: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berusaha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utk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optimasi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kinerja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biaya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mutu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keselamatan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kerja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harus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memiliki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kriteria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sebagai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tolak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ukur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Kegiatan</a:t>
            </a:r>
            <a:r>
              <a:rPr lang="en-US" sz="1800" dirty="0" smtClean="0">
                <a:latin typeface="Times New Roman" pitchFamily="18" charset="0"/>
                <a:cs typeface="Times New Roman" pitchFamily="18" charset="0"/>
              </a:rPr>
              <a:t> yang </a:t>
            </a:r>
            <a:r>
              <a:rPr lang="en-US" sz="1800" dirty="0" err="1" smtClean="0">
                <a:latin typeface="Times New Roman" pitchFamily="18" charset="0"/>
                <a:cs typeface="Times New Roman" pitchFamily="18" charset="0"/>
              </a:rPr>
              <a:t>dilakukan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dalam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proses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yaitu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berupa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pengawasan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pemeriksaan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koreksi</a:t>
            </a:r>
            <a:r>
              <a:rPr lang="en-US" sz="1800" dirty="0" smtClean="0">
                <a:latin typeface="Times New Roman" pitchFamily="18" charset="0"/>
                <a:cs typeface="Times New Roman" pitchFamily="18" charset="0"/>
              </a:rPr>
              <a:t> yang </a:t>
            </a:r>
            <a:r>
              <a:rPr lang="en-US" sz="1800" dirty="0" err="1" smtClean="0">
                <a:latin typeface="Times New Roman" pitchFamily="18" charset="0"/>
                <a:cs typeface="Times New Roman" pitchFamily="18" charset="0"/>
              </a:rPr>
              <a:t>dilakukan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selama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proses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implementasi</a:t>
            </a:r>
            <a:r>
              <a:rPr lang="en-US" sz="1800" dirty="0" smtClean="0">
                <a:latin typeface="Times New Roman" pitchFamily="18" charset="0"/>
                <a:cs typeface="Times New Roman" pitchFamily="18" charset="0"/>
              </a:rPr>
              <a:t>. </a:t>
            </a:r>
          </a:p>
          <a:p>
            <a:pPr>
              <a:buNone/>
            </a:pP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berkonsentrasi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pada</a:t>
            </a:r>
            <a:r>
              <a:rPr lang="en-US" sz="1800" dirty="0" smtClean="0">
                <a:latin typeface="Times New Roman" pitchFamily="18" charset="0"/>
                <a:cs typeface="Times New Roman" pitchFamily="18" charset="0"/>
              </a:rPr>
              <a:t> :</a:t>
            </a:r>
          </a:p>
          <a:p>
            <a:pPr>
              <a:buNone/>
            </a:pPr>
            <a:r>
              <a:rPr lang="en-US" sz="1800" dirty="0" smtClean="0">
                <a:latin typeface="Times New Roman" pitchFamily="18" charset="0"/>
                <a:cs typeface="Times New Roman" pitchFamily="18" charset="0"/>
              </a:rPr>
              <a:t>1. </a:t>
            </a: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pekerjaan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arah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tujuan</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2. </a:t>
            </a:r>
            <a:r>
              <a:rPr lang="en-US" sz="1800" dirty="0" err="1" smtClean="0">
                <a:latin typeface="Times New Roman" pitchFamily="18" charset="0"/>
                <a:cs typeface="Times New Roman" pitchFamily="18" charset="0"/>
              </a:rPr>
              <a:t>Penggunaan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secara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efektif</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sumber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daya</a:t>
            </a:r>
            <a:r>
              <a:rPr lang="en-US" sz="1800" dirty="0" smtClean="0">
                <a:latin typeface="Times New Roman" pitchFamily="18" charset="0"/>
                <a:cs typeface="Times New Roman" pitchFamily="18" charset="0"/>
              </a:rPr>
              <a:t> yang </a:t>
            </a:r>
            <a:r>
              <a:rPr lang="en-US" sz="1800" dirty="0" err="1" smtClean="0">
                <a:latin typeface="Times New Roman" pitchFamily="18" charset="0"/>
                <a:cs typeface="Times New Roman" pitchFamily="18" charset="0"/>
              </a:rPr>
              <a:t>ada</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3. </a:t>
            </a:r>
            <a:r>
              <a:rPr lang="en-US" sz="1800" dirty="0" err="1" smtClean="0">
                <a:latin typeface="Times New Roman" pitchFamily="18" charset="0"/>
                <a:cs typeface="Times New Roman" pitchFamily="18" charset="0"/>
              </a:rPr>
              <a:t>Perbaikan</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koreksi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masalah</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4. </a:t>
            </a:r>
            <a:r>
              <a:rPr lang="en-US" sz="1800" dirty="0" err="1" smtClean="0">
                <a:latin typeface="Times New Roman" pitchFamily="18" charset="0"/>
                <a:cs typeface="Times New Roman" pitchFamily="18" charset="0"/>
              </a:rPr>
              <a:t>Pemberian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imbalan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pencapaian</a:t>
            </a:r>
            <a:endParaRPr lang="en-US" sz="1800" dirty="0" smtClean="0">
              <a:latin typeface="Times New Roman" pitchFamily="18" charset="0"/>
              <a:cs typeface="Times New Roman" pitchFamily="18" charset="0"/>
            </a:endParaRPr>
          </a:p>
          <a:p>
            <a:pPr marL="609600" indent="-609600">
              <a:lnSpc>
                <a:spcPct val="90000"/>
              </a:lnSpc>
              <a:buClr>
                <a:schemeClr val="bg2"/>
              </a:buClr>
              <a:buNone/>
            </a:pPr>
            <a:r>
              <a:rPr lang="en-US" sz="1800" dirty="0" err="1" smtClean="0">
                <a:latin typeface="Times New Roman" pitchFamily="18" charset="0"/>
                <a:cs typeface="Times New Roman" pitchFamily="18" charset="0"/>
              </a:rPr>
              <a:t>Obyek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Waktu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Biaya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Mutu</a:t>
            </a:r>
            <a:r>
              <a:rPr lang="en-US" sz="1800" dirty="0" smtClean="0">
                <a:latin typeface="Times New Roman" pitchFamily="18" charset="0"/>
                <a:cs typeface="Times New Roman" pitchFamily="18" charset="0"/>
              </a:rPr>
              <a:t>, Material, </a:t>
            </a:r>
            <a:r>
              <a:rPr lang="en-US" sz="1800" dirty="0" err="1" smtClean="0">
                <a:latin typeface="Times New Roman" pitchFamily="18" charset="0"/>
                <a:cs typeface="Times New Roman" pitchFamily="18" charset="0"/>
              </a:rPr>
              <a:t>Tenaga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Alat</a:t>
            </a:r>
            <a:r>
              <a:rPr lang="en-US" sz="1800" dirty="0" smtClean="0">
                <a:latin typeface="Times New Roman" pitchFamily="18" charset="0"/>
                <a:cs typeface="Times New Roman" pitchFamily="18" charset="0"/>
              </a:rPr>
              <a:t>.</a:t>
            </a:r>
          </a:p>
          <a:p>
            <a:pPr marL="609600" indent="-609600">
              <a:lnSpc>
                <a:spcPct val="90000"/>
              </a:lnSpc>
              <a:buClr>
                <a:schemeClr val="bg2"/>
              </a:buClr>
              <a:buNone/>
            </a:pPr>
            <a:r>
              <a:rPr lang="en-US" sz="1800" dirty="0" smtClean="0">
                <a:latin typeface="Times New Roman" pitchFamily="18" charset="0"/>
                <a:cs typeface="Times New Roman" pitchFamily="18" charset="0"/>
              </a:rPr>
              <a:t>Langkah2 </a:t>
            </a:r>
            <a:r>
              <a:rPr lang="en-US" sz="1800" dirty="0" err="1" smtClean="0">
                <a:latin typeface="Times New Roman" pitchFamily="18" charset="0"/>
                <a:cs typeface="Times New Roman" pitchFamily="18" charset="0"/>
              </a:rPr>
              <a:t>Pengendalian</a:t>
            </a:r>
            <a:r>
              <a:rPr lang="en-US" sz="1800" dirty="0" smtClean="0">
                <a:latin typeface="Times New Roman" pitchFamily="18" charset="0"/>
                <a:cs typeface="Times New Roman" pitchFamily="18" charset="0"/>
              </a:rPr>
              <a:t> :</a:t>
            </a:r>
          </a:p>
          <a:p>
            <a:pPr marL="341313" indent="-341313">
              <a:buFont typeface="Calibri" pitchFamily="34" charset="0"/>
              <a:buAutoNum type="arabicPeriod"/>
            </a:pPr>
            <a:r>
              <a:rPr lang="en-US" sz="2100" dirty="0" err="1" smtClean="0">
                <a:latin typeface="Times New Roman" pitchFamily="18" charset="0"/>
                <a:cs typeface="Times New Roman" pitchFamily="18" charset="0"/>
              </a:rPr>
              <a:t>Menentukan</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standar</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performansi</a:t>
            </a:r>
            <a:endParaRPr lang="en-US" sz="2100" dirty="0" smtClean="0">
              <a:latin typeface="Times New Roman" pitchFamily="18" charset="0"/>
              <a:cs typeface="Times New Roman" pitchFamily="18" charset="0"/>
            </a:endParaRPr>
          </a:p>
          <a:p>
            <a:pPr marL="682625" lvl="1" indent="-282575">
              <a:buFont typeface="Wingdings" pitchFamily="2" charset="2"/>
              <a:buChar char="§"/>
            </a:pPr>
            <a:r>
              <a:rPr lang="en-US" sz="2100" dirty="0" err="1" smtClean="0">
                <a:latin typeface="Times New Roman" pitchFamily="18" charset="0"/>
                <a:cs typeface="Times New Roman" pitchFamily="18" charset="0"/>
              </a:rPr>
              <a:t>Spesifikasi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Teknis</a:t>
            </a:r>
            <a:endParaRPr lang="en-US" sz="2100" dirty="0" smtClean="0">
              <a:latin typeface="Times New Roman" pitchFamily="18" charset="0"/>
              <a:cs typeface="Times New Roman" pitchFamily="18" charset="0"/>
            </a:endParaRPr>
          </a:p>
          <a:p>
            <a:pPr marL="682625" lvl="1" indent="-282575">
              <a:buFont typeface="Wingdings" pitchFamily="2" charset="2"/>
              <a:buChar char="§"/>
            </a:pPr>
            <a:r>
              <a:rPr lang="en-US" sz="2100" dirty="0" err="1" smtClean="0">
                <a:latin typeface="Times New Roman" pitchFamily="18" charset="0"/>
                <a:cs typeface="Times New Roman" pitchFamily="18" charset="0"/>
              </a:rPr>
              <a:t>Biaya</a:t>
            </a:r>
            <a:endParaRPr lang="en-US" sz="2100" dirty="0" smtClean="0">
              <a:latin typeface="Times New Roman" pitchFamily="18" charset="0"/>
              <a:cs typeface="Times New Roman" pitchFamily="18" charset="0"/>
            </a:endParaRPr>
          </a:p>
          <a:p>
            <a:pPr marL="682625" lvl="1" indent="-282575">
              <a:buFont typeface="Wingdings" pitchFamily="2" charset="2"/>
              <a:buChar char="§"/>
            </a:pPr>
            <a:r>
              <a:rPr lang="en-US" sz="2100" dirty="0" err="1" smtClean="0">
                <a:latin typeface="Times New Roman" pitchFamily="18" charset="0"/>
                <a:cs typeface="Times New Roman" pitchFamily="18" charset="0"/>
              </a:rPr>
              <a:t>Jadwal</a:t>
            </a:r>
            <a:endParaRPr lang="en-US" sz="2100" dirty="0" smtClean="0">
              <a:latin typeface="Times New Roman" pitchFamily="18" charset="0"/>
              <a:cs typeface="Times New Roman" pitchFamily="18" charset="0"/>
            </a:endParaRPr>
          </a:p>
          <a:p>
            <a:pPr marL="682625" lvl="1" indent="-282575">
              <a:buFont typeface="Wingdings" pitchFamily="2" charset="2"/>
              <a:buChar char="§"/>
            </a:pPr>
            <a:r>
              <a:rPr lang="en-US" sz="2100" dirty="0" err="1" smtClean="0">
                <a:latin typeface="Times New Roman" pitchFamily="18" charset="0"/>
                <a:cs typeface="Times New Roman" pitchFamily="18" charset="0"/>
              </a:rPr>
              <a:t>Sumberdaya</a:t>
            </a:r>
            <a:r>
              <a:rPr lang="en-US" sz="2100" dirty="0" smtClean="0">
                <a:latin typeface="Times New Roman" pitchFamily="18" charset="0"/>
                <a:cs typeface="Times New Roman" pitchFamily="18" charset="0"/>
              </a:rPr>
              <a:t> </a:t>
            </a:r>
          </a:p>
          <a:p>
            <a:pPr marL="341313" indent="-341313">
              <a:buFont typeface="Calibri" pitchFamily="34" charset="0"/>
              <a:buAutoNum type="arabicPeriod"/>
            </a:pPr>
            <a:r>
              <a:rPr lang="en-US" sz="1900" dirty="0" err="1" smtClean="0">
                <a:latin typeface="Times New Roman" pitchFamily="18" charset="0"/>
                <a:cs typeface="Times New Roman" pitchFamily="18" charset="0"/>
              </a:rPr>
              <a:t>Membandingkan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antara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performansi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standar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dengan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aktual</a:t>
            </a:r>
            <a:r>
              <a:rPr lang="en-US" sz="1900" dirty="0" smtClean="0">
                <a:latin typeface="Times New Roman" pitchFamily="18" charset="0"/>
                <a:cs typeface="Times New Roman" pitchFamily="18" charset="0"/>
              </a:rPr>
              <a:t>.</a:t>
            </a:r>
          </a:p>
          <a:p>
            <a:pPr marL="341313" indent="-341313">
              <a:buFont typeface="Calibri" pitchFamily="34" charset="0"/>
              <a:buAutoNum type="arabicPeriod"/>
            </a:pPr>
            <a:r>
              <a:rPr lang="en-US" sz="1900" dirty="0" err="1" smtClean="0">
                <a:latin typeface="Times New Roman" pitchFamily="18" charset="0"/>
                <a:cs typeface="Times New Roman" pitchFamily="18" charset="0"/>
              </a:rPr>
              <a:t>Melakukan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tindakan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Koreksi</a:t>
            </a:r>
            <a:endParaRPr lang="en-US" sz="1900" dirty="0" smtClean="0">
              <a:latin typeface="Times New Roman" pitchFamily="18" charset="0"/>
              <a:cs typeface="Times New Roman" pitchFamily="18" charset="0"/>
            </a:endParaRPr>
          </a:p>
          <a:p>
            <a:pPr marL="609600" indent="-609600">
              <a:lnSpc>
                <a:spcPct val="90000"/>
              </a:lnSpc>
              <a:buClr>
                <a:schemeClr val="bg2"/>
              </a:buClr>
              <a:buNone/>
            </a:pPr>
            <a:r>
              <a:rPr lang="en-US" sz="1400" i="1" dirty="0" smtClean="0">
                <a:solidFill>
                  <a:schemeClr val="bg2"/>
                </a:solidFill>
                <a:latin typeface="Tahoma" pitchFamily="34" charset="0"/>
              </a:rPr>
              <a:t>  </a:t>
            </a: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a:bodyPr>
          <a:lstStyle/>
          <a:p>
            <a:pPr marL="0" indent="0">
              <a:buNone/>
            </a:pPr>
            <a:r>
              <a:rPr lang="id-ID" sz="2000" b="1" i="1" dirty="0"/>
              <a:t>Project Controlling </a:t>
            </a:r>
            <a:r>
              <a:rPr lang="id-ID" sz="2000" b="1" dirty="0"/>
              <a:t>(Pengontrolan Proyek)</a:t>
            </a:r>
            <a:endParaRPr lang="en-US" sz="2000" dirty="0"/>
          </a:p>
          <a:p>
            <a:pPr lvl="0"/>
            <a:r>
              <a:rPr lang="id-ID" sz="2000" i="1" dirty="0"/>
              <a:t>Project controlling </a:t>
            </a:r>
            <a:r>
              <a:rPr lang="id-ID" sz="2000" dirty="0"/>
              <a:t>meliputi pemonitoran lebih dekat lagi dari sumber daya, biaya, kualitas, dan anggaran.</a:t>
            </a:r>
            <a:endParaRPr lang="en-US" sz="2000" dirty="0"/>
          </a:p>
          <a:p>
            <a:pPr lvl="0"/>
            <a:r>
              <a:rPr lang="id-ID" sz="2000" dirty="0"/>
              <a:t>Kontrol juga bermakna untuk menggunakan suatu putaran/siklus timbal balik untuk merevisi rencana proyek dan untuk memiliki suatu kemampuan untuk menggeser sumber daya ke arah di mana mereka paling dibutuhkan. </a:t>
            </a:r>
            <a:endParaRPr lang="en-US" sz="2000" dirty="0"/>
          </a:p>
          <a:p>
            <a:pPr lvl="0"/>
            <a:r>
              <a:rPr lang="id-ID" sz="2000" dirty="0"/>
              <a:t>Laporan dan grafik PERT/CPM terkomputerisasi kini sudah tersedia secara luas di komputer personal. Beberapanya yang populer adalah Primavera, MacProject, Pertmaster, VisiSchedule, Time Line, Microsoft Project.   </a:t>
            </a:r>
            <a:endParaRPr lang="en-US" sz="2000" dirty="0"/>
          </a:p>
          <a:p>
            <a:pPr lvl="0"/>
            <a:r>
              <a:rPr lang="id-ID" sz="2000" dirty="0"/>
              <a:t>Program-program ini memproduksi berbagai laporan, meliputi:</a:t>
            </a:r>
            <a:endParaRPr lang="en-US" sz="2000" dirty="0"/>
          </a:p>
          <a:p>
            <a:pPr marL="714375" lvl="0">
              <a:buFont typeface="+mj-lt"/>
              <a:buAutoNum type="arabicPeriod"/>
            </a:pPr>
            <a:r>
              <a:rPr lang="id-ID" sz="2000" dirty="0"/>
              <a:t>Rincian detil biaya untuk masing-masing tugas</a:t>
            </a:r>
            <a:endParaRPr lang="en-US" sz="2000" dirty="0"/>
          </a:p>
          <a:p>
            <a:pPr marL="714375" lvl="0">
              <a:buFont typeface="+mj-lt"/>
              <a:buAutoNum type="arabicPeriod"/>
            </a:pPr>
            <a:r>
              <a:rPr lang="id-ID" sz="2000" dirty="0"/>
              <a:t>Kurva total program pegawai</a:t>
            </a:r>
            <a:endParaRPr lang="en-US" sz="2000" dirty="0"/>
          </a:p>
          <a:p>
            <a:pPr marL="714375" lvl="0">
              <a:buFont typeface="+mj-lt"/>
              <a:buAutoNum type="arabicPeriod"/>
            </a:pPr>
            <a:r>
              <a:rPr lang="id-ID" sz="2000" dirty="0"/>
              <a:t>Tabel distribusi biaya</a:t>
            </a:r>
            <a:endParaRPr lang="en-US" sz="2000" dirty="0"/>
          </a:p>
          <a:p>
            <a:pPr marL="714375" lvl="0">
              <a:buFont typeface="+mj-lt"/>
              <a:buAutoNum type="arabicPeriod"/>
            </a:pPr>
            <a:r>
              <a:rPr lang="id-ID" sz="2000" dirty="0"/>
              <a:t>Rangkuman fungsional biaya dan waktu.</a:t>
            </a:r>
            <a:endParaRPr lang="en-US" sz="2000" dirty="0"/>
          </a:p>
          <a:p>
            <a:pPr marL="714375" lvl="0">
              <a:buFont typeface="+mj-lt"/>
              <a:buAutoNum type="arabicPeriod"/>
            </a:pPr>
            <a:r>
              <a:rPr lang="id-ID" sz="2000" dirty="0"/>
              <a:t>Prediksi bahan baku dan pengeluaran</a:t>
            </a:r>
            <a:endParaRPr lang="en-US" sz="2000" dirty="0"/>
          </a:p>
          <a:p>
            <a:pPr marL="714375" lvl="0">
              <a:buFont typeface="+mj-lt"/>
              <a:buAutoNum type="arabicPeriod"/>
            </a:pPr>
            <a:r>
              <a:rPr lang="id-ID" sz="2000" dirty="0"/>
              <a:t>Laporan </a:t>
            </a:r>
            <a:r>
              <a:rPr lang="id-ID" sz="2000" i="1" dirty="0"/>
              <a:t>variances</a:t>
            </a:r>
            <a:endParaRPr lang="en-US" sz="2000" dirty="0"/>
          </a:p>
          <a:p>
            <a:pPr marL="714375" lvl="0">
              <a:buFont typeface="+mj-lt"/>
              <a:buAutoNum type="arabicPeriod"/>
            </a:pPr>
            <a:r>
              <a:rPr lang="id-ID" sz="2000" dirty="0"/>
              <a:t>Laporan analisis waktu</a:t>
            </a:r>
            <a:endParaRPr lang="en-US" sz="2000" dirty="0"/>
          </a:p>
          <a:p>
            <a:pPr marL="714375">
              <a:buFont typeface="+mj-lt"/>
              <a:buAutoNum type="arabicPeriod"/>
            </a:pPr>
            <a:r>
              <a:rPr lang="id-ID" sz="2000" dirty="0"/>
              <a:t>Laporan status pekerjaan.</a:t>
            </a:r>
            <a:r>
              <a:rPr lang="en-US" sz="2000" i="1" dirty="0" smtClean="0">
                <a:solidFill>
                  <a:schemeClr val="bg2"/>
                </a:solidFill>
                <a:latin typeface="Tahoma" pitchFamily="34" charset="0"/>
              </a:rPr>
              <a:t>  </a:t>
            </a:r>
            <a:endParaRPr lang="en-US" sz="2000" i="1" dirty="0" smtClean="0">
              <a:solidFill>
                <a:schemeClr val="bg2"/>
              </a:solidFill>
              <a:latin typeface="Tahoma" pitchFamily="34" charset="0"/>
            </a:endParaRPr>
          </a:p>
          <a:p>
            <a:pPr>
              <a:buNone/>
            </a:pPr>
            <a:endParaRPr lang="en-US"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68041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939</TotalTime>
  <Words>3832</Words>
  <Application>Microsoft Office PowerPoint</Application>
  <PresentationFormat>On-screen Show (4:3)</PresentationFormat>
  <Paragraphs>1000</Paragraphs>
  <Slides>63</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63</vt:i4>
      </vt:variant>
    </vt:vector>
  </HeadingPairs>
  <TitlesOfParts>
    <vt:vector size="72" baseType="lpstr">
      <vt:lpstr>Arial Unicode MS</vt:lpstr>
      <vt:lpstr>Arial</vt:lpstr>
      <vt:lpstr>Bangkok</vt:lpstr>
      <vt:lpstr>Calibri</vt:lpstr>
      <vt:lpstr>Symbol</vt:lpstr>
      <vt:lpstr>Tahoma</vt:lpstr>
      <vt:lpstr>Times New Roman</vt:lpstr>
      <vt:lpstr>Wingdings</vt:lpstr>
      <vt:lpstr>Office Theme</vt:lpstr>
      <vt:lpstr>BAB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PERT dan CPM keduanya mengikuti enam langkah dasar, yakni:</vt:lpstr>
      <vt:lpstr>1. Komponen jaringan (network component)</vt:lpstr>
      <vt:lpstr>PowerPoint Presentation</vt:lpstr>
      <vt:lpstr>PowerPoint Presentation</vt:lpstr>
      <vt:lpstr>PowerPoint Presentation</vt:lpstr>
      <vt:lpstr>PowerPoint Presentation</vt:lpstr>
      <vt:lpstr>Kegiatan tersebut dapat di lihat pada tabel di bawah ini berikut penjelasan susunan kegiatannya: </vt:lpstr>
      <vt:lpstr>Gambar AON untuk proyek rumah sakit tersebut:</vt:lpstr>
      <vt:lpstr>Gambar AOA untuk proyek rumah sakit tersebut:</vt:lpstr>
      <vt:lpstr>2.  Jadwal aktivitas (activity scheduling)</vt:lpstr>
      <vt:lpstr>PowerPoint Presentation</vt:lpstr>
      <vt:lpstr>Forward pass, merupakan indentifikasi waktu-waktu terdahulu </vt:lpstr>
      <vt:lpstr>PowerPoint Presentation</vt:lpstr>
      <vt:lpstr>Backward pass, merupakan indentifikasi waktu-waktu terakhir</vt:lpstr>
      <vt:lpstr>PowerPoint Presentation</vt:lpstr>
      <vt:lpstr>PowerPoint Presentation</vt:lpstr>
      <vt:lpstr>PowerPoint Presentation</vt:lpstr>
      <vt:lpstr>PowerPoint Presentation</vt:lpstr>
      <vt:lpstr>PowerPoint Presentation</vt:lpstr>
      <vt:lpstr>Hasil perhitungan ES, EF, LS dan LF</vt:lpstr>
      <vt:lpstr>PowerPoint Presentation</vt:lpstr>
      <vt:lpstr>PowerPoint Presentation</vt:lpstr>
      <vt:lpstr>3. Hambatan aktivitas (slack activity) dan jalur krirtis (critical path)</vt:lpstr>
      <vt:lpstr>PowerPoint Presentation</vt:lpstr>
      <vt:lpstr>PowerPoint Presentation</vt:lpstr>
      <vt:lpstr>4.  Kemungkinan waktu penyelesaian aktivitas (probabilistic activity times)</vt:lpstr>
      <vt:lpstr>PowerPoint Presentation</vt:lpstr>
      <vt:lpstr>PowerPoint Presentation</vt:lpstr>
      <vt:lpstr>PowerPoint Presentation</vt:lpstr>
      <vt:lpstr>PowerPoint Presentation</vt:lpstr>
      <vt:lpstr>PowerPoint Presentation</vt:lpstr>
      <vt:lpstr>Untuk mencari waktu yang diharapkan perusahaan dan variansnya, maka dilakukan perhitungan sebagai berikut </vt:lpstr>
      <vt:lpstr>PowerPoint Presentation</vt:lpstr>
      <vt:lpstr>PowerPoint Presentation</vt:lpstr>
      <vt:lpstr>PowerPoint Presentation</vt:lpstr>
      <vt:lpstr>PowerPoint Presentation</vt:lpstr>
      <vt:lpstr>PowerPoint Presentation</vt:lpstr>
      <vt:lpstr>Kelebihan CPM/PERT </vt:lpstr>
      <vt:lpstr>Keterbatasan CPM/PERT </vt:lpstr>
      <vt:lpstr>PowerPoint Presentation</vt:lpstr>
      <vt:lpstr>PowerPoint Presentation</vt:lpstr>
      <vt:lpstr>PowerPoint Presentation</vt:lpstr>
      <vt:lpstr>PowerPoint Presentation</vt:lpstr>
    </vt:vector>
  </TitlesOfParts>
  <Company>xxx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3</dc:title>
  <dc:creator>xxx</dc:creator>
  <cp:lastModifiedBy>deni</cp:lastModifiedBy>
  <cp:revision>79</cp:revision>
  <dcterms:created xsi:type="dcterms:W3CDTF">2011-03-29T04:12:08Z</dcterms:created>
  <dcterms:modified xsi:type="dcterms:W3CDTF">2015-03-09T10:19:37Z</dcterms:modified>
</cp:coreProperties>
</file>